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97" r:id="rId2"/>
  </p:sldMasterIdLst>
  <p:notesMasterIdLst>
    <p:notesMasterId r:id="rId13"/>
  </p:notesMasterIdLst>
  <p:sldIdLst>
    <p:sldId id="257" r:id="rId3"/>
    <p:sldId id="297" r:id="rId4"/>
    <p:sldId id="293" r:id="rId5"/>
    <p:sldId id="285" r:id="rId6"/>
    <p:sldId id="290" r:id="rId7"/>
    <p:sldId id="300" r:id="rId8"/>
    <p:sldId id="302" r:id="rId9"/>
    <p:sldId id="284" r:id="rId10"/>
    <p:sldId id="303" r:id="rId11"/>
    <p:sldId id="278" r:id="rId12"/>
  </p:sldIdLst>
  <p:sldSz cx="9144000" cy="6858000" type="screen4x3"/>
  <p:notesSz cx="6805613" cy="9939338"/>
  <p:defaultTextStyle>
    <a:defPPr>
      <a:defRPr lang="en-US"/>
    </a:defPPr>
    <a:lvl1pPr algn="l" rtl="0" fontAlgn="base">
      <a:spcBef>
        <a:spcPct val="0"/>
      </a:spcBef>
      <a:spcAft>
        <a:spcPct val="0"/>
      </a:spcAft>
      <a:defRPr kumimoji="1" kern="1200">
        <a:solidFill>
          <a:schemeClr val="tx1"/>
        </a:solidFill>
        <a:latin typeface="Arial" charset="0"/>
        <a:ea typeface="新細明體" charset="-120"/>
        <a:cs typeface="Arial" charset="0"/>
      </a:defRPr>
    </a:lvl1pPr>
    <a:lvl2pPr marL="457200" algn="l" rtl="0" fontAlgn="base">
      <a:spcBef>
        <a:spcPct val="0"/>
      </a:spcBef>
      <a:spcAft>
        <a:spcPct val="0"/>
      </a:spcAft>
      <a:defRPr kumimoji="1" kern="1200">
        <a:solidFill>
          <a:schemeClr val="tx1"/>
        </a:solidFill>
        <a:latin typeface="Arial" charset="0"/>
        <a:ea typeface="新細明體" charset="-120"/>
        <a:cs typeface="Arial" charset="0"/>
      </a:defRPr>
    </a:lvl2pPr>
    <a:lvl3pPr marL="914400" algn="l" rtl="0" fontAlgn="base">
      <a:spcBef>
        <a:spcPct val="0"/>
      </a:spcBef>
      <a:spcAft>
        <a:spcPct val="0"/>
      </a:spcAft>
      <a:defRPr kumimoji="1" kern="1200">
        <a:solidFill>
          <a:schemeClr val="tx1"/>
        </a:solidFill>
        <a:latin typeface="Arial" charset="0"/>
        <a:ea typeface="新細明體" charset="-120"/>
        <a:cs typeface="Arial" charset="0"/>
      </a:defRPr>
    </a:lvl3pPr>
    <a:lvl4pPr marL="1371600" algn="l" rtl="0" fontAlgn="base">
      <a:spcBef>
        <a:spcPct val="0"/>
      </a:spcBef>
      <a:spcAft>
        <a:spcPct val="0"/>
      </a:spcAft>
      <a:defRPr kumimoji="1" kern="1200">
        <a:solidFill>
          <a:schemeClr val="tx1"/>
        </a:solidFill>
        <a:latin typeface="Arial" charset="0"/>
        <a:ea typeface="新細明體" charset="-120"/>
        <a:cs typeface="Arial" charset="0"/>
      </a:defRPr>
    </a:lvl4pPr>
    <a:lvl5pPr marL="1828800" algn="l" rtl="0" fontAlgn="base">
      <a:spcBef>
        <a:spcPct val="0"/>
      </a:spcBef>
      <a:spcAft>
        <a:spcPct val="0"/>
      </a:spcAft>
      <a:defRPr kumimoji="1" kern="1200">
        <a:solidFill>
          <a:schemeClr val="tx1"/>
        </a:solidFill>
        <a:latin typeface="Arial" charset="0"/>
        <a:ea typeface="新細明體" charset="-120"/>
        <a:cs typeface="Arial" charset="0"/>
      </a:defRPr>
    </a:lvl5pPr>
    <a:lvl6pPr marL="2286000" algn="l" defTabSz="914400" rtl="0" eaLnBrk="1" latinLnBrk="0" hangingPunct="1">
      <a:defRPr kumimoji="1" kern="1200">
        <a:solidFill>
          <a:schemeClr val="tx1"/>
        </a:solidFill>
        <a:latin typeface="Arial" charset="0"/>
        <a:ea typeface="新細明體" charset="-120"/>
        <a:cs typeface="Arial" charset="0"/>
      </a:defRPr>
    </a:lvl6pPr>
    <a:lvl7pPr marL="2743200" algn="l" defTabSz="914400" rtl="0" eaLnBrk="1" latinLnBrk="0" hangingPunct="1">
      <a:defRPr kumimoji="1" kern="1200">
        <a:solidFill>
          <a:schemeClr val="tx1"/>
        </a:solidFill>
        <a:latin typeface="Arial" charset="0"/>
        <a:ea typeface="新細明體" charset="-120"/>
        <a:cs typeface="Arial" charset="0"/>
      </a:defRPr>
    </a:lvl7pPr>
    <a:lvl8pPr marL="3200400" algn="l" defTabSz="914400" rtl="0" eaLnBrk="1" latinLnBrk="0" hangingPunct="1">
      <a:defRPr kumimoji="1" kern="1200">
        <a:solidFill>
          <a:schemeClr val="tx1"/>
        </a:solidFill>
        <a:latin typeface="Arial" charset="0"/>
        <a:ea typeface="新細明體" charset="-120"/>
        <a:cs typeface="Arial" charset="0"/>
      </a:defRPr>
    </a:lvl8pPr>
    <a:lvl9pPr marL="3657600" algn="l" defTabSz="914400" rtl="0" eaLnBrk="1" latinLnBrk="0" hangingPunct="1">
      <a:defRPr kumimoji="1" kern="1200">
        <a:solidFill>
          <a:schemeClr val="tx1"/>
        </a:solidFill>
        <a:latin typeface="Arial" charset="0"/>
        <a:ea typeface="新細明體" charset="-12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FF"/>
    <a:srgbClr val="CCECFF"/>
    <a:srgbClr val="FFC7F7"/>
    <a:srgbClr val="990033"/>
    <a:srgbClr val="010000"/>
    <a:srgbClr val="0BFF26"/>
    <a:srgbClr val="990000"/>
    <a:srgbClr val="99FF4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268" autoAdjust="0"/>
    <p:restoredTop sz="80277" autoAdjust="0"/>
  </p:normalViewPr>
  <p:slideViewPr>
    <p:cSldViewPr>
      <p:cViewPr>
        <p:scale>
          <a:sx n="75" d="100"/>
          <a:sy n="75" d="100"/>
        </p:scale>
        <p:origin x="-954" y="-2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Arial" pitchFamily="34" charset="0"/>
                <a:ea typeface="+mn-ea"/>
                <a:cs typeface="+mn-cs"/>
              </a:defRPr>
            </a:lvl1pPr>
          </a:lstStyle>
          <a:p>
            <a:pPr>
              <a:defRPr/>
            </a:pPr>
            <a:endParaRPr lang="en-US"/>
          </a:p>
        </p:txBody>
      </p:sp>
      <p:sp>
        <p:nvSpPr>
          <p:cNvPr id="6147"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Arial" pitchFamily="34" charset="0"/>
                <a:ea typeface="+mn-ea"/>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1038" y="4721225"/>
            <a:ext cx="5443537"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Arial" pitchFamily="34" charset="0"/>
                <a:ea typeface="+mn-ea"/>
                <a:cs typeface="+mn-cs"/>
              </a:defRPr>
            </a:lvl1pPr>
          </a:lstStyle>
          <a:p>
            <a:pPr>
              <a:defRPr/>
            </a:pPr>
            <a:endParaRPr lang="en-US"/>
          </a:p>
        </p:txBody>
      </p:sp>
      <p:sp>
        <p:nvSpPr>
          <p:cNvPr id="6151"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Arial" pitchFamily="34" charset="0"/>
                <a:ea typeface="+mn-ea"/>
                <a:cs typeface="+mn-cs"/>
              </a:defRPr>
            </a:lvl1pPr>
          </a:lstStyle>
          <a:p>
            <a:pPr>
              <a:defRPr/>
            </a:pPr>
            <a:fld id="{16F3B2EA-4B06-43C6-9EFE-E0CF8A092C2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p:txBody>
          <a:bodyPr/>
          <a:lstStyle/>
          <a:p>
            <a:pPr>
              <a:defRPr/>
            </a:pPr>
            <a:fld id="{F19BAD58-7622-4D61-B942-3287C0D15CAD}" type="slidenum">
              <a:rPr lang="en-US" altLang="zh-TW" smtClean="0">
                <a:latin typeface="Arial" charset="0"/>
              </a:rPr>
              <a:pPr>
                <a:defRPr/>
              </a:pPr>
              <a:t>1</a:t>
            </a:fld>
            <a:endParaRPr lang="en-US" altLang="zh-TW" smtClean="0">
              <a:latin typeface="Arial"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r>
              <a:rPr lang="en-US" altLang="zh-TW" smtClean="0">
                <a:latin typeface="Arial" charset="0"/>
              </a:rPr>
              <a:t>Hi, welcome to the Smart Protection Network presentation.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3854450" y="9440863"/>
            <a:ext cx="2949575" cy="496887"/>
          </a:xfrm>
          <a:prstGeom prst="rect">
            <a:avLst/>
          </a:prstGeom>
          <a:noFill/>
          <a:ln w="9525">
            <a:noFill/>
            <a:miter lim="800000"/>
            <a:headEnd/>
            <a:tailEnd/>
          </a:ln>
        </p:spPr>
        <p:txBody>
          <a:bodyPr anchor="b"/>
          <a:lstStyle/>
          <a:p>
            <a:pPr algn="r"/>
            <a:fld id="{98361B44-381F-4FFE-ABE0-F08DC68BC756}" type="slidenum">
              <a:rPr lang="en-US" altLang="zh-TW" sz="1200"/>
              <a:pPr algn="r"/>
              <a:t>2</a:t>
            </a:fld>
            <a:endParaRPr lang="en-US" altLang="zh-TW" sz="1200"/>
          </a:p>
        </p:txBody>
      </p:sp>
      <p:sp>
        <p:nvSpPr>
          <p:cNvPr id="19458" name="Rectangle 2"/>
          <p:cNvSpPr>
            <a:spLocks noGrp="1" noRot="1" noChangeAspect="1" noChangeArrowheads="1" noTextEdit="1"/>
          </p:cNvSpPr>
          <p:nvPr>
            <p:ph type="sldImg"/>
          </p:nvPr>
        </p:nvSpPr>
        <p:spPr>
          <a:xfrm>
            <a:off x="885825" y="728663"/>
            <a:ext cx="5010150" cy="3757612"/>
          </a:xfrm>
          <a:ln/>
        </p:spPr>
      </p:sp>
      <p:sp>
        <p:nvSpPr>
          <p:cNvPr id="19459" name="Rectangle 3"/>
          <p:cNvSpPr>
            <a:spLocks noGrp="1" noChangeArrowheads="1"/>
          </p:cNvSpPr>
          <p:nvPr>
            <p:ph type="body" idx="1"/>
          </p:nvPr>
        </p:nvSpPr>
        <p:spPr>
          <a:xfrm>
            <a:off x="898525" y="4727575"/>
            <a:ext cx="4962525" cy="4483100"/>
          </a:xfrm>
          <a:noFill/>
          <a:ln/>
        </p:spPr>
        <p:txBody>
          <a:bodyPr lIns="88419" tIns="44207" rIns="88419" bIns="44207"/>
          <a:lstStyle/>
          <a:p>
            <a:pPr marL="685800" lvl="1" indent="-228600"/>
            <a:r>
              <a:rPr lang="en-US" altLang="zh-TW" sz="1000" smtClean="0">
                <a:latin typeface="Arial" charset="0"/>
              </a:rPr>
              <a:t>The era of global outbreaks is over. Today’s generation of threats have the following characteristics:</a:t>
            </a:r>
            <a:endParaRPr lang="en-US" altLang="zh-TW" sz="1000" b="1" i="1" smtClean="0">
              <a:latin typeface="Arial" charset="0"/>
            </a:endParaRPr>
          </a:p>
          <a:p>
            <a:pPr marL="685800" lvl="1" indent="-228600"/>
            <a:r>
              <a:rPr lang="en-US" altLang="zh-TW" sz="1000" b="1" i="1" smtClean="0">
                <a:latin typeface="Arial" charset="0"/>
              </a:rPr>
              <a:t>Targeted </a:t>
            </a:r>
            <a:r>
              <a:rPr lang="en-US" altLang="zh-TW" sz="1000" smtClean="0">
                <a:latin typeface="Arial" charset="0"/>
              </a:rPr>
              <a:t>– Rather than attempting to perform infections on a global scale, threats nowadays are more regional. The social engineering techniques they use are more tailored for the specific region they are targeting, using local language or local news. Some threats even go as far as targeting a specific person within the company (such as the CEO or other high level executives)</a:t>
            </a:r>
            <a:endParaRPr lang="en-US" altLang="zh-TW" sz="1000" b="1" i="1" smtClean="0">
              <a:latin typeface="Arial" charset="0"/>
            </a:endParaRPr>
          </a:p>
          <a:p>
            <a:pPr marL="685800" lvl="1" indent="-228600"/>
            <a:r>
              <a:rPr lang="en-US" altLang="zh-TW" sz="1000" b="1" i="1" smtClean="0">
                <a:latin typeface="Arial" charset="0"/>
              </a:rPr>
              <a:t>Stealthy</a:t>
            </a:r>
            <a:r>
              <a:rPr lang="en-US" altLang="zh-TW" sz="1000" smtClean="0">
                <a:latin typeface="Arial" charset="0"/>
              </a:rPr>
              <a:t> – Earlier malware, motivated by fame, usually did not go through any effort in hiding themselves from the user. Some were even as blatant as changing the user’s icons to signify that they have been “owned” by the malware. However, these days, the malware go through great lengths to avoid detection.  They utilize rootkit techniques and disable antivirus software to hide their presence on the desktop. To hide their network activities, they use a variety of techniques such as encryption, usage of alternative protocols and masquerading as legitimate traffic.</a:t>
            </a:r>
            <a:endParaRPr lang="en-US" altLang="zh-TW" sz="1000" b="1" i="1" smtClean="0">
              <a:latin typeface="Arial" charset="0"/>
            </a:endParaRPr>
          </a:p>
          <a:p>
            <a:pPr marL="685800" lvl="1" indent="-228600"/>
            <a:r>
              <a:rPr lang="en-US" altLang="zh-TW" sz="1000" b="1" i="1" smtClean="0">
                <a:latin typeface="Arial" charset="0"/>
              </a:rPr>
              <a:t>Profit-driven</a:t>
            </a:r>
            <a:r>
              <a:rPr lang="en-US" altLang="zh-TW" sz="1000" smtClean="0">
                <a:latin typeface="Arial" charset="0"/>
              </a:rPr>
              <a:t> – The new wave of malware are now being written by crime-rings that are intent on making a profit. They are very organized and systematic in their approach. To maximize their profit, they go through stringent quality assurance processes on their malware to ensure that they are not detected by existing antivirus products. They make money by stealing the user’s confidential information such as passwords and bank accounts and silently transmit them back to these criminal groups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p:txBody>
          <a:bodyPr/>
          <a:lstStyle/>
          <a:p>
            <a:pPr>
              <a:defRPr/>
            </a:pPr>
            <a:fld id="{AAF190A9-1423-47BA-885D-DFBD3B36D0F9}" type="slidenum">
              <a:rPr lang="en-US" altLang="zh-TW" smtClean="0">
                <a:latin typeface="Arial" charset="0"/>
              </a:rPr>
              <a:pPr>
                <a:defRPr/>
              </a:pPr>
              <a:t>3</a:t>
            </a:fld>
            <a:endParaRPr lang="en-US" altLang="zh-TW" smtClean="0">
              <a:latin typeface="Arial" charset="0"/>
            </a:endParaRPr>
          </a:p>
        </p:txBody>
      </p:sp>
      <p:sp>
        <p:nvSpPr>
          <p:cNvPr id="21506" name="Slide Image Placeholder 1"/>
          <p:cNvSpPr>
            <a:spLocks noGrp="1" noRot="1" noChangeAspect="1" noTextEdit="1"/>
          </p:cNvSpPr>
          <p:nvPr>
            <p:ph type="sldImg"/>
          </p:nvPr>
        </p:nvSpPr>
        <p:spPr>
          <a:xfrm>
            <a:off x="920750" y="746125"/>
            <a:ext cx="4965700" cy="3724275"/>
          </a:xfrm>
          <a:ln/>
        </p:spPr>
      </p:sp>
      <p:sp>
        <p:nvSpPr>
          <p:cNvPr id="21507" name="Notes Placeholder 2"/>
          <p:cNvSpPr>
            <a:spLocks noGrp="1"/>
          </p:cNvSpPr>
          <p:nvPr>
            <p:ph type="body" idx="1"/>
          </p:nvPr>
        </p:nvSpPr>
        <p:spPr>
          <a:xfrm>
            <a:off x="679450" y="4721225"/>
            <a:ext cx="5446713" cy="4471988"/>
          </a:xfrm>
          <a:noFill/>
          <a:ln/>
        </p:spPr>
        <p:txBody>
          <a:bodyPr lIns="90498" tIns="45249" rIns="90498" bIns="45249"/>
          <a:lstStyle/>
          <a:p>
            <a:pPr eaLnBrk="1" hangingPunct="1"/>
            <a:r>
              <a:rPr lang="en-US" altLang="zh-TW" smtClean="0">
                <a:latin typeface="Arial" charset="0"/>
              </a:rPr>
              <a:t>During today’s presentation we will cover a variety of topics.  We’ll start with an overview of the changing threat landscape, explain what Smart Protection Network is and does and then wrap it up with any questions you may have.</a:t>
            </a:r>
          </a:p>
        </p:txBody>
      </p:sp>
      <p:sp>
        <p:nvSpPr>
          <p:cNvPr id="21508" name="Slide Number Placeholder 3"/>
          <p:cNvSpPr txBox="1">
            <a:spLocks noGrp="1"/>
          </p:cNvSpPr>
          <p:nvPr/>
        </p:nvSpPr>
        <p:spPr bwMode="auto">
          <a:xfrm>
            <a:off x="3854450" y="9439275"/>
            <a:ext cx="2949575" cy="498475"/>
          </a:xfrm>
          <a:prstGeom prst="rect">
            <a:avLst/>
          </a:prstGeom>
          <a:noFill/>
          <a:ln w="9525">
            <a:noFill/>
            <a:miter lim="800000"/>
            <a:headEnd/>
            <a:tailEnd/>
          </a:ln>
        </p:spPr>
        <p:txBody>
          <a:bodyPr lIns="90498" tIns="45249" rIns="90498" bIns="45249" anchor="b"/>
          <a:lstStyle/>
          <a:p>
            <a:pPr algn="r" defTabSz="904875"/>
            <a:fld id="{AB43247C-1F08-4A9F-A022-4E679987CE40}" type="slidenum">
              <a:rPr kumimoji="0" lang="en-US" altLang="zh-TW" sz="1200"/>
              <a:pPr algn="r" defTabSz="904875"/>
              <a:t>3</a:t>
            </a:fld>
            <a:endParaRPr kumimoji="0" lang="en-US" altLang="zh-TW"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p:txBody>
          <a:bodyPr/>
          <a:lstStyle/>
          <a:p>
            <a:pPr>
              <a:defRPr/>
            </a:pPr>
            <a:fld id="{33CB034D-0FEA-47D7-B82A-0604C017683A}" type="slidenum">
              <a:rPr lang="en-US" altLang="zh-TW" smtClean="0">
                <a:latin typeface="Arial" charset="0"/>
              </a:rPr>
              <a:pPr>
                <a:defRPr/>
              </a:pPr>
              <a:t>4</a:t>
            </a:fld>
            <a:endParaRPr lang="en-US" altLang="zh-TW" smtClean="0">
              <a:latin typeface="Arial" charset="0"/>
            </a:endParaRPr>
          </a:p>
        </p:txBody>
      </p:sp>
      <p:sp>
        <p:nvSpPr>
          <p:cNvPr id="23554" name="Slide Image Placeholder 1"/>
          <p:cNvSpPr>
            <a:spLocks noGrp="1" noRot="1" noChangeAspect="1" noTextEdit="1"/>
          </p:cNvSpPr>
          <p:nvPr>
            <p:ph type="sldImg"/>
          </p:nvPr>
        </p:nvSpPr>
        <p:spPr>
          <a:xfrm>
            <a:off x="920750" y="746125"/>
            <a:ext cx="4965700" cy="3724275"/>
          </a:xfrm>
          <a:ln/>
        </p:spPr>
      </p:sp>
      <p:sp>
        <p:nvSpPr>
          <p:cNvPr id="23555" name="Notes Placeholder 2"/>
          <p:cNvSpPr>
            <a:spLocks noGrp="1"/>
          </p:cNvSpPr>
          <p:nvPr>
            <p:ph type="body" idx="1"/>
          </p:nvPr>
        </p:nvSpPr>
        <p:spPr>
          <a:xfrm>
            <a:off x="679450" y="4721225"/>
            <a:ext cx="5446713" cy="4471988"/>
          </a:xfrm>
          <a:noFill/>
          <a:ln/>
        </p:spPr>
        <p:txBody>
          <a:bodyPr lIns="90498" tIns="45249" rIns="90498" bIns="45249"/>
          <a:lstStyle/>
          <a:p>
            <a:pPr eaLnBrk="1" hangingPunct="1"/>
            <a:endParaRPr lang="en-US" altLang="zh-TW" smtClean="0">
              <a:latin typeface="Arial" charset="0"/>
            </a:endParaRPr>
          </a:p>
        </p:txBody>
      </p:sp>
      <p:sp>
        <p:nvSpPr>
          <p:cNvPr id="23556" name="Slide Number Placeholder 3"/>
          <p:cNvSpPr txBox="1">
            <a:spLocks noGrp="1"/>
          </p:cNvSpPr>
          <p:nvPr/>
        </p:nvSpPr>
        <p:spPr bwMode="auto">
          <a:xfrm>
            <a:off x="3854450" y="9439275"/>
            <a:ext cx="2949575" cy="498475"/>
          </a:xfrm>
          <a:prstGeom prst="rect">
            <a:avLst/>
          </a:prstGeom>
          <a:noFill/>
          <a:ln w="9525">
            <a:noFill/>
            <a:miter lim="800000"/>
            <a:headEnd/>
            <a:tailEnd/>
          </a:ln>
        </p:spPr>
        <p:txBody>
          <a:bodyPr lIns="90498" tIns="45249" rIns="90498" bIns="45249" anchor="b"/>
          <a:lstStyle/>
          <a:p>
            <a:pPr algn="r" defTabSz="904875"/>
            <a:fld id="{490404CD-D352-4C6C-87DD-5790AAC74957}" type="slidenum">
              <a:rPr kumimoji="0" lang="en-US" altLang="zh-TW" sz="1200"/>
              <a:pPr algn="r" defTabSz="904875"/>
              <a:t>4</a:t>
            </a:fld>
            <a:endParaRPr kumimoji="0" lang="en-US" altLang="zh-TW"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p:txBody>
          <a:bodyPr/>
          <a:lstStyle/>
          <a:p>
            <a:pPr>
              <a:defRPr/>
            </a:pPr>
            <a:fld id="{DF52D176-1D86-4F80-9E01-7694C3CD05CF}" type="slidenum">
              <a:rPr lang="en-US" altLang="zh-TW" smtClean="0">
                <a:latin typeface="Arial" charset="0"/>
              </a:rPr>
              <a:pPr>
                <a:defRPr/>
              </a:pPr>
              <a:t>5</a:t>
            </a:fld>
            <a:endParaRPr lang="en-US" altLang="zh-TW" smtClean="0">
              <a:latin typeface="Arial" charset="0"/>
            </a:endParaRPr>
          </a:p>
        </p:txBody>
      </p:sp>
      <p:sp>
        <p:nvSpPr>
          <p:cNvPr id="25602" name="Slide Image Placeholder 1"/>
          <p:cNvSpPr>
            <a:spLocks noGrp="1" noRot="1" noChangeAspect="1" noTextEdit="1"/>
          </p:cNvSpPr>
          <p:nvPr>
            <p:ph type="sldImg"/>
          </p:nvPr>
        </p:nvSpPr>
        <p:spPr>
          <a:xfrm>
            <a:off x="920750" y="746125"/>
            <a:ext cx="4965700" cy="3724275"/>
          </a:xfrm>
          <a:ln/>
        </p:spPr>
      </p:sp>
      <p:sp>
        <p:nvSpPr>
          <p:cNvPr id="25603" name="Notes Placeholder 2"/>
          <p:cNvSpPr>
            <a:spLocks noGrp="1"/>
          </p:cNvSpPr>
          <p:nvPr>
            <p:ph type="body" idx="1"/>
          </p:nvPr>
        </p:nvSpPr>
        <p:spPr>
          <a:xfrm>
            <a:off x="679450" y="4721225"/>
            <a:ext cx="5446713" cy="4471988"/>
          </a:xfrm>
          <a:noFill/>
          <a:ln/>
        </p:spPr>
        <p:txBody>
          <a:bodyPr lIns="90498" tIns="45249" rIns="90498" bIns="45249"/>
          <a:lstStyle/>
          <a:p>
            <a:pPr eaLnBrk="1" hangingPunct="1"/>
            <a:endParaRPr lang="en-US" altLang="zh-TW" smtClean="0">
              <a:latin typeface="Arial" charset="0"/>
            </a:endParaRPr>
          </a:p>
        </p:txBody>
      </p:sp>
      <p:sp>
        <p:nvSpPr>
          <p:cNvPr id="25604" name="Slide Number Placeholder 3"/>
          <p:cNvSpPr txBox="1">
            <a:spLocks noGrp="1"/>
          </p:cNvSpPr>
          <p:nvPr/>
        </p:nvSpPr>
        <p:spPr bwMode="auto">
          <a:xfrm>
            <a:off x="3854450" y="9439275"/>
            <a:ext cx="2949575" cy="498475"/>
          </a:xfrm>
          <a:prstGeom prst="rect">
            <a:avLst/>
          </a:prstGeom>
          <a:noFill/>
          <a:ln w="9525">
            <a:noFill/>
            <a:miter lim="800000"/>
            <a:headEnd/>
            <a:tailEnd/>
          </a:ln>
        </p:spPr>
        <p:txBody>
          <a:bodyPr lIns="90498" tIns="45249" rIns="90498" bIns="45249" anchor="b"/>
          <a:lstStyle/>
          <a:p>
            <a:pPr algn="r" defTabSz="904875"/>
            <a:fld id="{78462AFA-BB17-4129-BC96-F8AFCF0DE165}" type="slidenum">
              <a:rPr kumimoji="0" lang="en-US" altLang="zh-TW" sz="1200"/>
              <a:pPr algn="r" defTabSz="904875"/>
              <a:t>5</a:t>
            </a:fld>
            <a:endParaRPr kumimoji="0" lang="en-US" altLang="zh-TW"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p:txBody>
          <a:bodyPr/>
          <a:lstStyle/>
          <a:p>
            <a:pPr>
              <a:defRPr/>
            </a:pPr>
            <a:fld id="{9EDCF861-3E14-47DF-BEE6-92946BD705CE}" type="slidenum">
              <a:rPr lang="en-US" altLang="zh-TW" smtClean="0">
                <a:latin typeface="Arial" charset="0"/>
              </a:rPr>
              <a:pPr>
                <a:defRPr/>
              </a:pPr>
              <a:t>6</a:t>
            </a:fld>
            <a:endParaRPr lang="en-US" altLang="zh-TW" smtClean="0">
              <a:latin typeface="Arial" charset="0"/>
            </a:endParaRPr>
          </a:p>
        </p:txBody>
      </p:sp>
      <p:sp>
        <p:nvSpPr>
          <p:cNvPr id="27650" name="Slide Image Placeholder 1"/>
          <p:cNvSpPr>
            <a:spLocks noGrp="1" noRot="1" noChangeAspect="1" noTextEdit="1"/>
          </p:cNvSpPr>
          <p:nvPr>
            <p:ph type="sldImg"/>
          </p:nvPr>
        </p:nvSpPr>
        <p:spPr>
          <a:xfrm>
            <a:off x="920750" y="746125"/>
            <a:ext cx="4965700" cy="3724275"/>
          </a:xfrm>
          <a:ln/>
        </p:spPr>
      </p:sp>
      <p:sp>
        <p:nvSpPr>
          <p:cNvPr id="27651" name="Notes Placeholder 2"/>
          <p:cNvSpPr>
            <a:spLocks noGrp="1"/>
          </p:cNvSpPr>
          <p:nvPr>
            <p:ph type="body" idx="1"/>
          </p:nvPr>
        </p:nvSpPr>
        <p:spPr>
          <a:xfrm>
            <a:off x="679450" y="4721225"/>
            <a:ext cx="5446713" cy="4471988"/>
          </a:xfrm>
          <a:noFill/>
          <a:ln/>
        </p:spPr>
        <p:txBody>
          <a:bodyPr lIns="90498" tIns="45249" rIns="90498" bIns="45249"/>
          <a:lstStyle/>
          <a:p>
            <a:pPr eaLnBrk="1" hangingPunct="1"/>
            <a:endParaRPr lang="en-US" altLang="zh-TW" smtClean="0">
              <a:latin typeface="Arial" charset="0"/>
            </a:endParaRPr>
          </a:p>
        </p:txBody>
      </p:sp>
      <p:sp>
        <p:nvSpPr>
          <p:cNvPr id="27652" name="Slide Number Placeholder 3"/>
          <p:cNvSpPr txBox="1">
            <a:spLocks noGrp="1"/>
          </p:cNvSpPr>
          <p:nvPr/>
        </p:nvSpPr>
        <p:spPr bwMode="auto">
          <a:xfrm>
            <a:off x="3854450" y="9439275"/>
            <a:ext cx="2949575" cy="498475"/>
          </a:xfrm>
          <a:prstGeom prst="rect">
            <a:avLst/>
          </a:prstGeom>
          <a:noFill/>
          <a:ln w="9525">
            <a:noFill/>
            <a:miter lim="800000"/>
            <a:headEnd/>
            <a:tailEnd/>
          </a:ln>
        </p:spPr>
        <p:txBody>
          <a:bodyPr lIns="90498" tIns="45249" rIns="90498" bIns="45249" anchor="b"/>
          <a:lstStyle/>
          <a:p>
            <a:pPr algn="r" defTabSz="904875"/>
            <a:fld id="{1BA35A07-18F8-4B33-BCB7-E089FC10F276}" type="slidenum">
              <a:rPr kumimoji="0" lang="en-US" altLang="zh-TW" sz="1200"/>
              <a:pPr algn="r" defTabSz="904875"/>
              <a:t>6</a:t>
            </a:fld>
            <a:endParaRPr kumimoji="0" lang="en-US" altLang="zh-TW"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p:txBody>
          <a:bodyPr/>
          <a:lstStyle/>
          <a:p>
            <a:pPr>
              <a:defRPr/>
            </a:pPr>
            <a:fld id="{6816DA99-FC7A-4101-8D94-6D2D12A5350C}" type="slidenum">
              <a:rPr lang="en-US" altLang="zh-TW" smtClean="0">
                <a:latin typeface="Arial" charset="0"/>
              </a:rPr>
              <a:pPr>
                <a:defRPr/>
              </a:pPr>
              <a:t>8</a:t>
            </a:fld>
            <a:endParaRPr lang="en-US" altLang="zh-TW" smtClean="0">
              <a:latin typeface="Arial" charset="0"/>
            </a:endParaRPr>
          </a:p>
        </p:txBody>
      </p:sp>
      <p:sp>
        <p:nvSpPr>
          <p:cNvPr id="30722" name="Slide Image Placeholder 1"/>
          <p:cNvSpPr>
            <a:spLocks noGrp="1" noRot="1" noChangeAspect="1" noTextEdit="1"/>
          </p:cNvSpPr>
          <p:nvPr>
            <p:ph type="sldImg"/>
          </p:nvPr>
        </p:nvSpPr>
        <p:spPr>
          <a:xfrm>
            <a:off x="920750" y="746125"/>
            <a:ext cx="4965700" cy="3724275"/>
          </a:xfrm>
          <a:ln/>
        </p:spPr>
      </p:sp>
      <p:sp>
        <p:nvSpPr>
          <p:cNvPr id="30723" name="Notes Placeholder 2"/>
          <p:cNvSpPr>
            <a:spLocks noGrp="1"/>
          </p:cNvSpPr>
          <p:nvPr>
            <p:ph type="body" idx="1"/>
          </p:nvPr>
        </p:nvSpPr>
        <p:spPr>
          <a:xfrm>
            <a:off x="679450" y="4721225"/>
            <a:ext cx="5446713" cy="4471988"/>
          </a:xfrm>
          <a:noFill/>
          <a:ln/>
        </p:spPr>
        <p:txBody>
          <a:bodyPr lIns="90498" tIns="45249" rIns="90498" bIns="45249"/>
          <a:lstStyle/>
          <a:p>
            <a:pPr eaLnBrk="1" hangingPunct="1"/>
            <a:endParaRPr lang="en-US" altLang="zh-TW" smtClean="0">
              <a:latin typeface="Arial" charset="0"/>
            </a:endParaRPr>
          </a:p>
        </p:txBody>
      </p:sp>
      <p:sp>
        <p:nvSpPr>
          <p:cNvPr id="30724" name="Slide Number Placeholder 3"/>
          <p:cNvSpPr txBox="1">
            <a:spLocks noGrp="1"/>
          </p:cNvSpPr>
          <p:nvPr/>
        </p:nvSpPr>
        <p:spPr bwMode="auto">
          <a:xfrm>
            <a:off x="3854450" y="9439275"/>
            <a:ext cx="2949575" cy="498475"/>
          </a:xfrm>
          <a:prstGeom prst="rect">
            <a:avLst/>
          </a:prstGeom>
          <a:noFill/>
          <a:ln w="9525">
            <a:noFill/>
            <a:miter lim="800000"/>
            <a:headEnd/>
            <a:tailEnd/>
          </a:ln>
        </p:spPr>
        <p:txBody>
          <a:bodyPr lIns="90498" tIns="45249" rIns="90498" bIns="45249" anchor="b"/>
          <a:lstStyle/>
          <a:p>
            <a:pPr algn="r" defTabSz="904875"/>
            <a:fld id="{B12CA642-CCAD-4654-9636-824C990FC38A}" type="slidenum">
              <a:rPr kumimoji="0" lang="en-US" altLang="zh-TW" sz="1200"/>
              <a:pPr algn="r" defTabSz="904875"/>
              <a:t>8</a:t>
            </a:fld>
            <a:endParaRPr kumimoji="0" lang="en-US" altLang="zh-TW"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p:txBody>
          <a:bodyPr/>
          <a:lstStyle/>
          <a:p>
            <a:pPr>
              <a:defRPr/>
            </a:pPr>
            <a:fld id="{49161CBE-195E-4D82-BE21-46FA07FD32F7}" type="slidenum">
              <a:rPr lang="en-US" altLang="zh-TW" smtClean="0">
                <a:latin typeface="Arial" charset="0"/>
              </a:rPr>
              <a:pPr>
                <a:defRPr/>
              </a:pPr>
              <a:t>10</a:t>
            </a:fld>
            <a:endParaRPr lang="en-US" altLang="zh-TW" smtClean="0">
              <a:latin typeface="Arial"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r>
              <a:rPr lang="en-US" altLang="zh-TW" smtClean="0">
                <a:latin typeface="Arial" charset="0"/>
              </a:rPr>
              <a:t>Hi, welcome to the Smart Protection Network presentation.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Intro_07"/>
          <p:cNvPicPr>
            <a:picLocks noChangeAspect="1" noChangeArrowheads="1"/>
          </p:cNvPicPr>
          <p:nvPr/>
        </p:nvPicPr>
        <p:blipFill>
          <a:blip r:embed="rId3"/>
          <a:srcRect/>
          <a:stretch>
            <a:fillRect/>
          </a:stretch>
        </p:blipFill>
        <p:spPr bwMode="auto">
          <a:xfrm>
            <a:off x="0" y="0"/>
            <a:ext cx="9144000" cy="6856413"/>
          </a:xfrm>
          <a:prstGeom prst="rect">
            <a:avLst/>
          </a:prstGeom>
          <a:noFill/>
          <a:ln w="9525">
            <a:noFill/>
            <a:miter lim="800000"/>
            <a:headEnd/>
            <a:tailEnd/>
          </a:ln>
        </p:spPr>
      </p:pic>
      <p:sp>
        <p:nvSpPr>
          <p:cNvPr id="5" name="Line 3"/>
          <p:cNvSpPr>
            <a:spLocks noChangeShapeType="1"/>
          </p:cNvSpPr>
          <p:nvPr/>
        </p:nvSpPr>
        <p:spPr bwMode="auto">
          <a:xfrm>
            <a:off x="4089400" y="6357938"/>
            <a:ext cx="0" cy="476250"/>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sp>
        <p:nvSpPr>
          <p:cNvPr id="6" name="Line 4"/>
          <p:cNvSpPr>
            <a:spLocks noChangeShapeType="1"/>
          </p:cNvSpPr>
          <p:nvPr/>
        </p:nvSpPr>
        <p:spPr bwMode="auto">
          <a:xfrm>
            <a:off x="992188" y="6359525"/>
            <a:ext cx="0" cy="474663"/>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sp>
        <p:nvSpPr>
          <p:cNvPr id="7" name="Line 6"/>
          <p:cNvSpPr>
            <a:spLocks noChangeShapeType="1"/>
          </p:cNvSpPr>
          <p:nvPr/>
        </p:nvSpPr>
        <p:spPr bwMode="auto">
          <a:xfrm>
            <a:off x="990600" y="3429000"/>
            <a:ext cx="0" cy="822325"/>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sp>
        <p:nvSpPr>
          <p:cNvPr id="8" name="Line 8"/>
          <p:cNvSpPr>
            <a:spLocks noChangeShapeType="1"/>
          </p:cNvSpPr>
          <p:nvPr/>
        </p:nvSpPr>
        <p:spPr bwMode="auto">
          <a:xfrm>
            <a:off x="985838" y="3429000"/>
            <a:ext cx="0" cy="822325"/>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sp>
        <p:nvSpPr>
          <p:cNvPr id="4101" name="Rectangle 5"/>
          <p:cNvSpPr>
            <a:spLocks noGrp="1" noChangeArrowheads="1"/>
          </p:cNvSpPr>
          <p:nvPr>
            <p:ph type="ctrTitle" sz="quarter"/>
          </p:nvPr>
        </p:nvSpPr>
        <p:spPr>
          <a:xfrm>
            <a:off x="1000125" y="3430588"/>
            <a:ext cx="7772400" cy="1470025"/>
          </a:xfrm>
        </p:spPr>
        <p:txBody>
          <a:bodyPr/>
          <a:lstStyle>
            <a:lvl1pPr>
              <a:defRPr/>
            </a:lvl1pPr>
          </a:lstStyle>
          <a:p>
            <a:r>
              <a:rPr lang="en-US"/>
              <a:t>Click to edit Master title style</a:t>
            </a:r>
          </a:p>
        </p:txBody>
      </p:sp>
      <p:sp>
        <p:nvSpPr>
          <p:cNvPr id="4103" name="Rectangle 7"/>
          <p:cNvSpPr>
            <a:spLocks noGrp="1" noChangeArrowheads="1"/>
          </p:cNvSpPr>
          <p:nvPr>
            <p:ph type="subTitle" sz="quarter" idx="1"/>
          </p:nvPr>
        </p:nvSpPr>
        <p:spPr>
          <a:xfrm>
            <a:off x="1014413" y="3876675"/>
            <a:ext cx="6400800" cy="838200"/>
          </a:xfrm>
        </p:spPr>
        <p:txBody>
          <a:bodyPr/>
          <a:lstStyle>
            <a:lvl1pPr marL="0" indent="0">
              <a:buFontTx/>
              <a:buNone/>
              <a:defRPr sz="1600" b="1">
                <a:solidFill>
                  <a:schemeClr val="bg2"/>
                </a:solidFill>
              </a:defRPr>
            </a:lvl1pPr>
          </a:lstStyle>
          <a:p>
            <a:r>
              <a:rPr lang="en-US"/>
              <a:t>Click to edit Master subtitle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5" name="Rectangle 8"/>
          <p:cNvSpPr>
            <a:spLocks noGrp="1" noChangeArrowheads="1"/>
          </p:cNvSpPr>
          <p:nvPr>
            <p:ph type="sldNum" sz="quarter" idx="11"/>
          </p:nvPr>
        </p:nvSpPr>
        <p:spPr>
          <a:ln/>
        </p:spPr>
        <p:txBody>
          <a:bodyPr/>
          <a:lstStyle>
            <a:lvl1pPr>
              <a:defRPr/>
            </a:lvl1pPr>
          </a:lstStyle>
          <a:p>
            <a:pPr>
              <a:defRPr/>
            </a:pPr>
            <a:fld id="{AFE2DA74-DB0C-433F-9733-AB0BE539EAC0}" type="slidenum">
              <a:rPr lang="en-US"/>
              <a:pPr>
                <a:defRPr/>
              </a:pPr>
              <a:t>‹#›</a:t>
            </a:fld>
            <a:endParaRPr lang="en-US"/>
          </a:p>
        </p:txBody>
      </p:sp>
      <p:sp>
        <p:nvSpPr>
          <p:cNvPr id="6"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204788"/>
            <a:ext cx="2057400" cy="5815012"/>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361950" y="204788"/>
            <a:ext cx="6019800" cy="58150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5" name="Rectangle 8"/>
          <p:cNvSpPr>
            <a:spLocks noGrp="1" noChangeArrowheads="1"/>
          </p:cNvSpPr>
          <p:nvPr>
            <p:ph type="sldNum" sz="quarter" idx="11"/>
          </p:nvPr>
        </p:nvSpPr>
        <p:spPr>
          <a:ln/>
        </p:spPr>
        <p:txBody>
          <a:bodyPr/>
          <a:lstStyle>
            <a:lvl1pPr>
              <a:defRPr/>
            </a:lvl1pPr>
          </a:lstStyle>
          <a:p>
            <a:pPr>
              <a:defRPr/>
            </a:pPr>
            <a:fld id="{B1CD7016-A5F4-4202-B0E1-27CB886E1012}" type="slidenum">
              <a:rPr lang="en-US"/>
              <a:pPr>
                <a:defRPr/>
              </a:pPr>
              <a:t>‹#›</a:t>
            </a:fld>
            <a:endParaRPr lang="en-US"/>
          </a:p>
        </p:txBody>
      </p:sp>
      <p:sp>
        <p:nvSpPr>
          <p:cNvPr id="6"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5" name="Rectangle 8"/>
          <p:cNvSpPr>
            <a:spLocks noGrp="1" noChangeArrowheads="1"/>
          </p:cNvSpPr>
          <p:nvPr>
            <p:ph type="sldNum" sz="quarter" idx="11"/>
          </p:nvPr>
        </p:nvSpPr>
        <p:spPr>
          <a:ln/>
        </p:spPr>
        <p:txBody>
          <a:bodyPr/>
          <a:lstStyle>
            <a:lvl1pPr>
              <a:defRPr/>
            </a:lvl1pPr>
          </a:lstStyle>
          <a:p>
            <a:pPr>
              <a:defRPr/>
            </a:pPr>
            <a:fld id="{1A4067DD-FC91-4C93-A256-A9AC472647C8}" type="slidenum">
              <a:rPr lang="en-US"/>
              <a:pPr>
                <a:defRPr/>
              </a:pPr>
              <a:t>‹#›</a:t>
            </a:fld>
            <a:endParaRPr lang="en-US"/>
          </a:p>
        </p:txBody>
      </p:sp>
      <p:sp>
        <p:nvSpPr>
          <p:cNvPr id="6"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5" name="Rectangle 8"/>
          <p:cNvSpPr>
            <a:spLocks noGrp="1" noChangeArrowheads="1"/>
          </p:cNvSpPr>
          <p:nvPr>
            <p:ph type="sldNum" sz="quarter" idx="11"/>
          </p:nvPr>
        </p:nvSpPr>
        <p:spPr>
          <a:ln/>
        </p:spPr>
        <p:txBody>
          <a:bodyPr/>
          <a:lstStyle>
            <a:lvl1pPr>
              <a:defRPr/>
            </a:lvl1pPr>
          </a:lstStyle>
          <a:p>
            <a:pPr>
              <a:defRPr/>
            </a:pPr>
            <a:fld id="{AAD5BE64-830F-42EA-8384-0F0F0EFF040B}" type="slidenum">
              <a:rPr lang="en-US"/>
              <a:pPr>
                <a:defRPr/>
              </a:pPr>
              <a:t>‹#›</a:t>
            </a:fld>
            <a:endParaRPr lang="en-US"/>
          </a:p>
        </p:txBody>
      </p:sp>
      <p:sp>
        <p:nvSpPr>
          <p:cNvPr id="6"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361950" y="895350"/>
            <a:ext cx="4038600" cy="5124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552950" y="895350"/>
            <a:ext cx="4038600" cy="5124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6" name="Rectangle 8"/>
          <p:cNvSpPr>
            <a:spLocks noGrp="1" noChangeArrowheads="1"/>
          </p:cNvSpPr>
          <p:nvPr>
            <p:ph type="sldNum" sz="quarter" idx="11"/>
          </p:nvPr>
        </p:nvSpPr>
        <p:spPr>
          <a:ln/>
        </p:spPr>
        <p:txBody>
          <a:bodyPr/>
          <a:lstStyle>
            <a:lvl1pPr>
              <a:defRPr/>
            </a:lvl1pPr>
          </a:lstStyle>
          <a:p>
            <a:pPr>
              <a:defRPr/>
            </a:pPr>
            <a:fld id="{828547B1-2D67-4619-B538-B15C572F450E}" type="slidenum">
              <a:rPr lang="en-US"/>
              <a:pPr>
                <a:defRPr/>
              </a:pPr>
              <a:t>‹#›</a:t>
            </a:fld>
            <a:endParaRPr lang="en-US"/>
          </a:p>
        </p:txBody>
      </p:sp>
      <p:sp>
        <p:nvSpPr>
          <p:cNvPr id="7"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8" name="Rectangle 8"/>
          <p:cNvSpPr>
            <a:spLocks noGrp="1" noChangeArrowheads="1"/>
          </p:cNvSpPr>
          <p:nvPr>
            <p:ph type="sldNum" sz="quarter" idx="11"/>
          </p:nvPr>
        </p:nvSpPr>
        <p:spPr>
          <a:ln/>
        </p:spPr>
        <p:txBody>
          <a:bodyPr/>
          <a:lstStyle>
            <a:lvl1pPr>
              <a:defRPr/>
            </a:lvl1pPr>
          </a:lstStyle>
          <a:p>
            <a:pPr>
              <a:defRPr/>
            </a:pPr>
            <a:fld id="{BFFD6E5F-3D63-47F4-AEAE-4FDD0D76EC2A}" type="slidenum">
              <a:rPr lang="en-US"/>
              <a:pPr>
                <a:defRPr/>
              </a:pPr>
              <a:t>‹#›</a:t>
            </a:fld>
            <a:endParaRPr lang="en-US"/>
          </a:p>
        </p:txBody>
      </p:sp>
      <p:sp>
        <p:nvSpPr>
          <p:cNvPr id="9"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4" name="Rectangle 8"/>
          <p:cNvSpPr>
            <a:spLocks noGrp="1" noChangeArrowheads="1"/>
          </p:cNvSpPr>
          <p:nvPr>
            <p:ph type="sldNum" sz="quarter" idx="11"/>
          </p:nvPr>
        </p:nvSpPr>
        <p:spPr>
          <a:ln/>
        </p:spPr>
        <p:txBody>
          <a:bodyPr/>
          <a:lstStyle>
            <a:lvl1pPr>
              <a:defRPr/>
            </a:lvl1pPr>
          </a:lstStyle>
          <a:p>
            <a:pPr>
              <a:defRPr/>
            </a:pPr>
            <a:fld id="{6CD051D4-7722-48C5-A04C-93ED6785636C}" type="slidenum">
              <a:rPr lang="en-US"/>
              <a:pPr>
                <a:defRPr/>
              </a:pPr>
              <a:t>‹#›</a:t>
            </a:fld>
            <a:endParaRPr lang="en-US"/>
          </a:p>
        </p:txBody>
      </p:sp>
      <p:sp>
        <p:nvSpPr>
          <p:cNvPr id="5"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3" name="Rectangle 8"/>
          <p:cNvSpPr>
            <a:spLocks noGrp="1" noChangeArrowheads="1"/>
          </p:cNvSpPr>
          <p:nvPr>
            <p:ph type="sldNum" sz="quarter" idx="11"/>
          </p:nvPr>
        </p:nvSpPr>
        <p:spPr>
          <a:ln/>
        </p:spPr>
        <p:txBody>
          <a:bodyPr/>
          <a:lstStyle>
            <a:lvl1pPr>
              <a:defRPr/>
            </a:lvl1pPr>
          </a:lstStyle>
          <a:p>
            <a:pPr>
              <a:defRPr/>
            </a:pPr>
            <a:fld id="{3EF26ABD-B688-44EF-A929-F2A70F86D4BD}" type="slidenum">
              <a:rPr lang="en-US"/>
              <a:pPr>
                <a:defRPr/>
              </a:pPr>
              <a:t>‹#›</a:t>
            </a:fld>
            <a:endParaRPr lang="en-US"/>
          </a:p>
        </p:txBody>
      </p:sp>
      <p:sp>
        <p:nvSpPr>
          <p:cNvPr id="4"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6" name="Rectangle 8"/>
          <p:cNvSpPr>
            <a:spLocks noGrp="1" noChangeArrowheads="1"/>
          </p:cNvSpPr>
          <p:nvPr>
            <p:ph type="sldNum" sz="quarter" idx="11"/>
          </p:nvPr>
        </p:nvSpPr>
        <p:spPr>
          <a:ln/>
        </p:spPr>
        <p:txBody>
          <a:bodyPr/>
          <a:lstStyle>
            <a:lvl1pPr>
              <a:defRPr/>
            </a:lvl1pPr>
          </a:lstStyle>
          <a:p>
            <a:pPr>
              <a:defRPr/>
            </a:pPr>
            <a:fld id="{3D085647-7516-4C52-8A20-D91D44C8A660}" type="slidenum">
              <a:rPr lang="en-US"/>
              <a:pPr>
                <a:defRPr/>
              </a:pPr>
              <a:t>‹#›</a:t>
            </a:fld>
            <a:endParaRPr lang="en-US"/>
          </a:p>
        </p:txBody>
      </p:sp>
      <p:sp>
        <p:nvSpPr>
          <p:cNvPr id="7"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SG"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Feb 2009</a:t>
            </a:r>
          </a:p>
        </p:txBody>
      </p:sp>
      <p:sp>
        <p:nvSpPr>
          <p:cNvPr id="6" name="Rectangle 8"/>
          <p:cNvSpPr>
            <a:spLocks noGrp="1" noChangeArrowheads="1"/>
          </p:cNvSpPr>
          <p:nvPr>
            <p:ph type="sldNum" sz="quarter" idx="11"/>
          </p:nvPr>
        </p:nvSpPr>
        <p:spPr>
          <a:ln/>
        </p:spPr>
        <p:txBody>
          <a:bodyPr/>
          <a:lstStyle>
            <a:lvl1pPr>
              <a:defRPr/>
            </a:lvl1pPr>
          </a:lstStyle>
          <a:p>
            <a:pPr>
              <a:defRPr/>
            </a:pPr>
            <a:fld id="{AC097DDD-5F8B-4605-A990-2BE202CB751C}" type="slidenum">
              <a:rPr lang="en-US"/>
              <a:pPr>
                <a:defRPr/>
              </a:pPr>
              <a:t>‹#›</a:t>
            </a:fld>
            <a:endParaRPr lang="en-US"/>
          </a:p>
        </p:txBody>
      </p:sp>
      <p:sp>
        <p:nvSpPr>
          <p:cNvPr id="7" name="Rectangle 9"/>
          <p:cNvSpPr>
            <a:spLocks noGrp="1" noChangeArrowheads="1"/>
          </p:cNvSpPr>
          <p:nvPr>
            <p:ph type="ftr" sz="quarter" idx="12"/>
          </p:nvPr>
        </p:nvSpPr>
        <p:spPr>
          <a:ln/>
        </p:spPr>
        <p:txBody>
          <a:bodyPr/>
          <a:lstStyle>
            <a:lvl1pPr>
              <a:defRPr/>
            </a:lvl1pPr>
          </a:lstStyle>
          <a:p>
            <a:pPr>
              <a:defRPr/>
            </a:pPr>
            <a:r>
              <a:rPr lang="en-US"/>
              <a:t>Internal - Confidential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Body_header_04"/>
          <p:cNvPicPr>
            <a:picLocks noChangeAspect="1" noChangeArrowheads="1"/>
          </p:cNvPicPr>
          <p:nvPr/>
        </p:nvPicPr>
        <p:blipFill>
          <a:blip r:embed="rId13"/>
          <a:srcRect/>
          <a:stretch>
            <a:fillRect/>
          </a:stretch>
        </p:blipFill>
        <p:spPr bwMode="auto">
          <a:xfrm>
            <a:off x="0" y="0"/>
            <a:ext cx="9144000" cy="6856413"/>
          </a:xfrm>
          <a:prstGeom prst="rect">
            <a:avLst/>
          </a:prstGeom>
          <a:noFill/>
          <a:ln w="9525">
            <a:noFill/>
            <a:miter lim="800000"/>
            <a:headEnd/>
            <a:tailEnd/>
          </a:ln>
        </p:spPr>
      </p:pic>
      <p:sp>
        <p:nvSpPr>
          <p:cNvPr id="3075" name="Line 3"/>
          <p:cNvSpPr>
            <a:spLocks noChangeShapeType="1"/>
          </p:cNvSpPr>
          <p:nvPr/>
        </p:nvSpPr>
        <p:spPr bwMode="auto">
          <a:xfrm>
            <a:off x="238125" y="6600825"/>
            <a:ext cx="0" cy="255588"/>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sp>
        <p:nvSpPr>
          <p:cNvPr id="3076" name="Line 4"/>
          <p:cNvSpPr>
            <a:spLocks noChangeShapeType="1"/>
          </p:cNvSpPr>
          <p:nvPr/>
        </p:nvSpPr>
        <p:spPr bwMode="auto">
          <a:xfrm>
            <a:off x="1639888" y="6600825"/>
            <a:ext cx="0" cy="255588"/>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sp>
        <p:nvSpPr>
          <p:cNvPr id="1029" name="Rectangle 5"/>
          <p:cNvSpPr>
            <a:spLocks noGrp="1" noChangeArrowheads="1"/>
          </p:cNvSpPr>
          <p:nvPr>
            <p:ph type="title"/>
          </p:nvPr>
        </p:nvSpPr>
        <p:spPr bwMode="auto">
          <a:xfrm>
            <a:off x="1589088" y="204788"/>
            <a:ext cx="5729287" cy="714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smtClean="0"/>
              <a:t>Click to edit Master title style</a:t>
            </a:r>
          </a:p>
        </p:txBody>
      </p:sp>
      <p:sp>
        <p:nvSpPr>
          <p:cNvPr id="1030" name="Rectangle 6"/>
          <p:cNvSpPr>
            <a:spLocks noGrp="1" noChangeArrowheads="1"/>
          </p:cNvSpPr>
          <p:nvPr>
            <p:ph type="body" idx="1"/>
          </p:nvPr>
        </p:nvSpPr>
        <p:spPr bwMode="auto">
          <a:xfrm>
            <a:off x="361950" y="895350"/>
            <a:ext cx="8229600" cy="5124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a:p>
            <a:pPr lvl="4"/>
            <a:endParaRPr lang="en-US" altLang="zh-TW" smtClean="0"/>
          </a:p>
        </p:txBody>
      </p:sp>
      <p:sp>
        <p:nvSpPr>
          <p:cNvPr id="3079" name="Rectangle 7"/>
          <p:cNvSpPr>
            <a:spLocks noGrp="1" noChangeArrowheads="1"/>
          </p:cNvSpPr>
          <p:nvPr>
            <p:ph type="dt" sz="half" idx="2"/>
          </p:nvPr>
        </p:nvSpPr>
        <p:spPr bwMode="auto">
          <a:xfrm>
            <a:off x="1671638" y="6548438"/>
            <a:ext cx="838200" cy="174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b="1">
                <a:solidFill>
                  <a:schemeClr val="bg2"/>
                </a:solidFill>
                <a:latin typeface="Arial" pitchFamily="34" charset="0"/>
                <a:ea typeface="+mn-ea"/>
                <a:cs typeface="+mn-cs"/>
              </a:defRPr>
            </a:lvl1pPr>
          </a:lstStyle>
          <a:p>
            <a:pPr>
              <a:defRPr/>
            </a:pPr>
            <a:r>
              <a:rPr lang="en-US"/>
              <a:t>Feb 2009</a:t>
            </a:r>
          </a:p>
        </p:txBody>
      </p:sp>
      <p:sp>
        <p:nvSpPr>
          <p:cNvPr id="3080" name="Rectangle 8"/>
          <p:cNvSpPr>
            <a:spLocks noGrp="1" noChangeArrowheads="1"/>
          </p:cNvSpPr>
          <p:nvPr>
            <p:ph type="sldNum" sz="quarter" idx="4"/>
          </p:nvPr>
        </p:nvSpPr>
        <p:spPr bwMode="auto">
          <a:xfrm>
            <a:off x="3082925" y="6551613"/>
            <a:ext cx="527050" cy="257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b="1">
                <a:solidFill>
                  <a:schemeClr val="bg2"/>
                </a:solidFill>
                <a:latin typeface="Arial" pitchFamily="34" charset="0"/>
                <a:ea typeface="+mn-ea"/>
                <a:cs typeface="+mn-cs"/>
              </a:defRPr>
            </a:lvl1pPr>
          </a:lstStyle>
          <a:p>
            <a:pPr>
              <a:defRPr/>
            </a:pPr>
            <a:fld id="{ADBA1719-0DA1-4364-B70D-249769DE8922}" type="slidenum">
              <a:rPr lang="en-US"/>
              <a:pPr>
                <a:defRPr/>
              </a:pPr>
              <a:t>‹#›</a:t>
            </a:fld>
            <a:endParaRPr lang="en-US"/>
          </a:p>
        </p:txBody>
      </p:sp>
      <p:sp>
        <p:nvSpPr>
          <p:cNvPr id="3081" name="Rectangle 9"/>
          <p:cNvSpPr>
            <a:spLocks noGrp="1" noChangeArrowheads="1"/>
          </p:cNvSpPr>
          <p:nvPr>
            <p:ph type="ftr" sz="quarter" idx="3"/>
          </p:nvPr>
        </p:nvSpPr>
        <p:spPr bwMode="auto">
          <a:xfrm>
            <a:off x="287338" y="6607175"/>
            <a:ext cx="1301750" cy="1920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000" b="1">
                <a:solidFill>
                  <a:schemeClr val="bg2"/>
                </a:solidFill>
                <a:latin typeface="Arial" pitchFamily="34" charset="0"/>
                <a:ea typeface="+mn-ea"/>
                <a:cs typeface="+mn-cs"/>
              </a:defRPr>
            </a:lvl1pPr>
          </a:lstStyle>
          <a:p>
            <a:pPr>
              <a:defRPr/>
            </a:pPr>
            <a:r>
              <a:rPr lang="en-US"/>
              <a:t>Internal - Confidential</a:t>
            </a:r>
          </a:p>
        </p:txBody>
      </p:sp>
      <p:sp>
        <p:nvSpPr>
          <p:cNvPr id="3082" name="Line 10"/>
          <p:cNvSpPr>
            <a:spLocks noChangeShapeType="1"/>
          </p:cNvSpPr>
          <p:nvPr/>
        </p:nvSpPr>
        <p:spPr bwMode="auto">
          <a:xfrm>
            <a:off x="3051175" y="6600825"/>
            <a:ext cx="0" cy="255588"/>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sp>
        <p:nvSpPr>
          <p:cNvPr id="3083" name="Rectangle 11"/>
          <p:cNvSpPr>
            <a:spLocks noChangeArrowheads="1"/>
          </p:cNvSpPr>
          <p:nvPr/>
        </p:nvSpPr>
        <p:spPr bwMode="auto">
          <a:xfrm>
            <a:off x="4468813" y="6584950"/>
            <a:ext cx="1511300" cy="198438"/>
          </a:xfrm>
          <a:prstGeom prst="rect">
            <a:avLst/>
          </a:prstGeom>
          <a:noFill/>
          <a:ln w="9525">
            <a:noFill/>
            <a:miter lim="800000"/>
            <a:headEnd/>
            <a:tailEnd/>
          </a:ln>
          <a:effectLst/>
        </p:spPr>
        <p:txBody>
          <a:bodyPr wrap="none">
            <a:spAutoFit/>
          </a:bodyPr>
          <a:lstStyle/>
          <a:p>
            <a:pPr algn="ctr" eaLnBrk="0" hangingPunct="0">
              <a:defRPr/>
            </a:pPr>
            <a:r>
              <a:rPr kumimoji="0" lang="en-US" sz="700">
                <a:latin typeface="Arial" pitchFamily="34" charset="0"/>
                <a:ea typeface="+mn-ea"/>
                <a:cs typeface="Arial" pitchFamily="34" charset="0"/>
              </a:rPr>
              <a:t>Copyright 2009 - Trend Micro Inc.</a:t>
            </a:r>
          </a:p>
        </p:txBody>
      </p:sp>
      <p:sp>
        <p:nvSpPr>
          <p:cNvPr id="3084" name="Line 12"/>
          <p:cNvSpPr>
            <a:spLocks noChangeShapeType="1"/>
          </p:cNvSpPr>
          <p:nvPr/>
        </p:nvSpPr>
        <p:spPr bwMode="auto">
          <a:xfrm>
            <a:off x="4464050" y="6607175"/>
            <a:ext cx="0" cy="255588"/>
          </a:xfrm>
          <a:prstGeom prst="line">
            <a:avLst/>
          </a:prstGeom>
          <a:noFill/>
          <a:ln w="9525">
            <a:solidFill>
              <a:schemeClr val="bg2"/>
            </a:solidFill>
            <a:prstDash val="dash"/>
            <a:round/>
            <a:headEnd/>
            <a:tailEnd/>
          </a:ln>
          <a:effectLst/>
        </p:spPr>
        <p:txBody>
          <a:bodyPr/>
          <a:lstStyle/>
          <a:p>
            <a:pPr>
              <a:defRPr/>
            </a:pPr>
            <a:endParaRPr kumimoji="0" lang="en-SG">
              <a:latin typeface="Arial" pitchFamily="34" charset="0"/>
              <a:ea typeface="+mn-ea"/>
              <a:cs typeface="+mn-cs"/>
            </a:endParaRPr>
          </a:p>
        </p:txBody>
      </p:sp>
      <p:pic>
        <p:nvPicPr>
          <p:cNvPr id="1037" name="Picture 9"/>
          <p:cNvPicPr>
            <a:picLocks noChangeAspect="1" noChangeArrowheads="1"/>
          </p:cNvPicPr>
          <p:nvPr userDrawn="1"/>
        </p:nvPicPr>
        <p:blipFill>
          <a:blip r:embed="rId14"/>
          <a:srcRect l="22690" t="38791" r="32291" b="36748"/>
          <a:stretch>
            <a:fillRect/>
          </a:stretch>
        </p:blipFill>
        <p:spPr bwMode="auto">
          <a:xfrm>
            <a:off x="7812088" y="6334125"/>
            <a:ext cx="1331912" cy="5238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0" r:id="rId1"/>
    <p:sldLayoutId id="2147483708" r:id="rId2"/>
    <p:sldLayoutId id="2147483707" r:id="rId3"/>
    <p:sldLayoutId id="2147483706" r:id="rId4"/>
    <p:sldLayoutId id="2147483705" r:id="rId5"/>
    <p:sldLayoutId id="2147483704" r:id="rId6"/>
    <p:sldLayoutId id="2147483703" r:id="rId7"/>
    <p:sldLayoutId id="2147483702" r:id="rId8"/>
    <p:sldLayoutId id="2147483701" r:id="rId9"/>
    <p:sldLayoutId id="2147483700" r:id="rId10"/>
    <p:sldLayoutId id="2147483699" r:id="rId11"/>
  </p:sldLayoutIdLst>
  <p:timing>
    <p:tnLst>
      <p:par>
        <p:cTn id="1" dur="indefinite" restart="never" nodeType="tmRoot"/>
      </p:par>
    </p:tnLst>
  </p:timing>
  <p:hf sldNum="0" hdr="0"/>
  <p:txStyles>
    <p:titleStyle>
      <a:lvl1pPr algn="l" rtl="0" eaLnBrk="0" fontAlgn="base" hangingPunct="0">
        <a:spcBef>
          <a:spcPct val="0"/>
        </a:spcBef>
        <a:spcAft>
          <a:spcPct val="0"/>
        </a:spcAft>
        <a:defRPr sz="2800" b="1">
          <a:solidFill>
            <a:srgbClr val="5F5F5F"/>
          </a:solidFill>
          <a:latin typeface="+mj-lt"/>
          <a:ea typeface="+mj-ea"/>
          <a:cs typeface="+mj-cs"/>
        </a:defRPr>
      </a:lvl1pPr>
      <a:lvl2pPr algn="l" rtl="0" eaLnBrk="0" fontAlgn="base" hangingPunct="0">
        <a:spcBef>
          <a:spcPct val="0"/>
        </a:spcBef>
        <a:spcAft>
          <a:spcPct val="0"/>
        </a:spcAft>
        <a:defRPr sz="2800" b="1">
          <a:solidFill>
            <a:srgbClr val="5F5F5F"/>
          </a:solidFill>
          <a:latin typeface="Arial" pitchFamily="34" charset="0"/>
          <a:cs typeface="Arial" pitchFamily="34" charset="0"/>
        </a:defRPr>
      </a:lvl2pPr>
      <a:lvl3pPr algn="l" rtl="0" eaLnBrk="0" fontAlgn="base" hangingPunct="0">
        <a:spcBef>
          <a:spcPct val="0"/>
        </a:spcBef>
        <a:spcAft>
          <a:spcPct val="0"/>
        </a:spcAft>
        <a:defRPr sz="2800" b="1">
          <a:solidFill>
            <a:srgbClr val="5F5F5F"/>
          </a:solidFill>
          <a:latin typeface="Arial" pitchFamily="34" charset="0"/>
          <a:cs typeface="Arial" pitchFamily="34" charset="0"/>
        </a:defRPr>
      </a:lvl3pPr>
      <a:lvl4pPr algn="l" rtl="0" eaLnBrk="0" fontAlgn="base" hangingPunct="0">
        <a:spcBef>
          <a:spcPct val="0"/>
        </a:spcBef>
        <a:spcAft>
          <a:spcPct val="0"/>
        </a:spcAft>
        <a:defRPr sz="2800" b="1">
          <a:solidFill>
            <a:srgbClr val="5F5F5F"/>
          </a:solidFill>
          <a:latin typeface="Arial" pitchFamily="34" charset="0"/>
          <a:cs typeface="Arial" pitchFamily="34" charset="0"/>
        </a:defRPr>
      </a:lvl4pPr>
      <a:lvl5pPr algn="l" rtl="0" eaLnBrk="0" fontAlgn="base" hangingPunct="0">
        <a:spcBef>
          <a:spcPct val="0"/>
        </a:spcBef>
        <a:spcAft>
          <a:spcPct val="0"/>
        </a:spcAft>
        <a:defRPr sz="2800" b="1">
          <a:solidFill>
            <a:srgbClr val="5F5F5F"/>
          </a:solidFill>
          <a:latin typeface="Arial" pitchFamily="34" charset="0"/>
          <a:cs typeface="Arial" pitchFamily="34" charset="0"/>
        </a:defRPr>
      </a:lvl5pPr>
      <a:lvl6pPr marL="457200" algn="l" rtl="0" fontAlgn="base">
        <a:spcBef>
          <a:spcPct val="0"/>
        </a:spcBef>
        <a:spcAft>
          <a:spcPct val="0"/>
        </a:spcAft>
        <a:defRPr sz="2800" b="1">
          <a:solidFill>
            <a:srgbClr val="5F5F5F"/>
          </a:solidFill>
          <a:latin typeface="Arial" pitchFamily="34" charset="0"/>
          <a:cs typeface="Arial" pitchFamily="34" charset="0"/>
        </a:defRPr>
      </a:lvl6pPr>
      <a:lvl7pPr marL="914400" algn="l" rtl="0" fontAlgn="base">
        <a:spcBef>
          <a:spcPct val="0"/>
        </a:spcBef>
        <a:spcAft>
          <a:spcPct val="0"/>
        </a:spcAft>
        <a:defRPr sz="2800" b="1">
          <a:solidFill>
            <a:srgbClr val="5F5F5F"/>
          </a:solidFill>
          <a:latin typeface="Arial" pitchFamily="34" charset="0"/>
          <a:cs typeface="Arial" pitchFamily="34" charset="0"/>
        </a:defRPr>
      </a:lvl7pPr>
      <a:lvl8pPr marL="1371600" algn="l" rtl="0" fontAlgn="base">
        <a:spcBef>
          <a:spcPct val="0"/>
        </a:spcBef>
        <a:spcAft>
          <a:spcPct val="0"/>
        </a:spcAft>
        <a:defRPr sz="2800" b="1">
          <a:solidFill>
            <a:srgbClr val="5F5F5F"/>
          </a:solidFill>
          <a:latin typeface="Arial" pitchFamily="34" charset="0"/>
          <a:cs typeface="Arial" pitchFamily="34" charset="0"/>
        </a:defRPr>
      </a:lvl8pPr>
      <a:lvl9pPr marL="1828800" algn="l" rtl="0" fontAlgn="base">
        <a:spcBef>
          <a:spcPct val="0"/>
        </a:spcBef>
        <a:spcAft>
          <a:spcPct val="0"/>
        </a:spcAft>
        <a:defRPr sz="2800" b="1">
          <a:solidFill>
            <a:srgbClr val="5F5F5F"/>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2400">
          <a:solidFill>
            <a:srgbClr val="5F5F5F"/>
          </a:solidFill>
          <a:latin typeface="+mn-lt"/>
          <a:ea typeface="+mn-ea"/>
          <a:cs typeface="+mn-cs"/>
        </a:defRPr>
      </a:lvl1pPr>
      <a:lvl2pPr marL="742950" indent="-285750" algn="l" rtl="0" eaLnBrk="0" fontAlgn="base" hangingPunct="0">
        <a:spcBef>
          <a:spcPct val="20000"/>
        </a:spcBef>
        <a:spcAft>
          <a:spcPct val="0"/>
        </a:spcAft>
        <a:buChar char="–"/>
        <a:defRPr sz="2000">
          <a:solidFill>
            <a:srgbClr val="5F5F5F"/>
          </a:solidFill>
          <a:latin typeface="+mn-lt"/>
          <a:cs typeface="+mn-cs"/>
        </a:defRPr>
      </a:lvl2pPr>
      <a:lvl3pPr marL="1143000" indent="-228600" algn="l" rtl="0" eaLnBrk="0" fontAlgn="base" hangingPunct="0">
        <a:spcBef>
          <a:spcPct val="20000"/>
        </a:spcBef>
        <a:spcAft>
          <a:spcPct val="0"/>
        </a:spcAft>
        <a:buChar char="•"/>
        <a:defRPr>
          <a:solidFill>
            <a:srgbClr val="5F5F5F"/>
          </a:solidFill>
          <a:latin typeface="+mn-lt"/>
          <a:cs typeface="+mn-cs"/>
        </a:defRPr>
      </a:lvl3pPr>
      <a:lvl4pPr marL="1600200" indent="-228600" algn="l" rtl="0" eaLnBrk="0" fontAlgn="base" hangingPunct="0">
        <a:spcBef>
          <a:spcPct val="20000"/>
        </a:spcBef>
        <a:spcAft>
          <a:spcPct val="0"/>
        </a:spcAft>
        <a:buChar char="–"/>
        <a:defRPr sz="1600">
          <a:solidFill>
            <a:srgbClr val="5F5F5F"/>
          </a:solidFill>
          <a:latin typeface="+mn-lt"/>
          <a:cs typeface="+mn-cs"/>
        </a:defRPr>
      </a:lvl4pPr>
      <a:lvl5pPr marL="2057400" indent="-228600" algn="l" rtl="0" eaLnBrk="0" fontAlgn="base" hangingPunct="0">
        <a:spcBef>
          <a:spcPct val="20000"/>
        </a:spcBef>
        <a:spcAft>
          <a:spcPct val="0"/>
        </a:spcAft>
        <a:buChar char="»"/>
        <a:defRPr sz="1400">
          <a:solidFill>
            <a:srgbClr val="5F5F5F"/>
          </a:solidFill>
          <a:latin typeface="+mn-lt"/>
          <a:cs typeface="+mn-cs"/>
        </a:defRPr>
      </a:lvl5pPr>
      <a:lvl6pPr marL="2514600" indent="-228600" algn="l" rtl="0" fontAlgn="base">
        <a:spcBef>
          <a:spcPct val="20000"/>
        </a:spcBef>
        <a:spcAft>
          <a:spcPct val="0"/>
        </a:spcAft>
        <a:buChar char="»"/>
        <a:defRPr sz="1400">
          <a:solidFill>
            <a:srgbClr val="5F5F5F"/>
          </a:solidFill>
          <a:latin typeface="+mn-lt"/>
          <a:cs typeface="+mn-cs"/>
        </a:defRPr>
      </a:lvl6pPr>
      <a:lvl7pPr marL="2971800" indent="-228600" algn="l" rtl="0" fontAlgn="base">
        <a:spcBef>
          <a:spcPct val="20000"/>
        </a:spcBef>
        <a:spcAft>
          <a:spcPct val="0"/>
        </a:spcAft>
        <a:buChar char="»"/>
        <a:defRPr sz="1400">
          <a:solidFill>
            <a:srgbClr val="5F5F5F"/>
          </a:solidFill>
          <a:latin typeface="+mn-lt"/>
          <a:cs typeface="+mn-cs"/>
        </a:defRPr>
      </a:lvl7pPr>
      <a:lvl8pPr marL="3429000" indent="-228600" algn="l" rtl="0" fontAlgn="base">
        <a:spcBef>
          <a:spcPct val="20000"/>
        </a:spcBef>
        <a:spcAft>
          <a:spcPct val="0"/>
        </a:spcAft>
        <a:buChar char="»"/>
        <a:defRPr sz="1400">
          <a:solidFill>
            <a:srgbClr val="5F5F5F"/>
          </a:solidFill>
          <a:latin typeface="+mn-lt"/>
          <a:cs typeface="+mn-cs"/>
        </a:defRPr>
      </a:lvl8pPr>
      <a:lvl9pPr marL="3886200" indent="-228600" algn="l" rtl="0" fontAlgn="base">
        <a:spcBef>
          <a:spcPct val="20000"/>
        </a:spcBef>
        <a:spcAft>
          <a:spcPct val="0"/>
        </a:spcAft>
        <a:buChar char="»"/>
        <a:defRPr sz="1400">
          <a:solidFill>
            <a:srgbClr val="5F5F5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13"/>
          <p:cNvPicPr>
            <a:picLocks noChangeAspect="1" noChangeArrowheads="1"/>
          </p:cNvPicPr>
          <p:nvPr userDrawn="1"/>
        </p:nvPicPr>
        <p:blipFill>
          <a:blip r:embed="rId3"/>
          <a:srcRect/>
          <a:stretch>
            <a:fillRect/>
          </a:stretch>
        </p:blipFill>
        <p:spPr bwMode="auto">
          <a:xfrm>
            <a:off x="0" y="-1588"/>
            <a:ext cx="9145588" cy="6859588"/>
          </a:xfrm>
          <a:prstGeom prst="rect">
            <a:avLst/>
          </a:prstGeom>
          <a:noFill/>
          <a:ln w="9525">
            <a:noFill/>
            <a:miter lim="800000"/>
            <a:headEnd/>
            <a:tailEnd/>
          </a:ln>
        </p:spPr>
      </p:pic>
      <p:sp>
        <p:nvSpPr>
          <p:cNvPr id="7" name="Rectangle 582"/>
          <p:cNvSpPr>
            <a:spLocks noChangeArrowheads="1"/>
          </p:cNvSpPr>
          <p:nvPr userDrawn="1"/>
        </p:nvSpPr>
        <p:spPr bwMode="auto">
          <a:xfrm>
            <a:off x="7324725" y="6584950"/>
            <a:ext cx="1319213" cy="184150"/>
          </a:xfrm>
          <a:prstGeom prst="rect">
            <a:avLst/>
          </a:prstGeom>
          <a:noFill/>
          <a:ln w="9525">
            <a:noFill/>
            <a:miter lim="800000"/>
            <a:headEnd/>
            <a:tailEnd/>
          </a:ln>
          <a:effectLst/>
        </p:spPr>
        <p:txBody>
          <a:bodyPr wrap="none">
            <a:spAutoFit/>
          </a:bodyPr>
          <a:lstStyle/>
          <a:p>
            <a:pPr>
              <a:defRPr/>
            </a:pPr>
            <a:r>
              <a:rPr kumimoji="0" lang="en-US" sz="600">
                <a:latin typeface="Arial" pitchFamily="34" charset="0"/>
                <a:ea typeface="+mn-ea"/>
                <a:cs typeface="Arial" pitchFamily="34" charset="0"/>
              </a:rPr>
              <a:t>Copyright 2008 - Trend Micro Inc.</a:t>
            </a:r>
          </a:p>
        </p:txBody>
      </p:sp>
      <p:sp>
        <p:nvSpPr>
          <p:cNvPr id="13316" name="Rectangle 3"/>
          <p:cNvSpPr>
            <a:spLocks noGrp="1" noChangeArrowheads="1"/>
          </p:cNvSpPr>
          <p:nvPr>
            <p:ph type="title"/>
          </p:nvPr>
        </p:nvSpPr>
        <p:spPr bwMode="auto">
          <a:xfrm>
            <a:off x="611188" y="228600"/>
            <a:ext cx="8075612" cy="6080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3317" name="Rectangle 4"/>
          <p:cNvSpPr>
            <a:spLocks noGrp="1" noChangeArrowheads="1"/>
          </p:cNvSpPr>
          <p:nvPr>
            <p:ph type="body" idx="1"/>
          </p:nvPr>
        </p:nvSpPr>
        <p:spPr bwMode="auto">
          <a:xfrm>
            <a:off x="395288" y="1196975"/>
            <a:ext cx="8291512" cy="5040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Tree>
  </p:cSld>
  <p:clrMap bg1="lt1" tx1="dk1" bg2="lt2" tx2="dk2" accent1="accent1" accent2="accent2" accent3="accent3" accent4="accent4" accent5="accent5" accent6="accent6" hlink="hlink" folHlink="folHlink"/>
  <p:sldLayoutIdLst>
    <p:sldLayoutId id="2147483709" r:id="rId1"/>
  </p:sldLayoutIdLst>
  <p:hf sldNum="0" hdr="0" dt="0"/>
  <p:txStyles>
    <p:titleStyle>
      <a:lvl1pPr algn="l" rtl="0" eaLnBrk="0" fontAlgn="base" hangingPunct="0">
        <a:spcBef>
          <a:spcPct val="0"/>
        </a:spcBef>
        <a:spcAft>
          <a:spcPct val="0"/>
        </a:spcAft>
        <a:defRPr sz="3000" b="1">
          <a:solidFill>
            <a:schemeClr val="bg2"/>
          </a:solidFill>
          <a:latin typeface="Arial"/>
          <a:ea typeface="ヒラギノ角ゴ Pro W3" pitchFamily="-128" charset="-128"/>
          <a:cs typeface="Arial"/>
        </a:defRPr>
      </a:lvl1pPr>
      <a:lvl2pPr algn="l" rtl="0" eaLnBrk="0" fontAlgn="base" hangingPunct="0">
        <a:spcBef>
          <a:spcPct val="0"/>
        </a:spcBef>
        <a:spcAft>
          <a:spcPct val="0"/>
        </a:spcAft>
        <a:defRPr sz="3000" b="1">
          <a:solidFill>
            <a:schemeClr val="bg2"/>
          </a:solidFill>
          <a:latin typeface="Arial" pitchFamily="-60" charset="0"/>
          <a:ea typeface="ヒラギノ角ゴ Pro W3" pitchFamily="-128" charset="-128"/>
          <a:cs typeface="Arial" charset="0"/>
        </a:defRPr>
      </a:lvl2pPr>
      <a:lvl3pPr algn="l" rtl="0" eaLnBrk="0" fontAlgn="base" hangingPunct="0">
        <a:spcBef>
          <a:spcPct val="0"/>
        </a:spcBef>
        <a:spcAft>
          <a:spcPct val="0"/>
        </a:spcAft>
        <a:defRPr sz="3000" b="1">
          <a:solidFill>
            <a:schemeClr val="bg2"/>
          </a:solidFill>
          <a:latin typeface="Arial" pitchFamily="-60" charset="0"/>
          <a:ea typeface="ヒラギノ角ゴ Pro W3" pitchFamily="-128" charset="-128"/>
          <a:cs typeface="Arial" charset="0"/>
        </a:defRPr>
      </a:lvl3pPr>
      <a:lvl4pPr algn="l" rtl="0" eaLnBrk="0" fontAlgn="base" hangingPunct="0">
        <a:spcBef>
          <a:spcPct val="0"/>
        </a:spcBef>
        <a:spcAft>
          <a:spcPct val="0"/>
        </a:spcAft>
        <a:defRPr sz="3000" b="1">
          <a:solidFill>
            <a:schemeClr val="bg2"/>
          </a:solidFill>
          <a:latin typeface="Arial" pitchFamily="-60" charset="0"/>
          <a:ea typeface="ヒラギノ角ゴ Pro W3" pitchFamily="-128" charset="-128"/>
          <a:cs typeface="Arial" charset="0"/>
        </a:defRPr>
      </a:lvl4pPr>
      <a:lvl5pPr algn="l" rtl="0" eaLnBrk="0" fontAlgn="base" hangingPunct="0">
        <a:spcBef>
          <a:spcPct val="0"/>
        </a:spcBef>
        <a:spcAft>
          <a:spcPct val="0"/>
        </a:spcAft>
        <a:defRPr sz="3000" b="1">
          <a:solidFill>
            <a:schemeClr val="bg2"/>
          </a:solidFill>
          <a:latin typeface="Arial" pitchFamily="-60" charset="0"/>
          <a:ea typeface="ヒラギノ角ゴ Pro W3" pitchFamily="-128" charset="-128"/>
          <a:cs typeface="Arial" charset="0"/>
        </a:defRPr>
      </a:lvl5pPr>
      <a:lvl6pPr marL="457200" algn="l" rtl="0" fontAlgn="base">
        <a:spcBef>
          <a:spcPct val="0"/>
        </a:spcBef>
        <a:spcAft>
          <a:spcPct val="0"/>
        </a:spcAft>
        <a:defRPr sz="3200">
          <a:solidFill>
            <a:schemeClr val="tx2"/>
          </a:solidFill>
          <a:latin typeface="Arial Bold" charset="0"/>
        </a:defRPr>
      </a:lvl6pPr>
      <a:lvl7pPr marL="914400" algn="l" rtl="0" fontAlgn="base">
        <a:spcBef>
          <a:spcPct val="0"/>
        </a:spcBef>
        <a:spcAft>
          <a:spcPct val="0"/>
        </a:spcAft>
        <a:defRPr sz="3200">
          <a:solidFill>
            <a:schemeClr val="tx2"/>
          </a:solidFill>
          <a:latin typeface="Arial Bold" charset="0"/>
        </a:defRPr>
      </a:lvl7pPr>
      <a:lvl8pPr marL="1371600" algn="l" rtl="0" fontAlgn="base">
        <a:spcBef>
          <a:spcPct val="0"/>
        </a:spcBef>
        <a:spcAft>
          <a:spcPct val="0"/>
        </a:spcAft>
        <a:defRPr sz="3200">
          <a:solidFill>
            <a:schemeClr val="tx2"/>
          </a:solidFill>
          <a:latin typeface="Arial Bold" charset="0"/>
        </a:defRPr>
      </a:lvl8pPr>
      <a:lvl9pPr marL="1828800" algn="l" rtl="0" fontAlgn="base">
        <a:spcBef>
          <a:spcPct val="0"/>
        </a:spcBef>
        <a:spcAft>
          <a:spcPct val="0"/>
        </a:spcAft>
        <a:defRPr sz="3200">
          <a:solidFill>
            <a:schemeClr val="tx2"/>
          </a:solidFill>
          <a:latin typeface="Arial Bold"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ヒラギノ角ゴ Pro W3" pitchFamily="-128" charset="-128"/>
          <a:cs typeface="ヒラギノ角ゴ Pro W3" pitchFamily="-60" charset="-128"/>
        </a:defRPr>
      </a:lvl1pPr>
      <a:lvl2pPr marL="742950" indent="-285750" algn="l" rtl="0" eaLnBrk="0" fontAlgn="base" hangingPunct="0">
        <a:spcBef>
          <a:spcPct val="20000"/>
        </a:spcBef>
        <a:spcAft>
          <a:spcPct val="0"/>
        </a:spcAft>
        <a:buChar char="–"/>
        <a:defRPr sz="2800">
          <a:solidFill>
            <a:schemeClr val="tx1"/>
          </a:solidFill>
          <a:latin typeface="+mn-lt"/>
          <a:ea typeface="ヒラギノ角ゴ Pro W3" pitchFamily="-128" charset="-128"/>
          <a:cs typeface="ヒラギノ角ゴ Pro W3" pitchFamily="-60" charset="-128"/>
        </a:defRPr>
      </a:lvl2pPr>
      <a:lvl3pPr marL="1143000" indent="-228600" algn="l" rtl="0" eaLnBrk="0" fontAlgn="base" hangingPunct="0">
        <a:spcBef>
          <a:spcPct val="20000"/>
        </a:spcBef>
        <a:spcAft>
          <a:spcPct val="0"/>
        </a:spcAft>
        <a:buChar char="•"/>
        <a:defRPr sz="1600">
          <a:solidFill>
            <a:schemeClr val="tx1"/>
          </a:solidFill>
          <a:latin typeface="+mn-lt"/>
          <a:ea typeface="ヒラギノ角ゴ Pro W3" pitchFamily="-128" charset="-128"/>
          <a:cs typeface="ヒラギノ角ゴ Pro W3" pitchFamily="-60" charset="-128"/>
        </a:defRPr>
      </a:lvl3pPr>
      <a:lvl4pPr marL="1600200" indent="-228600" algn="l" rtl="0" eaLnBrk="0" fontAlgn="base" hangingPunct="0">
        <a:spcBef>
          <a:spcPct val="20000"/>
        </a:spcBef>
        <a:spcAft>
          <a:spcPct val="0"/>
        </a:spcAft>
        <a:buChar char="–"/>
        <a:defRPr sz="1400">
          <a:solidFill>
            <a:schemeClr val="tx1"/>
          </a:solidFill>
          <a:latin typeface="+mn-lt"/>
          <a:ea typeface="ヒラギノ角ゴ Pro W3" pitchFamily="-128" charset="-128"/>
          <a:cs typeface="ヒラギノ角ゴ Pro W3" pitchFamily="-60" charset="-128"/>
        </a:defRPr>
      </a:lvl4pPr>
      <a:lvl5pPr marL="2057400" indent="-228600" algn="l" rtl="0" eaLnBrk="0" fontAlgn="base" hangingPunct="0">
        <a:spcBef>
          <a:spcPct val="20000"/>
        </a:spcBef>
        <a:spcAft>
          <a:spcPct val="0"/>
        </a:spcAft>
        <a:buChar char="»"/>
        <a:defRPr sz="1200">
          <a:solidFill>
            <a:schemeClr val="tx1"/>
          </a:solidFill>
          <a:latin typeface="+mn-lt"/>
          <a:ea typeface="ヒラギノ角ゴ Pro W3" pitchFamily="-128" charset="-128"/>
          <a:cs typeface="ヒラギノ角ゴ Pro W3" pitchFamily="-60" charset="-128"/>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hyperlink" Target="http://images.google.com/imgres?imgurl=http://www.davidgagne.net/images/me/passport.gif&amp;imgrefurl=http://www.davidgagne.net/archives/cat_images.shtml&amp;h=330&amp;w=490&amp;sz=136&amp;tbnid=0cVlhKL7AYkJ:&amp;tbnh=85&amp;tbnw=126&amp;start=13&amp;prev=/images?q=passport+picture&amp;hl=en&amp;lr=&amp;sa=N" TargetMode="External"/><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3.jpeg"/><Relationship Id="rId17" Type="http://schemas.openxmlformats.org/officeDocument/2006/relationships/image" Target="../media/image16.jpeg"/><Relationship Id="rId2" Type="http://schemas.openxmlformats.org/officeDocument/2006/relationships/notesSlide" Target="../notesSlides/notesSlide2.xml"/><Relationship Id="rId16" Type="http://schemas.openxmlformats.org/officeDocument/2006/relationships/image" Target="../media/image15.jpeg"/><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hyperlink" Target="http://images.google.com/imgres?imgurl=http://gladstone.uoregon.edu/~schamp/passport.jpg&amp;imgrefurl=http://gladstone.uoregon.edu/~schamp/&amp;h=744&amp;w=520&amp;sz=449&amp;tbnid=sL0QfQAf2XMJ:&amp;tbnh=139&amp;tbnw=97&amp;start=8&amp;prev=/images?q=passport+picture&amp;hl=en&amp;lr=&amp;sa=N" TargetMode="External"/><Relationship Id="rId5" Type="http://schemas.openxmlformats.org/officeDocument/2006/relationships/image" Target="../media/image7.png"/><Relationship Id="rId15" Type="http://schemas.openxmlformats.org/officeDocument/2006/relationships/hyperlink" Target="http://www.software4advisors.com/demo2/demo/img/accounts.gif"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jpeg"/><Relationship Id="rId14" Type="http://schemas.openxmlformats.org/officeDocument/2006/relationships/image" Target="../media/image14.jpeg"/></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0.png"/><Relationship Id="rId2" Type="http://schemas.openxmlformats.org/officeDocument/2006/relationships/notesSlide" Target="../notesSlides/notesSlide3.xml"/><Relationship Id="rId16"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jpeg"/><Relationship Id="rId15" Type="http://schemas.openxmlformats.org/officeDocument/2006/relationships/image" Target="../media/image7.png"/><Relationship Id="rId10" Type="http://schemas.openxmlformats.org/officeDocument/2006/relationships/image" Target="../media/image24.png"/><Relationship Id="rId4" Type="http://schemas.openxmlformats.org/officeDocument/2006/relationships/image" Target="../media/image18.wmf"/><Relationship Id="rId9" Type="http://schemas.openxmlformats.org/officeDocument/2006/relationships/image" Target="../media/image23.png"/><Relationship Id="rId1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4.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1000125" y="3417888"/>
            <a:ext cx="7772400" cy="1470025"/>
          </a:xfrm>
        </p:spPr>
        <p:txBody>
          <a:bodyPr/>
          <a:lstStyle/>
          <a:p>
            <a:pPr eaLnBrk="1" hangingPunct="1"/>
            <a:r>
              <a:rPr lang="en-GB" altLang="zh-TW" smtClean="0">
                <a:solidFill>
                  <a:schemeClr val="tx1"/>
                </a:solidFill>
                <a:latin typeface="Arial Black" pitchFamily="34" charset="0"/>
                <a:ea typeface="新細明體" charset="-120"/>
              </a:rPr>
              <a:t>Smart Protection Network</a:t>
            </a:r>
            <a:endParaRPr lang="en-US" altLang="zh-TW" smtClean="0">
              <a:solidFill>
                <a:schemeClr val="tx1"/>
              </a:solidFill>
              <a:latin typeface="Arial Black" pitchFamily="34" charset="0"/>
              <a:ea typeface="新細明體" charset="-120"/>
            </a:endParaRPr>
          </a:p>
        </p:txBody>
      </p:sp>
      <p:sp>
        <p:nvSpPr>
          <p:cNvPr id="16386" name="Rectangle 3"/>
          <p:cNvSpPr>
            <a:spLocks noGrp="1" noChangeArrowheads="1"/>
          </p:cNvSpPr>
          <p:nvPr>
            <p:ph type="subTitle" idx="1"/>
          </p:nvPr>
        </p:nvSpPr>
        <p:spPr>
          <a:xfrm>
            <a:off x="1014413" y="4421188"/>
            <a:ext cx="6986587" cy="838200"/>
          </a:xfrm>
        </p:spPr>
        <p:txBody>
          <a:bodyPr/>
          <a:lstStyle/>
          <a:p>
            <a:pPr algn="r" eaLnBrk="1" hangingPunct="1"/>
            <a:r>
              <a:rPr lang="en-US" altLang="zh-TW" sz="1800" b="0" smtClean="0">
                <a:solidFill>
                  <a:schemeClr val="tx1"/>
                </a:solidFill>
                <a:ea typeface="新細明體" charset="-120"/>
              </a:rPr>
              <a:t>Kelvin Liu</a:t>
            </a:r>
          </a:p>
          <a:p>
            <a:pPr algn="r" eaLnBrk="1" hangingPunct="1"/>
            <a:r>
              <a:rPr lang="en-US" altLang="zh-TW" sz="1800" b="0" smtClean="0">
                <a:solidFill>
                  <a:schemeClr val="tx1"/>
                </a:solidFill>
                <a:ea typeface="新細明體" charset="-120"/>
              </a:rPr>
              <a:t>AVP, Core Tech Development</a:t>
            </a:r>
          </a:p>
        </p:txBody>
      </p:sp>
      <p:pic>
        <p:nvPicPr>
          <p:cNvPr id="16387" name="Picture 9"/>
          <p:cNvPicPr>
            <a:picLocks noChangeAspect="1" noChangeArrowheads="1"/>
          </p:cNvPicPr>
          <p:nvPr/>
        </p:nvPicPr>
        <p:blipFill>
          <a:blip r:embed="rId3"/>
          <a:srcRect l="22690" t="38791" r="32291" b="36748"/>
          <a:stretch>
            <a:fillRect/>
          </a:stretch>
        </p:blipFill>
        <p:spPr bwMode="auto">
          <a:xfrm>
            <a:off x="7667625" y="6165850"/>
            <a:ext cx="1331913" cy="52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9"/>
          <p:cNvPicPr>
            <a:picLocks noChangeAspect="1" noChangeArrowheads="1"/>
          </p:cNvPicPr>
          <p:nvPr/>
        </p:nvPicPr>
        <p:blipFill>
          <a:blip r:embed="rId3"/>
          <a:srcRect l="22690" t="38791" r="32291" b="36748"/>
          <a:stretch>
            <a:fillRect/>
          </a:stretch>
        </p:blipFill>
        <p:spPr bwMode="auto">
          <a:xfrm>
            <a:off x="7667625" y="6165850"/>
            <a:ext cx="1331913" cy="523875"/>
          </a:xfrm>
          <a:prstGeom prst="rect">
            <a:avLst/>
          </a:prstGeom>
          <a:noFill/>
          <a:ln w="9525">
            <a:noFill/>
            <a:miter lim="800000"/>
            <a:headEnd/>
            <a:tailEnd/>
          </a:ln>
        </p:spPr>
      </p:pic>
      <p:sp>
        <p:nvSpPr>
          <p:cNvPr id="32770" name="Rectangle 3"/>
          <p:cNvSpPr>
            <a:spLocks noChangeArrowheads="1"/>
          </p:cNvSpPr>
          <p:nvPr/>
        </p:nvSpPr>
        <p:spPr bwMode="auto">
          <a:xfrm>
            <a:off x="609600" y="1524000"/>
            <a:ext cx="6986588" cy="838200"/>
          </a:xfrm>
          <a:prstGeom prst="rect">
            <a:avLst/>
          </a:prstGeom>
          <a:noFill/>
          <a:ln w="9525">
            <a:noFill/>
            <a:miter lim="800000"/>
            <a:headEnd/>
            <a:tailEnd/>
          </a:ln>
        </p:spPr>
        <p:txBody>
          <a:bodyPr/>
          <a:lstStyle/>
          <a:p>
            <a:pPr algn="ctr">
              <a:spcBef>
                <a:spcPct val="20000"/>
              </a:spcBef>
            </a:pPr>
            <a:r>
              <a:rPr kumimoji="0" lang="en-US" altLang="zh-TW" sz="4000">
                <a:solidFill>
                  <a:schemeClr val="bg1"/>
                </a:solidFill>
              </a:rPr>
              <a:t>Thank You</a:t>
            </a:r>
          </a:p>
        </p:txBody>
      </p:sp>
      <p:sp>
        <p:nvSpPr>
          <p:cNvPr id="32772" name="Rectangle 3"/>
          <p:cNvSpPr>
            <a:spLocks noChangeArrowheads="1"/>
          </p:cNvSpPr>
          <p:nvPr/>
        </p:nvSpPr>
        <p:spPr bwMode="auto">
          <a:xfrm>
            <a:off x="914400" y="4648200"/>
            <a:ext cx="6986588" cy="838200"/>
          </a:xfrm>
          <a:prstGeom prst="rect">
            <a:avLst/>
          </a:prstGeom>
          <a:noFill/>
          <a:ln w="9525">
            <a:noFill/>
            <a:miter lim="800000"/>
            <a:headEnd/>
            <a:tailEnd/>
          </a:ln>
        </p:spPr>
        <p:txBody>
          <a:bodyPr/>
          <a:lstStyle/>
          <a:p>
            <a:pPr>
              <a:spcBef>
                <a:spcPct val="20000"/>
              </a:spcBef>
            </a:pPr>
            <a:r>
              <a:rPr kumimoji="0" lang="zh-TW" altLang="en-US" sz="3200">
                <a:latin typeface="華康中黑體(P)" pitchFamily="34" charset="-120"/>
                <a:ea typeface="華康中黑體(P)" pitchFamily="34" charset="-120"/>
              </a:rPr>
              <a:t>業務專線 </a:t>
            </a:r>
            <a:r>
              <a:rPr kumimoji="0" lang="en-US" altLang="zh-TW" sz="3200">
                <a:latin typeface="華康中黑體(P)" pitchFamily="34" charset="-120"/>
                <a:ea typeface="華康中黑體(P)" pitchFamily="34" charset="-120"/>
              </a:rPr>
              <a:t>: (02) 2378-2666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2"/>
          <p:cNvSpPr>
            <a:spLocks noChangeArrowheads="1"/>
          </p:cNvSpPr>
          <p:nvPr/>
        </p:nvSpPr>
        <p:spPr bwMode="auto">
          <a:xfrm>
            <a:off x="1276350" y="1524000"/>
            <a:ext cx="6800850" cy="7620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w="9525">
            <a:noFill/>
            <a:miter lim="800000"/>
            <a:headEnd/>
            <a:tailEnd/>
          </a:ln>
        </p:spPr>
        <p:txBody>
          <a:bodyPr wrap="none" anchor="ctr"/>
          <a:lstStyle/>
          <a:p>
            <a:pPr>
              <a:defRPr/>
            </a:pPr>
            <a:endParaRPr kumimoji="0" lang="en-US" altLang="zh-TW" sz="4800"/>
          </a:p>
        </p:txBody>
      </p:sp>
      <p:sp>
        <p:nvSpPr>
          <p:cNvPr id="624643" name="Freeform 3"/>
          <p:cNvSpPr>
            <a:spLocks/>
          </p:cNvSpPr>
          <p:nvPr/>
        </p:nvSpPr>
        <p:spPr bwMode="auto">
          <a:xfrm flipH="1">
            <a:off x="6172200" y="4070350"/>
            <a:ext cx="1905000" cy="890588"/>
          </a:xfrm>
          <a:custGeom>
            <a:avLst/>
            <a:gdLst>
              <a:gd name="T0" fmla="*/ 2147483647 w 1872"/>
              <a:gd name="T1" fmla="*/ 0 h 2256"/>
              <a:gd name="T2" fmla="*/ 0 w 1872"/>
              <a:gd name="T3" fmla="*/ 0 h 2256"/>
              <a:gd name="T4" fmla="*/ 0 w 1872"/>
              <a:gd name="T5" fmla="*/ 2147483647 h 2256"/>
              <a:gd name="T6" fmla="*/ 2147483647 w 1872"/>
              <a:gd name="T7" fmla="*/ 2147483647 h 2256"/>
              <a:gd name="T8" fmla="*/ 0 60000 65536"/>
              <a:gd name="T9" fmla="*/ 0 60000 65536"/>
              <a:gd name="T10" fmla="*/ 0 60000 65536"/>
              <a:gd name="T11" fmla="*/ 0 60000 65536"/>
              <a:gd name="T12" fmla="*/ 0 w 1872"/>
              <a:gd name="T13" fmla="*/ 0 h 2256"/>
              <a:gd name="T14" fmla="*/ 1872 w 1872"/>
              <a:gd name="T15" fmla="*/ 2256 h 2256"/>
            </a:gdLst>
            <a:ahLst/>
            <a:cxnLst>
              <a:cxn ang="T8">
                <a:pos x="T0" y="T1"/>
              </a:cxn>
              <a:cxn ang="T9">
                <a:pos x="T2" y="T3"/>
              </a:cxn>
              <a:cxn ang="T10">
                <a:pos x="T4" y="T5"/>
              </a:cxn>
              <a:cxn ang="T11">
                <a:pos x="T6" y="T7"/>
              </a:cxn>
            </a:cxnLst>
            <a:rect l="T12" t="T13" r="T14" b="T15"/>
            <a:pathLst>
              <a:path w="1872" h="2256">
                <a:moveTo>
                  <a:pt x="192" y="0"/>
                </a:moveTo>
                <a:lnTo>
                  <a:pt x="0" y="0"/>
                </a:lnTo>
                <a:lnTo>
                  <a:pt x="0" y="2256"/>
                </a:lnTo>
                <a:lnTo>
                  <a:pt x="1872" y="2256"/>
                </a:lnTo>
              </a:path>
            </a:pathLst>
          </a:custGeom>
          <a:noFill/>
          <a:ln w="76200">
            <a:solidFill>
              <a:schemeClr val="accent1"/>
            </a:solidFill>
            <a:round/>
            <a:headEnd/>
            <a:tailEnd/>
          </a:ln>
        </p:spPr>
        <p:txBody>
          <a:bodyPr lIns="82124" tIns="41061" rIns="82124" bIns="41061" anchor="ctr">
            <a:spAutoFit/>
          </a:bodyPr>
          <a:lstStyle/>
          <a:p>
            <a:endParaRPr kumimoji="0" lang="en-US" altLang="zh-TW" sz="4800"/>
          </a:p>
        </p:txBody>
      </p:sp>
      <p:sp>
        <p:nvSpPr>
          <p:cNvPr id="624644" name="Freeform 4"/>
          <p:cNvSpPr>
            <a:spLocks/>
          </p:cNvSpPr>
          <p:nvPr/>
        </p:nvSpPr>
        <p:spPr bwMode="auto">
          <a:xfrm>
            <a:off x="1457325" y="4143375"/>
            <a:ext cx="2906713" cy="890588"/>
          </a:xfrm>
          <a:custGeom>
            <a:avLst/>
            <a:gdLst>
              <a:gd name="T0" fmla="*/ 2147483647 w 1872"/>
              <a:gd name="T1" fmla="*/ 0 h 2256"/>
              <a:gd name="T2" fmla="*/ 0 w 1872"/>
              <a:gd name="T3" fmla="*/ 0 h 2256"/>
              <a:gd name="T4" fmla="*/ 0 w 1872"/>
              <a:gd name="T5" fmla="*/ 2147483647 h 2256"/>
              <a:gd name="T6" fmla="*/ 2147483647 w 1872"/>
              <a:gd name="T7" fmla="*/ 2147483647 h 2256"/>
              <a:gd name="T8" fmla="*/ 0 60000 65536"/>
              <a:gd name="T9" fmla="*/ 0 60000 65536"/>
              <a:gd name="T10" fmla="*/ 0 60000 65536"/>
              <a:gd name="T11" fmla="*/ 0 60000 65536"/>
              <a:gd name="T12" fmla="*/ 0 w 1872"/>
              <a:gd name="T13" fmla="*/ 0 h 2256"/>
              <a:gd name="T14" fmla="*/ 1872 w 1872"/>
              <a:gd name="T15" fmla="*/ 2256 h 2256"/>
            </a:gdLst>
            <a:ahLst/>
            <a:cxnLst>
              <a:cxn ang="T8">
                <a:pos x="T0" y="T1"/>
              </a:cxn>
              <a:cxn ang="T9">
                <a:pos x="T2" y="T3"/>
              </a:cxn>
              <a:cxn ang="T10">
                <a:pos x="T4" y="T5"/>
              </a:cxn>
              <a:cxn ang="T11">
                <a:pos x="T6" y="T7"/>
              </a:cxn>
            </a:cxnLst>
            <a:rect l="T12" t="T13" r="T14" b="T15"/>
            <a:pathLst>
              <a:path w="1872" h="2256">
                <a:moveTo>
                  <a:pt x="192" y="0"/>
                </a:moveTo>
                <a:lnTo>
                  <a:pt x="0" y="0"/>
                </a:lnTo>
                <a:lnTo>
                  <a:pt x="0" y="2256"/>
                </a:lnTo>
                <a:lnTo>
                  <a:pt x="1872" y="2256"/>
                </a:lnTo>
              </a:path>
            </a:pathLst>
          </a:custGeom>
          <a:noFill/>
          <a:ln w="76200">
            <a:solidFill>
              <a:schemeClr val="accent1"/>
            </a:solidFill>
            <a:round/>
            <a:headEnd/>
            <a:tailEnd/>
          </a:ln>
        </p:spPr>
        <p:txBody>
          <a:bodyPr lIns="82124" tIns="41061" rIns="82124" bIns="41061" anchor="ctr">
            <a:spAutoFit/>
          </a:bodyPr>
          <a:lstStyle/>
          <a:p>
            <a:endParaRPr kumimoji="0" lang="en-US" altLang="zh-TW" sz="4800"/>
          </a:p>
        </p:txBody>
      </p:sp>
      <p:sp>
        <p:nvSpPr>
          <p:cNvPr id="624647" name="Rectangle 7"/>
          <p:cNvSpPr>
            <a:spLocks noChangeArrowheads="1"/>
          </p:cNvSpPr>
          <p:nvPr/>
        </p:nvSpPr>
        <p:spPr bwMode="auto">
          <a:xfrm>
            <a:off x="1524000" y="2743200"/>
            <a:ext cx="6324600" cy="914400"/>
          </a:xfrm>
          <a:prstGeom prst="rect">
            <a:avLst/>
          </a:prstGeom>
          <a:gradFill rotWithShape="1">
            <a:gsLst>
              <a:gs pos="0">
                <a:schemeClr val="accent1"/>
              </a:gs>
              <a:gs pos="100000">
                <a:schemeClr val="accent1">
                  <a:gamma/>
                  <a:shade val="46275"/>
                  <a:invGamma/>
                </a:schemeClr>
              </a:gs>
            </a:gsLst>
            <a:lin ang="5400000" scaled="1"/>
          </a:gradFill>
          <a:ln w="9525" algn="ctr">
            <a:noFill/>
            <a:miter lim="800000"/>
            <a:headEnd/>
            <a:tailEnd/>
          </a:ln>
          <a:effectLst/>
        </p:spPr>
        <p:txBody>
          <a:bodyPr wrap="none" lIns="73025" tIns="36511" rIns="73025" bIns="36511" anchor="ctr"/>
          <a:lstStyle/>
          <a:p>
            <a:pPr>
              <a:defRPr/>
            </a:pPr>
            <a:endParaRPr kumimoji="0" lang="en-US" sz="4800">
              <a:latin typeface="Arial" pitchFamily="34" charset="0"/>
              <a:ea typeface="+mn-ea"/>
              <a:cs typeface="Arial" pitchFamily="34" charset="0"/>
            </a:endParaRPr>
          </a:p>
        </p:txBody>
      </p:sp>
      <p:sp>
        <p:nvSpPr>
          <p:cNvPr id="624648" name="Oval 8"/>
          <p:cNvSpPr>
            <a:spLocks noChangeArrowheads="1"/>
          </p:cNvSpPr>
          <p:nvPr/>
        </p:nvSpPr>
        <p:spPr bwMode="auto">
          <a:xfrm>
            <a:off x="3756025" y="2771775"/>
            <a:ext cx="2038350" cy="1119188"/>
          </a:xfrm>
          <a:prstGeom prst="ellipse">
            <a:avLst/>
          </a:prstGeom>
          <a:solidFill>
            <a:schemeClr val="bg1">
              <a:alpha val="27058"/>
            </a:schemeClr>
          </a:solidFill>
          <a:ln w="9525">
            <a:noFill/>
            <a:round/>
            <a:headEnd/>
            <a:tailEnd/>
          </a:ln>
        </p:spPr>
        <p:txBody>
          <a:bodyPr lIns="82124" tIns="41061" rIns="82124" bIns="41061" anchor="ctr">
            <a:spAutoFit/>
          </a:bodyPr>
          <a:lstStyle/>
          <a:p>
            <a:endParaRPr kumimoji="0" lang="en-US" altLang="zh-TW" sz="4800"/>
          </a:p>
        </p:txBody>
      </p:sp>
      <p:sp>
        <p:nvSpPr>
          <p:cNvPr id="624649" name="Oval 9"/>
          <p:cNvSpPr>
            <a:spLocks noChangeArrowheads="1"/>
          </p:cNvSpPr>
          <p:nvPr/>
        </p:nvSpPr>
        <p:spPr bwMode="auto">
          <a:xfrm>
            <a:off x="1622425" y="2792413"/>
            <a:ext cx="2038350" cy="1119187"/>
          </a:xfrm>
          <a:prstGeom prst="ellipse">
            <a:avLst/>
          </a:prstGeom>
          <a:solidFill>
            <a:schemeClr val="bg1">
              <a:alpha val="27058"/>
            </a:schemeClr>
          </a:solidFill>
          <a:ln w="9525">
            <a:noFill/>
            <a:round/>
            <a:headEnd/>
            <a:tailEnd/>
          </a:ln>
        </p:spPr>
        <p:txBody>
          <a:bodyPr lIns="82124" tIns="41061" rIns="82124" bIns="41061" anchor="ctr">
            <a:spAutoFit/>
          </a:bodyPr>
          <a:lstStyle/>
          <a:p>
            <a:endParaRPr kumimoji="0" lang="en-US" altLang="zh-TW" sz="4800"/>
          </a:p>
        </p:txBody>
      </p:sp>
      <p:sp>
        <p:nvSpPr>
          <p:cNvPr id="624650" name="Oval 10"/>
          <p:cNvSpPr>
            <a:spLocks noChangeArrowheads="1"/>
          </p:cNvSpPr>
          <p:nvPr/>
        </p:nvSpPr>
        <p:spPr bwMode="auto">
          <a:xfrm>
            <a:off x="2095500" y="3894138"/>
            <a:ext cx="165100" cy="1119187"/>
          </a:xfrm>
          <a:prstGeom prst="ellipse">
            <a:avLst/>
          </a:prstGeom>
          <a:gradFill rotWithShape="1">
            <a:gsLst>
              <a:gs pos="0">
                <a:srgbClr val="5F5F65"/>
              </a:gs>
              <a:gs pos="100000">
                <a:srgbClr val="2C2C2F">
                  <a:alpha val="0"/>
                </a:srgbClr>
              </a:gs>
            </a:gsLst>
            <a:path path="shape">
              <a:fillToRect l="50000" t="50000" r="50000" b="50000"/>
            </a:path>
          </a:gradFill>
          <a:ln w="9525">
            <a:noFill/>
            <a:round/>
            <a:headEnd/>
            <a:tailEnd/>
          </a:ln>
        </p:spPr>
        <p:txBody>
          <a:bodyPr wrap="none" lIns="82124" tIns="41061" rIns="82124" bIns="41061" anchor="ctr">
            <a:spAutoFit/>
          </a:bodyPr>
          <a:lstStyle/>
          <a:p>
            <a:endParaRPr kumimoji="0" lang="en-US" altLang="zh-TW" sz="4800"/>
          </a:p>
        </p:txBody>
      </p:sp>
      <p:grpSp>
        <p:nvGrpSpPr>
          <p:cNvPr id="2" name="Group 11"/>
          <p:cNvGrpSpPr>
            <a:grpSpLocks/>
          </p:cNvGrpSpPr>
          <p:nvPr/>
        </p:nvGrpSpPr>
        <p:grpSpPr bwMode="auto">
          <a:xfrm>
            <a:off x="1676400" y="2362200"/>
            <a:ext cx="1920875" cy="1905000"/>
            <a:chOff x="259" y="1076"/>
            <a:chExt cx="1434" cy="1434"/>
          </a:xfrm>
        </p:grpSpPr>
        <p:sp>
          <p:nvSpPr>
            <p:cNvPr id="18507" name="Oval 12"/>
            <p:cNvSpPr>
              <a:spLocks noChangeArrowheads="1"/>
            </p:cNvSpPr>
            <p:nvPr/>
          </p:nvSpPr>
          <p:spPr bwMode="auto">
            <a:xfrm>
              <a:off x="259" y="1076"/>
              <a:ext cx="1434" cy="1434"/>
            </a:xfrm>
            <a:prstGeom prst="ellipse">
              <a:avLst/>
            </a:prstGeom>
            <a:solidFill>
              <a:schemeClr val="accent1"/>
            </a:solidFill>
            <a:ln w="9525">
              <a:noFill/>
              <a:round/>
              <a:headEnd/>
              <a:tailEnd/>
            </a:ln>
          </p:spPr>
          <p:txBody>
            <a:bodyPr wrap="none" lIns="73025" tIns="36511" rIns="73025" bIns="36511" anchor="ctr"/>
            <a:lstStyle/>
            <a:p>
              <a:endParaRPr kumimoji="0" lang="en-US" altLang="zh-TW" sz="4800"/>
            </a:p>
          </p:txBody>
        </p:sp>
        <p:sp>
          <p:nvSpPr>
            <p:cNvPr id="18508" name="Oval 13"/>
            <p:cNvSpPr>
              <a:spLocks noChangeArrowheads="1"/>
            </p:cNvSpPr>
            <p:nvPr/>
          </p:nvSpPr>
          <p:spPr bwMode="auto">
            <a:xfrm>
              <a:off x="324" y="1371"/>
              <a:ext cx="1304" cy="843"/>
            </a:xfrm>
            <a:prstGeom prst="ellipse">
              <a:avLst/>
            </a:prstGeom>
            <a:solidFill>
              <a:schemeClr val="bg1"/>
            </a:solidFill>
            <a:ln w="19050">
              <a:noFill/>
              <a:round/>
              <a:headEnd/>
              <a:tailEnd/>
            </a:ln>
          </p:spPr>
          <p:txBody>
            <a:bodyPr lIns="82124" tIns="41061" rIns="82124" bIns="41061" anchor="ctr">
              <a:spAutoFit/>
            </a:bodyPr>
            <a:lstStyle/>
            <a:p>
              <a:endParaRPr kumimoji="0" lang="en-US" altLang="zh-TW" sz="4800"/>
            </a:p>
          </p:txBody>
        </p:sp>
      </p:grpSp>
      <p:sp>
        <p:nvSpPr>
          <p:cNvPr id="624654" name="Text Box 14"/>
          <p:cNvSpPr txBox="1">
            <a:spLocks noChangeArrowheads="1"/>
          </p:cNvSpPr>
          <p:nvPr/>
        </p:nvSpPr>
        <p:spPr bwMode="auto">
          <a:xfrm>
            <a:off x="1709738" y="1668463"/>
            <a:ext cx="1397000" cy="560387"/>
          </a:xfrm>
          <a:prstGeom prst="rect">
            <a:avLst/>
          </a:prstGeom>
          <a:noFill/>
          <a:ln w="9525">
            <a:noFill/>
            <a:miter lim="800000"/>
            <a:headEnd/>
            <a:tailEnd/>
          </a:ln>
        </p:spPr>
        <p:txBody>
          <a:bodyPr wrap="none" lIns="82124" tIns="41061" rIns="82124" bIns="41061">
            <a:spAutoFit/>
          </a:bodyPr>
          <a:lstStyle/>
          <a:p>
            <a:pPr algn="ctr" defTabSz="814388">
              <a:lnSpc>
                <a:spcPct val="85000"/>
              </a:lnSpc>
            </a:pPr>
            <a:r>
              <a:rPr kumimoji="0" lang="en-US" altLang="zh-TW" b="1">
                <a:solidFill>
                  <a:srgbClr val="282828"/>
                </a:solidFill>
              </a:rPr>
              <a:t>Malware is</a:t>
            </a:r>
          </a:p>
          <a:p>
            <a:pPr algn="ctr" defTabSz="814388">
              <a:lnSpc>
                <a:spcPct val="85000"/>
              </a:lnSpc>
            </a:pPr>
            <a:r>
              <a:rPr kumimoji="0" lang="en-US" altLang="zh-TW" b="1">
                <a:solidFill>
                  <a:srgbClr val="282828"/>
                </a:solidFill>
              </a:rPr>
              <a:t>multiplying</a:t>
            </a:r>
          </a:p>
        </p:txBody>
      </p:sp>
      <p:sp>
        <p:nvSpPr>
          <p:cNvPr id="624655" name="Text Box 15"/>
          <p:cNvSpPr txBox="1">
            <a:spLocks noChangeArrowheads="1"/>
          </p:cNvSpPr>
          <p:nvPr/>
        </p:nvSpPr>
        <p:spPr bwMode="auto">
          <a:xfrm>
            <a:off x="3881438" y="1668463"/>
            <a:ext cx="1654175" cy="560387"/>
          </a:xfrm>
          <a:prstGeom prst="rect">
            <a:avLst/>
          </a:prstGeom>
          <a:noFill/>
          <a:ln w="9525">
            <a:noFill/>
            <a:miter lim="800000"/>
            <a:headEnd/>
            <a:tailEnd/>
          </a:ln>
        </p:spPr>
        <p:txBody>
          <a:bodyPr wrap="none" lIns="82124" tIns="41061" rIns="82124" bIns="41061">
            <a:spAutoFit/>
          </a:bodyPr>
          <a:lstStyle/>
          <a:p>
            <a:pPr algn="ctr" defTabSz="814388">
              <a:lnSpc>
                <a:spcPct val="85000"/>
              </a:lnSpc>
            </a:pPr>
            <a:r>
              <a:rPr kumimoji="0" lang="en-US" altLang="zh-TW" b="1">
                <a:solidFill>
                  <a:srgbClr val="282828"/>
                </a:solidFill>
              </a:rPr>
              <a:t>Malware is</a:t>
            </a:r>
          </a:p>
          <a:p>
            <a:pPr algn="ctr" defTabSz="814388">
              <a:lnSpc>
                <a:spcPct val="85000"/>
              </a:lnSpc>
            </a:pPr>
            <a:r>
              <a:rPr kumimoji="0" lang="en-US" altLang="zh-TW" b="1">
                <a:solidFill>
                  <a:srgbClr val="282828"/>
                </a:solidFill>
              </a:rPr>
              <a:t>sophisticated</a:t>
            </a:r>
          </a:p>
        </p:txBody>
      </p:sp>
      <p:sp>
        <p:nvSpPr>
          <p:cNvPr id="624656" name="Oval 16"/>
          <p:cNvSpPr>
            <a:spLocks noChangeArrowheads="1"/>
          </p:cNvSpPr>
          <p:nvPr/>
        </p:nvSpPr>
        <p:spPr bwMode="auto">
          <a:xfrm>
            <a:off x="4233863" y="3873500"/>
            <a:ext cx="165100" cy="1119188"/>
          </a:xfrm>
          <a:prstGeom prst="ellipse">
            <a:avLst/>
          </a:prstGeom>
          <a:gradFill rotWithShape="1">
            <a:gsLst>
              <a:gs pos="0">
                <a:srgbClr val="5F5F65"/>
              </a:gs>
              <a:gs pos="100000">
                <a:srgbClr val="2C2C2F">
                  <a:alpha val="0"/>
                </a:srgbClr>
              </a:gs>
            </a:gsLst>
            <a:path path="shape">
              <a:fillToRect l="50000" t="50000" r="50000" b="50000"/>
            </a:path>
          </a:gradFill>
          <a:ln w="9525">
            <a:noFill/>
            <a:round/>
            <a:headEnd/>
            <a:tailEnd/>
          </a:ln>
        </p:spPr>
        <p:txBody>
          <a:bodyPr wrap="none" lIns="82124" tIns="41061" rIns="82124" bIns="41061" anchor="ctr">
            <a:spAutoFit/>
          </a:bodyPr>
          <a:lstStyle/>
          <a:p>
            <a:endParaRPr kumimoji="0" lang="en-US" altLang="zh-TW" sz="4800"/>
          </a:p>
        </p:txBody>
      </p:sp>
      <p:grpSp>
        <p:nvGrpSpPr>
          <p:cNvPr id="3" name="Group 17"/>
          <p:cNvGrpSpPr>
            <a:grpSpLocks/>
          </p:cNvGrpSpPr>
          <p:nvPr/>
        </p:nvGrpSpPr>
        <p:grpSpPr bwMode="auto">
          <a:xfrm>
            <a:off x="3886200" y="2362200"/>
            <a:ext cx="1849438" cy="1828800"/>
            <a:chOff x="259" y="1076"/>
            <a:chExt cx="1434" cy="1434"/>
          </a:xfrm>
        </p:grpSpPr>
        <p:sp>
          <p:nvSpPr>
            <p:cNvPr id="18505" name="Oval 18"/>
            <p:cNvSpPr>
              <a:spLocks noChangeArrowheads="1"/>
            </p:cNvSpPr>
            <p:nvPr/>
          </p:nvSpPr>
          <p:spPr bwMode="auto">
            <a:xfrm>
              <a:off x="259" y="1076"/>
              <a:ext cx="1434" cy="1434"/>
            </a:xfrm>
            <a:prstGeom prst="ellipse">
              <a:avLst/>
            </a:prstGeom>
            <a:solidFill>
              <a:schemeClr val="accent1"/>
            </a:solidFill>
            <a:ln w="9525">
              <a:noFill/>
              <a:round/>
              <a:headEnd/>
              <a:tailEnd/>
            </a:ln>
          </p:spPr>
          <p:txBody>
            <a:bodyPr wrap="none" lIns="73025" tIns="36511" rIns="73025" bIns="36511" anchor="ctr"/>
            <a:lstStyle/>
            <a:p>
              <a:endParaRPr kumimoji="0" lang="en-US" altLang="zh-TW" sz="4800"/>
            </a:p>
          </p:txBody>
        </p:sp>
        <p:sp>
          <p:nvSpPr>
            <p:cNvPr id="18506" name="Oval 19"/>
            <p:cNvSpPr>
              <a:spLocks noChangeArrowheads="1"/>
            </p:cNvSpPr>
            <p:nvPr/>
          </p:nvSpPr>
          <p:spPr bwMode="auto">
            <a:xfrm>
              <a:off x="324" y="1354"/>
              <a:ext cx="1304" cy="877"/>
            </a:xfrm>
            <a:prstGeom prst="ellipse">
              <a:avLst/>
            </a:prstGeom>
            <a:solidFill>
              <a:schemeClr val="bg1"/>
            </a:solidFill>
            <a:ln w="19050">
              <a:noFill/>
              <a:round/>
              <a:headEnd/>
              <a:tailEnd/>
            </a:ln>
          </p:spPr>
          <p:txBody>
            <a:bodyPr lIns="82124" tIns="41061" rIns="82124" bIns="41061" anchor="ctr">
              <a:spAutoFit/>
            </a:bodyPr>
            <a:lstStyle/>
            <a:p>
              <a:endParaRPr kumimoji="0" lang="en-US" altLang="zh-TW" sz="4800"/>
            </a:p>
          </p:txBody>
        </p:sp>
      </p:grpSp>
      <p:sp>
        <p:nvSpPr>
          <p:cNvPr id="624661" name="Oval 21"/>
          <p:cNvSpPr>
            <a:spLocks noChangeArrowheads="1"/>
          </p:cNvSpPr>
          <p:nvPr/>
        </p:nvSpPr>
        <p:spPr bwMode="auto">
          <a:xfrm>
            <a:off x="7505700" y="3087688"/>
            <a:ext cx="195263" cy="228600"/>
          </a:xfrm>
          <a:prstGeom prst="ellipse">
            <a:avLst/>
          </a:prstGeom>
          <a:solidFill>
            <a:srgbClr val="A0C02A"/>
          </a:solidFill>
          <a:ln w="9525">
            <a:noFill/>
            <a:round/>
            <a:headEnd/>
            <a:tailEnd/>
          </a:ln>
        </p:spPr>
        <p:txBody>
          <a:bodyPr wrap="none" lIns="73025" tIns="36511" rIns="73025" bIns="36511" anchor="ctr"/>
          <a:lstStyle/>
          <a:p>
            <a:endParaRPr kumimoji="0" lang="en-US" altLang="zh-TW" sz="4800"/>
          </a:p>
        </p:txBody>
      </p:sp>
      <p:sp>
        <p:nvSpPr>
          <p:cNvPr id="624663" name="Oval 23"/>
          <p:cNvSpPr>
            <a:spLocks noChangeArrowheads="1"/>
          </p:cNvSpPr>
          <p:nvPr/>
        </p:nvSpPr>
        <p:spPr bwMode="auto">
          <a:xfrm>
            <a:off x="5792788" y="2801938"/>
            <a:ext cx="2038350" cy="1119187"/>
          </a:xfrm>
          <a:prstGeom prst="ellipse">
            <a:avLst/>
          </a:prstGeom>
          <a:solidFill>
            <a:schemeClr val="bg1">
              <a:alpha val="27058"/>
            </a:schemeClr>
          </a:solidFill>
          <a:ln w="9525">
            <a:noFill/>
            <a:round/>
            <a:headEnd/>
            <a:tailEnd/>
          </a:ln>
        </p:spPr>
        <p:txBody>
          <a:bodyPr lIns="82124" tIns="41061" rIns="82124" bIns="41061" anchor="ctr">
            <a:spAutoFit/>
          </a:bodyPr>
          <a:lstStyle/>
          <a:p>
            <a:endParaRPr kumimoji="0" lang="en-US" altLang="zh-TW" sz="4800"/>
          </a:p>
        </p:txBody>
      </p:sp>
      <p:sp>
        <p:nvSpPr>
          <p:cNvPr id="624664" name="Text Box 24"/>
          <p:cNvSpPr txBox="1">
            <a:spLocks noChangeArrowheads="1"/>
          </p:cNvSpPr>
          <p:nvPr/>
        </p:nvSpPr>
        <p:spPr bwMode="auto">
          <a:xfrm>
            <a:off x="5956300" y="1649413"/>
            <a:ext cx="2017713" cy="585787"/>
          </a:xfrm>
          <a:prstGeom prst="rect">
            <a:avLst/>
          </a:prstGeom>
          <a:noFill/>
          <a:ln w="9525">
            <a:noFill/>
            <a:miter lim="800000"/>
            <a:headEnd/>
            <a:tailEnd/>
          </a:ln>
        </p:spPr>
        <p:txBody>
          <a:bodyPr lIns="82124" tIns="41061" rIns="82124" bIns="41061">
            <a:spAutoFit/>
          </a:bodyPr>
          <a:lstStyle/>
          <a:p>
            <a:pPr algn="ctr" defTabSz="814388">
              <a:lnSpc>
                <a:spcPct val="90000"/>
              </a:lnSpc>
            </a:pPr>
            <a:r>
              <a:rPr kumimoji="0" lang="en-US" altLang="zh-TW" b="1">
                <a:solidFill>
                  <a:srgbClr val="282828"/>
                </a:solidFill>
              </a:rPr>
              <a:t>Malware is </a:t>
            </a:r>
          </a:p>
          <a:p>
            <a:pPr algn="ctr" defTabSz="814388">
              <a:lnSpc>
                <a:spcPct val="90000"/>
              </a:lnSpc>
            </a:pPr>
            <a:r>
              <a:rPr kumimoji="0" lang="en-US" altLang="zh-TW" b="1">
                <a:solidFill>
                  <a:srgbClr val="282828"/>
                </a:solidFill>
              </a:rPr>
              <a:t>profit driven</a:t>
            </a:r>
          </a:p>
        </p:txBody>
      </p:sp>
      <p:sp>
        <p:nvSpPr>
          <p:cNvPr id="624665" name="Oval 25"/>
          <p:cNvSpPr>
            <a:spLocks noChangeArrowheads="1"/>
          </p:cNvSpPr>
          <p:nvPr/>
        </p:nvSpPr>
        <p:spPr bwMode="auto">
          <a:xfrm>
            <a:off x="6275388" y="3903663"/>
            <a:ext cx="165100" cy="1119187"/>
          </a:xfrm>
          <a:prstGeom prst="ellipse">
            <a:avLst/>
          </a:prstGeom>
          <a:gradFill rotWithShape="1">
            <a:gsLst>
              <a:gs pos="0">
                <a:srgbClr val="5F5F65"/>
              </a:gs>
              <a:gs pos="100000">
                <a:srgbClr val="2C2C2F">
                  <a:alpha val="0"/>
                </a:srgbClr>
              </a:gs>
            </a:gsLst>
            <a:path path="shape">
              <a:fillToRect l="50000" t="50000" r="50000" b="50000"/>
            </a:path>
          </a:gradFill>
          <a:ln w="9525">
            <a:noFill/>
            <a:round/>
            <a:headEnd/>
            <a:tailEnd/>
          </a:ln>
        </p:spPr>
        <p:txBody>
          <a:bodyPr wrap="none" lIns="82124" tIns="41061" rIns="82124" bIns="41061" anchor="ctr">
            <a:spAutoFit/>
          </a:bodyPr>
          <a:lstStyle/>
          <a:p>
            <a:endParaRPr kumimoji="0" lang="en-US" altLang="zh-TW" sz="4800"/>
          </a:p>
        </p:txBody>
      </p:sp>
      <p:grpSp>
        <p:nvGrpSpPr>
          <p:cNvPr id="4" name="Group 26"/>
          <p:cNvGrpSpPr>
            <a:grpSpLocks/>
          </p:cNvGrpSpPr>
          <p:nvPr/>
        </p:nvGrpSpPr>
        <p:grpSpPr bwMode="auto">
          <a:xfrm>
            <a:off x="5867400" y="2362200"/>
            <a:ext cx="1828800" cy="1828800"/>
            <a:chOff x="259" y="1076"/>
            <a:chExt cx="1434" cy="1434"/>
          </a:xfrm>
        </p:grpSpPr>
        <p:sp>
          <p:nvSpPr>
            <p:cNvPr id="18503" name="Oval 27"/>
            <p:cNvSpPr>
              <a:spLocks noChangeArrowheads="1"/>
            </p:cNvSpPr>
            <p:nvPr/>
          </p:nvSpPr>
          <p:spPr bwMode="auto">
            <a:xfrm>
              <a:off x="259" y="1076"/>
              <a:ext cx="1434" cy="1434"/>
            </a:xfrm>
            <a:prstGeom prst="ellipse">
              <a:avLst/>
            </a:prstGeom>
            <a:solidFill>
              <a:schemeClr val="accent1"/>
            </a:solidFill>
            <a:ln w="9525">
              <a:noFill/>
              <a:round/>
              <a:headEnd/>
              <a:tailEnd/>
            </a:ln>
          </p:spPr>
          <p:txBody>
            <a:bodyPr wrap="none" lIns="73025" tIns="36511" rIns="73025" bIns="36511" anchor="ctr"/>
            <a:lstStyle/>
            <a:p>
              <a:endParaRPr kumimoji="0" lang="en-US" altLang="zh-TW" sz="4800"/>
            </a:p>
          </p:txBody>
        </p:sp>
        <p:sp>
          <p:nvSpPr>
            <p:cNvPr id="18504" name="Oval 28"/>
            <p:cNvSpPr>
              <a:spLocks noChangeArrowheads="1"/>
            </p:cNvSpPr>
            <p:nvPr/>
          </p:nvSpPr>
          <p:spPr bwMode="auto">
            <a:xfrm>
              <a:off x="325" y="1354"/>
              <a:ext cx="1302" cy="877"/>
            </a:xfrm>
            <a:prstGeom prst="ellipse">
              <a:avLst/>
            </a:prstGeom>
            <a:solidFill>
              <a:schemeClr val="bg1"/>
            </a:solidFill>
            <a:ln w="19050">
              <a:noFill/>
              <a:round/>
              <a:headEnd/>
              <a:tailEnd/>
            </a:ln>
          </p:spPr>
          <p:txBody>
            <a:bodyPr lIns="82124" tIns="41061" rIns="82124" bIns="41061" anchor="ctr">
              <a:spAutoFit/>
            </a:bodyPr>
            <a:lstStyle/>
            <a:p>
              <a:endParaRPr kumimoji="0" lang="en-US" altLang="zh-TW" sz="4800"/>
            </a:p>
          </p:txBody>
        </p:sp>
      </p:grpSp>
      <p:grpSp>
        <p:nvGrpSpPr>
          <p:cNvPr id="5" name="Group 31"/>
          <p:cNvGrpSpPr>
            <a:grpSpLocks/>
          </p:cNvGrpSpPr>
          <p:nvPr/>
        </p:nvGrpSpPr>
        <p:grpSpPr bwMode="auto">
          <a:xfrm>
            <a:off x="1420813" y="2514600"/>
            <a:ext cx="2119312" cy="1584325"/>
            <a:chOff x="56" y="1117"/>
            <a:chExt cx="4911" cy="2404"/>
          </a:xfrm>
        </p:grpSpPr>
        <p:pic>
          <p:nvPicPr>
            <p:cNvPr id="18500" name="Picture 32" descr="new_chart_samples_v2"/>
            <p:cNvPicPr>
              <a:picLocks noChangeAspect="1" noChangeArrowheads="1"/>
            </p:cNvPicPr>
            <p:nvPr/>
          </p:nvPicPr>
          <p:blipFill>
            <a:blip r:embed="rId3"/>
            <a:srcRect t="8810" b="9367"/>
            <a:stretch>
              <a:fillRect/>
            </a:stretch>
          </p:blipFill>
          <p:spPr bwMode="auto">
            <a:xfrm>
              <a:off x="839" y="1298"/>
              <a:ext cx="4128" cy="2223"/>
            </a:xfrm>
            <a:prstGeom prst="rect">
              <a:avLst/>
            </a:prstGeom>
            <a:noFill/>
            <a:ln w="9525">
              <a:noFill/>
              <a:miter lim="800000"/>
              <a:headEnd/>
              <a:tailEnd/>
            </a:ln>
          </p:spPr>
        </p:pic>
        <p:sp>
          <p:nvSpPr>
            <p:cNvPr id="18501" name="Text Box 33"/>
            <p:cNvSpPr txBox="1">
              <a:spLocks noChangeArrowheads="1"/>
            </p:cNvSpPr>
            <p:nvPr/>
          </p:nvSpPr>
          <p:spPr bwMode="auto">
            <a:xfrm>
              <a:off x="976" y="1117"/>
              <a:ext cx="2358" cy="462"/>
            </a:xfrm>
            <a:prstGeom prst="rect">
              <a:avLst/>
            </a:prstGeom>
            <a:noFill/>
            <a:ln w="9525">
              <a:noFill/>
              <a:miter lim="800000"/>
              <a:headEnd/>
              <a:tailEnd/>
            </a:ln>
          </p:spPr>
          <p:txBody>
            <a:bodyPr>
              <a:spAutoFit/>
            </a:bodyPr>
            <a:lstStyle/>
            <a:p>
              <a:pPr algn="ctr">
                <a:spcBef>
                  <a:spcPct val="50000"/>
                </a:spcBef>
              </a:pPr>
              <a:endParaRPr kumimoji="0" lang="en-US" altLang="zh-TW" sz="1400" b="1"/>
            </a:p>
          </p:txBody>
        </p:sp>
        <p:sp>
          <p:nvSpPr>
            <p:cNvPr id="18502" name="Text Box 34"/>
            <p:cNvSpPr txBox="1">
              <a:spLocks noChangeArrowheads="1"/>
            </p:cNvSpPr>
            <p:nvPr/>
          </p:nvSpPr>
          <p:spPr bwMode="auto">
            <a:xfrm>
              <a:off x="56" y="1254"/>
              <a:ext cx="920" cy="1848"/>
            </a:xfrm>
            <a:prstGeom prst="rect">
              <a:avLst/>
            </a:prstGeom>
            <a:noFill/>
            <a:ln w="9525">
              <a:noFill/>
              <a:miter lim="800000"/>
              <a:headEnd/>
              <a:tailEnd/>
            </a:ln>
          </p:spPr>
          <p:txBody>
            <a:bodyPr vert="eaVert">
              <a:spAutoFit/>
            </a:bodyPr>
            <a:lstStyle/>
            <a:p>
              <a:pPr algn="ctr">
                <a:spcBef>
                  <a:spcPct val="50000"/>
                </a:spcBef>
              </a:pPr>
              <a:endParaRPr kumimoji="0" lang="en-US" altLang="zh-TW" sz="1400" b="1"/>
            </a:p>
          </p:txBody>
        </p:sp>
      </p:grpSp>
      <p:grpSp>
        <p:nvGrpSpPr>
          <p:cNvPr id="6" name="Group 35"/>
          <p:cNvGrpSpPr>
            <a:grpSpLocks/>
          </p:cNvGrpSpPr>
          <p:nvPr/>
        </p:nvGrpSpPr>
        <p:grpSpPr bwMode="auto">
          <a:xfrm>
            <a:off x="3508375" y="2220913"/>
            <a:ext cx="2736850" cy="1958975"/>
            <a:chOff x="2064" y="809"/>
            <a:chExt cx="1678" cy="1262"/>
          </a:xfrm>
        </p:grpSpPr>
        <p:sp>
          <p:nvSpPr>
            <p:cNvPr id="18463" name="AutoShape 36"/>
            <p:cNvSpPr>
              <a:spLocks noChangeArrowheads="1"/>
            </p:cNvSpPr>
            <p:nvPr/>
          </p:nvSpPr>
          <p:spPr bwMode="auto">
            <a:xfrm rot="-2323185">
              <a:off x="3216" y="1247"/>
              <a:ext cx="136" cy="56"/>
            </a:xfrm>
            <a:prstGeom prst="rightArrow">
              <a:avLst>
                <a:gd name="adj1" fmla="val 50000"/>
                <a:gd name="adj2" fmla="val 60714"/>
              </a:avLst>
            </a:prstGeom>
            <a:gradFill rotWithShape="1">
              <a:gsLst>
                <a:gs pos="0">
                  <a:srgbClr val="FCFACD"/>
                </a:gs>
                <a:gs pos="100000">
                  <a:schemeClr val="accent2"/>
                </a:gs>
              </a:gsLst>
              <a:lin ang="0" scaled="1"/>
            </a:gradFill>
            <a:ln w="9525">
              <a:noFill/>
              <a:miter lim="800000"/>
              <a:headEnd/>
              <a:tailEnd/>
            </a:ln>
          </p:spPr>
          <p:txBody>
            <a:bodyPr wrap="none" anchor="ctr"/>
            <a:lstStyle/>
            <a:p>
              <a:endParaRPr kumimoji="0" lang="en-US" altLang="zh-TW" sz="4800"/>
            </a:p>
          </p:txBody>
        </p:sp>
        <p:sp>
          <p:nvSpPr>
            <p:cNvPr id="18464" name="AutoShape 37"/>
            <p:cNvSpPr>
              <a:spLocks noChangeArrowheads="1"/>
            </p:cNvSpPr>
            <p:nvPr/>
          </p:nvSpPr>
          <p:spPr bwMode="auto">
            <a:xfrm rot="-2298934">
              <a:off x="2975" y="1395"/>
              <a:ext cx="137" cy="57"/>
            </a:xfrm>
            <a:prstGeom prst="rightArrow">
              <a:avLst>
                <a:gd name="adj1" fmla="val 50000"/>
                <a:gd name="adj2" fmla="val 60088"/>
              </a:avLst>
            </a:prstGeom>
            <a:gradFill rotWithShape="1">
              <a:gsLst>
                <a:gs pos="0">
                  <a:srgbClr val="FCFACD"/>
                </a:gs>
                <a:gs pos="100000">
                  <a:schemeClr val="accent2"/>
                </a:gs>
              </a:gsLst>
              <a:lin ang="0" scaled="1"/>
            </a:gradFill>
            <a:ln w="9525">
              <a:noFill/>
              <a:miter lim="800000"/>
              <a:headEnd/>
              <a:tailEnd/>
            </a:ln>
          </p:spPr>
          <p:txBody>
            <a:bodyPr wrap="none" anchor="ctr"/>
            <a:lstStyle/>
            <a:p>
              <a:endParaRPr kumimoji="0" lang="en-US" altLang="zh-TW" sz="4800"/>
            </a:p>
          </p:txBody>
        </p:sp>
        <p:sp>
          <p:nvSpPr>
            <p:cNvPr id="18465" name="AutoShape 38"/>
            <p:cNvSpPr>
              <a:spLocks noChangeArrowheads="1"/>
            </p:cNvSpPr>
            <p:nvPr/>
          </p:nvSpPr>
          <p:spPr bwMode="auto">
            <a:xfrm rot="-2304066">
              <a:off x="2707" y="1565"/>
              <a:ext cx="137" cy="56"/>
            </a:xfrm>
            <a:prstGeom prst="rightArrow">
              <a:avLst>
                <a:gd name="adj1" fmla="val 50000"/>
                <a:gd name="adj2" fmla="val 61161"/>
              </a:avLst>
            </a:prstGeom>
            <a:gradFill rotWithShape="1">
              <a:gsLst>
                <a:gs pos="0">
                  <a:srgbClr val="FCFACD"/>
                </a:gs>
                <a:gs pos="100000">
                  <a:schemeClr val="accent2"/>
                </a:gs>
              </a:gsLst>
              <a:lin ang="0" scaled="1"/>
            </a:gradFill>
            <a:ln w="9525">
              <a:noFill/>
              <a:miter lim="800000"/>
              <a:headEnd/>
              <a:tailEnd/>
            </a:ln>
          </p:spPr>
          <p:txBody>
            <a:bodyPr wrap="none" anchor="ctr"/>
            <a:lstStyle/>
            <a:p>
              <a:endParaRPr kumimoji="0" lang="en-US" altLang="zh-TW" sz="4800"/>
            </a:p>
          </p:txBody>
        </p:sp>
        <p:sp>
          <p:nvSpPr>
            <p:cNvPr id="18466" name="AutoShape 39"/>
            <p:cNvSpPr>
              <a:spLocks noChangeArrowheads="1"/>
            </p:cNvSpPr>
            <p:nvPr/>
          </p:nvSpPr>
          <p:spPr bwMode="auto">
            <a:xfrm rot="-2258425">
              <a:off x="2439" y="1742"/>
              <a:ext cx="137" cy="56"/>
            </a:xfrm>
            <a:prstGeom prst="rightArrow">
              <a:avLst>
                <a:gd name="adj1" fmla="val 50000"/>
                <a:gd name="adj2" fmla="val 61161"/>
              </a:avLst>
            </a:prstGeom>
            <a:gradFill rotWithShape="1">
              <a:gsLst>
                <a:gs pos="0">
                  <a:srgbClr val="FCFACD"/>
                </a:gs>
                <a:gs pos="100000">
                  <a:schemeClr val="accent2"/>
                </a:gs>
              </a:gsLst>
              <a:lin ang="0" scaled="1"/>
            </a:gradFill>
            <a:ln w="9525">
              <a:noFill/>
              <a:miter lim="800000"/>
              <a:headEnd/>
              <a:tailEnd/>
            </a:ln>
          </p:spPr>
          <p:txBody>
            <a:bodyPr wrap="none" anchor="ctr"/>
            <a:lstStyle/>
            <a:p>
              <a:endParaRPr kumimoji="0" lang="en-US" altLang="zh-TW" sz="4800"/>
            </a:p>
          </p:txBody>
        </p:sp>
        <p:grpSp>
          <p:nvGrpSpPr>
            <p:cNvPr id="18467" name="Group 40"/>
            <p:cNvGrpSpPr>
              <a:grpSpLocks/>
            </p:cNvGrpSpPr>
            <p:nvPr/>
          </p:nvGrpSpPr>
          <p:grpSpPr bwMode="auto">
            <a:xfrm>
              <a:off x="2467" y="1325"/>
              <a:ext cx="357" cy="746"/>
              <a:chOff x="1339" y="2054"/>
              <a:chExt cx="604" cy="1599"/>
            </a:xfrm>
          </p:grpSpPr>
          <p:sp>
            <p:nvSpPr>
              <p:cNvPr id="18497" name="Text Box 41"/>
              <p:cNvSpPr txBox="1">
                <a:spLocks noChangeArrowheads="1"/>
              </p:cNvSpPr>
              <p:nvPr/>
            </p:nvSpPr>
            <p:spPr bwMode="auto">
              <a:xfrm>
                <a:off x="1366" y="2054"/>
                <a:ext cx="535" cy="564"/>
              </a:xfrm>
              <a:prstGeom prst="rect">
                <a:avLst/>
              </a:prstGeom>
              <a:noFill/>
              <a:ln w="9525">
                <a:noFill/>
                <a:miter lim="800000"/>
                <a:headEnd/>
                <a:tailEnd/>
              </a:ln>
            </p:spPr>
            <p:txBody>
              <a:bodyPr wrap="none" anchor="ctr" anchorCtr="1">
                <a:spAutoFit/>
              </a:bodyPr>
              <a:lstStyle/>
              <a:p>
                <a:pPr algn="ctr">
                  <a:lnSpc>
                    <a:spcPct val="90000"/>
                  </a:lnSpc>
                </a:pPr>
                <a:r>
                  <a:rPr kumimoji="0" lang="en-US" altLang="zh-TW" sz="1000">
                    <a:solidFill>
                      <a:srgbClr val="333333"/>
                    </a:solidFill>
                  </a:rPr>
                  <a:t>Spam</a:t>
                </a:r>
              </a:p>
              <a:p>
                <a:pPr algn="ctr">
                  <a:lnSpc>
                    <a:spcPct val="90000"/>
                  </a:lnSpc>
                </a:pPr>
                <a:endParaRPr kumimoji="0" lang="en-US" altLang="zh-TW" sz="1300">
                  <a:solidFill>
                    <a:srgbClr val="333333"/>
                  </a:solidFill>
                </a:endParaRPr>
              </a:p>
            </p:txBody>
          </p:sp>
          <p:pic>
            <p:nvPicPr>
              <p:cNvPr id="18498" name="Picture 42" descr="spam"/>
              <p:cNvPicPr>
                <a:picLocks noChangeAspect="1" noChangeArrowheads="1"/>
              </p:cNvPicPr>
              <p:nvPr/>
            </p:nvPicPr>
            <p:blipFill>
              <a:blip r:embed="rId4"/>
              <a:srcRect/>
              <a:stretch>
                <a:fillRect/>
              </a:stretch>
            </p:blipFill>
            <p:spPr bwMode="auto">
              <a:xfrm>
                <a:off x="1541" y="2530"/>
                <a:ext cx="324" cy="366"/>
              </a:xfrm>
              <a:prstGeom prst="rect">
                <a:avLst/>
              </a:prstGeom>
              <a:noFill/>
              <a:ln w="9525">
                <a:noFill/>
                <a:miter lim="800000"/>
                <a:headEnd/>
                <a:tailEnd/>
              </a:ln>
            </p:spPr>
          </p:pic>
          <p:sp>
            <p:nvSpPr>
              <p:cNvPr id="18499" name="Text Box 43"/>
              <p:cNvSpPr txBox="1">
                <a:spLocks noChangeArrowheads="1"/>
              </p:cNvSpPr>
              <p:nvPr/>
            </p:nvSpPr>
            <p:spPr bwMode="auto">
              <a:xfrm>
                <a:off x="1339" y="3232"/>
                <a:ext cx="604" cy="421"/>
              </a:xfrm>
              <a:prstGeom prst="rect">
                <a:avLst/>
              </a:prstGeom>
              <a:noFill/>
              <a:ln w="9525">
                <a:noFill/>
                <a:miter lim="800000"/>
                <a:headEnd/>
                <a:tailEnd/>
              </a:ln>
            </p:spPr>
            <p:txBody>
              <a:bodyPr anchor="ctr" anchorCtr="1">
                <a:spAutoFit/>
              </a:bodyPr>
              <a:lstStyle/>
              <a:p>
                <a:pPr algn="ctr">
                  <a:spcBef>
                    <a:spcPct val="50000"/>
                  </a:spcBef>
                </a:pPr>
                <a:endParaRPr kumimoji="0" lang="en-US" altLang="zh-TW" sz="1400" b="1"/>
              </a:p>
            </p:txBody>
          </p:sp>
        </p:grpSp>
        <p:grpSp>
          <p:nvGrpSpPr>
            <p:cNvPr id="18468" name="Group 44"/>
            <p:cNvGrpSpPr>
              <a:grpSpLocks/>
            </p:cNvGrpSpPr>
            <p:nvPr/>
          </p:nvGrpSpPr>
          <p:grpSpPr bwMode="auto">
            <a:xfrm>
              <a:off x="2739" y="1260"/>
              <a:ext cx="417" cy="809"/>
              <a:chOff x="1799" y="1917"/>
              <a:chExt cx="708" cy="1732"/>
            </a:xfrm>
          </p:grpSpPr>
          <p:sp>
            <p:nvSpPr>
              <p:cNvPr id="18494" name="Text Box 45"/>
              <p:cNvSpPr txBox="1">
                <a:spLocks noChangeArrowheads="1"/>
              </p:cNvSpPr>
              <p:nvPr/>
            </p:nvSpPr>
            <p:spPr bwMode="auto">
              <a:xfrm>
                <a:off x="1801" y="1917"/>
                <a:ext cx="706" cy="315"/>
              </a:xfrm>
              <a:prstGeom prst="rect">
                <a:avLst/>
              </a:prstGeom>
              <a:noFill/>
              <a:ln w="9525">
                <a:noFill/>
                <a:miter lim="800000"/>
                <a:headEnd/>
                <a:tailEnd/>
              </a:ln>
            </p:spPr>
            <p:txBody>
              <a:bodyPr wrap="none" anchor="ctr" anchorCtr="1">
                <a:spAutoFit/>
              </a:bodyPr>
              <a:lstStyle/>
              <a:p>
                <a:pPr>
                  <a:lnSpc>
                    <a:spcPct val="90000"/>
                  </a:lnSpc>
                </a:pPr>
                <a:r>
                  <a:rPr kumimoji="0" lang="en-US" altLang="zh-TW" sz="1000">
                    <a:solidFill>
                      <a:srgbClr val="333333"/>
                    </a:solidFill>
                  </a:rPr>
                  <a:t>Spyware</a:t>
                </a:r>
              </a:p>
            </p:txBody>
          </p:sp>
          <p:pic>
            <p:nvPicPr>
              <p:cNvPr id="18495" name="Picture 46" descr="spyware"/>
              <p:cNvPicPr>
                <a:picLocks noChangeAspect="1" noChangeArrowheads="1"/>
              </p:cNvPicPr>
              <p:nvPr/>
            </p:nvPicPr>
            <p:blipFill>
              <a:blip r:embed="rId5"/>
              <a:srcRect/>
              <a:stretch>
                <a:fillRect/>
              </a:stretch>
            </p:blipFill>
            <p:spPr bwMode="auto">
              <a:xfrm>
                <a:off x="1985" y="2153"/>
                <a:ext cx="325" cy="365"/>
              </a:xfrm>
              <a:prstGeom prst="rect">
                <a:avLst/>
              </a:prstGeom>
              <a:noFill/>
              <a:ln w="9525">
                <a:noFill/>
                <a:miter lim="800000"/>
                <a:headEnd/>
                <a:tailEnd/>
              </a:ln>
            </p:spPr>
          </p:pic>
          <p:sp>
            <p:nvSpPr>
              <p:cNvPr id="18496" name="Text Box 47"/>
              <p:cNvSpPr txBox="1">
                <a:spLocks noChangeArrowheads="1"/>
              </p:cNvSpPr>
              <p:nvPr/>
            </p:nvSpPr>
            <p:spPr bwMode="auto">
              <a:xfrm>
                <a:off x="1799" y="3229"/>
                <a:ext cx="605" cy="420"/>
              </a:xfrm>
              <a:prstGeom prst="rect">
                <a:avLst/>
              </a:prstGeom>
              <a:noFill/>
              <a:ln w="9525">
                <a:noFill/>
                <a:miter lim="800000"/>
                <a:headEnd/>
                <a:tailEnd/>
              </a:ln>
            </p:spPr>
            <p:txBody>
              <a:bodyPr anchor="ctr" anchorCtr="1">
                <a:spAutoFit/>
              </a:bodyPr>
              <a:lstStyle/>
              <a:p>
                <a:pPr algn="ctr">
                  <a:spcBef>
                    <a:spcPct val="50000"/>
                  </a:spcBef>
                </a:pPr>
                <a:endParaRPr kumimoji="0" lang="en-US" altLang="zh-TW" sz="1400" b="1"/>
              </a:p>
            </p:txBody>
          </p:sp>
        </p:grpSp>
        <p:grpSp>
          <p:nvGrpSpPr>
            <p:cNvPr id="18469" name="Group 48"/>
            <p:cNvGrpSpPr>
              <a:grpSpLocks/>
            </p:cNvGrpSpPr>
            <p:nvPr/>
          </p:nvGrpSpPr>
          <p:grpSpPr bwMode="auto">
            <a:xfrm>
              <a:off x="2991" y="1028"/>
              <a:ext cx="379" cy="1042"/>
              <a:chOff x="2227" y="1419"/>
              <a:chExt cx="641" cy="2232"/>
            </a:xfrm>
          </p:grpSpPr>
          <p:sp>
            <p:nvSpPr>
              <p:cNvPr id="18491" name="Text Box 49"/>
              <p:cNvSpPr txBox="1">
                <a:spLocks noChangeArrowheads="1"/>
              </p:cNvSpPr>
              <p:nvPr/>
            </p:nvSpPr>
            <p:spPr bwMode="auto">
              <a:xfrm>
                <a:off x="2232" y="1419"/>
                <a:ext cx="636" cy="563"/>
              </a:xfrm>
              <a:prstGeom prst="rect">
                <a:avLst/>
              </a:prstGeom>
              <a:noFill/>
              <a:ln w="9525">
                <a:noFill/>
                <a:miter lim="800000"/>
                <a:headEnd/>
                <a:tailEnd/>
              </a:ln>
            </p:spPr>
            <p:txBody>
              <a:bodyPr wrap="none" anchor="ctr" anchorCtr="1">
                <a:spAutoFit/>
              </a:bodyPr>
              <a:lstStyle/>
              <a:p>
                <a:pPr algn="ctr">
                  <a:lnSpc>
                    <a:spcPct val="90000"/>
                  </a:lnSpc>
                </a:pPr>
                <a:endParaRPr kumimoji="0" lang="en-US" altLang="zh-TW" sz="1300">
                  <a:solidFill>
                    <a:srgbClr val="333333"/>
                  </a:solidFill>
                </a:endParaRPr>
              </a:p>
              <a:p>
                <a:pPr algn="ctr">
                  <a:lnSpc>
                    <a:spcPct val="90000"/>
                  </a:lnSpc>
                </a:pPr>
                <a:r>
                  <a:rPr kumimoji="0" lang="en-US" altLang="zh-TW" sz="1000">
                    <a:solidFill>
                      <a:srgbClr val="333333"/>
                    </a:solidFill>
                  </a:rPr>
                  <a:t>Botnets</a:t>
                </a:r>
              </a:p>
            </p:txBody>
          </p:sp>
          <p:pic>
            <p:nvPicPr>
              <p:cNvPr id="18492" name="Picture 50" descr="Botnet pic"/>
              <p:cNvPicPr>
                <a:picLocks noChangeAspect="1" noChangeArrowheads="1"/>
              </p:cNvPicPr>
              <p:nvPr/>
            </p:nvPicPr>
            <p:blipFill>
              <a:blip r:embed="rId6"/>
              <a:srcRect/>
              <a:stretch>
                <a:fillRect/>
              </a:stretch>
            </p:blipFill>
            <p:spPr bwMode="auto">
              <a:xfrm>
                <a:off x="2386" y="1831"/>
                <a:ext cx="317" cy="365"/>
              </a:xfrm>
              <a:prstGeom prst="rect">
                <a:avLst/>
              </a:prstGeom>
              <a:noFill/>
              <a:ln w="9525">
                <a:noFill/>
                <a:miter lim="800000"/>
                <a:headEnd/>
                <a:tailEnd/>
              </a:ln>
            </p:spPr>
          </p:pic>
          <p:sp>
            <p:nvSpPr>
              <p:cNvPr id="18493" name="Text Box 51"/>
              <p:cNvSpPr txBox="1">
                <a:spLocks noChangeArrowheads="1"/>
              </p:cNvSpPr>
              <p:nvPr/>
            </p:nvSpPr>
            <p:spPr bwMode="auto">
              <a:xfrm>
                <a:off x="2227" y="3230"/>
                <a:ext cx="609" cy="421"/>
              </a:xfrm>
              <a:prstGeom prst="rect">
                <a:avLst/>
              </a:prstGeom>
              <a:noFill/>
              <a:ln w="9525">
                <a:noFill/>
                <a:miter lim="800000"/>
                <a:headEnd/>
                <a:tailEnd/>
              </a:ln>
            </p:spPr>
            <p:txBody>
              <a:bodyPr anchor="ctr" anchorCtr="1">
                <a:spAutoFit/>
              </a:bodyPr>
              <a:lstStyle/>
              <a:p>
                <a:pPr algn="ctr">
                  <a:spcBef>
                    <a:spcPct val="50000"/>
                  </a:spcBef>
                </a:pPr>
                <a:endParaRPr kumimoji="0" lang="en-US" altLang="zh-TW" sz="1400" b="1"/>
              </a:p>
            </p:txBody>
          </p:sp>
        </p:grpSp>
        <p:grpSp>
          <p:nvGrpSpPr>
            <p:cNvPr id="18470" name="Group 52"/>
            <p:cNvGrpSpPr>
              <a:grpSpLocks/>
            </p:cNvGrpSpPr>
            <p:nvPr/>
          </p:nvGrpSpPr>
          <p:grpSpPr bwMode="auto">
            <a:xfrm>
              <a:off x="2547" y="827"/>
              <a:ext cx="803" cy="1098"/>
              <a:chOff x="1474" y="987"/>
              <a:chExt cx="1361" cy="2352"/>
            </a:xfrm>
          </p:grpSpPr>
          <p:sp>
            <p:nvSpPr>
              <p:cNvPr id="18488" name="AutoShape 53"/>
              <p:cNvSpPr>
                <a:spLocks noChangeArrowheads="1"/>
              </p:cNvSpPr>
              <p:nvPr/>
            </p:nvSpPr>
            <p:spPr bwMode="auto">
              <a:xfrm>
                <a:off x="1480" y="1160"/>
                <a:ext cx="405" cy="149"/>
              </a:xfrm>
              <a:prstGeom prst="rightArrow">
                <a:avLst>
                  <a:gd name="adj1" fmla="val 50000"/>
                  <a:gd name="adj2" fmla="val 67953"/>
                </a:avLst>
              </a:prstGeom>
              <a:gradFill rotWithShape="1">
                <a:gsLst>
                  <a:gs pos="0">
                    <a:srgbClr val="FCFACD"/>
                  </a:gs>
                  <a:gs pos="100000">
                    <a:schemeClr val="accent2"/>
                  </a:gs>
                </a:gsLst>
                <a:lin ang="0" scaled="1"/>
              </a:gradFill>
              <a:ln w="9525">
                <a:noFill/>
                <a:miter lim="800000"/>
                <a:headEnd/>
                <a:tailEnd/>
              </a:ln>
            </p:spPr>
            <p:txBody>
              <a:bodyPr wrap="none" anchor="ctr"/>
              <a:lstStyle/>
              <a:p>
                <a:endParaRPr kumimoji="0" lang="en-US" altLang="zh-TW" sz="4800"/>
              </a:p>
            </p:txBody>
          </p:sp>
          <p:sp>
            <p:nvSpPr>
              <p:cNvPr id="18489" name="Text Box 54"/>
              <p:cNvSpPr txBox="1">
                <a:spLocks noChangeArrowheads="1"/>
              </p:cNvSpPr>
              <p:nvPr/>
            </p:nvSpPr>
            <p:spPr bwMode="auto">
              <a:xfrm>
                <a:off x="1852" y="987"/>
                <a:ext cx="983" cy="465"/>
              </a:xfrm>
              <a:prstGeom prst="rect">
                <a:avLst/>
              </a:prstGeom>
              <a:noFill/>
              <a:ln w="9525">
                <a:noFill/>
                <a:miter lim="800000"/>
                <a:headEnd/>
                <a:tailEnd/>
              </a:ln>
            </p:spPr>
            <p:txBody>
              <a:bodyPr anchor="ctr">
                <a:spAutoFit/>
              </a:bodyPr>
              <a:lstStyle/>
              <a:p>
                <a:pPr>
                  <a:spcBef>
                    <a:spcPct val="50000"/>
                  </a:spcBef>
                </a:pPr>
                <a:endParaRPr kumimoji="0" lang="en-US" altLang="zh-TW" sz="1600" b="1">
                  <a:solidFill>
                    <a:srgbClr val="A50021"/>
                  </a:solidFill>
                </a:endParaRPr>
              </a:p>
            </p:txBody>
          </p:sp>
          <p:sp>
            <p:nvSpPr>
              <p:cNvPr id="18490" name="Line 55"/>
              <p:cNvSpPr>
                <a:spLocks noChangeShapeType="1"/>
              </p:cNvSpPr>
              <p:nvPr/>
            </p:nvSpPr>
            <p:spPr bwMode="auto">
              <a:xfrm flipV="1">
                <a:off x="1474" y="1207"/>
                <a:ext cx="0" cy="2132"/>
              </a:xfrm>
              <a:prstGeom prst="line">
                <a:avLst/>
              </a:prstGeom>
              <a:noFill/>
              <a:ln w="19050" cap="rnd">
                <a:solidFill>
                  <a:srgbClr val="A4BDBC"/>
                </a:solidFill>
                <a:prstDash val="sysDot"/>
                <a:round/>
                <a:headEnd/>
                <a:tailEnd/>
              </a:ln>
            </p:spPr>
            <p:txBody>
              <a:bodyPr/>
              <a:lstStyle/>
              <a:p>
                <a:endParaRPr lang="zh-TW" altLang="en-US"/>
              </a:p>
            </p:txBody>
          </p:sp>
        </p:grpSp>
        <p:sp>
          <p:nvSpPr>
            <p:cNvPr id="18471" name="Freeform 56"/>
            <p:cNvSpPr>
              <a:spLocks/>
            </p:cNvSpPr>
            <p:nvPr/>
          </p:nvSpPr>
          <p:spPr bwMode="auto">
            <a:xfrm>
              <a:off x="2144" y="1121"/>
              <a:ext cx="1598" cy="568"/>
            </a:xfrm>
            <a:custGeom>
              <a:avLst/>
              <a:gdLst>
                <a:gd name="T0" fmla="*/ 0 w 3040"/>
                <a:gd name="T1" fmla="*/ 0 h 2359"/>
                <a:gd name="T2" fmla="*/ 0 w 3040"/>
                <a:gd name="T3" fmla="*/ 0 h 2359"/>
                <a:gd name="T4" fmla="*/ 18 w 3040"/>
                <a:gd name="T5" fmla="*/ 0 h 2359"/>
                <a:gd name="T6" fmla="*/ 0 60000 65536"/>
                <a:gd name="T7" fmla="*/ 0 60000 65536"/>
                <a:gd name="T8" fmla="*/ 0 60000 65536"/>
                <a:gd name="T9" fmla="*/ 0 w 3040"/>
                <a:gd name="T10" fmla="*/ 0 h 2359"/>
                <a:gd name="T11" fmla="*/ 3040 w 3040"/>
                <a:gd name="T12" fmla="*/ 2359 h 2359"/>
              </a:gdLst>
              <a:ahLst/>
              <a:cxnLst>
                <a:cxn ang="T6">
                  <a:pos x="T0" y="T1"/>
                </a:cxn>
                <a:cxn ang="T7">
                  <a:pos x="T2" y="T3"/>
                </a:cxn>
                <a:cxn ang="T8">
                  <a:pos x="T4" y="T5"/>
                </a:cxn>
              </a:cxnLst>
              <a:rect l="T9" t="T10" r="T11" b="T12"/>
              <a:pathLst>
                <a:path w="3040" h="2359">
                  <a:moveTo>
                    <a:pt x="0" y="0"/>
                  </a:moveTo>
                  <a:lnTo>
                    <a:pt x="0" y="2359"/>
                  </a:lnTo>
                  <a:lnTo>
                    <a:pt x="3040" y="2359"/>
                  </a:lnTo>
                </a:path>
              </a:pathLst>
            </a:custGeom>
            <a:noFill/>
            <a:ln w="57150">
              <a:solidFill>
                <a:schemeClr val="bg2"/>
              </a:solidFill>
              <a:round/>
              <a:headEnd type="triangle" w="sm" len="med"/>
              <a:tailEnd type="triangle" w="sm" len="med"/>
            </a:ln>
          </p:spPr>
          <p:txBody>
            <a:bodyPr anchor="ctr">
              <a:spAutoFit/>
            </a:bodyPr>
            <a:lstStyle/>
            <a:p>
              <a:endParaRPr kumimoji="0" lang="en-US" altLang="zh-TW" sz="4800"/>
            </a:p>
          </p:txBody>
        </p:sp>
        <p:sp>
          <p:nvSpPr>
            <p:cNvPr id="18472" name="Text Box 57"/>
            <p:cNvSpPr txBox="1">
              <a:spLocks noChangeArrowheads="1"/>
            </p:cNvSpPr>
            <p:nvPr/>
          </p:nvSpPr>
          <p:spPr bwMode="auto">
            <a:xfrm>
              <a:off x="2064" y="809"/>
              <a:ext cx="635" cy="177"/>
            </a:xfrm>
            <a:prstGeom prst="rect">
              <a:avLst/>
            </a:prstGeom>
            <a:noFill/>
            <a:ln w="9525">
              <a:noFill/>
              <a:miter lim="800000"/>
              <a:headEnd/>
              <a:tailEnd/>
            </a:ln>
          </p:spPr>
          <p:txBody>
            <a:bodyPr anchor="ctr">
              <a:spAutoFit/>
            </a:bodyPr>
            <a:lstStyle/>
            <a:p>
              <a:pPr>
                <a:spcBef>
                  <a:spcPct val="50000"/>
                </a:spcBef>
              </a:pPr>
              <a:r>
                <a:rPr kumimoji="0" lang="en-US" altLang="zh-TW" sz="1200" b="1">
                  <a:solidFill>
                    <a:srgbClr val="000000"/>
                  </a:solidFill>
                </a:rPr>
                <a:t>Complexity</a:t>
              </a:r>
            </a:p>
          </p:txBody>
        </p:sp>
        <p:grpSp>
          <p:nvGrpSpPr>
            <p:cNvPr id="18473" name="Group 58"/>
            <p:cNvGrpSpPr>
              <a:grpSpLocks/>
            </p:cNvGrpSpPr>
            <p:nvPr/>
          </p:nvGrpSpPr>
          <p:grpSpPr bwMode="auto">
            <a:xfrm>
              <a:off x="2215" y="1446"/>
              <a:ext cx="374" cy="624"/>
              <a:chOff x="913" y="2313"/>
              <a:chExt cx="633" cy="1338"/>
            </a:xfrm>
          </p:grpSpPr>
          <p:grpSp>
            <p:nvGrpSpPr>
              <p:cNvPr id="18484" name="Group 59"/>
              <p:cNvGrpSpPr>
                <a:grpSpLocks/>
              </p:cNvGrpSpPr>
              <p:nvPr/>
            </p:nvGrpSpPr>
            <p:grpSpPr bwMode="auto">
              <a:xfrm>
                <a:off x="937" y="2313"/>
                <a:ext cx="609" cy="936"/>
                <a:chOff x="937" y="2313"/>
                <a:chExt cx="609" cy="936"/>
              </a:xfrm>
            </p:grpSpPr>
            <p:sp>
              <p:nvSpPr>
                <p:cNvPr id="18486" name="Text Box 60"/>
                <p:cNvSpPr txBox="1">
                  <a:spLocks noChangeArrowheads="1"/>
                </p:cNvSpPr>
                <p:nvPr/>
              </p:nvSpPr>
              <p:spPr bwMode="auto">
                <a:xfrm>
                  <a:off x="937" y="2313"/>
                  <a:ext cx="609" cy="753"/>
                </a:xfrm>
                <a:prstGeom prst="rect">
                  <a:avLst/>
                </a:prstGeom>
                <a:noFill/>
                <a:ln w="9525">
                  <a:noFill/>
                  <a:miter lim="800000"/>
                  <a:headEnd/>
                  <a:tailEnd/>
                </a:ln>
              </p:spPr>
              <p:txBody>
                <a:bodyPr wrap="none" anchor="ctr" anchorCtr="1">
                  <a:spAutoFit/>
                </a:bodyPr>
                <a:lstStyle/>
                <a:p>
                  <a:pPr algn="ctr">
                    <a:lnSpc>
                      <a:spcPct val="90000"/>
                    </a:lnSpc>
                  </a:pPr>
                  <a:endParaRPr kumimoji="0" lang="en-US" altLang="zh-TW" sz="1300">
                    <a:solidFill>
                      <a:srgbClr val="333333"/>
                    </a:solidFill>
                  </a:endParaRPr>
                </a:p>
                <a:p>
                  <a:pPr algn="ctr">
                    <a:lnSpc>
                      <a:spcPct val="90000"/>
                    </a:lnSpc>
                  </a:pPr>
                  <a:r>
                    <a:rPr kumimoji="0" lang="en-US" altLang="zh-TW" sz="1000">
                      <a:solidFill>
                        <a:srgbClr val="333333"/>
                      </a:solidFill>
                    </a:rPr>
                    <a:t>Worms</a:t>
                  </a:r>
                  <a:br>
                    <a:rPr kumimoji="0" lang="en-US" altLang="zh-TW" sz="1000">
                      <a:solidFill>
                        <a:srgbClr val="333333"/>
                      </a:solidFill>
                    </a:rPr>
                  </a:br>
                  <a:endParaRPr kumimoji="0" lang="en-US" altLang="zh-TW" sz="1000">
                    <a:solidFill>
                      <a:srgbClr val="333333"/>
                    </a:solidFill>
                  </a:endParaRPr>
                </a:p>
              </p:txBody>
            </p:sp>
            <p:pic>
              <p:nvPicPr>
                <p:cNvPr id="18487" name="Picture 61" descr="viruses"/>
                <p:cNvPicPr>
                  <a:picLocks noChangeAspect="1" noChangeArrowheads="1"/>
                </p:cNvPicPr>
                <p:nvPr/>
              </p:nvPicPr>
              <p:blipFill>
                <a:blip r:embed="rId7"/>
                <a:srcRect/>
                <a:stretch>
                  <a:fillRect/>
                </a:stretch>
              </p:blipFill>
              <p:spPr bwMode="auto">
                <a:xfrm>
                  <a:off x="1059" y="2886"/>
                  <a:ext cx="324" cy="363"/>
                </a:xfrm>
                <a:prstGeom prst="rect">
                  <a:avLst/>
                </a:prstGeom>
                <a:noFill/>
                <a:ln w="9525">
                  <a:noFill/>
                  <a:miter lim="800000"/>
                  <a:headEnd/>
                  <a:tailEnd/>
                </a:ln>
              </p:spPr>
            </p:pic>
          </p:grpSp>
          <p:sp>
            <p:nvSpPr>
              <p:cNvPr id="18485" name="Text Box 62"/>
              <p:cNvSpPr txBox="1">
                <a:spLocks noChangeArrowheads="1"/>
              </p:cNvSpPr>
              <p:nvPr/>
            </p:nvSpPr>
            <p:spPr bwMode="auto">
              <a:xfrm>
                <a:off x="913" y="3230"/>
                <a:ext cx="607" cy="421"/>
              </a:xfrm>
              <a:prstGeom prst="rect">
                <a:avLst/>
              </a:prstGeom>
              <a:noFill/>
              <a:ln w="9525">
                <a:noFill/>
                <a:miter lim="800000"/>
                <a:headEnd/>
                <a:tailEnd/>
              </a:ln>
            </p:spPr>
            <p:txBody>
              <a:bodyPr anchor="ctr" anchorCtr="1">
                <a:spAutoFit/>
              </a:bodyPr>
              <a:lstStyle/>
              <a:p>
                <a:pPr algn="ctr">
                  <a:spcBef>
                    <a:spcPct val="50000"/>
                  </a:spcBef>
                </a:pPr>
                <a:endParaRPr kumimoji="0" lang="en-US" altLang="zh-TW" sz="1400" b="1"/>
              </a:p>
            </p:txBody>
          </p:sp>
        </p:grpSp>
        <p:grpSp>
          <p:nvGrpSpPr>
            <p:cNvPr id="18474" name="Group 63"/>
            <p:cNvGrpSpPr>
              <a:grpSpLocks/>
            </p:cNvGrpSpPr>
            <p:nvPr/>
          </p:nvGrpSpPr>
          <p:grpSpPr bwMode="auto">
            <a:xfrm>
              <a:off x="3189" y="959"/>
              <a:ext cx="440" cy="1111"/>
              <a:chOff x="2562" y="1271"/>
              <a:chExt cx="744" cy="2380"/>
            </a:xfrm>
          </p:grpSpPr>
          <p:sp>
            <p:nvSpPr>
              <p:cNvPr id="18475" name="Rectangle 64"/>
              <p:cNvSpPr>
                <a:spLocks noChangeArrowheads="1"/>
              </p:cNvSpPr>
              <p:nvPr/>
            </p:nvSpPr>
            <p:spPr bwMode="auto">
              <a:xfrm>
                <a:off x="2562" y="1271"/>
                <a:ext cx="744" cy="316"/>
              </a:xfrm>
              <a:prstGeom prst="rect">
                <a:avLst/>
              </a:prstGeom>
              <a:noFill/>
              <a:ln w="9525">
                <a:noFill/>
                <a:miter lim="800000"/>
                <a:headEnd/>
                <a:tailEnd/>
              </a:ln>
            </p:spPr>
            <p:txBody>
              <a:bodyPr anchor="ctr" anchorCtr="1">
                <a:spAutoFit/>
              </a:bodyPr>
              <a:lstStyle/>
              <a:p>
                <a:pPr algn="ctr">
                  <a:lnSpc>
                    <a:spcPct val="90000"/>
                  </a:lnSpc>
                </a:pPr>
                <a:r>
                  <a:rPr kumimoji="0" lang="en-US" altLang="zh-TW" sz="1000">
                    <a:solidFill>
                      <a:srgbClr val="333333"/>
                    </a:solidFill>
                  </a:rPr>
                  <a:t>Web</a:t>
                </a:r>
              </a:p>
            </p:txBody>
          </p:sp>
          <p:grpSp>
            <p:nvGrpSpPr>
              <p:cNvPr id="18476" name="Group 65"/>
              <p:cNvGrpSpPr>
                <a:grpSpLocks/>
              </p:cNvGrpSpPr>
              <p:nvPr/>
            </p:nvGrpSpPr>
            <p:grpSpPr bwMode="auto">
              <a:xfrm>
                <a:off x="2785" y="1526"/>
                <a:ext cx="285" cy="261"/>
                <a:chOff x="5136" y="1295"/>
                <a:chExt cx="535" cy="467"/>
              </a:xfrm>
            </p:grpSpPr>
            <p:sp>
              <p:nvSpPr>
                <p:cNvPr id="18478" name="Freeform 66"/>
                <p:cNvSpPr>
                  <a:spLocks/>
                </p:cNvSpPr>
                <p:nvPr/>
              </p:nvSpPr>
              <p:spPr bwMode="auto">
                <a:xfrm>
                  <a:off x="5137" y="1295"/>
                  <a:ext cx="534" cy="467"/>
                </a:xfrm>
                <a:custGeom>
                  <a:avLst/>
                  <a:gdLst>
                    <a:gd name="T0" fmla="*/ 2 w 1158"/>
                    <a:gd name="T1" fmla="*/ 2 h 1002"/>
                    <a:gd name="T2" fmla="*/ 2 w 1158"/>
                    <a:gd name="T3" fmla="*/ 2 h 1002"/>
                    <a:gd name="T4" fmla="*/ 1 w 1158"/>
                    <a:gd name="T5" fmla="*/ 0 h 1002"/>
                    <a:gd name="T6" fmla="*/ 1 w 1158"/>
                    <a:gd name="T7" fmla="*/ 0 h 1002"/>
                    <a:gd name="T8" fmla="*/ 1 w 1158"/>
                    <a:gd name="T9" fmla="*/ 0 h 1002"/>
                    <a:gd name="T10" fmla="*/ 0 w 1158"/>
                    <a:gd name="T11" fmla="*/ 2 h 1002"/>
                    <a:gd name="T12" fmla="*/ 0 w 1158"/>
                    <a:gd name="T13" fmla="*/ 2 h 1002"/>
                    <a:gd name="T14" fmla="*/ 0 w 1158"/>
                    <a:gd name="T15" fmla="*/ 2 h 1002"/>
                    <a:gd name="T16" fmla="*/ 0 w 1158"/>
                    <a:gd name="T17" fmla="*/ 2 h 1002"/>
                    <a:gd name="T18" fmla="*/ 2 w 1158"/>
                    <a:gd name="T19" fmla="*/ 2 h 1002"/>
                    <a:gd name="T20" fmla="*/ 2 w 1158"/>
                    <a:gd name="T21" fmla="*/ 2 h 1002"/>
                    <a:gd name="T22" fmla="*/ 2 w 1158"/>
                    <a:gd name="T23" fmla="*/ 2 h 1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58"/>
                    <a:gd name="T37" fmla="*/ 0 h 1002"/>
                    <a:gd name="T38" fmla="*/ 1158 w 1158"/>
                    <a:gd name="T39" fmla="*/ 1002 h 1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58" h="1002">
                      <a:moveTo>
                        <a:pt x="1150" y="919"/>
                      </a:moveTo>
                      <a:cubicBezTo>
                        <a:pt x="1150" y="919"/>
                        <a:pt x="1150" y="919"/>
                        <a:pt x="1150" y="919"/>
                      </a:cubicBezTo>
                      <a:cubicBezTo>
                        <a:pt x="628" y="31"/>
                        <a:pt x="628" y="31"/>
                        <a:pt x="628" y="31"/>
                      </a:cubicBezTo>
                      <a:cubicBezTo>
                        <a:pt x="619" y="13"/>
                        <a:pt x="600" y="0"/>
                        <a:pt x="579" y="0"/>
                      </a:cubicBezTo>
                      <a:cubicBezTo>
                        <a:pt x="557" y="0"/>
                        <a:pt x="538" y="12"/>
                        <a:pt x="529" y="31"/>
                      </a:cubicBezTo>
                      <a:cubicBezTo>
                        <a:pt x="7" y="919"/>
                        <a:pt x="7" y="919"/>
                        <a:pt x="7" y="919"/>
                      </a:cubicBezTo>
                      <a:cubicBezTo>
                        <a:pt x="7" y="919"/>
                        <a:pt x="7" y="919"/>
                        <a:pt x="7" y="919"/>
                      </a:cubicBezTo>
                      <a:cubicBezTo>
                        <a:pt x="3" y="927"/>
                        <a:pt x="0" y="936"/>
                        <a:pt x="0" y="947"/>
                      </a:cubicBezTo>
                      <a:cubicBezTo>
                        <a:pt x="0" y="977"/>
                        <a:pt x="24" y="1002"/>
                        <a:pt x="55" y="1002"/>
                      </a:cubicBezTo>
                      <a:cubicBezTo>
                        <a:pt x="1102" y="1002"/>
                        <a:pt x="1102" y="1002"/>
                        <a:pt x="1102" y="1002"/>
                      </a:cubicBezTo>
                      <a:cubicBezTo>
                        <a:pt x="1133" y="1002"/>
                        <a:pt x="1158" y="977"/>
                        <a:pt x="1158" y="947"/>
                      </a:cubicBezTo>
                      <a:cubicBezTo>
                        <a:pt x="1158" y="936"/>
                        <a:pt x="1155" y="927"/>
                        <a:pt x="1150" y="919"/>
                      </a:cubicBezTo>
                      <a:close/>
                    </a:path>
                  </a:pathLst>
                </a:custGeom>
                <a:solidFill>
                  <a:srgbClr val="FFFFFF"/>
                </a:solidFill>
                <a:ln w="50800">
                  <a:solidFill>
                    <a:srgbClr val="000000"/>
                  </a:solidFill>
                  <a:round/>
                  <a:headEnd/>
                  <a:tailEnd/>
                </a:ln>
              </p:spPr>
              <p:txBody>
                <a:bodyPr/>
                <a:lstStyle/>
                <a:p>
                  <a:endParaRPr kumimoji="0" lang="en-US" altLang="zh-TW" sz="4800"/>
                </a:p>
              </p:txBody>
            </p:sp>
            <p:sp>
              <p:nvSpPr>
                <p:cNvPr id="18479" name="Freeform 67"/>
                <p:cNvSpPr>
                  <a:spLocks/>
                </p:cNvSpPr>
                <p:nvPr/>
              </p:nvSpPr>
              <p:spPr bwMode="auto">
                <a:xfrm>
                  <a:off x="5136" y="1295"/>
                  <a:ext cx="534" cy="467"/>
                </a:xfrm>
                <a:custGeom>
                  <a:avLst/>
                  <a:gdLst>
                    <a:gd name="T0" fmla="*/ 2 w 1158"/>
                    <a:gd name="T1" fmla="*/ 2 h 1002"/>
                    <a:gd name="T2" fmla="*/ 2 w 1158"/>
                    <a:gd name="T3" fmla="*/ 2 h 1002"/>
                    <a:gd name="T4" fmla="*/ 1 w 1158"/>
                    <a:gd name="T5" fmla="*/ 0 h 1002"/>
                    <a:gd name="T6" fmla="*/ 1 w 1158"/>
                    <a:gd name="T7" fmla="*/ 0 h 1002"/>
                    <a:gd name="T8" fmla="*/ 1 w 1158"/>
                    <a:gd name="T9" fmla="*/ 0 h 1002"/>
                    <a:gd name="T10" fmla="*/ 0 w 1158"/>
                    <a:gd name="T11" fmla="*/ 2 h 1002"/>
                    <a:gd name="T12" fmla="*/ 0 w 1158"/>
                    <a:gd name="T13" fmla="*/ 2 h 1002"/>
                    <a:gd name="T14" fmla="*/ 0 w 1158"/>
                    <a:gd name="T15" fmla="*/ 2 h 1002"/>
                    <a:gd name="T16" fmla="*/ 0 w 1158"/>
                    <a:gd name="T17" fmla="*/ 2 h 1002"/>
                    <a:gd name="T18" fmla="*/ 2 w 1158"/>
                    <a:gd name="T19" fmla="*/ 2 h 1002"/>
                    <a:gd name="T20" fmla="*/ 2 w 1158"/>
                    <a:gd name="T21" fmla="*/ 2 h 1002"/>
                    <a:gd name="T22" fmla="*/ 2 w 1158"/>
                    <a:gd name="T23" fmla="*/ 2 h 1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58"/>
                    <a:gd name="T37" fmla="*/ 0 h 1002"/>
                    <a:gd name="T38" fmla="*/ 1158 w 1158"/>
                    <a:gd name="T39" fmla="*/ 1002 h 1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58" h="1002">
                      <a:moveTo>
                        <a:pt x="1150" y="919"/>
                      </a:moveTo>
                      <a:cubicBezTo>
                        <a:pt x="1150" y="919"/>
                        <a:pt x="1150" y="919"/>
                        <a:pt x="1150" y="919"/>
                      </a:cubicBezTo>
                      <a:cubicBezTo>
                        <a:pt x="628" y="31"/>
                        <a:pt x="628" y="31"/>
                        <a:pt x="628" y="31"/>
                      </a:cubicBezTo>
                      <a:cubicBezTo>
                        <a:pt x="619" y="13"/>
                        <a:pt x="600" y="0"/>
                        <a:pt x="579" y="0"/>
                      </a:cubicBezTo>
                      <a:cubicBezTo>
                        <a:pt x="557" y="0"/>
                        <a:pt x="538" y="12"/>
                        <a:pt x="529" y="31"/>
                      </a:cubicBezTo>
                      <a:cubicBezTo>
                        <a:pt x="7" y="919"/>
                        <a:pt x="7" y="919"/>
                        <a:pt x="7" y="919"/>
                      </a:cubicBezTo>
                      <a:cubicBezTo>
                        <a:pt x="7" y="919"/>
                        <a:pt x="7" y="919"/>
                        <a:pt x="7" y="919"/>
                      </a:cubicBezTo>
                      <a:cubicBezTo>
                        <a:pt x="3" y="927"/>
                        <a:pt x="0" y="936"/>
                        <a:pt x="0" y="947"/>
                      </a:cubicBezTo>
                      <a:cubicBezTo>
                        <a:pt x="0" y="977"/>
                        <a:pt x="24" y="1002"/>
                        <a:pt x="55" y="1002"/>
                      </a:cubicBezTo>
                      <a:cubicBezTo>
                        <a:pt x="1102" y="1002"/>
                        <a:pt x="1102" y="1002"/>
                        <a:pt x="1102" y="1002"/>
                      </a:cubicBezTo>
                      <a:cubicBezTo>
                        <a:pt x="1133" y="1002"/>
                        <a:pt x="1158" y="977"/>
                        <a:pt x="1158" y="947"/>
                      </a:cubicBezTo>
                      <a:cubicBezTo>
                        <a:pt x="1158" y="936"/>
                        <a:pt x="1155" y="927"/>
                        <a:pt x="1150" y="919"/>
                      </a:cubicBezTo>
                      <a:close/>
                    </a:path>
                  </a:pathLst>
                </a:custGeom>
                <a:solidFill>
                  <a:srgbClr val="FCE92B"/>
                </a:solidFill>
                <a:ln w="9525">
                  <a:noFill/>
                  <a:round/>
                  <a:headEnd/>
                  <a:tailEnd/>
                </a:ln>
              </p:spPr>
              <p:txBody>
                <a:bodyPr/>
                <a:lstStyle/>
                <a:p>
                  <a:endParaRPr kumimoji="0" lang="en-US" altLang="zh-TW" sz="4800"/>
                </a:p>
              </p:txBody>
            </p:sp>
            <p:sp>
              <p:nvSpPr>
                <p:cNvPr id="18480" name="Freeform 68"/>
                <p:cNvSpPr>
                  <a:spLocks/>
                </p:cNvSpPr>
                <p:nvPr/>
              </p:nvSpPr>
              <p:spPr bwMode="auto">
                <a:xfrm>
                  <a:off x="5137" y="1295"/>
                  <a:ext cx="534" cy="467"/>
                </a:xfrm>
                <a:custGeom>
                  <a:avLst/>
                  <a:gdLst>
                    <a:gd name="T0" fmla="*/ 2 w 1158"/>
                    <a:gd name="T1" fmla="*/ 2 h 1002"/>
                    <a:gd name="T2" fmla="*/ 2 w 1158"/>
                    <a:gd name="T3" fmla="*/ 2 h 1002"/>
                    <a:gd name="T4" fmla="*/ 1 w 1158"/>
                    <a:gd name="T5" fmla="*/ 0 h 1002"/>
                    <a:gd name="T6" fmla="*/ 1 w 1158"/>
                    <a:gd name="T7" fmla="*/ 0 h 1002"/>
                    <a:gd name="T8" fmla="*/ 1 w 1158"/>
                    <a:gd name="T9" fmla="*/ 0 h 1002"/>
                    <a:gd name="T10" fmla="*/ 0 w 1158"/>
                    <a:gd name="T11" fmla="*/ 2 h 1002"/>
                    <a:gd name="T12" fmla="*/ 0 w 1158"/>
                    <a:gd name="T13" fmla="*/ 2 h 1002"/>
                    <a:gd name="T14" fmla="*/ 0 w 1158"/>
                    <a:gd name="T15" fmla="*/ 2 h 1002"/>
                    <a:gd name="T16" fmla="*/ 0 w 1158"/>
                    <a:gd name="T17" fmla="*/ 2 h 1002"/>
                    <a:gd name="T18" fmla="*/ 2 w 1158"/>
                    <a:gd name="T19" fmla="*/ 2 h 1002"/>
                    <a:gd name="T20" fmla="*/ 2 w 1158"/>
                    <a:gd name="T21" fmla="*/ 2 h 1002"/>
                    <a:gd name="T22" fmla="*/ 2 w 1158"/>
                    <a:gd name="T23" fmla="*/ 2 h 1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58"/>
                    <a:gd name="T37" fmla="*/ 0 h 1002"/>
                    <a:gd name="T38" fmla="*/ 1158 w 1158"/>
                    <a:gd name="T39" fmla="*/ 1002 h 1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58" h="1002">
                      <a:moveTo>
                        <a:pt x="1150" y="919"/>
                      </a:moveTo>
                      <a:cubicBezTo>
                        <a:pt x="1150" y="919"/>
                        <a:pt x="1150" y="919"/>
                        <a:pt x="1150" y="919"/>
                      </a:cubicBezTo>
                      <a:cubicBezTo>
                        <a:pt x="628" y="31"/>
                        <a:pt x="628" y="31"/>
                        <a:pt x="628" y="31"/>
                      </a:cubicBezTo>
                      <a:cubicBezTo>
                        <a:pt x="619" y="13"/>
                        <a:pt x="600" y="0"/>
                        <a:pt x="579" y="0"/>
                      </a:cubicBezTo>
                      <a:cubicBezTo>
                        <a:pt x="557" y="0"/>
                        <a:pt x="538" y="12"/>
                        <a:pt x="529" y="31"/>
                      </a:cubicBezTo>
                      <a:cubicBezTo>
                        <a:pt x="7" y="919"/>
                        <a:pt x="7" y="919"/>
                        <a:pt x="7" y="919"/>
                      </a:cubicBezTo>
                      <a:cubicBezTo>
                        <a:pt x="7" y="919"/>
                        <a:pt x="7" y="919"/>
                        <a:pt x="7" y="919"/>
                      </a:cubicBezTo>
                      <a:cubicBezTo>
                        <a:pt x="3" y="927"/>
                        <a:pt x="0" y="936"/>
                        <a:pt x="0" y="947"/>
                      </a:cubicBezTo>
                      <a:cubicBezTo>
                        <a:pt x="0" y="977"/>
                        <a:pt x="24" y="1002"/>
                        <a:pt x="55" y="1002"/>
                      </a:cubicBezTo>
                      <a:cubicBezTo>
                        <a:pt x="1102" y="1002"/>
                        <a:pt x="1102" y="1002"/>
                        <a:pt x="1102" y="1002"/>
                      </a:cubicBezTo>
                      <a:cubicBezTo>
                        <a:pt x="1133" y="1002"/>
                        <a:pt x="1158" y="977"/>
                        <a:pt x="1158" y="947"/>
                      </a:cubicBezTo>
                      <a:cubicBezTo>
                        <a:pt x="1158" y="936"/>
                        <a:pt x="1155" y="927"/>
                        <a:pt x="1150" y="919"/>
                      </a:cubicBezTo>
                      <a:close/>
                    </a:path>
                  </a:pathLst>
                </a:custGeom>
                <a:solidFill>
                  <a:srgbClr val="F7F718"/>
                </a:solidFill>
                <a:ln w="9525">
                  <a:noFill/>
                  <a:round/>
                  <a:headEnd/>
                  <a:tailEnd/>
                </a:ln>
              </p:spPr>
              <p:txBody>
                <a:bodyPr/>
                <a:lstStyle/>
                <a:p>
                  <a:endParaRPr kumimoji="0" lang="en-US" altLang="zh-TW" sz="4800"/>
                </a:p>
              </p:txBody>
            </p:sp>
            <p:grpSp>
              <p:nvGrpSpPr>
                <p:cNvPr id="18481" name="Group 69"/>
                <p:cNvGrpSpPr>
                  <a:grpSpLocks/>
                </p:cNvGrpSpPr>
                <p:nvPr/>
              </p:nvGrpSpPr>
              <p:grpSpPr bwMode="auto">
                <a:xfrm>
                  <a:off x="5310" y="1412"/>
                  <a:ext cx="194" cy="331"/>
                  <a:chOff x="5310" y="1412"/>
                  <a:chExt cx="194" cy="331"/>
                </a:xfrm>
              </p:grpSpPr>
              <p:sp>
                <p:nvSpPr>
                  <p:cNvPr id="18482" name="Freeform 70"/>
                  <p:cNvSpPr>
                    <a:spLocks noEditPoints="1"/>
                  </p:cNvSpPr>
                  <p:nvPr/>
                </p:nvSpPr>
                <p:spPr bwMode="auto">
                  <a:xfrm>
                    <a:off x="5310" y="1412"/>
                    <a:ext cx="194" cy="331"/>
                  </a:xfrm>
                  <a:custGeom>
                    <a:avLst/>
                    <a:gdLst>
                      <a:gd name="T0" fmla="*/ 1 w 422"/>
                      <a:gd name="T1" fmla="*/ 0 h 712"/>
                      <a:gd name="T2" fmla="*/ 0 w 422"/>
                      <a:gd name="T3" fmla="*/ 0 h 712"/>
                      <a:gd name="T4" fmla="*/ 1 w 422"/>
                      <a:gd name="T5" fmla="*/ 0 h 712"/>
                      <a:gd name="T6" fmla="*/ 0 w 422"/>
                      <a:gd name="T7" fmla="*/ 0 h 712"/>
                      <a:gd name="T8" fmla="*/ 0 w 422"/>
                      <a:gd name="T9" fmla="*/ 1 h 712"/>
                      <a:gd name="T10" fmla="*/ 0 w 422"/>
                      <a:gd name="T11" fmla="*/ 1 h 712"/>
                      <a:gd name="T12" fmla="*/ 0 w 422"/>
                      <a:gd name="T13" fmla="*/ 1 h 712"/>
                      <a:gd name="T14" fmla="*/ 0 w 422"/>
                      <a:gd name="T15" fmla="*/ 1 h 712"/>
                      <a:gd name="T16" fmla="*/ 0 w 422"/>
                      <a:gd name="T17" fmla="*/ 0 h 712"/>
                      <a:gd name="T18" fmla="*/ 0 w 422"/>
                      <a:gd name="T19" fmla="*/ 0 h 712"/>
                      <a:gd name="T20" fmla="*/ 0 w 422"/>
                      <a:gd name="T21" fmla="*/ 0 h 712"/>
                      <a:gd name="T22" fmla="*/ 0 w 422"/>
                      <a:gd name="T23" fmla="*/ 0 h 712"/>
                      <a:gd name="T24" fmla="*/ 0 w 422"/>
                      <a:gd name="T25" fmla="*/ 0 h 712"/>
                      <a:gd name="T26" fmla="*/ 0 w 422"/>
                      <a:gd name="T27" fmla="*/ 0 h 712"/>
                      <a:gd name="T28" fmla="*/ 0 w 422"/>
                      <a:gd name="T29" fmla="*/ 0 h 712"/>
                      <a:gd name="T30" fmla="*/ 0 w 422"/>
                      <a:gd name="T31" fmla="*/ 0 h 712"/>
                      <a:gd name="T32" fmla="*/ 0 w 422"/>
                      <a:gd name="T33" fmla="*/ 0 h 712"/>
                      <a:gd name="T34" fmla="*/ 0 w 422"/>
                      <a:gd name="T35" fmla="*/ 0 h 712"/>
                      <a:gd name="T36" fmla="*/ 0 w 422"/>
                      <a:gd name="T37" fmla="*/ 0 h 712"/>
                      <a:gd name="T38" fmla="*/ 0 w 422"/>
                      <a:gd name="T39" fmla="*/ 0 h 712"/>
                      <a:gd name="T40" fmla="*/ 0 w 422"/>
                      <a:gd name="T41" fmla="*/ 0 h 712"/>
                      <a:gd name="T42" fmla="*/ 0 w 422"/>
                      <a:gd name="T43" fmla="*/ 0 h 712"/>
                      <a:gd name="T44" fmla="*/ 0 w 422"/>
                      <a:gd name="T45" fmla="*/ 0 h 712"/>
                      <a:gd name="T46" fmla="*/ 0 w 422"/>
                      <a:gd name="T47" fmla="*/ 0 h 712"/>
                      <a:gd name="T48" fmla="*/ 0 w 422"/>
                      <a:gd name="T49" fmla="*/ 0 h 712"/>
                      <a:gd name="T50" fmla="*/ 0 w 422"/>
                      <a:gd name="T51" fmla="*/ 0 h 712"/>
                      <a:gd name="T52" fmla="*/ 0 w 422"/>
                      <a:gd name="T53" fmla="*/ 0 h 712"/>
                      <a:gd name="T54" fmla="*/ 0 w 422"/>
                      <a:gd name="T55" fmla="*/ 0 h 712"/>
                      <a:gd name="T56" fmla="*/ 0 w 422"/>
                      <a:gd name="T57" fmla="*/ 0 h 712"/>
                      <a:gd name="T58" fmla="*/ 0 w 422"/>
                      <a:gd name="T59" fmla="*/ 0 h 712"/>
                      <a:gd name="T60" fmla="*/ 0 w 422"/>
                      <a:gd name="T61" fmla="*/ 0 h 712"/>
                      <a:gd name="T62" fmla="*/ 0 w 422"/>
                      <a:gd name="T63" fmla="*/ 0 h 712"/>
                      <a:gd name="T64" fmla="*/ 1 w 422"/>
                      <a:gd name="T65" fmla="*/ 0 h 712"/>
                      <a:gd name="T66" fmla="*/ 0 w 422"/>
                      <a:gd name="T67" fmla="*/ 1 h 712"/>
                      <a:gd name="T68" fmla="*/ 0 w 422"/>
                      <a:gd name="T69" fmla="*/ 1 h 712"/>
                      <a:gd name="T70" fmla="*/ 0 w 422"/>
                      <a:gd name="T71" fmla="*/ 1 h 712"/>
                      <a:gd name="T72" fmla="*/ 0 w 422"/>
                      <a:gd name="T73" fmla="*/ 1 h 712"/>
                      <a:gd name="T74" fmla="*/ 0 w 422"/>
                      <a:gd name="T75" fmla="*/ 1 h 712"/>
                      <a:gd name="T76" fmla="*/ 0 w 422"/>
                      <a:gd name="T77" fmla="*/ 1 h 712"/>
                      <a:gd name="T78" fmla="*/ 0 w 422"/>
                      <a:gd name="T79" fmla="*/ 1 h 712"/>
                      <a:gd name="T80" fmla="*/ 0 w 422"/>
                      <a:gd name="T81" fmla="*/ 1 h 712"/>
                      <a:gd name="T82" fmla="*/ 0 w 422"/>
                      <a:gd name="T83" fmla="*/ 1 h 71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22"/>
                      <a:gd name="T127" fmla="*/ 0 h 712"/>
                      <a:gd name="T128" fmla="*/ 422 w 422"/>
                      <a:gd name="T129" fmla="*/ 712 h 71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22" h="712">
                        <a:moveTo>
                          <a:pt x="422" y="205"/>
                        </a:moveTo>
                        <a:cubicBezTo>
                          <a:pt x="377" y="204"/>
                          <a:pt x="377" y="204"/>
                          <a:pt x="377" y="204"/>
                        </a:cubicBezTo>
                        <a:cubicBezTo>
                          <a:pt x="377" y="219"/>
                          <a:pt x="375" y="233"/>
                          <a:pt x="371" y="247"/>
                        </a:cubicBezTo>
                        <a:cubicBezTo>
                          <a:pt x="367" y="260"/>
                          <a:pt x="360" y="273"/>
                          <a:pt x="351" y="285"/>
                        </a:cubicBezTo>
                        <a:cubicBezTo>
                          <a:pt x="397" y="312"/>
                          <a:pt x="397" y="312"/>
                          <a:pt x="397" y="312"/>
                        </a:cubicBezTo>
                        <a:cubicBezTo>
                          <a:pt x="372" y="345"/>
                          <a:pt x="372" y="345"/>
                          <a:pt x="372" y="345"/>
                        </a:cubicBezTo>
                        <a:cubicBezTo>
                          <a:pt x="333" y="308"/>
                          <a:pt x="333" y="308"/>
                          <a:pt x="333" y="308"/>
                        </a:cubicBezTo>
                        <a:cubicBezTo>
                          <a:pt x="327" y="315"/>
                          <a:pt x="319" y="321"/>
                          <a:pt x="308" y="328"/>
                        </a:cubicBezTo>
                        <a:cubicBezTo>
                          <a:pt x="298" y="334"/>
                          <a:pt x="286" y="341"/>
                          <a:pt x="272" y="347"/>
                        </a:cubicBezTo>
                        <a:cubicBezTo>
                          <a:pt x="306" y="395"/>
                          <a:pt x="306" y="395"/>
                          <a:pt x="306" y="395"/>
                        </a:cubicBezTo>
                        <a:cubicBezTo>
                          <a:pt x="266" y="418"/>
                          <a:pt x="266" y="418"/>
                          <a:pt x="266" y="418"/>
                        </a:cubicBezTo>
                        <a:cubicBezTo>
                          <a:pt x="241" y="360"/>
                          <a:pt x="241" y="360"/>
                          <a:pt x="241" y="360"/>
                        </a:cubicBezTo>
                        <a:cubicBezTo>
                          <a:pt x="235" y="362"/>
                          <a:pt x="230" y="364"/>
                          <a:pt x="225" y="365"/>
                        </a:cubicBezTo>
                        <a:cubicBezTo>
                          <a:pt x="220" y="366"/>
                          <a:pt x="215" y="367"/>
                          <a:pt x="210" y="368"/>
                        </a:cubicBezTo>
                        <a:cubicBezTo>
                          <a:pt x="198" y="509"/>
                          <a:pt x="198" y="509"/>
                          <a:pt x="198" y="509"/>
                        </a:cubicBezTo>
                        <a:cubicBezTo>
                          <a:pt x="140" y="522"/>
                          <a:pt x="140" y="522"/>
                          <a:pt x="140" y="522"/>
                        </a:cubicBezTo>
                        <a:cubicBezTo>
                          <a:pt x="104" y="358"/>
                          <a:pt x="104" y="358"/>
                          <a:pt x="104" y="358"/>
                        </a:cubicBezTo>
                        <a:cubicBezTo>
                          <a:pt x="130" y="356"/>
                          <a:pt x="153" y="351"/>
                          <a:pt x="174" y="344"/>
                        </a:cubicBezTo>
                        <a:cubicBezTo>
                          <a:pt x="195" y="337"/>
                          <a:pt x="214" y="327"/>
                          <a:pt x="231" y="316"/>
                        </a:cubicBezTo>
                        <a:cubicBezTo>
                          <a:pt x="251" y="302"/>
                          <a:pt x="266" y="285"/>
                          <a:pt x="276" y="266"/>
                        </a:cubicBezTo>
                        <a:cubicBezTo>
                          <a:pt x="286" y="248"/>
                          <a:pt x="291" y="226"/>
                          <a:pt x="291" y="203"/>
                        </a:cubicBezTo>
                        <a:cubicBezTo>
                          <a:pt x="291" y="186"/>
                          <a:pt x="289" y="171"/>
                          <a:pt x="285" y="158"/>
                        </a:cubicBezTo>
                        <a:cubicBezTo>
                          <a:pt x="280" y="144"/>
                          <a:pt x="273" y="132"/>
                          <a:pt x="264" y="122"/>
                        </a:cubicBezTo>
                        <a:cubicBezTo>
                          <a:pt x="255" y="111"/>
                          <a:pt x="244" y="103"/>
                          <a:pt x="231" y="98"/>
                        </a:cubicBezTo>
                        <a:cubicBezTo>
                          <a:pt x="218" y="92"/>
                          <a:pt x="203" y="90"/>
                          <a:pt x="186" y="90"/>
                        </a:cubicBezTo>
                        <a:cubicBezTo>
                          <a:pt x="175" y="90"/>
                          <a:pt x="165" y="91"/>
                          <a:pt x="156" y="94"/>
                        </a:cubicBezTo>
                        <a:cubicBezTo>
                          <a:pt x="146" y="97"/>
                          <a:pt x="138" y="100"/>
                          <a:pt x="130" y="105"/>
                        </a:cubicBezTo>
                        <a:cubicBezTo>
                          <a:pt x="120" y="111"/>
                          <a:pt x="113" y="118"/>
                          <a:pt x="109" y="126"/>
                        </a:cubicBezTo>
                        <a:cubicBezTo>
                          <a:pt x="104" y="134"/>
                          <a:pt x="101" y="143"/>
                          <a:pt x="101" y="154"/>
                        </a:cubicBezTo>
                        <a:cubicBezTo>
                          <a:pt x="101" y="169"/>
                          <a:pt x="105" y="180"/>
                          <a:pt x="112" y="187"/>
                        </a:cubicBezTo>
                        <a:cubicBezTo>
                          <a:pt x="120" y="195"/>
                          <a:pt x="131" y="199"/>
                          <a:pt x="145" y="199"/>
                        </a:cubicBezTo>
                        <a:cubicBezTo>
                          <a:pt x="154" y="199"/>
                          <a:pt x="162" y="197"/>
                          <a:pt x="169" y="193"/>
                        </a:cubicBezTo>
                        <a:cubicBezTo>
                          <a:pt x="177" y="189"/>
                          <a:pt x="184" y="183"/>
                          <a:pt x="190" y="175"/>
                        </a:cubicBezTo>
                        <a:cubicBezTo>
                          <a:pt x="209" y="190"/>
                          <a:pt x="209" y="190"/>
                          <a:pt x="209" y="190"/>
                        </a:cubicBezTo>
                        <a:cubicBezTo>
                          <a:pt x="204" y="198"/>
                          <a:pt x="198" y="205"/>
                          <a:pt x="192" y="211"/>
                        </a:cubicBezTo>
                        <a:cubicBezTo>
                          <a:pt x="185" y="217"/>
                          <a:pt x="177" y="223"/>
                          <a:pt x="169" y="227"/>
                        </a:cubicBezTo>
                        <a:cubicBezTo>
                          <a:pt x="187" y="264"/>
                          <a:pt x="187" y="264"/>
                          <a:pt x="187" y="264"/>
                        </a:cubicBezTo>
                        <a:cubicBezTo>
                          <a:pt x="147" y="278"/>
                          <a:pt x="147" y="278"/>
                          <a:pt x="147" y="278"/>
                        </a:cubicBezTo>
                        <a:cubicBezTo>
                          <a:pt x="136" y="239"/>
                          <a:pt x="136" y="239"/>
                          <a:pt x="136" y="239"/>
                        </a:cubicBezTo>
                        <a:cubicBezTo>
                          <a:pt x="133" y="240"/>
                          <a:pt x="130" y="241"/>
                          <a:pt x="127" y="241"/>
                        </a:cubicBezTo>
                        <a:cubicBezTo>
                          <a:pt x="124" y="242"/>
                          <a:pt x="120" y="242"/>
                          <a:pt x="116" y="242"/>
                        </a:cubicBezTo>
                        <a:cubicBezTo>
                          <a:pt x="101" y="242"/>
                          <a:pt x="89" y="239"/>
                          <a:pt x="78" y="235"/>
                        </a:cubicBezTo>
                        <a:cubicBezTo>
                          <a:pt x="68" y="230"/>
                          <a:pt x="59" y="222"/>
                          <a:pt x="52" y="213"/>
                        </a:cubicBezTo>
                        <a:cubicBezTo>
                          <a:pt x="11" y="236"/>
                          <a:pt x="11" y="236"/>
                          <a:pt x="11" y="236"/>
                        </a:cubicBezTo>
                        <a:cubicBezTo>
                          <a:pt x="0" y="196"/>
                          <a:pt x="0" y="196"/>
                          <a:pt x="0" y="196"/>
                        </a:cubicBezTo>
                        <a:cubicBezTo>
                          <a:pt x="41" y="182"/>
                          <a:pt x="41" y="182"/>
                          <a:pt x="41" y="182"/>
                        </a:cubicBezTo>
                        <a:cubicBezTo>
                          <a:pt x="41" y="180"/>
                          <a:pt x="40" y="178"/>
                          <a:pt x="40" y="175"/>
                        </a:cubicBezTo>
                        <a:cubicBezTo>
                          <a:pt x="40" y="173"/>
                          <a:pt x="39" y="170"/>
                          <a:pt x="39" y="167"/>
                        </a:cubicBezTo>
                        <a:cubicBezTo>
                          <a:pt x="39" y="155"/>
                          <a:pt x="42" y="144"/>
                          <a:pt x="47" y="132"/>
                        </a:cubicBezTo>
                        <a:cubicBezTo>
                          <a:pt x="53" y="121"/>
                          <a:pt x="60" y="110"/>
                          <a:pt x="70" y="100"/>
                        </a:cubicBezTo>
                        <a:cubicBezTo>
                          <a:pt x="36" y="70"/>
                          <a:pt x="36" y="70"/>
                          <a:pt x="36" y="70"/>
                        </a:cubicBezTo>
                        <a:cubicBezTo>
                          <a:pt x="63" y="34"/>
                          <a:pt x="63" y="34"/>
                          <a:pt x="63" y="34"/>
                        </a:cubicBezTo>
                        <a:cubicBezTo>
                          <a:pt x="98" y="77"/>
                          <a:pt x="98" y="77"/>
                          <a:pt x="98" y="77"/>
                        </a:cubicBezTo>
                        <a:cubicBezTo>
                          <a:pt x="110" y="70"/>
                          <a:pt x="124" y="64"/>
                          <a:pt x="138" y="59"/>
                        </a:cubicBezTo>
                        <a:cubicBezTo>
                          <a:pt x="152" y="55"/>
                          <a:pt x="167" y="51"/>
                          <a:pt x="183" y="49"/>
                        </a:cubicBezTo>
                        <a:cubicBezTo>
                          <a:pt x="180" y="4"/>
                          <a:pt x="180" y="4"/>
                          <a:pt x="180" y="4"/>
                        </a:cubicBezTo>
                        <a:cubicBezTo>
                          <a:pt x="217" y="0"/>
                          <a:pt x="217" y="0"/>
                          <a:pt x="217" y="0"/>
                        </a:cubicBezTo>
                        <a:cubicBezTo>
                          <a:pt x="217" y="48"/>
                          <a:pt x="217" y="48"/>
                          <a:pt x="217" y="48"/>
                        </a:cubicBezTo>
                        <a:cubicBezTo>
                          <a:pt x="233" y="49"/>
                          <a:pt x="248" y="51"/>
                          <a:pt x="261" y="55"/>
                        </a:cubicBezTo>
                        <a:cubicBezTo>
                          <a:pt x="275" y="58"/>
                          <a:pt x="288" y="64"/>
                          <a:pt x="300" y="71"/>
                        </a:cubicBezTo>
                        <a:cubicBezTo>
                          <a:pt x="331" y="31"/>
                          <a:pt x="331" y="31"/>
                          <a:pt x="331" y="31"/>
                        </a:cubicBezTo>
                        <a:cubicBezTo>
                          <a:pt x="359" y="56"/>
                          <a:pt x="359" y="56"/>
                          <a:pt x="359" y="56"/>
                        </a:cubicBezTo>
                        <a:cubicBezTo>
                          <a:pt x="324" y="87"/>
                          <a:pt x="324" y="87"/>
                          <a:pt x="324" y="87"/>
                        </a:cubicBezTo>
                        <a:cubicBezTo>
                          <a:pt x="337" y="99"/>
                          <a:pt x="348" y="113"/>
                          <a:pt x="357" y="127"/>
                        </a:cubicBezTo>
                        <a:cubicBezTo>
                          <a:pt x="365" y="141"/>
                          <a:pt x="371" y="156"/>
                          <a:pt x="375" y="172"/>
                        </a:cubicBezTo>
                        <a:cubicBezTo>
                          <a:pt x="419" y="159"/>
                          <a:pt x="419" y="159"/>
                          <a:pt x="419" y="159"/>
                        </a:cubicBezTo>
                        <a:lnTo>
                          <a:pt x="422" y="205"/>
                        </a:lnTo>
                        <a:close/>
                        <a:moveTo>
                          <a:pt x="239" y="639"/>
                        </a:moveTo>
                        <a:cubicBezTo>
                          <a:pt x="239" y="659"/>
                          <a:pt x="232" y="676"/>
                          <a:pt x="218" y="690"/>
                        </a:cubicBezTo>
                        <a:cubicBezTo>
                          <a:pt x="204" y="705"/>
                          <a:pt x="187" y="712"/>
                          <a:pt x="167" y="712"/>
                        </a:cubicBezTo>
                        <a:cubicBezTo>
                          <a:pt x="148" y="712"/>
                          <a:pt x="131" y="705"/>
                          <a:pt x="117" y="690"/>
                        </a:cubicBezTo>
                        <a:cubicBezTo>
                          <a:pt x="103" y="676"/>
                          <a:pt x="96" y="659"/>
                          <a:pt x="96" y="639"/>
                        </a:cubicBezTo>
                        <a:cubicBezTo>
                          <a:pt x="96" y="619"/>
                          <a:pt x="103" y="603"/>
                          <a:pt x="117" y="588"/>
                        </a:cubicBezTo>
                        <a:cubicBezTo>
                          <a:pt x="131" y="574"/>
                          <a:pt x="148" y="567"/>
                          <a:pt x="167" y="567"/>
                        </a:cubicBezTo>
                        <a:cubicBezTo>
                          <a:pt x="187" y="567"/>
                          <a:pt x="204" y="574"/>
                          <a:pt x="218" y="588"/>
                        </a:cubicBezTo>
                        <a:cubicBezTo>
                          <a:pt x="232" y="603"/>
                          <a:pt x="239" y="619"/>
                          <a:pt x="239" y="639"/>
                        </a:cubicBezTo>
                        <a:close/>
                        <a:moveTo>
                          <a:pt x="193" y="649"/>
                        </a:moveTo>
                        <a:cubicBezTo>
                          <a:pt x="193" y="640"/>
                          <a:pt x="190" y="631"/>
                          <a:pt x="184" y="624"/>
                        </a:cubicBezTo>
                        <a:cubicBezTo>
                          <a:pt x="178" y="617"/>
                          <a:pt x="170" y="613"/>
                          <a:pt x="161" y="613"/>
                        </a:cubicBezTo>
                        <a:cubicBezTo>
                          <a:pt x="151" y="613"/>
                          <a:pt x="143" y="616"/>
                          <a:pt x="137" y="622"/>
                        </a:cubicBezTo>
                        <a:cubicBezTo>
                          <a:pt x="132" y="628"/>
                          <a:pt x="129" y="637"/>
                          <a:pt x="129" y="649"/>
                        </a:cubicBezTo>
                        <a:cubicBezTo>
                          <a:pt x="129" y="658"/>
                          <a:pt x="132" y="666"/>
                          <a:pt x="138" y="674"/>
                        </a:cubicBezTo>
                        <a:cubicBezTo>
                          <a:pt x="145" y="681"/>
                          <a:pt x="152" y="685"/>
                          <a:pt x="161" y="685"/>
                        </a:cubicBezTo>
                        <a:cubicBezTo>
                          <a:pt x="170" y="685"/>
                          <a:pt x="178" y="681"/>
                          <a:pt x="184" y="673"/>
                        </a:cubicBezTo>
                        <a:cubicBezTo>
                          <a:pt x="190" y="666"/>
                          <a:pt x="193" y="658"/>
                          <a:pt x="193" y="649"/>
                        </a:cubicBezTo>
                        <a:close/>
                      </a:path>
                    </a:pathLst>
                  </a:custGeom>
                  <a:solidFill>
                    <a:srgbClr val="EA2D2E"/>
                  </a:solidFill>
                  <a:ln w="9525">
                    <a:noFill/>
                    <a:round/>
                    <a:headEnd/>
                    <a:tailEnd/>
                  </a:ln>
                </p:spPr>
                <p:txBody>
                  <a:bodyPr/>
                  <a:lstStyle/>
                  <a:p>
                    <a:endParaRPr kumimoji="0" lang="en-US" altLang="zh-TW" sz="4800"/>
                  </a:p>
                </p:txBody>
              </p:sp>
              <p:sp>
                <p:nvSpPr>
                  <p:cNvPr id="18483" name="Oval 71"/>
                  <p:cNvSpPr>
                    <a:spLocks noChangeArrowheads="1"/>
                  </p:cNvSpPr>
                  <p:nvPr/>
                </p:nvSpPr>
                <p:spPr bwMode="auto">
                  <a:xfrm>
                    <a:off x="5364" y="1692"/>
                    <a:ext cx="39" cy="39"/>
                  </a:xfrm>
                  <a:prstGeom prst="ellipse">
                    <a:avLst/>
                  </a:prstGeom>
                  <a:solidFill>
                    <a:srgbClr val="000000"/>
                  </a:solidFill>
                  <a:ln w="9525">
                    <a:noFill/>
                    <a:round/>
                    <a:headEnd/>
                    <a:tailEnd/>
                  </a:ln>
                </p:spPr>
                <p:txBody>
                  <a:bodyPr wrap="none" anchor="ctr"/>
                  <a:lstStyle/>
                  <a:p>
                    <a:endParaRPr kumimoji="0" lang="en-US" altLang="zh-TW" sz="4800"/>
                  </a:p>
                </p:txBody>
              </p:sp>
            </p:grpSp>
          </p:grpSp>
          <p:sp>
            <p:nvSpPr>
              <p:cNvPr id="18477" name="Text Box 72"/>
              <p:cNvSpPr txBox="1">
                <a:spLocks noChangeArrowheads="1"/>
              </p:cNvSpPr>
              <p:nvPr/>
            </p:nvSpPr>
            <p:spPr bwMode="auto">
              <a:xfrm>
                <a:off x="2662" y="3230"/>
                <a:ext cx="606" cy="421"/>
              </a:xfrm>
              <a:prstGeom prst="rect">
                <a:avLst/>
              </a:prstGeom>
              <a:noFill/>
              <a:ln w="9525">
                <a:noFill/>
                <a:miter lim="800000"/>
                <a:headEnd/>
                <a:tailEnd/>
              </a:ln>
            </p:spPr>
            <p:txBody>
              <a:bodyPr anchor="ctr" anchorCtr="1">
                <a:spAutoFit/>
              </a:bodyPr>
              <a:lstStyle/>
              <a:p>
                <a:pPr algn="ctr">
                  <a:spcBef>
                    <a:spcPct val="50000"/>
                  </a:spcBef>
                </a:pPr>
                <a:endParaRPr kumimoji="0" lang="en-US" altLang="zh-TW" sz="1400" b="1"/>
              </a:p>
            </p:txBody>
          </p:sp>
        </p:grpSp>
      </p:grpSp>
      <p:grpSp>
        <p:nvGrpSpPr>
          <p:cNvPr id="16" name="Group 73"/>
          <p:cNvGrpSpPr>
            <a:grpSpLocks/>
          </p:cNvGrpSpPr>
          <p:nvPr/>
        </p:nvGrpSpPr>
        <p:grpSpPr bwMode="auto">
          <a:xfrm>
            <a:off x="6029325" y="2370138"/>
            <a:ext cx="1557338" cy="1706562"/>
            <a:chOff x="4241" y="845"/>
            <a:chExt cx="981" cy="1075"/>
          </a:xfrm>
        </p:grpSpPr>
        <p:pic>
          <p:nvPicPr>
            <p:cNvPr id="18456" name="Picture 74" descr="Mastercard"/>
            <p:cNvPicPr>
              <a:picLocks noChangeAspect="1" noChangeArrowheads="1"/>
            </p:cNvPicPr>
            <p:nvPr/>
          </p:nvPicPr>
          <p:blipFill>
            <a:blip r:embed="rId8"/>
            <a:srcRect/>
            <a:stretch>
              <a:fillRect/>
            </a:stretch>
          </p:blipFill>
          <p:spPr bwMode="auto">
            <a:xfrm>
              <a:off x="4286" y="1071"/>
              <a:ext cx="313" cy="258"/>
            </a:xfrm>
            <a:prstGeom prst="rect">
              <a:avLst/>
            </a:prstGeom>
            <a:noFill/>
            <a:ln w="9525">
              <a:noFill/>
              <a:miter lim="800000"/>
              <a:headEnd/>
              <a:tailEnd/>
            </a:ln>
          </p:spPr>
        </p:pic>
        <p:pic>
          <p:nvPicPr>
            <p:cNvPr id="18457" name="Picture 75" descr="cards_visa"/>
            <p:cNvPicPr>
              <a:picLocks noChangeAspect="1" noChangeArrowheads="1"/>
            </p:cNvPicPr>
            <p:nvPr/>
          </p:nvPicPr>
          <p:blipFill>
            <a:blip r:embed="rId9"/>
            <a:srcRect/>
            <a:stretch>
              <a:fillRect/>
            </a:stretch>
          </p:blipFill>
          <p:spPr bwMode="auto">
            <a:xfrm>
              <a:off x="4558" y="1661"/>
              <a:ext cx="313" cy="259"/>
            </a:xfrm>
            <a:prstGeom prst="rect">
              <a:avLst/>
            </a:prstGeom>
            <a:noFill/>
            <a:ln w="9525">
              <a:noFill/>
              <a:miter lim="800000"/>
              <a:headEnd/>
              <a:tailEnd/>
            </a:ln>
          </p:spPr>
        </p:pic>
        <p:pic>
          <p:nvPicPr>
            <p:cNvPr id="18458" name="Picture 76" descr="custcare"/>
            <p:cNvPicPr>
              <a:picLocks noChangeAspect="1" noChangeArrowheads="1"/>
            </p:cNvPicPr>
            <p:nvPr/>
          </p:nvPicPr>
          <p:blipFill>
            <a:blip r:embed="rId10"/>
            <a:srcRect/>
            <a:stretch>
              <a:fillRect/>
            </a:stretch>
          </p:blipFill>
          <p:spPr bwMode="auto">
            <a:xfrm>
              <a:off x="4694" y="935"/>
              <a:ext cx="452" cy="454"/>
            </a:xfrm>
            <a:prstGeom prst="rect">
              <a:avLst/>
            </a:prstGeom>
            <a:noFill/>
            <a:ln w="9525">
              <a:noFill/>
              <a:miter lim="800000"/>
              <a:headEnd/>
              <a:tailEnd/>
            </a:ln>
          </p:spPr>
        </p:pic>
        <p:pic>
          <p:nvPicPr>
            <p:cNvPr id="18459" name="Picture 77" descr="passport">
              <a:hlinkClick r:id="rId11"/>
            </p:cNvPr>
            <p:cNvPicPr>
              <a:picLocks noChangeAspect="1" noChangeArrowheads="1"/>
            </p:cNvPicPr>
            <p:nvPr/>
          </p:nvPicPr>
          <p:blipFill>
            <a:blip r:embed="rId12"/>
            <a:srcRect/>
            <a:stretch>
              <a:fillRect/>
            </a:stretch>
          </p:blipFill>
          <p:spPr bwMode="auto">
            <a:xfrm>
              <a:off x="4241" y="1253"/>
              <a:ext cx="302" cy="558"/>
            </a:xfrm>
            <a:prstGeom prst="rect">
              <a:avLst/>
            </a:prstGeom>
            <a:noFill/>
            <a:ln w="9525">
              <a:noFill/>
              <a:miter lim="800000"/>
              <a:headEnd/>
              <a:tailEnd/>
            </a:ln>
          </p:spPr>
        </p:pic>
        <p:pic>
          <p:nvPicPr>
            <p:cNvPr id="18460" name="Picture 78" descr="passport">
              <a:hlinkClick r:id="rId13"/>
            </p:cNvPr>
            <p:cNvPicPr>
              <a:picLocks noChangeAspect="1" noChangeArrowheads="1"/>
            </p:cNvPicPr>
            <p:nvPr/>
          </p:nvPicPr>
          <p:blipFill>
            <a:blip r:embed="rId14"/>
            <a:srcRect/>
            <a:stretch>
              <a:fillRect/>
            </a:stretch>
          </p:blipFill>
          <p:spPr bwMode="auto">
            <a:xfrm>
              <a:off x="4830" y="1434"/>
              <a:ext cx="392" cy="341"/>
            </a:xfrm>
            <a:prstGeom prst="rect">
              <a:avLst/>
            </a:prstGeom>
            <a:noFill/>
            <a:ln w="9525">
              <a:noFill/>
              <a:miter lim="800000"/>
              <a:headEnd/>
              <a:tailEnd/>
            </a:ln>
          </p:spPr>
        </p:pic>
        <p:pic>
          <p:nvPicPr>
            <p:cNvPr id="18461" name="Picture 79" descr="accounts">
              <a:hlinkClick r:id="rId15"/>
            </p:cNvPr>
            <p:cNvPicPr>
              <a:picLocks noChangeAspect="1" noChangeArrowheads="1"/>
            </p:cNvPicPr>
            <p:nvPr/>
          </p:nvPicPr>
          <p:blipFill>
            <a:blip r:embed="rId16"/>
            <a:srcRect/>
            <a:stretch>
              <a:fillRect/>
            </a:stretch>
          </p:blipFill>
          <p:spPr bwMode="auto">
            <a:xfrm>
              <a:off x="4740" y="1026"/>
              <a:ext cx="476" cy="448"/>
            </a:xfrm>
            <a:prstGeom prst="rect">
              <a:avLst/>
            </a:prstGeom>
            <a:noFill/>
            <a:ln w="9525">
              <a:noFill/>
              <a:miter lim="800000"/>
              <a:headEnd/>
              <a:tailEnd/>
            </a:ln>
          </p:spPr>
        </p:pic>
        <p:pic>
          <p:nvPicPr>
            <p:cNvPr id="18462" name="Picture 80" descr="SS card"/>
            <p:cNvPicPr>
              <a:picLocks noChangeAspect="1" noChangeArrowheads="1"/>
            </p:cNvPicPr>
            <p:nvPr/>
          </p:nvPicPr>
          <p:blipFill>
            <a:blip r:embed="rId17">
              <a:clrChange>
                <a:clrFrom>
                  <a:srgbClr val="FFFFFF"/>
                </a:clrFrom>
                <a:clrTo>
                  <a:srgbClr val="FFFFFF">
                    <a:alpha val="0"/>
                  </a:srgbClr>
                </a:clrTo>
              </a:clrChange>
            </a:blip>
            <a:srcRect/>
            <a:stretch>
              <a:fillRect/>
            </a:stretch>
          </p:blipFill>
          <p:spPr bwMode="auto">
            <a:xfrm>
              <a:off x="4513" y="845"/>
              <a:ext cx="420" cy="422"/>
            </a:xfrm>
            <a:prstGeom prst="rect">
              <a:avLst/>
            </a:prstGeom>
            <a:noFill/>
            <a:ln w="9525">
              <a:noFill/>
              <a:miter lim="800000"/>
              <a:headEnd/>
              <a:tailEnd/>
            </a:ln>
          </p:spPr>
        </p:pic>
      </p:grpSp>
      <p:sp>
        <p:nvSpPr>
          <p:cNvPr id="47133" name="Rectangle 82"/>
          <p:cNvSpPr>
            <a:spLocks noGrp="1" noChangeArrowheads="1"/>
          </p:cNvSpPr>
          <p:nvPr>
            <p:ph type="title" idx="4294967295"/>
          </p:nvPr>
        </p:nvSpPr>
        <p:spPr>
          <a:xfrm>
            <a:off x="609600" y="152400"/>
            <a:ext cx="8075613" cy="608013"/>
          </a:xfrm>
        </p:spPr>
        <p:txBody>
          <a:bodyPr/>
          <a:lstStyle/>
          <a:p>
            <a:pPr>
              <a:defRPr/>
            </a:pPr>
            <a:r>
              <a:rPr lang="en-US" sz="3200">
                <a:solidFill>
                  <a:schemeClr val="accent4"/>
                </a:solidFill>
                <a:latin typeface="Arial" pitchFamily="-65" charset="0"/>
              </a:rPr>
              <a:t>Evolving Threat Landscape</a:t>
            </a:r>
          </a:p>
        </p:txBody>
      </p:sp>
      <p:sp>
        <p:nvSpPr>
          <p:cNvPr id="624723" name="Rectangle 83"/>
          <p:cNvSpPr>
            <a:spLocks noChangeArrowheads="1"/>
          </p:cNvSpPr>
          <p:nvPr/>
        </p:nvSpPr>
        <p:spPr bwMode="auto">
          <a:xfrm>
            <a:off x="2012950" y="4260850"/>
            <a:ext cx="5562600" cy="685800"/>
          </a:xfrm>
          <a:prstGeom prst="rect">
            <a:avLst/>
          </a:prstGeom>
          <a:gradFill rotWithShape="1">
            <a:gsLst>
              <a:gs pos="0">
                <a:srgbClr val="770000"/>
              </a:gs>
              <a:gs pos="50000">
                <a:srgbClr val="AD0000"/>
              </a:gs>
              <a:gs pos="100000">
                <a:srgbClr val="CE0000"/>
              </a:gs>
            </a:gsLst>
            <a:lin ang="16200000" scaled="1"/>
          </a:gradFill>
          <a:ln w="9525">
            <a:noFill/>
            <a:miter lim="800000"/>
            <a:headEnd/>
            <a:tailEnd/>
          </a:ln>
          <a:effectLst>
            <a:outerShdw blurRad="190500" dist="38100" dir="2700000">
              <a:srgbClr val="000000">
                <a:alpha val="43000"/>
              </a:srgbClr>
            </a:outerShdw>
          </a:effectLst>
        </p:spPr>
        <p:txBody>
          <a:bodyPr wrap="none" lIns="73025" tIns="36511" rIns="73025" bIns="36511" anchor="ctr"/>
          <a:lstStyle/>
          <a:p>
            <a:pPr>
              <a:defRPr/>
            </a:pPr>
            <a:endParaRPr kumimoji="0" lang="en-US" sz="4800">
              <a:latin typeface="Arial" pitchFamily="34" charset="0"/>
              <a:ea typeface="+mn-ea"/>
              <a:cs typeface="Arial" pitchFamily="34" charset="0"/>
            </a:endParaRPr>
          </a:p>
        </p:txBody>
      </p:sp>
      <p:sp>
        <p:nvSpPr>
          <p:cNvPr id="624724" name="Text Box 84"/>
          <p:cNvSpPr txBox="1">
            <a:spLocks noChangeArrowheads="1"/>
          </p:cNvSpPr>
          <p:nvPr/>
        </p:nvSpPr>
        <p:spPr bwMode="auto">
          <a:xfrm>
            <a:off x="1238250" y="4354513"/>
            <a:ext cx="6737350" cy="498475"/>
          </a:xfrm>
          <a:prstGeom prst="rect">
            <a:avLst/>
          </a:prstGeom>
          <a:noFill/>
          <a:ln w="9525">
            <a:noFill/>
            <a:miter lim="800000"/>
            <a:headEnd/>
            <a:tailEnd/>
          </a:ln>
        </p:spPr>
        <p:txBody>
          <a:bodyPr lIns="82124" tIns="41061" rIns="82124" bIns="41061" anchor="ctr">
            <a:spAutoFit/>
          </a:bodyPr>
          <a:lstStyle/>
          <a:p>
            <a:pPr algn="ctr" defTabSz="814388">
              <a:lnSpc>
                <a:spcPct val="85000"/>
              </a:lnSpc>
            </a:pPr>
            <a:r>
              <a:rPr kumimoji="0" lang="en-US" altLang="zh-TW" sz="1600" b="1">
                <a:solidFill>
                  <a:schemeClr val="bg1"/>
                </a:solidFill>
              </a:rPr>
              <a:t>Malware is getting increasingly dangerous</a:t>
            </a:r>
            <a:br>
              <a:rPr kumimoji="0" lang="en-US" altLang="zh-TW" sz="1600" b="1">
                <a:solidFill>
                  <a:schemeClr val="bg1"/>
                </a:solidFill>
              </a:rPr>
            </a:br>
            <a:r>
              <a:rPr kumimoji="0" lang="en-US" altLang="zh-TW" sz="1600" b="1">
                <a:solidFill>
                  <a:schemeClr val="bg1"/>
                </a:solidFill>
              </a:rPr>
              <a:t>and harder to detect.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624647"/>
                                        </p:tgtEl>
                                        <p:attrNameLst>
                                          <p:attrName>style.visibility</p:attrName>
                                        </p:attrNameLst>
                                      </p:cBhvr>
                                      <p:to>
                                        <p:strVal val="visible"/>
                                      </p:to>
                                    </p:set>
                                    <p:animEffect transition="in" filter="barn(outVertical)">
                                      <p:cBhvr>
                                        <p:cTn id="7" dur="500"/>
                                        <p:tgtEl>
                                          <p:spTgt spid="624647"/>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624643"/>
                                        </p:tgtEl>
                                        <p:attrNameLst>
                                          <p:attrName>style.visibility</p:attrName>
                                        </p:attrNameLst>
                                      </p:cBhvr>
                                      <p:to>
                                        <p:strVal val="visible"/>
                                      </p:to>
                                    </p:set>
                                    <p:animEffect transition="in" filter="strips(upRight)">
                                      <p:cBhvr>
                                        <p:cTn id="11" dur="500"/>
                                        <p:tgtEl>
                                          <p:spTgt spid="624643"/>
                                        </p:tgtEl>
                                      </p:cBhvr>
                                    </p:animEffect>
                                  </p:childTnLst>
                                </p:cTn>
                              </p:par>
                              <p:par>
                                <p:cTn id="12" presetID="18" presetClass="entr" presetSubtype="9" fill="hold" grpId="0" nodeType="withEffect">
                                  <p:stCondLst>
                                    <p:cond delay="0"/>
                                  </p:stCondLst>
                                  <p:childTnLst>
                                    <p:set>
                                      <p:cBhvr>
                                        <p:cTn id="13" dur="1" fill="hold">
                                          <p:stCondLst>
                                            <p:cond delay="0"/>
                                          </p:stCondLst>
                                        </p:cTn>
                                        <p:tgtEl>
                                          <p:spTgt spid="624644"/>
                                        </p:tgtEl>
                                        <p:attrNameLst>
                                          <p:attrName>style.visibility</p:attrName>
                                        </p:attrNameLst>
                                      </p:cBhvr>
                                      <p:to>
                                        <p:strVal val="visible"/>
                                      </p:to>
                                    </p:set>
                                    <p:animEffect transition="in" filter="strips(upLeft)">
                                      <p:cBhvr>
                                        <p:cTn id="14" dur="500"/>
                                        <p:tgtEl>
                                          <p:spTgt spid="624644"/>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624661"/>
                                        </p:tgtEl>
                                        <p:attrNameLst>
                                          <p:attrName>style.visibility</p:attrName>
                                        </p:attrNameLst>
                                      </p:cBhvr>
                                      <p:to>
                                        <p:strVal val="visible"/>
                                      </p:to>
                                    </p:se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24654"/>
                                        </p:tgtEl>
                                        <p:attrNameLst>
                                          <p:attrName>style.visibility</p:attrName>
                                        </p:attrNameLst>
                                      </p:cBhvr>
                                      <p:to>
                                        <p:strVal val="visible"/>
                                      </p:to>
                                    </p:set>
                                    <p:animEffect transition="in" filter="fade">
                                      <p:cBhvr>
                                        <p:cTn id="20" dur="500"/>
                                        <p:tgtEl>
                                          <p:spTgt spid="624654"/>
                                        </p:tgtEl>
                                      </p:cBhvr>
                                    </p:animEffect>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24650"/>
                                        </p:tgtEl>
                                        <p:attrNameLst>
                                          <p:attrName>style.visibility</p:attrName>
                                        </p:attrNameLst>
                                      </p:cBhvr>
                                      <p:to>
                                        <p:strVal val="visible"/>
                                      </p:to>
                                    </p:set>
                                    <p:animEffect transition="in" filter="fade">
                                      <p:cBhvr>
                                        <p:cTn id="29" dur="500"/>
                                        <p:tgtEl>
                                          <p:spTgt spid="62465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24649"/>
                                        </p:tgtEl>
                                        <p:attrNameLst>
                                          <p:attrName>style.visibility</p:attrName>
                                        </p:attrNameLst>
                                      </p:cBhvr>
                                      <p:to>
                                        <p:strVal val="visible"/>
                                      </p:to>
                                    </p:set>
                                    <p:animEffect transition="in" filter="fade">
                                      <p:cBhvr>
                                        <p:cTn id="32" dur="500"/>
                                        <p:tgtEl>
                                          <p:spTgt spid="624649"/>
                                        </p:tgtEl>
                                      </p:cBhvr>
                                    </p:animEffect>
                                  </p:childTnLst>
                                </p:cTn>
                              </p:par>
                              <p:par>
                                <p:cTn id="33" presetID="3" presetClass="entr" presetSubtype="1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linds(horizontal)">
                                      <p:cBhvr>
                                        <p:cTn id="35" dur="500"/>
                                        <p:tgtEl>
                                          <p:spTgt spid="5"/>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624655"/>
                                        </p:tgtEl>
                                        <p:attrNameLst>
                                          <p:attrName>style.visibility</p:attrName>
                                        </p:attrNameLst>
                                      </p:cBhvr>
                                      <p:to>
                                        <p:strVal val="visible"/>
                                      </p:to>
                                    </p:set>
                                    <p:animEffect transition="in" filter="fade">
                                      <p:cBhvr>
                                        <p:cTn id="39" dur="500"/>
                                        <p:tgtEl>
                                          <p:spTgt spid="62465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24656"/>
                                        </p:tgtEl>
                                        <p:attrNameLst>
                                          <p:attrName>style.visibility</p:attrName>
                                        </p:attrNameLst>
                                      </p:cBhvr>
                                      <p:to>
                                        <p:strVal val="visible"/>
                                      </p:to>
                                    </p:set>
                                    <p:animEffect transition="in" filter="fade">
                                      <p:cBhvr>
                                        <p:cTn id="42" dur="500"/>
                                        <p:tgtEl>
                                          <p:spTgt spid="624656"/>
                                        </p:tgtEl>
                                      </p:cBhvr>
                                    </p:animEffect>
                                  </p:childTnLst>
                                </p:cTn>
                              </p:par>
                              <p:par>
                                <p:cTn id="43" presetID="53"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Effect transition="in" filter="fade">
                                      <p:cBhvr>
                                        <p:cTn id="47" dur="500"/>
                                        <p:tgtEl>
                                          <p:spTgt spid="3"/>
                                        </p:tgtEl>
                                      </p:cBhvr>
                                    </p:animEffect>
                                  </p:childTnLst>
                                </p:cTn>
                              </p:par>
                              <p:par>
                                <p:cTn id="48" presetID="53" presetClass="entr" presetSubtype="0" fill="hold" grpId="0" nodeType="withEffect">
                                  <p:stCondLst>
                                    <p:cond delay="0"/>
                                  </p:stCondLst>
                                  <p:childTnLst>
                                    <p:set>
                                      <p:cBhvr>
                                        <p:cTn id="49" dur="1" fill="hold">
                                          <p:stCondLst>
                                            <p:cond delay="0"/>
                                          </p:stCondLst>
                                        </p:cTn>
                                        <p:tgtEl>
                                          <p:spTgt spid="624648"/>
                                        </p:tgtEl>
                                        <p:attrNameLst>
                                          <p:attrName>style.visibility</p:attrName>
                                        </p:attrNameLst>
                                      </p:cBhvr>
                                      <p:to>
                                        <p:strVal val="visible"/>
                                      </p:to>
                                    </p:set>
                                    <p:anim calcmode="lin" valueType="num">
                                      <p:cBhvr>
                                        <p:cTn id="50" dur="500" fill="hold"/>
                                        <p:tgtEl>
                                          <p:spTgt spid="624648"/>
                                        </p:tgtEl>
                                        <p:attrNameLst>
                                          <p:attrName>ppt_w</p:attrName>
                                        </p:attrNameLst>
                                      </p:cBhvr>
                                      <p:tavLst>
                                        <p:tav tm="0">
                                          <p:val>
                                            <p:fltVal val="0"/>
                                          </p:val>
                                        </p:tav>
                                        <p:tav tm="100000">
                                          <p:val>
                                            <p:strVal val="#ppt_w"/>
                                          </p:val>
                                        </p:tav>
                                      </p:tavLst>
                                    </p:anim>
                                    <p:anim calcmode="lin" valueType="num">
                                      <p:cBhvr>
                                        <p:cTn id="51" dur="500" fill="hold"/>
                                        <p:tgtEl>
                                          <p:spTgt spid="624648"/>
                                        </p:tgtEl>
                                        <p:attrNameLst>
                                          <p:attrName>ppt_h</p:attrName>
                                        </p:attrNameLst>
                                      </p:cBhvr>
                                      <p:tavLst>
                                        <p:tav tm="0">
                                          <p:val>
                                            <p:fltVal val="0"/>
                                          </p:val>
                                        </p:tav>
                                        <p:tav tm="100000">
                                          <p:val>
                                            <p:strVal val="#ppt_h"/>
                                          </p:val>
                                        </p:tav>
                                      </p:tavLst>
                                    </p:anim>
                                    <p:animEffect transition="in" filter="fade">
                                      <p:cBhvr>
                                        <p:cTn id="52" dur="500"/>
                                        <p:tgtEl>
                                          <p:spTgt spid="624648"/>
                                        </p:tgtEl>
                                      </p:cBhvr>
                                    </p:animEffect>
                                  </p:childTnLst>
                                </p:cTn>
                              </p:par>
                              <p:par>
                                <p:cTn id="53" presetID="3" presetClass="entr" presetSubtype="10" fill="hold"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blinds(horizontal)">
                                      <p:cBhvr>
                                        <p:cTn id="55" dur="500"/>
                                        <p:tgtEl>
                                          <p:spTgt spid="6"/>
                                        </p:tgtEl>
                                      </p:cBhvr>
                                    </p:animEffect>
                                  </p:childTnLst>
                                </p:cTn>
                              </p:par>
                            </p:childTnLst>
                          </p:cTn>
                        </p:par>
                        <p:par>
                          <p:cTn id="56" fill="hold">
                            <p:stCondLst>
                              <p:cond delay="2500"/>
                            </p:stCondLst>
                            <p:childTnLst>
                              <p:par>
                                <p:cTn id="57" presetID="10" presetClass="entr" presetSubtype="0" fill="hold" grpId="0" nodeType="afterEffect">
                                  <p:stCondLst>
                                    <p:cond delay="0"/>
                                  </p:stCondLst>
                                  <p:childTnLst>
                                    <p:set>
                                      <p:cBhvr>
                                        <p:cTn id="58" dur="1" fill="hold">
                                          <p:stCondLst>
                                            <p:cond delay="0"/>
                                          </p:stCondLst>
                                        </p:cTn>
                                        <p:tgtEl>
                                          <p:spTgt spid="624664"/>
                                        </p:tgtEl>
                                        <p:attrNameLst>
                                          <p:attrName>style.visibility</p:attrName>
                                        </p:attrNameLst>
                                      </p:cBhvr>
                                      <p:to>
                                        <p:strVal val="visible"/>
                                      </p:to>
                                    </p:set>
                                    <p:animEffect transition="in" filter="fade">
                                      <p:cBhvr>
                                        <p:cTn id="59" dur="500"/>
                                        <p:tgtEl>
                                          <p:spTgt spid="624664"/>
                                        </p:tgtEl>
                                      </p:cBhvr>
                                    </p:animEffect>
                                  </p:childTnLst>
                                </p:cTn>
                              </p:par>
                              <p:par>
                                <p:cTn id="60" presetID="53" presetClass="entr" presetSubtype="0" fill="hold" nodeType="with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par>
                                <p:cTn id="65" presetID="53" presetClass="entr" presetSubtype="0" fill="hold" grpId="0" nodeType="withEffect">
                                  <p:stCondLst>
                                    <p:cond delay="0"/>
                                  </p:stCondLst>
                                  <p:childTnLst>
                                    <p:set>
                                      <p:cBhvr>
                                        <p:cTn id="66" dur="1" fill="hold">
                                          <p:stCondLst>
                                            <p:cond delay="0"/>
                                          </p:stCondLst>
                                        </p:cTn>
                                        <p:tgtEl>
                                          <p:spTgt spid="624663"/>
                                        </p:tgtEl>
                                        <p:attrNameLst>
                                          <p:attrName>style.visibility</p:attrName>
                                        </p:attrNameLst>
                                      </p:cBhvr>
                                      <p:to>
                                        <p:strVal val="visible"/>
                                      </p:to>
                                    </p:set>
                                    <p:anim calcmode="lin" valueType="num">
                                      <p:cBhvr>
                                        <p:cTn id="67" dur="500" fill="hold"/>
                                        <p:tgtEl>
                                          <p:spTgt spid="624663"/>
                                        </p:tgtEl>
                                        <p:attrNameLst>
                                          <p:attrName>ppt_w</p:attrName>
                                        </p:attrNameLst>
                                      </p:cBhvr>
                                      <p:tavLst>
                                        <p:tav tm="0">
                                          <p:val>
                                            <p:fltVal val="0"/>
                                          </p:val>
                                        </p:tav>
                                        <p:tav tm="100000">
                                          <p:val>
                                            <p:strVal val="#ppt_w"/>
                                          </p:val>
                                        </p:tav>
                                      </p:tavLst>
                                    </p:anim>
                                    <p:anim calcmode="lin" valueType="num">
                                      <p:cBhvr>
                                        <p:cTn id="68" dur="500" fill="hold"/>
                                        <p:tgtEl>
                                          <p:spTgt spid="624663"/>
                                        </p:tgtEl>
                                        <p:attrNameLst>
                                          <p:attrName>ppt_h</p:attrName>
                                        </p:attrNameLst>
                                      </p:cBhvr>
                                      <p:tavLst>
                                        <p:tav tm="0">
                                          <p:val>
                                            <p:fltVal val="0"/>
                                          </p:val>
                                        </p:tav>
                                        <p:tav tm="100000">
                                          <p:val>
                                            <p:strVal val="#ppt_h"/>
                                          </p:val>
                                        </p:tav>
                                      </p:tavLst>
                                    </p:anim>
                                    <p:animEffect transition="in" filter="fade">
                                      <p:cBhvr>
                                        <p:cTn id="69" dur="500"/>
                                        <p:tgtEl>
                                          <p:spTgt spid="62466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24665"/>
                                        </p:tgtEl>
                                        <p:attrNameLst>
                                          <p:attrName>style.visibility</p:attrName>
                                        </p:attrNameLst>
                                      </p:cBhvr>
                                      <p:to>
                                        <p:strVal val="visible"/>
                                      </p:to>
                                    </p:set>
                                    <p:animEffect transition="in" filter="fade">
                                      <p:cBhvr>
                                        <p:cTn id="72" dur="500"/>
                                        <p:tgtEl>
                                          <p:spTgt spid="624665"/>
                                        </p:tgtEl>
                                      </p:cBhvr>
                                    </p:animEffect>
                                  </p:childTnLst>
                                </p:cTn>
                              </p:par>
                              <p:par>
                                <p:cTn id="73" presetID="3" presetClass="entr" presetSubtype="10" fill="hold"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blinds(horizontal)">
                                      <p:cBhvr>
                                        <p:cTn id="75" dur="500"/>
                                        <p:tgtEl>
                                          <p:spTgt spid="16"/>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624723"/>
                                        </p:tgtEl>
                                        <p:attrNameLst>
                                          <p:attrName>style.visibility</p:attrName>
                                        </p:attrNameLst>
                                      </p:cBhvr>
                                      <p:to>
                                        <p:strVal val="visible"/>
                                      </p:to>
                                    </p:set>
                                    <p:animEffect transition="in" filter="barn(outVertical)">
                                      <p:cBhvr>
                                        <p:cTn id="78" dur="500"/>
                                        <p:tgtEl>
                                          <p:spTgt spid="624723"/>
                                        </p:tgtEl>
                                      </p:cBhvr>
                                    </p:animEffect>
                                  </p:childTnLst>
                                </p:cTn>
                              </p:par>
                            </p:childTnLst>
                          </p:cTn>
                        </p:par>
                        <p:par>
                          <p:cTn id="79" fill="hold">
                            <p:stCondLst>
                              <p:cond delay="3000"/>
                            </p:stCondLst>
                            <p:childTnLst>
                              <p:par>
                                <p:cTn id="80" presetID="10" presetClass="entr" presetSubtype="0" fill="hold" grpId="0" nodeType="afterEffect">
                                  <p:stCondLst>
                                    <p:cond delay="0"/>
                                  </p:stCondLst>
                                  <p:childTnLst>
                                    <p:set>
                                      <p:cBhvr>
                                        <p:cTn id="81" dur="1" fill="hold">
                                          <p:stCondLst>
                                            <p:cond delay="0"/>
                                          </p:stCondLst>
                                        </p:cTn>
                                        <p:tgtEl>
                                          <p:spTgt spid="624724"/>
                                        </p:tgtEl>
                                        <p:attrNameLst>
                                          <p:attrName>style.visibility</p:attrName>
                                        </p:attrNameLst>
                                      </p:cBhvr>
                                      <p:to>
                                        <p:strVal val="visible"/>
                                      </p:to>
                                    </p:set>
                                    <p:animEffect transition="in" filter="fade">
                                      <p:cBhvr>
                                        <p:cTn id="82" dur="500"/>
                                        <p:tgtEl>
                                          <p:spTgt spid="624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43" grpId="0" animBg="1"/>
      <p:bldP spid="624644" grpId="0" animBg="1"/>
      <p:bldP spid="624647" grpId="0" animBg="1"/>
      <p:bldP spid="624648" grpId="0" animBg="1"/>
      <p:bldP spid="624649" grpId="0" animBg="1"/>
      <p:bldP spid="624650" grpId="0" animBg="1"/>
      <p:bldP spid="624654" grpId="0"/>
      <p:bldP spid="624655" grpId="0"/>
      <p:bldP spid="624656" grpId="0" animBg="1"/>
      <p:bldP spid="624661" grpId="0" animBg="1"/>
      <p:bldP spid="624663" grpId="0" animBg="1"/>
      <p:bldP spid="624664" grpId="0"/>
      <p:bldP spid="624665" grpId="0" animBg="1"/>
      <p:bldP spid="624723" grpId="0" animBg="1"/>
      <p:bldP spid="6247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圓角矩形 101"/>
          <p:cNvSpPr/>
          <p:nvPr/>
        </p:nvSpPr>
        <p:spPr bwMode="auto">
          <a:xfrm>
            <a:off x="6400800" y="838200"/>
            <a:ext cx="2209800" cy="1981200"/>
          </a:xfrm>
          <a:prstGeom prst="roundRect">
            <a:avLst>
              <a:gd name="adj" fmla="val 11276"/>
            </a:avLst>
          </a:prstGeom>
          <a:solidFill>
            <a:srgbClr val="DDDDDD"/>
          </a:solidFill>
          <a:ln w="9525" cap="flat" cmpd="sng" algn="ctr">
            <a:noFill/>
            <a:prstDash val="solid"/>
            <a:round/>
            <a:headEnd type="none" w="med" len="med"/>
            <a:tailEnd type="none" w="med" len="med"/>
          </a:ln>
          <a:effectLst/>
        </p:spPr>
        <p:txBody>
          <a:bodyPr tIns="0"/>
          <a:lstStyle/>
          <a:p>
            <a:pPr algn="ctr" fontAlgn="auto">
              <a:spcBef>
                <a:spcPts val="0"/>
              </a:spcBef>
              <a:spcAft>
                <a:spcPts val="0"/>
              </a:spcAft>
              <a:defRPr/>
            </a:pPr>
            <a:endParaRPr kumimoji="0" lang="zh-TW" altLang="en-US" dirty="0">
              <a:solidFill>
                <a:srgbClr val="C00000"/>
              </a:solidFill>
              <a:effectLst>
                <a:outerShdw blurRad="38100" dist="38100" dir="2700000" algn="tl">
                  <a:srgbClr val="000000">
                    <a:alpha val="43137"/>
                  </a:srgbClr>
                </a:outerShdw>
              </a:effectLst>
              <a:latin typeface="Arial"/>
              <a:ea typeface="新細明體"/>
              <a:cs typeface="Arial" pitchFamily="34" charset="0"/>
            </a:endParaRPr>
          </a:p>
        </p:txBody>
      </p:sp>
      <p:sp>
        <p:nvSpPr>
          <p:cNvPr id="5123" name="Footer Placeholder 3"/>
          <p:cNvSpPr>
            <a:spLocks noGrp="1"/>
          </p:cNvSpPr>
          <p:nvPr>
            <p:ph type="ftr" sz="quarter" idx="12"/>
          </p:nvPr>
        </p:nvSpPr>
        <p:spPr/>
        <p:txBody>
          <a:bodyPr/>
          <a:lstStyle/>
          <a:p>
            <a:pPr>
              <a:defRPr/>
            </a:pPr>
            <a:r>
              <a:rPr lang="en-US" smtClean="0">
                <a:latin typeface="Arial" charset="0"/>
              </a:rPr>
              <a:t>Internal - Confidential</a:t>
            </a:r>
          </a:p>
        </p:txBody>
      </p:sp>
      <p:sp>
        <p:nvSpPr>
          <p:cNvPr id="16389" name="Rectangle 2"/>
          <p:cNvSpPr>
            <a:spLocks noGrp="1" noChangeArrowheads="1"/>
          </p:cNvSpPr>
          <p:nvPr>
            <p:ph type="title" idx="4294967295"/>
          </p:nvPr>
        </p:nvSpPr>
        <p:spPr>
          <a:xfrm>
            <a:off x="0" y="0"/>
            <a:ext cx="8839200" cy="714375"/>
          </a:xfrm>
        </p:spPr>
        <p:txBody>
          <a:bodyPr anchor="ctr"/>
          <a:lstStyle/>
          <a:p>
            <a:pPr eaLnBrk="1" hangingPunct="1">
              <a:defRPr/>
            </a:pPr>
            <a:r>
              <a:rPr lang="en-US" i="1" dirty="0" smtClean="0">
                <a:solidFill>
                  <a:schemeClr val="accent4">
                    <a:lumMod val="50000"/>
                  </a:schemeClr>
                </a:solidFill>
              </a:rPr>
              <a:t>Example : </a:t>
            </a:r>
            <a:r>
              <a:rPr lang="en-US" i="1" dirty="0" err="1" smtClean="0">
                <a:solidFill>
                  <a:schemeClr val="accent4">
                    <a:lumMod val="50000"/>
                  </a:schemeClr>
                </a:solidFill>
              </a:rPr>
              <a:t>Conficker</a:t>
            </a:r>
            <a:r>
              <a:rPr lang="en-US" i="1" dirty="0" smtClean="0">
                <a:solidFill>
                  <a:schemeClr val="accent4">
                    <a:lumMod val="50000"/>
                  </a:schemeClr>
                </a:solidFill>
              </a:rPr>
              <a:t> / </a:t>
            </a:r>
            <a:r>
              <a:rPr lang="en-US" i="1" dirty="0" err="1" smtClean="0">
                <a:solidFill>
                  <a:schemeClr val="accent4">
                    <a:lumMod val="50000"/>
                  </a:schemeClr>
                </a:solidFill>
              </a:rPr>
              <a:t>Downadup</a:t>
            </a:r>
            <a:endParaRPr lang="en-US" i="1" dirty="0" smtClean="0">
              <a:solidFill>
                <a:schemeClr val="accent4">
                  <a:lumMod val="50000"/>
                </a:schemeClr>
              </a:solidFill>
            </a:endParaRPr>
          </a:p>
        </p:txBody>
      </p:sp>
      <p:grpSp>
        <p:nvGrpSpPr>
          <p:cNvPr id="20484" name="Group 58"/>
          <p:cNvGrpSpPr>
            <a:grpSpLocks/>
          </p:cNvGrpSpPr>
          <p:nvPr/>
        </p:nvGrpSpPr>
        <p:grpSpPr bwMode="auto">
          <a:xfrm>
            <a:off x="1066800" y="3479800"/>
            <a:ext cx="3048000" cy="2209800"/>
            <a:chOff x="6096000" y="2514600"/>
            <a:chExt cx="3606799" cy="2705100"/>
          </a:xfrm>
        </p:grpSpPr>
        <p:sp>
          <p:nvSpPr>
            <p:cNvPr id="20554" name="Rectangle 57"/>
            <p:cNvSpPr>
              <a:spLocks noChangeArrowheads="1"/>
            </p:cNvSpPr>
            <p:nvPr/>
          </p:nvSpPr>
          <p:spPr bwMode="auto">
            <a:xfrm>
              <a:off x="7696200" y="2895600"/>
              <a:ext cx="990600" cy="914400"/>
            </a:xfrm>
            <a:prstGeom prst="rect">
              <a:avLst/>
            </a:prstGeom>
            <a:solidFill>
              <a:schemeClr val="bg1"/>
            </a:solidFill>
            <a:ln w="9525">
              <a:noFill/>
              <a:round/>
              <a:headEnd/>
              <a:tailEnd/>
            </a:ln>
          </p:spPr>
          <p:txBody>
            <a:bodyPr/>
            <a:lstStyle/>
            <a:p>
              <a:pPr>
                <a:spcBef>
                  <a:spcPct val="30000"/>
                </a:spcBef>
              </a:pPr>
              <a:endParaRPr kumimoji="0" lang="en-US" altLang="zh-TW" sz="1200"/>
            </a:p>
          </p:txBody>
        </p:sp>
        <p:pic>
          <p:nvPicPr>
            <p:cNvPr id="20555" name="Picture 80" descr="C:\Documents and Settings\mlowstetter\Desktop\stockxpertcom_id200567_size2 Transparent.png"/>
            <p:cNvPicPr>
              <a:picLocks noChangeAspect="1" noChangeArrowheads="1"/>
            </p:cNvPicPr>
            <p:nvPr/>
          </p:nvPicPr>
          <p:blipFill>
            <a:blip r:embed="rId3"/>
            <a:srcRect/>
            <a:stretch>
              <a:fillRect/>
            </a:stretch>
          </p:blipFill>
          <p:spPr bwMode="auto">
            <a:xfrm>
              <a:off x="6096000" y="2514600"/>
              <a:ext cx="3606799" cy="2705100"/>
            </a:xfrm>
            <a:prstGeom prst="rect">
              <a:avLst/>
            </a:prstGeom>
            <a:noFill/>
            <a:ln w="9525">
              <a:noFill/>
              <a:miter lim="800000"/>
              <a:headEnd/>
              <a:tailEnd/>
            </a:ln>
          </p:spPr>
        </p:pic>
      </p:grpSp>
      <p:sp>
        <p:nvSpPr>
          <p:cNvPr id="7" name="Cloud 6"/>
          <p:cNvSpPr/>
          <p:nvPr/>
        </p:nvSpPr>
        <p:spPr>
          <a:xfrm>
            <a:off x="4343400" y="2565400"/>
            <a:ext cx="1600200" cy="838200"/>
          </a:xfrm>
          <a:prstGeom prst="cloud">
            <a:avLst/>
          </a:prstGeom>
          <a:gradFill flip="none" rotWithShape="1">
            <a:gsLst>
              <a:gs pos="0">
                <a:srgbClr val="0000FF"/>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b="1" dirty="0"/>
              <a:t>Internet</a:t>
            </a:r>
          </a:p>
        </p:txBody>
      </p:sp>
      <p:sp>
        <p:nvSpPr>
          <p:cNvPr id="56" name="Freeform 55"/>
          <p:cNvSpPr/>
          <p:nvPr/>
        </p:nvSpPr>
        <p:spPr>
          <a:xfrm>
            <a:off x="2628900" y="1752600"/>
            <a:ext cx="4165600" cy="1714500"/>
          </a:xfrm>
          <a:custGeom>
            <a:avLst/>
            <a:gdLst>
              <a:gd name="connsiteX0" fmla="*/ 4165600 w 4165600"/>
              <a:gd name="connsiteY0" fmla="*/ 0 h 1714500"/>
              <a:gd name="connsiteX1" fmla="*/ 1485900 w 4165600"/>
              <a:gd name="connsiteY1" fmla="*/ 381000 h 1714500"/>
              <a:gd name="connsiteX2" fmla="*/ 0 w 4165600"/>
              <a:gd name="connsiteY2" fmla="*/ 1714500 h 1714500"/>
            </a:gdLst>
            <a:ahLst/>
            <a:cxnLst>
              <a:cxn ang="0">
                <a:pos x="connsiteX0" y="connsiteY0"/>
              </a:cxn>
              <a:cxn ang="0">
                <a:pos x="connsiteX1" y="connsiteY1"/>
              </a:cxn>
              <a:cxn ang="0">
                <a:pos x="connsiteX2" y="connsiteY2"/>
              </a:cxn>
            </a:cxnLst>
            <a:rect l="l" t="t" r="r" b="b"/>
            <a:pathLst>
              <a:path w="4165600" h="1714500">
                <a:moveTo>
                  <a:pt x="4165600" y="0"/>
                </a:moveTo>
                <a:cubicBezTo>
                  <a:pt x="3172883" y="47625"/>
                  <a:pt x="2180167" y="95250"/>
                  <a:pt x="1485900" y="381000"/>
                </a:cubicBezTo>
                <a:cubicBezTo>
                  <a:pt x="791633" y="666750"/>
                  <a:pt x="0" y="1714500"/>
                  <a:pt x="0" y="1714500"/>
                </a:cubicBezTo>
              </a:path>
            </a:pathLst>
          </a:custGeom>
          <a:ln w="285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pic>
        <p:nvPicPr>
          <p:cNvPr id="52" name="Picture 51"/>
          <p:cNvPicPr>
            <a:picLocks noChangeAspect="1"/>
          </p:cNvPicPr>
          <p:nvPr/>
        </p:nvPicPr>
        <p:blipFill>
          <a:blip r:embed="rId4"/>
          <a:srcRect/>
          <a:stretch>
            <a:fillRect/>
          </a:stretch>
        </p:blipFill>
        <p:spPr bwMode="auto">
          <a:xfrm>
            <a:off x="6908800" y="1447800"/>
            <a:ext cx="635000" cy="609600"/>
          </a:xfrm>
          <a:prstGeom prst="rect">
            <a:avLst/>
          </a:prstGeom>
          <a:noFill/>
          <a:ln w="9525">
            <a:noFill/>
            <a:miter lim="800000"/>
            <a:headEnd/>
            <a:tailEnd/>
          </a:ln>
        </p:spPr>
      </p:pic>
      <p:sp>
        <p:nvSpPr>
          <p:cNvPr id="57" name="Freeform 56"/>
          <p:cNvSpPr/>
          <p:nvPr/>
        </p:nvSpPr>
        <p:spPr>
          <a:xfrm>
            <a:off x="3429000" y="2362200"/>
            <a:ext cx="3886200" cy="1803400"/>
          </a:xfrm>
          <a:custGeom>
            <a:avLst/>
            <a:gdLst>
              <a:gd name="connsiteX0" fmla="*/ 0 w 4000500"/>
              <a:gd name="connsiteY0" fmla="*/ 1905000 h 1905000"/>
              <a:gd name="connsiteX1" fmla="*/ 2362200 w 4000500"/>
              <a:gd name="connsiteY1" fmla="*/ 1587500 h 1905000"/>
              <a:gd name="connsiteX2" fmla="*/ 4000500 w 4000500"/>
              <a:gd name="connsiteY2" fmla="*/ 0 h 1905000"/>
            </a:gdLst>
            <a:ahLst/>
            <a:cxnLst>
              <a:cxn ang="0">
                <a:pos x="connsiteX0" y="connsiteY0"/>
              </a:cxn>
              <a:cxn ang="0">
                <a:pos x="connsiteX1" y="connsiteY1"/>
              </a:cxn>
              <a:cxn ang="0">
                <a:pos x="connsiteX2" y="connsiteY2"/>
              </a:cxn>
            </a:cxnLst>
            <a:rect l="l" t="t" r="r" b="b"/>
            <a:pathLst>
              <a:path w="4000500" h="1905000">
                <a:moveTo>
                  <a:pt x="0" y="1905000"/>
                </a:moveTo>
                <a:cubicBezTo>
                  <a:pt x="847725" y="1905000"/>
                  <a:pt x="1695450" y="1905000"/>
                  <a:pt x="2362200" y="1587500"/>
                </a:cubicBezTo>
                <a:cubicBezTo>
                  <a:pt x="3028950" y="1270000"/>
                  <a:pt x="4000500" y="0"/>
                  <a:pt x="4000500" y="0"/>
                </a:cubicBezTo>
              </a:path>
            </a:pathLst>
          </a:custGeom>
          <a:ln w="38100" cap="flat" cmpd="sng" algn="ctr">
            <a:solidFill>
              <a:schemeClr val="accent1"/>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sp>
        <p:nvSpPr>
          <p:cNvPr id="58" name="Freeform 57"/>
          <p:cNvSpPr/>
          <p:nvPr/>
        </p:nvSpPr>
        <p:spPr>
          <a:xfrm>
            <a:off x="3352800" y="2514600"/>
            <a:ext cx="4419600" cy="2032000"/>
          </a:xfrm>
          <a:custGeom>
            <a:avLst/>
            <a:gdLst>
              <a:gd name="connsiteX0" fmla="*/ 0 w 4000500"/>
              <a:gd name="connsiteY0" fmla="*/ 1905000 h 1905000"/>
              <a:gd name="connsiteX1" fmla="*/ 2362200 w 4000500"/>
              <a:gd name="connsiteY1" fmla="*/ 1587500 h 1905000"/>
              <a:gd name="connsiteX2" fmla="*/ 4000500 w 4000500"/>
              <a:gd name="connsiteY2" fmla="*/ 0 h 1905000"/>
            </a:gdLst>
            <a:ahLst/>
            <a:cxnLst>
              <a:cxn ang="0">
                <a:pos x="connsiteX0" y="connsiteY0"/>
              </a:cxn>
              <a:cxn ang="0">
                <a:pos x="connsiteX1" y="connsiteY1"/>
              </a:cxn>
              <a:cxn ang="0">
                <a:pos x="connsiteX2" y="connsiteY2"/>
              </a:cxn>
            </a:cxnLst>
            <a:rect l="l" t="t" r="r" b="b"/>
            <a:pathLst>
              <a:path w="4000500" h="1905000">
                <a:moveTo>
                  <a:pt x="0" y="1905000"/>
                </a:moveTo>
                <a:cubicBezTo>
                  <a:pt x="847725" y="1905000"/>
                  <a:pt x="1695450" y="1905000"/>
                  <a:pt x="2362200" y="1587500"/>
                </a:cubicBezTo>
                <a:cubicBezTo>
                  <a:pt x="3028950" y="1270000"/>
                  <a:pt x="4000500" y="0"/>
                  <a:pt x="4000500" y="0"/>
                </a:cubicBezTo>
              </a:path>
            </a:pathLst>
          </a:custGeom>
          <a:ln w="38100" cap="flat" cmpd="sng" algn="ctr">
            <a:solidFill>
              <a:schemeClr val="accent1"/>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pic>
        <p:nvPicPr>
          <p:cNvPr id="102" name="Picture 21" descr="3D_Antivirus"/>
          <p:cNvPicPr>
            <a:picLocks noChangeAspect="1" noChangeArrowheads="1"/>
          </p:cNvPicPr>
          <p:nvPr/>
        </p:nvPicPr>
        <p:blipFill>
          <a:blip r:embed="rId5"/>
          <a:srcRect b="13402"/>
          <a:stretch>
            <a:fillRect/>
          </a:stretch>
        </p:blipFill>
        <p:spPr bwMode="auto">
          <a:xfrm>
            <a:off x="7004050" y="1600200"/>
            <a:ext cx="615950" cy="685800"/>
          </a:xfrm>
          <a:prstGeom prst="rect">
            <a:avLst/>
          </a:prstGeom>
          <a:noFill/>
          <a:ln w="9525">
            <a:noFill/>
            <a:miter lim="800000"/>
            <a:headEnd/>
            <a:tailEnd/>
          </a:ln>
        </p:spPr>
      </p:pic>
      <p:grpSp>
        <p:nvGrpSpPr>
          <p:cNvPr id="125" name="Group 124"/>
          <p:cNvGrpSpPr>
            <a:grpSpLocks/>
          </p:cNvGrpSpPr>
          <p:nvPr/>
        </p:nvGrpSpPr>
        <p:grpSpPr bwMode="auto">
          <a:xfrm>
            <a:off x="457200" y="2260600"/>
            <a:ext cx="1981200" cy="1298575"/>
            <a:chOff x="457200" y="2260600"/>
            <a:chExt cx="1981200" cy="1298448"/>
          </a:xfrm>
        </p:grpSpPr>
        <p:sp>
          <p:nvSpPr>
            <p:cNvPr id="103" name="Cloud Callout 102"/>
            <p:cNvSpPr/>
            <p:nvPr/>
          </p:nvSpPr>
          <p:spPr>
            <a:xfrm>
              <a:off x="457200" y="2260600"/>
              <a:ext cx="1981200" cy="1298448"/>
            </a:xfrm>
            <a:prstGeom prst="cloudCallout">
              <a:avLst>
                <a:gd name="adj1" fmla="val 31480"/>
                <a:gd name="adj2" fmla="val 59148"/>
              </a:avLst>
            </a:prstGeom>
            <a:solidFill>
              <a:schemeClr val="bg1">
                <a:lumMod val="95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b="1" dirty="0"/>
            </a:p>
          </p:txBody>
        </p:sp>
        <p:sp>
          <p:nvSpPr>
            <p:cNvPr id="20553" name="TextBox 103"/>
            <p:cNvSpPr txBox="1">
              <a:spLocks noChangeArrowheads="1"/>
            </p:cNvSpPr>
            <p:nvPr/>
          </p:nvSpPr>
          <p:spPr bwMode="auto">
            <a:xfrm>
              <a:off x="609600" y="2590224"/>
              <a:ext cx="1524000" cy="584775"/>
            </a:xfrm>
            <a:prstGeom prst="rect">
              <a:avLst/>
            </a:prstGeom>
            <a:noFill/>
            <a:ln w="9525">
              <a:noFill/>
              <a:miter lim="800000"/>
              <a:headEnd/>
              <a:tailEnd/>
            </a:ln>
          </p:spPr>
          <p:txBody>
            <a:bodyPr>
              <a:spAutoFit/>
            </a:bodyPr>
            <a:lstStyle/>
            <a:p>
              <a:pPr algn="ctr"/>
              <a:r>
                <a:rPr kumimoji="0" lang="en-US" altLang="zh-TW" sz="1600" b="1">
                  <a:solidFill>
                    <a:srgbClr val="FF0000"/>
                  </a:solidFill>
                </a:rPr>
                <a:t>User receive a spam mail</a:t>
              </a:r>
            </a:p>
          </p:txBody>
        </p:sp>
      </p:grpSp>
      <p:grpSp>
        <p:nvGrpSpPr>
          <p:cNvPr id="127" name="Group 126"/>
          <p:cNvGrpSpPr>
            <a:grpSpLocks/>
          </p:cNvGrpSpPr>
          <p:nvPr/>
        </p:nvGrpSpPr>
        <p:grpSpPr bwMode="auto">
          <a:xfrm>
            <a:off x="2590800" y="2717800"/>
            <a:ext cx="2286000" cy="1298575"/>
            <a:chOff x="2590800" y="2717800"/>
            <a:chExt cx="2286000" cy="1298448"/>
          </a:xfrm>
        </p:grpSpPr>
        <p:sp>
          <p:nvSpPr>
            <p:cNvPr id="105" name="Cloud Callout 104"/>
            <p:cNvSpPr/>
            <p:nvPr/>
          </p:nvSpPr>
          <p:spPr>
            <a:xfrm>
              <a:off x="2590800" y="2717800"/>
              <a:ext cx="2286000" cy="1298448"/>
            </a:xfrm>
            <a:prstGeom prst="cloudCallout">
              <a:avLst>
                <a:gd name="adj1" fmla="val -28135"/>
                <a:gd name="adj2" fmla="val 57192"/>
              </a:avLst>
            </a:prstGeom>
            <a:solidFill>
              <a:schemeClr val="bg1">
                <a:lumMod val="95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0551" name="TextBox 105"/>
            <p:cNvSpPr txBox="1">
              <a:spLocks noChangeArrowheads="1"/>
            </p:cNvSpPr>
            <p:nvPr/>
          </p:nvSpPr>
          <p:spPr bwMode="auto">
            <a:xfrm>
              <a:off x="2743200" y="2946400"/>
              <a:ext cx="2057400" cy="830997"/>
            </a:xfrm>
            <a:prstGeom prst="rect">
              <a:avLst/>
            </a:prstGeom>
            <a:noFill/>
            <a:ln w="9525">
              <a:noFill/>
              <a:miter lim="800000"/>
              <a:headEnd/>
              <a:tailEnd/>
            </a:ln>
          </p:spPr>
          <p:txBody>
            <a:bodyPr>
              <a:spAutoFit/>
            </a:bodyPr>
            <a:lstStyle/>
            <a:p>
              <a:pPr algn="ctr"/>
              <a:r>
                <a:rPr kumimoji="0" lang="en-US" altLang="zh-TW" sz="1600" b="1">
                  <a:solidFill>
                    <a:srgbClr val="FF0000"/>
                  </a:solidFill>
                </a:rPr>
                <a:t> User open the mail then automatically download a file</a:t>
              </a:r>
            </a:p>
          </p:txBody>
        </p:sp>
      </p:grpSp>
      <p:grpSp>
        <p:nvGrpSpPr>
          <p:cNvPr id="126" name="Group 125"/>
          <p:cNvGrpSpPr>
            <a:grpSpLocks/>
          </p:cNvGrpSpPr>
          <p:nvPr/>
        </p:nvGrpSpPr>
        <p:grpSpPr bwMode="auto">
          <a:xfrm>
            <a:off x="838200" y="5080000"/>
            <a:ext cx="2286000" cy="1295400"/>
            <a:chOff x="838200" y="5080000"/>
            <a:chExt cx="2286000" cy="1295400"/>
          </a:xfrm>
        </p:grpSpPr>
        <p:sp>
          <p:nvSpPr>
            <p:cNvPr id="108" name="Cloud Callout 107"/>
            <p:cNvSpPr/>
            <p:nvPr/>
          </p:nvSpPr>
          <p:spPr>
            <a:xfrm>
              <a:off x="838200" y="5080000"/>
              <a:ext cx="2286000" cy="1295400"/>
            </a:xfrm>
            <a:prstGeom prst="cloudCallout">
              <a:avLst>
                <a:gd name="adj1" fmla="val 6746"/>
                <a:gd name="adj2" fmla="val -62211"/>
              </a:avLst>
            </a:prstGeom>
            <a:solidFill>
              <a:schemeClr val="bg1">
                <a:lumMod val="95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0549" name="TextBox 108"/>
            <p:cNvSpPr txBox="1">
              <a:spLocks noChangeArrowheads="1"/>
            </p:cNvSpPr>
            <p:nvPr/>
          </p:nvSpPr>
          <p:spPr bwMode="auto">
            <a:xfrm>
              <a:off x="1066800" y="5315803"/>
              <a:ext cx="1828800" cy="830997"/>
            </a:xfrm>
            <a:prstGeom prst="rect">
              <a:avLst/>
            </a:prstGeom>
            <a:noFill/>
            <a:ln w="9525">
              <a:noFill/>
              <a:miter lim="800000"/>
              <a:headEnd/>
              <a:tailEnd/>
            </a:ln>
          </p:spPr>
          <p:txBody>
            <a:bodyPr>
              <a:spAutoFit/>
            </a:bodyPr>
            <a:lstStyle/>
            <a:p>
              <a:pPr algn="ctr"/>
              <a:r>
                <a:rPr kumimoji="0" lang="en-US" altLang="zh-TW" sz="1600" b="1">
                  <a:solidFill>
                    <a:srgbClr val="FF0000"/>
                  </a:solidFill>
                </a:rPr>
                <a:t>The file register itself as a system service</a:t>
              </a:r>
            </a:p>
          </p:txBody>
        </p:sp>
      </p:grpSp>
      <p:sp>
        <p:nvSpPr>
          <p:cNvPr id="115" name="Rectangle 114"/>
          <p:cNvSpPr/>
          <p:nvPr/>
        </p:nvSpPr>
        <p:spPr bwMode="auto">
          <a:xfrm>
            <a:off x="3276600" y="5818188"/>
            <a:ext cx="2133600" cy="506412"/>
          </a:xfrm>
          <a:prstGeom prst="rect">
            <a:avLst/>
          </a:prstGeom>
          <a:solidFill>
            <a:srgbClr val="FFFFFF"/>
          </a:solidFill>
          <a:ln w="9525" cap="flat" cmpd="sng" algn="ctr">
            <a:solidFill>
              <a:schemeClr val="accent2"/>
            </a:solidFill>
            <a:prstDash val="solid"/>
            <a:round/>
            <a:headEnd type="none" w="med" len="med"/>
            <a:tailEnd type="none" w="med" len="med"/>
          </a:ln>
          <a:effectLst>
            <a:outerShdw blurRad="50800" dist="38100" dir="2700000" algn="tl" rotWithShape="0">
              <a:srgbClr val="000000">
                <a:alpha val="43000"/>
              </a:srgbClr>
            </a:outerShdw>
          </a:effectLst>
        </p:spPr>
        <p:txBody>
          <a:bodyPr lIns="108000" tIns="0" rIns="108000" bIns="0" anchor="ctr"/>
          <a:lstStyle/>
          <a:p>
            <a:pPr algn="ctr">
              <a:spcBef>
                <a:spcPct val="50000"/>
              </a:spcBef>
              <a:defRPr/>
            </a:pPr>
            <a:r>
              <a:rPr kumimoji="0" lang="en-US" sz="1400" b="1" dirty="0">
                <a:solidFill>
                  <a:srgbClr val="FF0000"/>
                </a:solidFill>
                <a:ea typeface="Arial" pitchFamily="-107" charset="0"/>
              </a:rPr>
              <a:t>Monitor the Internet browser’s address bar</a:t>
            </a:r>
          </a:p>
        </p:txBody>
      </p:sp>
      <p:sp>
        <p:nvSpPr>
          <p:cNvPr id="117" name="Rectangle 116"/>
          <p:cNvSpPr/>
          <p:nvPr/>
        </p:nvSpPr>
        <p:spPr bwMode="auto">
          <a:xfrm>
            <a:off x="5867400" y="5816600"/>
            <a:ext cx="1905000" cy="508000"/>
          </a:xfrm>
          <a:prstGeom prst="rect">
            <a:avLst/>
          </a:prstGeom>
          <a:solidFill>
            <a:srgbClr val="FFFFFF"/>
          </a:solidFill>
          <a:ln w="9525" cap="flat" cmpd="sng" algn="ctr">
            <a:solidFill>
              <a:schemeClr val="accent2"/>
            </a:solidFill>
            <a:prstDash val="solid"/>
            <a:round/>
            <a:headEnd type="none" w="med" len="med"/>
            <a:tailEnd type="none" w="med" len="med"/>
          </a:ln>
          <a:effectLst>
            <a:outerShdw blurRad="50800" dist="38100" dir="2700000" algn="tl" rotWithShape="0">
              <a:srgbClr val="000000">
                <a:alpha val="43000"/>
              </a:srgbClr>
            </a:outerShdw>
          </a:effectLst>
        </p:spPr>
        <p:txBody>
          <a:bodyPr lIns="108000" tIns="0" rIns="108000" bIns="0" anchor="ctr"/>
          <a:lstStyle/>
          <a:p>
            <a:pPr algn="ctr">
              <a:spcBef>
                <a:spcPct val="50000"/>
              </a:spcBef>
              <a:defRPr/>
            </a:pPr>
            <a:r>
              <a:rPr kumimoji="0" lang="en-US" altLang="zh-TW" sz="1400" b="1">
                <a:solidFill>
                  <a:srgbClr val="FF0000"/>
                </a:solidFill>
              </a:rPr>
              <a:t>Block access to certain websites</a:t>
            </a:r>
            <a:endParaRPr kumimoji="0" lang="en-US" altLang="zh-TW" sz="1400" b="1" i="1">
              <a:solidFill>
                <a:srgbClr val="FF0000"/>
              </a:solidFill>
            </a:endParaRPr>
          </a:p>
        </p:txBody>
      </p:sp>
      <p:cxnSp>
        <p:nvCxnSpPr>
          <p:cNvPr id="119" name="Straight Arrow Connector 118"/>
          <p:cNvCxnSpPr/>
          <p:nvPr/>
        </p:nvCxnSpPr>
        <p:spPr>
          <a:xfrm>
            <a:off x="2819400" y="6069013"/>
            <a:ext cx="457200" cy="1587"/>
          </a:xfrm>
          <a:prstGeom prst="straightConnector1">
            <a:avLst/>
          </a:prstGeom>
          <a:ln w="57150" cap="flat" cmpd="sng" algn="ctr">
            <a:solidFill>
              <a:schemeClr val="bg1">
                <a:lumMod val="50000"/>
              </a:schemeClr>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a:off x="5410200" y="6070600"/>
            <a:ext cx="457200" cy="1588"/>
          </a:xfrm>
          <a:prstGeom prst="straightConnector1">
            <a:avLst/>
          </a:prstGeom>
          <a:ln w="57150" cap="flat" cmpd="sng" algn="ctr">
            <a:solidFill>
              <a:schemeClr val="bg1">
                <a:lumMod val="50000"/>
              </a:schemeClr>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grpSp>
        <p:nvGrpSpPr>
          <p:cNvPr id="128" name="Group 127"/>
          <p:cNvGrpSpPr>
            <a:grpSpLocks/>
          </p:cNvGrpSpPr>
          <p:nvPr/>
        </p:nvGrpSpPr>
        <p:grpSpPr bwMode="auto">
          <a:xfrm>
            <a:off x="3581400" y="4343400"/>
            <a:ext cx="2819400" cy="1295400"/>
            <a:chOff x="3581400" y="4241800"/>
            <a:chExt cx="2819400" cy="1295400"/>
          </a:xfrm>
        </p:grpSpPr>
        <p:sp>
          <p:nvSpPr>
            <p:cNvPr id="122" name="Cloud Callout 121"/>
            <p:cNvSpPr/>
            <p:nvPr/>
          </p:nvSpPr>
          <p:spPr>
            <a:xfrm>
              <a:off x="3581400" y="4241800"/>
              <a:ext cx="2819400" cy="1295400"/>
            </a:xfrm>
            <a:prstGeom prst="cloudCallout">
              <a:avLst>
                <a:gd name="adj1" fmla="val -63689"/>
                <a:gd name="adj2" fmla="val -20054"/>
              </a:avLst>
            </a:prstGeom>
            <a:solidFill>
              <a:schemeClr val="bg1">
                <a:lumMod val="95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0547" name="TextBox 122"/>
            <p:cNvSpPr txBox="1">
              <a:spLocks noChangeArrowheads="1"/>
            </p:cNvSpPr>
            <p:nvPr/>
          </p:nvSpPr>
          <p:spPr bwMode="auto">
            <a:xfrm>
              <a:off x="3733800" y="4477603"/>
              <a:ext cx="2514600" cy="830997"/>
            </a:xfrm>
            <a:prstGeom prst="rect">
              <a:avLst/>
            </a:prstGeom>
            <a:noFill/>
            <a:ln w="9525">
              <a:noFill/>
              <a:miter lim="800000"/>
              <a:headEnd/>
              <a:tailEnd/>
            </a:ln>
          </p:spPr>
          <p:txBody>
            <a:bodyPr>
              <a:spAutoFit/>
            </a:bodyPr>
            <a:lstStyle/>
            <a:p>
              <a:pPr algn="ctr">
                <a:spcBef>
                  <a:spcPct val="50000"/>
                </a:spcBef>
              </a:pPr>
              <a:r>
                <a:rPr kumimoji="0" lang="en-US" altLang="zh-TW" sz="1600" b="1">
                  <a:solidFill>
                    <a:srgbClr val="FF0000"/>
                  </a:solidFill>
                </a:rPr>
                <a:t>Connect to various websites, download other malicious files</a:t>
              </a:r>
            </a:p>
          </p:txBody>
        </p:sp>
      </p:grpSp>
      <p:pic>
        <p:nvPicPr>
          <p:cNvPr id="81" name="Picture 45" descr="phishing"/>
          <p:cNvPicPr>
            <a:picLocks noChangeAspect="1" noChangeArrowheads="1"/>
          </p:cNvPicPr>
          <p:nvPr/>
        </p:nvPicPr>
        <p:blipFill>
          <a:blip r:embed="rId6"/>
          <a:srcRect/>
          <a:stretch>
            <a:fillRect/>
          </a:stretch>
        </p:blipFill>
        <p:spPr bwMode="auto">
          <a:xfrm>
            <a:off x="7620000" y="1600200"/>
            <a:ext cx="609600" cy="677863"/>
          </a:xfrm>
          <a:prstGeom prst="rect">
            <a:avLst/>
          </a:prstGeom>
          <a:noFill/>
          <a:ln w="9525">
            <a:noFill/>
            <a:miter lim="800000"/>
            <a:headEnd/>
            <a:tailEnd/>
          </a:ln>
        </p:spPr>
      </p:pic>
      <p:pic>
        <p:nvPicPr>
          <p:cNvPr id="82" name="Picture 46" descr="spyware"/>
          <p:cNvPicPr>
            <a:picLocks noChangeAspect="1" noChangeArrowheads="1"/>
          </p:cNvPicPr>
          <p:nvPr/>
        </p:nvPicPr>
        <p:blipFill>
          <a:blip r:embed="rId7"/>
          <a:srcRect/>
          <a:stretch>
            <a:fillRect/>
          </a:stretch>
        </p:blipFill>
        <p:spPr bwMode="auto">
          <a:xfrm>
            <a:off x="7391400" y="1752600"/>
            <a:ext cx="685800" cy="747713"/>
          </a:xfrm>
          <a:prstGeom prst="rect">
            <a:avLst/>
          </a:prstGeom>
          <a:noFill/>
          <a:ln w="9525">
            <a:noFill/>
            <a:miter lim="800000"/>
            <a:headEnd/>
            <a:tailEnd/>
          </a:ln>
        </p:spPr>
      </p:pic>
      <p:pic>
        <p:nvPicPr>
          <p:cNvPr id="67" name="Picture 47" descr="trojans"/>
          <p:cNvPicPr>
            <a:picLocks noChangeAspect="1" noChangeArrowheads="1"/>
          </p:cNvPicPr>
          <p:nvPr/>
        </p:nvPicPr>
        <p:blipFill>
          <a:blip r:embed="rId8"/>
          <a:srcRect/>
          <a:stretch>
            <a:fillRect/>
          </a:stretch>
        </p:blipFill>
        <p:spPr bwMode="auto">
          <a:xfrm>
            <a:off x="7391400" y="1600200"/>
            <a:ext cx="762000" cy="833438"/>
          </a:xfrm>
          <a:prstGeom prst="rect">
            <a:avLst/>
          </a:prstGeom>
          <a:noFill/>
          <a:ln w="9525">
            <a:noFill/>
            <a:miter lim="800000"/>
            <a:headEnd/>
            <a:tailEnd/>
          </a:ln>
        </p:spPr>
      </p:pic>
      <p:pic>
        <p:nvPicPr>
          <p:cNvPr id="68" name="Picture 48" descr="worms"/>
          <p:cNvPicPr>
            <a:picLocks noChangeAspect="1" noChangeArrowheads="1"/>
          </p:cNvPicPr>
          <p:nvPr/>
        </p:nvPicPr>
        <p:blipFill>
          <a:blip r:embed="rId9"/>
          <a:srcRect/>
          <a:stretch>
            <a:fillRect/>
          </a:stretch>
        </p:blipFill>
        <p:spPr bwMode="auto">
          <a:xfrm>
            <a:off x="7086600" y="1676400"/>
            <a:ext cx="696913" cy="762000"/>
          </a:xfrm>
          <a:prstGeom prst="rect">
            <a:avLst/>
          </a:prstGeom>
          <a:noFill/>
          <a:ln w="9525">
            <a:noFill/>
            <a:miter lim="800000"/>
            <a:headEnd/>
            <a:tailEnd/>
          </a:ln>
        </p:spPr>
      </p:pic>
      <p:grpSp>
        <p:nvGrpSpPr>
          <p:cNvPr id="20503" name="Group 50"/>
          <p:cNvGrpSpPr>
            <a:grpSpLocks/>
          </p:cNvGrpSpPr>
          <p:nvPr/>
        </p:nvGrpSpPr>
        <p:grpSpPr bwMode="auto">
          <a:xfrm flipH="1">
            <a:off x="6705600" y="990600"/>
            <a:ext cx="1524000" cy="1524000"/>
            <a:chOff x="6096000" y="1435100"/>
            <a:chExt cx="1676400" cy="1464400"/>
          </a:xfrm>
        </p:grpSpPr>
        <p:grpSp>
          <p:nvGrpSpPr>
            <p:cNvPr id="20504" name="Group 7"/>
            <p:cNvGrpSpPr>
              <a:grpSpLocks/>
            </p:cNvGrpSpPr>
            <p:nvPr/>
          </p:nvGrpSpPr>
          <p:grpSpPr bwMode="auto">
            <a:xfrm>
              <a:off x="6096000" y="1981200"/>
              <a:ext cx="1569838" cy="918300"/>
              <a:chOff x="2783" y="1087"/>
              <a:chExt cx="895" cy="585"/>
            </a:xfrm>
          </p:grpSpPr>
          <p:grpSp>
            <p:nvGrpSpPr>
              <p:cNvPr id="20513" name="Group 8"/>
              <p:cNvGrpSpPr>
                <a:grpSpLocks/>
              </p:cNvGrpSpPr>
              <p:nvPr/>
            </p:nvGrpSpPr>
            <p:grpSpPr bwMode="auto">
              <a:xfrm>
                <a:off x="3290" y="1087"/>
                <a:ext cx="388" cy="517"/>
                <a:chOff x="3290" y="1087"/>
                <a:chExt cx="388" cy="517"/>
              </a:xfrm>
            </p:grpSpPr>
            <p:pic>
              <p:nvPicPr>
                <p:cNvPr id="20536" name="Picture 9"/>
                <p:cNvPicPr>
                  <a:picLocks noChangeAspect="1" noChangeArrowheads="1"/>
                </p:cNvPicPr>
                <p:nvPr/>
              </p:nvPicPr>
              <p:blipFill>
                <a:blip r:embed="rId10"/>
                <a:srcRect/>
                <a:stretch>
                  <a:fillRect/>
                </a:stretch>
              </p:blipFill>
              <p:spPr bwMode="auto">
                <a:xfrm>
                  <a:off x="3290" y="1087"/>
                  <a:ext cx="388" cy="517"/>
                </a:xfrm>
                <a:prstGeom prst="rect">
                  <a:avLst/>
                </a:prstGeom>
                <a:noFill/>
                <a:ln w="9525">
                  <a:noFill/>
                  <a:miter lim="800000"/>
                  <a:headEnd/>
                  <a:tailEnd/>
                </a:ln>
              </p:spPr>
            </p:pic>
            <p:grpSp>
              <p:nvGrpSpPr>
                <p:cNvPr id="20537" name="Group 10"/>
                <p:cNvGrpSpPr>
                  <a:grpSpLocks/>
                </p:cNvGrpSpPr>
                <p:nvPr/>
              </p:nvGrpSpPr>
              <p:grpSpPr bwMode="auto">
                <a:xfrm>
                  <a:off x="3485" y="1280"/>
                  <a:ext cx="193" cy="136"/>
                  <a:chOff x="3320" y="2790"/>
                  <a:chExt cx="414" cy="294"/>
                </a:xfrm>
              </p:grpSpPr>
              <p:sp>
                <p:nvSpPr>
                  <p:cNvPr id="20538" name="Freeform 11"/>
                  <p:cNvSpPr>
                    <a:spLocks/>
                  </p:cNvSpPr>
                  <p:nvPr/>
                </p:nvSpPr>
                <p:spPr bwMode="auto">
                  <a:xfrm>
                    <a:off x="3320" y="2834"/>
                    <a:ext cx="414" cy="250"/>
                  </a:xfrm>
                  <a:custGeom>
                    <a:avLst/>
                    <a:gdLst>
                      <a:gd name="T0" fmla="*/ 202 w 827"/>
                      <a:gd name="T1" fmla="*/ 35 h 500"/>
                      <a:gd name="T2" fmla="*/ 207 w 827"/>
                      <a:gd name="T3" fmla="*/ 24 h 500"/>
                      <a:gd name="T4" fmla="*/ 205 w 827"/>
                      <a:gd name="T5" fmla="*/ 12 h 500"/>
                      <a:gd name="T6" fmla="*/ 196 w 827"/>
                      <a:gd name="T7" fmla="*/ 3 h 500"/>
                      <a:gd name="T8" fmla="*/ 184 w 827"/>
                      <a:gd name="T9" fmla="*/ 0 h 500"/>
                      <a:gd name="T10" fmla="*/ 173 w 827"/>
                      <a:gd name="T11" fmla="*/ 4 h 500"/>
                      <a:gd name="T12" fmla="*/ 167 w 827"/>
                      <a:gd name="T13" fmla="*/ 11 h 500"/>
                      <a:gd name="T14" fmla="*/ 164 w 827"/>
                      <a:gd name="T15" fmla="*/ 20 h 500"/>
                      <a:gd name="T16" fmla="*/ 43 w 827"/>
                      <a:gd name="T17" fmla="*/ 23 h 500"/>
                      <a:gd name="T18" fmla="*/ 42 w 827"/>
                      <a:gd name="T19" fmla="*/ 14 h 500"/>
                      <a:gd name="T20" fmla="*/ 37 w 827"/>
                      <a:gd name="T21" fmla="*/ 6 h 500"/>
                      <a:gd name="T22" fmla="*/ 28 w 827"/>
                      <a:gd name="T23" fmla="*/ 1 h 500"/>
                      <a:gd name="T24" fmla="*/ 15 w 827"/>
                      <a:gd name="T25" fmla="*/ 1 h 500"/>
                      <a:gd name="T26" fmla="*/ 5 w 827"/>
                      <a:gd name="T27" fmla="*/ 8 h 500"/>
                      <a:gd name="T28" fmla="*/ 0 w 827"/>
                      <a:gd name="T29" fmla="*/ 20 h 500"/>
                      <a:gd name="T30" fmla="*/ 3 w 827"/>
                      <a:gd name="T31" fmla="*/ 31 h 500"/>
                      <a:gd name="T32" fmla="*/ 12 w 827"/>
                      <a:gd name="T33" fmla="*/ 40 h 500"/>
                      <a:gd name="T34" fmla="*/ 21 w 827"/>
                      <a:gd name="T35" fmla="*/ 43 h 500"/>
                      <a:gd name="T36" fmla="*/ 30 w 827"/>
                      <a:gd name="T37" fmla="*/ 41 h 500"/>
                      <a:gd name="T38" fmla="*/ 86 w 827"/>
                      <a:gd name="T39" fmla="*/ 64 h 500"/>
                      <a:gd name="T40" fmla="*/ 36 w 827"/>
                      <a:gd name="T41" fmla="*/ 84 h 500"/>
                      <a:gd name="T42" fmla="*/ 28 w 827"/>
                      <a:gd name="T43" fmla="*/ 83 h 500"/>
                      <a:gd name="T44" fmla="*/ 18 w 827"/>
                      <a:gd name="T45" fmla="*/ 85 h 500"/>
                      <a:gd name="T46" fmla="*/ 9 w 827"/>
                      <a:gd name="T47" fmla="*/ 94 h 500"/>
                      <a:gd name="T48" fmla="*/ 7 w 827"/>
                      <a:gd name="T49" fmla="*/ 106 h 500"/>
                      <a:gd name="T50" fmla="*/ 12 w 827"/>
                      <a:gd name="T51" fmla="*/ 118 h 500"/>
                      <a:gd name="T52" fmla="*/ 22 w 827"/>
                      <a:gd name="T53" fmla="*/ 124 h 500"/>
                      <a:gd name="T54" fmla="*/ 34 w 827"/>
                      <a:gd name="T55" fmla="*/ 125 h 500"/>
                      <a:gd name="T56" fmla="*/ 43 w 827"/>
                      <a:gd name="T57" fmla="*/ 119 h 500"/>
                      <a:gd name="T58" fmla="*/ 49 w 827"/>
                      <a:gd name="T59" fmla="*/ 111 h 500"/>
                      <a:gd name="T60" fmla="*/ 50 w 827"/>
                      <a:gd name="T61" fmla="*/ 102 h 500"/>
                      <a:gd name="T62" fmla="*/ 158 w 827"/>
                      <a:gd name="T63" fmla="*/ 105 h 500"/>
                      <a:gd name="T64" fmla="*/ 161 w 827"/>
                      <a:gd name="T65" fmla="*/ 114 h 500"/>
                      <a:gd name="T66" fmla="*/ 167 w 827"/>
                      <a:gd name="T67" fmla="*/ 121 h 500"/>
                      <a:gd name="T68" fmla="*/ 178 w 827"/>
                      <a:gd name="T69" fmla="*/ 125 h 500"/>
                      <a:gd name="T70" fmla="*/ 190 w 827"/>
                      <a:gd name="T71" fmla="*/ 123 h 500"/>
                      <a:gd name="T72" fmla="*/ 198 w 827"/>
                      <a:gd name="T73" fmla="*/ 114 h 500"/>
                      <a:gd name="T74" fmla="*/ 201 w 827"/>
                      <a:gd name="T75" fmla="*/ 102 h 500"/>
                      <a:gd name="T76" fmla="*/ 196 w 827"/>
                      <a:gd name="T77" fmla="*/ 90 h 500"/>
                      <a:gd name="T78" fmla="*/ 186 w 827"/>
                      <a:gd name="T79" fmla="*/ 84 h 500"/>
                      <a:gd name="T80" fmla="*/ 177 w 827"/>
                      <a:gd name="T81" fmla="*/ 83 h 500"/>
                      <a:gd name="T82" fmla="*/ 168 w 827"/>
                      <a:gd name="T83" fmla="*/ 86 h 500"/>
                      <a:gd name="T84" fmla="*/ 172 w 827"/>
                      <a:gd name="T85" fmla="*/ 38 h 500"/>
                      <a:gd name="T86" fmla="*/ 180 w 827"/>
                      <a:gd name="T87" fmla="*/ 42 h 500"/>
                      <a:gd name="T88" fmla="*/ 190 w 827"/>
                      <a:gd name="T89" fmla="*/ 42 h 5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27"/>
                      <a:gd name="T136" fmla="*/ 0 h 500"/>
                      <a:gd name="T137" fmla="*/ 827 w 827"/>
                      <a:gd name="T138" fmla="*/ 500 h 5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27" h="500">
                        <a:moveTo>
                          <a:pt x="781" y="160"/>
                        </a:moveTo>
                        <a:lnTo>
                          <a:pt x="796" y="151"/>
                        </a:lnTo>
                        <a:lnTo>
                          <a:pt x="808" y="139"/>
                        </a:lnTo>
                        <a:lnTo>
                          <a:pt x="817" y="125"/>
                        </a:lnTo>
                        <a:lnTo>
                          <a:pt x="824" y="110"/>
                        </a:lnTo>
                        <a:lnTo>
                          <a:pt x="827" y="94"/>
                        </a:lnTo>
                        <a:lnTo>
                          <a:pt x="827" y="78"/>
                        </a:lnTo>
                        <a:lnTo>
                          <a:pt x="824" y="62"/>
                        </a:lnTo>
                        <a:lnTo>
                          <a:pt x="817" y="46"/>
                        </a:lnTo>
                        <a:lnTo>
                          <a:pt x="808" y="31"/>
                        </a:lnTo>
                        <a:lnTo>
                          <a:pt x="795" y="19"/>
                        </a:lnTo>
                        <a:lnTo>
                          <a:pt x="782" y="10"/>
                        </a:lnTo>
                        <a:lnTo>
                          <a:pt x="766" y="3"/>
                        </a:lnTo>
                        <a:lnTo>
                          <a:pt x="750" y="0"/>
                        </a:lnTo>
                        <a:lnTo>
                          <a:pt x="734" y="0"/>
                        </a:lnTo>
                        <a:lnTo>
                          <a:pt x="718" y="2"/>
                        </a:lnTo>
                        <a:lnTo>
                          <a:pt x="702" y="9"/>
                        </a:lnTo>
                        <a:lnTo>
                          <a:pt x="690" y="16"/>
                        </a:lnTo>
                        <a:lnTo>
                          <a:pt x="681" y="24"/>
                        </a:lnTo>
                        <a:lnTo>
                          <a:pt x="673" y="33"/>
                        </a:lnTo>
                        <a:lnTo>
                          <a:pt x="666" y="43"/>
                        </a:lnTo>
                        <a:lnTo>
                          <a:pt x="661" y="55"/>
                        </a:lnTo>
                        <a:lnTo>
                          <a:pt x="658" y="67"/>
                        </a:lnTo>
                        <a:lnTo>
                          <a:pt x="656" y="79"/>
                        </a:lnTo>
                        <a:lnTo>
                          <a:pt x="656" y="92"/>
                        </a:lnTo>
                        <a:lnTo>
                          <a:pt x="413" y="218"/>
                        </a:lnTo>
                        <a:lnTo>
                          <a:pt x="171" y="92"/>
                        </a:lnTo>
                        <a:lnTo>
                          <a:pt x="171" y="79"/>
                        </a:lnTo>
                        <a:lnTo>
                          <a:pt x="170" y="67"/>
                        </a:lnTo>
                        <a:lnTo>
                          <a:pt x="166" y="55"/>
                        </a:lnTo>
                        <a:lnTo>
                          <a:pt x="162" y="43"/>
                        </a:lnTo>
                        <a:lnTo>
                          <a:pt x="155" y="33"/>
                        </a:lnTo>
                        <a:lnTo>
                          <a:pt x="147" y="24"/>
                        </a:lnTo>
                        <a:lnTo>
                          <a:pt x="137" y="16"/>
                        </a:lnTo>
                        <a:lnTo>
                          <a:pt x="126" y="9"/>
                        </a:lnTo>
                        <a:lnTo>
                          <a:pt x="110" y="2"/>
                        </a:lnTo>
                        <a:lnTo>
                          <a:pt x="92" y="0"/>
                        </a:lnTo>
                        <a:lnTo>
                          <a:pt x="76" y="0"/>
                        </a:lnTo>
                        <a:lnTo>
                          <a:pt x="60" y="3"/>
                        </a:lnTo>
                        <a:lnTo>
                          <a:pt x="45" y="10"/>
                        </a:lnTo>
                        <a:lnTo>
                          <a:pt x="31" y="19"/>
                        </a:lnTo>
                        <a:lnTo>
                          <a:pt x="19" y="31"/>
                        </a:lnTo>
                        <a:lnTo>
                          <a:pt x="10" y="46"/>
                        </a:lnTo>
                        <a:lnTo>
                          <a:pt x="3" y="62"/>
                        </a:lnTo>
                        <a:lnTo>
                          <a:pt x="0" y="78"/>
                        </a:lnTo>
                        <a:lnTo>
                          <a:pt x="0" y="94"/>
                        </a:lnTo>
                        <a:lnTo>
                          <a:pt x="4" y="110"/>
                        </a:lnTo>
                        <a:lnTo>
                          <a:pt x="11" y="125"/>
                        </a:lnTo>
                        <a:lnTo>
                          <a:pt x="20" y="139"/>
                        </a:lnTo>
                        <a:lnTo>
                          <a:pt x="31" y="151"/>
                        </a:lnTo>
                        <a:lnTo>
                          <a:pt x="46" y="160"/>
                        </a:lnTo>
                        <a:lnTo>
                          <a:pt x="58" y="164"/>
                        </a:lnTo>
                        <a:lnTo>
                          <a:pt x="71" y="168"/>
                        </a:lnTo>
                        <a:lnTo>
                          <a:pt x="83" y="169"/>
                        </a:lnTo>
                        <a:lnTo>
                          <a:pt x="96" y="169"/>
                        </a:lnTo>
                        <a:lnTo>
                          <a:pt x="109" y="167"/>
                        </a:lnTo>
                        <a:lnTo>
                          <a:pt x="120" y="162"/>
                        </a:lnTo>
                        <a:lnTo>
                          <a:pt x="130" y="156"/>
                        </a:lnTo>
                        <a:lnTo>
                          <a:pt x="141" y="150"/>
                        </a:lnTo>
                        <a:lnTo>
                          <a:pt x="343" y="256"/>
                        </a:lnTo>
                        <a:lnTo>
                          <a:pt x="165" y="349"/>
                        </a:lnTo>
                        <a:lnTo>
                          <a:pt x="155" y="342"/>
                        </a:lnTo>
                        <a:lnTo>
                          <a:pt x="144" y="336"/>
                        </a:lnTo>
                        <a:lnTo>
                          <a:pt x="133" y="332"/>
                        </a:lnTo>
                        <a:lnTo>
                          <a:pt x="120" y="329"/>
                        </a:lnTo>
                        <a:lnTo>
                          <a:pt x="109" y="329"/>
                        </a:lnTo>
                        <a:lnTo>
                          <a:pt x="96" y="330"/>
                        </a:lnTo>
                        <a:lnTo>
                          <a:pt x="83" y="334"/>
                        </a:lnTo>
                        <a:lnTo>
                          <a:pt x="72" y="339"/>
                        </a:lnTo>
                        <a:lnTo>
                          <a:pt x="58" y="349"/>
                        </a:lnTo>
                        <a:lnTo>
                          <a:pt x="45" y="360"/>
                        </a:lnTo>
                        <a:lnTo>
                          <a:pt x="36" y="374"/>
                        </a:lnTo>
                        <a:lnTo>
                          <a:pt x="30" y="389"/>
                        </a:lnTo>
                        <a:lnTo>
                          <a:pt x="27" y="405"/>
                        </a:lnTo>
                        <a:lnTo>
                          <a:pt x="26" y="421"/>
                        </a:lnTo>
                        <a:lnTo>
                          <a:pt x="29" y="439"/>
                        </a:lnTo>
                        <a:lnTo>
                          <a:pt x="36" y="455"/>
                        </a:lnTo>
                        <a:lnTo>
                          <a:pt x="45" y="469"/>
                        </a:lnTo>
                        <a:lnTo>
                          <a:pt x="58" y="481"/>
                        </a:lnTo>
                        <a:lnTo>
                          <a:pt x="71" y="491"/>
                        </a:lnTo>
                        <a:lnTo>
                          <a:pt x="87" y="496"/>
                        </a:lnTo>
                        <a:lnTo>
                          <a:pt x="103" y="500"/>
                        </a:lnTo>
                        <a:lnTo>
                          <a:pt x="119" y="500"/>
                        </a:lnTo>
                        <a:lnTo>
                          <a:pt x="135" y="498"/>
                        </a:lnTo>
                        <a:lnTo>
                          <a:pt x="151" y="491"/>
                        </a:lnTo>
                        <a:lnTo>
                          <a:pt x="163" y="484"/>
                        </a:lnTo>
                        <a:lnTo>
                          <a:pt x="172" y="476"/>
                        </a:lnTo>
                        <a:lnTo>
                          <a:pt x="180" y="465"/>
                        </a:lnTo>
                        <a:lnTo>
                          <a:pt x="187" y="455"/>
                        </a:lnTo>
                        <a:lnTo>
                          <a:pt x="193" y="443"/>
                        </a:lnTo>
                        <a:lnTo>
                          <a:pt x="196" y="432"/>
                        </a:lnTo>
                        <a:lnTo>
                          <a:pt x="197" y="419"/>
                        </a:lnTo>
                        <a:lnTo>
                          <a:pt x="197" y="406"/>
                        </a:lnTo>
                        <a:lnTo>
                          <a:pt x="413" y="292"/>
                        </a:lnTo>
                        <a:lnTo>
                          <a:pt x="630" y="406"/>
                        </a:lnTo>
                        <a:lnTo>
                          <a:pt x="630" y="419"/>
                        </a:lnTo>
                        <a:lnTo>
                          <a:pt x="631" y="432"/>
                        </a:lnTo>
                        <a:lnTo>
                          <a:pt x="635" y="443"/>
                        </a:lnTo>
                        <a:lnTo>
                          <a:pt x="641" y="455"/>
                        </a:lnTo>
                        <a:lnTo>
                          <a:pt x="647" y="465"/>
                        </a:lnTo>
                        <a:lnTo>
                          <a:pt x="656" y="476"/>
                        </a:lnTo>
                        <a:lnTo>
                          <a:pt x="665" y="484"/>
                        </a:lnTo>
                        <a:lnTo>
                          <a:pt x="676" y="491"/>
                        </a:lnTo>
                        <a:lnTo>
                          <a:pt x="692" y="498"/>
                        </a:lnTo>
                        <a:lnTo>
                          <a:pt x="709" y="500"/>
                        </a:lnTo>
                        <a:lnTo>
                          <a:pt x="725" y="500"/>
                        </a:lnTo>
                        <a:lnTo>
                          <a:pt x="741" y="496"/>
                        </a:lnTo>
                        <a:lnTo>
                          <a:pt x="757" y="491"/>
                        </a:lnTo>
                        <a:lnTo>
                          <a:pt x="770" y="481"/>
                        </a:lnTo>
                        <a:lnTo>
                          <a:pt x="782" y="469"/>
                        </a:lnTo>
                        <a:lnTo>
                          <a:pt x="791" y="455"/>
                        </a:lnTo>
                        <a:lnTo>
                          <a:pt x="798" y="439"/>
                        </a:lnTo>
                        <a:lnTo>
                          <a:pt x="801" y="421"/>
                        </a:lnTo>
                        <a:lnTo>
                          <a:pt x="801" y="405"/>
                        </a:lnTo>
                        <a:lnTo>
                          <a:pt x="797" y="389"/>
                        </a:lnTo>
                        <a:lnTo>
                          <a:pt x="791" y="374"/>
                        </a:lnTo>
                        <a:lnTo>
                          <a:pt x="782" y="360"/>
                        </a:lnTo>
                        <a:lnTo>
                          <a:pt x="770" y="349"/>
                        </a:lnTo>
                        <a:lnTo>
                          <a:pt x="756" y="339"/>
                        </a:lnTo>
                        <a:lnTo>
                          <a:pt x="744" y="334"/>
                        </a:lnTo>
                        <a:lnTo>
                          <a:pt x="732" y="330"/>
                        </a:lnTo>
                        <a:lnTo>
                          <a:pt x="719" y="329"/>
                        </a:lnTo>
                        <a:lnTo>
                          <a:pt x="707" y="329"/>
                        </a:lnTo>
                        <a:lnTo>
                          <a:pt x="695" y="332"/>
                        </a:lnTo>
                        <a:lnTo>
                          <a:pt x="683" y="336"/>
                        </a:lnTo>
                        <a:lnTo>
                          <a:pt x="672" y="342"/>
                        </a:lnTo>
                        <a:lnTo>
                          <a:pt x="661" y="349"/>
                        </a:lnTo>
                        <a:lnTo>
                          <a:pt x="484" y="256"/>
                        </a:lnTo>
                        <a:lnTo>
                          <a:pt x="687" y="150"/>
                        </a:lnTo>
                        <a:lnTo>
                          <a:pt x="697" y="156"/>
                        </a:lnTo>
                        <a:lnTo>
                          <a:pt x="707" y="162"/>
                        </a:lnTo>
                        <a:lnTo>
                          <a:pt x="719" y="167"/>
                        </a:lnTo>
                        <a:lnTo>
                          <a:pt x="732" y="169"/>
                        </a:lnTo>
                        <a:lnTo>
                          <a:pt x="744" y="169"/>
                        </a:lnTo>
                        <a:lnTo>
                          <a:pt x="757" y="168"/>
                        </a:lnTo>
                        <a:lnTo>
                          <a:pt x="770" y="164"/>
                        </a:lnTo>
                        <a:lnTo>
                          <a:pt x="781" y="160"/>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39" name="Freeform 12"/>
                  <p:cNvSpPr>
                    <a:spLocks/>
                  </p:cNvSpPr>
                  <p:nvPr/>
                </p:nvSpPr>
                <p:spPr bwMode="auto">
                  <a:xfrm>
                    <a:off x="3426" y="2790"/>
                    <a:ext cx="205" cy="270"/>
                  </a:xfrm>
                  <a:custGeom>
                    <a:avLst/>
                    <a:gdLst>
                      <a:gd name="T0" fmla="*/ 0 w 409"/>
                      <a:gd name="T1" fmla="*/ 52 h 539"/>
                      <a:gd name="T2" fmla="*/ 0 w 409"/>
                      <a:gd name="T3" fmla="*/ 52 h 539"/>
                      <a:gd name="T4" fmla="*/ 1 w 409"/>
                      <a:gd name="T5" fmla="*/ 58 h 539"/>
                      <a:gd name="T6" fmla="*/ 2 w 409"/>
                      <a:gd name="T7" fmla="*/ 64 h 539"/>
                      <a:gd name="T8" fmla="*/ 4 w 409"/>
                      <a:gd name="T9" fmla="*/ 70 h 539"/>
                      <a:gd name="T10" fmla="*/ 6 w 409"/>
                      <a:gd name="T11" fmla="*/ 75 h 539"/>
                      <a:gd name="T12" fmla="*/ 9 w 409"/>
                      <a:gd name="T13" fmla="*/ 80 h 539"/>
                      <a:gd name="T14" fmla="*/ 13 w 409"/>
                      <a:gd name="T15" fmla="*/ 85 h 539"/>
                      <a:gd name="T16" fmla="*/ 17 w 409"/>
                      <a:gd name="T17" fmla="*/ 89 h 539"/>
                      <a:gd name="T18" fmla="*/ 22 w 409"/>
                      <a:gd name="T19" fmla="*/ 93 h 539"/>
                      <a:gd name="T20" fmla="*/ 22 w 409"/>
                      <a:gd name="T21" fmla="*/ 101 h 539"/>
                      <a:gd name="T22" fmla="*/ 22 w 409"/>
                      <a:gd name="T23" fmla="*/ 115 h 539"/>
                      <a:gd name="T24" fmla="*/ 22 w 409"/>
                      <a:gd name="T25" fmla="*/ 129 h 539"/>
                      <a:gd name="T26" fmla="*/ 22 w 409"/>
                      <a:gd name="T27" fmla="*/ 135 h 539"/>
                      <a:gd name="T28" fmla="*/ 81 w 409"/>
                      <a:gd name="T29" fmla="*/ 135 h 539"/>
                      <a:gd name="T30" fmla="*/ 81 w 409"/>
                      <a:gd name="T31" fmla="*/ 129 h 539"/>
                      <a:gd name="T32" fmla="*/ 81 w 409"/>
                      <a:gd name="T33" fmla="*/ 115 h 539"/>
                      <a:gd name="T34" fmla="*/ 81 w 409"/>
                      <a:gd name="T35" fmla="*/ 101 h 539"/>
                      <a:gd name="T36" fmla="*/ 81 w 409"/>
                      <a:gd name="T37" fmla="*/ 93 h 539"/>
                      <a:gd name="T38" fmla="*/ 86 w 409"/>
                      <a:gd name="T39" fmla="*/ 89 h 539"/>
                      <a:gd name="T40" fmla="*/ 90 w 409"/>
                      <a:gd name="T41" fmla="*/ 85 h 539"/>
                      <a:gd name="T42" fmla="*/ 94 w 409"/>
                      <a:gd name="T43" fmla="*/ 80 h 539"/>
                      <a:gd name="T44" fmla="*/ 97 w 409"/>
                      <a:gd name="T45" fmla="*/ 75 h 539"/>
                      <a:gd name="T46" fmla="*/ 99 w 409"/>
                      <a:gd name="T47" fmla="*/ 70 h 539"/>
                      <a:gd name="T48" fmla="*/ 101 w 409"/>
                      <a:gd name="T49" fmla="*/ 64 h 539"/>
                      <a:gd name="T50" fmla="*/ 102 w 409"/>
                      <a:gd name="T51" fmla="*/ 58 h 539"/>
                      <a:gd name="T52" fmla="*/ 103 w 409"/>
                      <a:gd name="T53" fmla="*/ 52 h 539"/>
                      <a:gd name="T54" fmla="*/ 102 w 409"/>
                      <a:gd name="T55" fmla="*/ 46 h 539"/>
                      <a:gd name="T56" fmla="*/ 101 w 409"/>
                      <a:gd name="T57" fmla="*/ 41 h 539"/>
                      <a:gd name="T58" fmla="*/ 100 w 409"/>
                      <a:gd name="T59" fmla="*/ 36 h 539"/>
                      <a:gd name="T60" fmla="*/ 99 w 409"/>
                      <a:gd name="T61" fmla="*/ 32 h 539"/>
                      <a:gd name="T62" fmla="*/ 96 w 409"/>
                      <a:gd name="T63" fmla="*/ 27 h 539"/>
                      <a:gd name="T64" fmla="*/ 94 w 409"/>
                      <a:gd name="T65" fmla="*/ 23 h 539"/>
                      <a:gd name="T66" fmla="*/ 91 w 409"/>
                      <a:gd name="T67" fmla="*/ 19 h 539"/>
                      <a:gd name="T68" fmla="*/ 88 w 409"/>
                      <a:gd name="T69" fmla="*/ 15 h 539"/>
                      <a:gd name="T70" fmla="*/ 84 w 409"/>
                      <a:gd name="T71" fmla="*/ 12 h 539"/>
                      <a:gd name="T72" fmla="*/ 80 w 409"/>
                      <a:gd name="T73" fmla="*/ 9 h 539"/>
                      <a:gd name="T74" fmla="*/ 76 w 409"/>
                      <a:gd name="T75" fmla="*/ 7 h 539"/>
                      <a:gd name="T76" fmla="*/ 71 w 409"/>
                      <a:gd name="T77" fmla="*/ 4 h 539"/>
                      <a:gd name="T78" fmla="*/ 67 w 409"/>
                      <a:gd name="T79" fmla="*/ 3 h 539"/>
                      <a:gd name="T80" fmla="*/ 62 w 409"/>
                      <a:gd name="T81" fmla="*/ 2 h 539"/>
                      <a:gd name="T82" fmla="*/ 57 w 409"/>
                      <a:gd name="T83" fmla="*/ 1 h 539"/>
                      <a:gd name="T84" fmla="*/ 51 w 409"/>
                      <a:gd name="T85" fmla="*/ 0 h 539"/>
                      <a:gd name="T86" fmla="*/ 46 w 409"/>
                      <a:gd name="T87" fmla="*/ 1 h 539"/>
                      <a:gd name="T88" fmla="*/ 41 w 409"/>
                      <a:gd name="T89" fmla="*/ 2 h 539"/>
                      <a:gd name="T90" fmla="*/ 36 w 409"/>
                      <a:gd name="T91" fmla="*/ 3 h 539"/>
                      <a:gd name="T92" fmla="*/ 32 w 409"/>
                      <a:gd name="T93" fmla="*/ 4 h 539"/>
                      <a:gd name="T94" fmla="*/ 27 w 409"/>
                      <a:gd name="T95" fmla="*/ 7 h 539"/>
                      <a:gd name="T96" fmla="*/ 23 w 409"/>
                      <a:gd name="T97" fmla="*/ 9 h 539"/>
                      <a:gd name="T98" fmla="*/ 19 w 409"/>
                      <a:gd name="T99" fmla="*/ 12 h 539"/>
                      <a:gd name="T100" fmla="*/ 15 w 409"/>
                      <a:gd name="T101" fmla="*/ 15 h 539"/>
                      <a:gd name="T102" fmla="*/ 12 w 409"/>
                      <a:gd name="T103" fmla="*/ 19 h 539"/>
                      <a:gd name="T104" fmla="*/ 9 w 409"/>
                      <a:gd name="T105" fmla="*/ 23 h 539"/>
                      <a:gd name="T106" fmla="*/ 7 w 409"/>
                      <a:gd name="T107" fmla="*/ 27 h 539"/>
                      <a:gd name="T108" fmla="*/ 4 w 409"/>
                      <a:gd name="T109" fmla="*/ 32 h 539"/>
                      <a:gd name="T110" fmla="*/ 3 w 409"/>
                      <a:gd name="T111" fmla="*/ 36 h 539"/>
                      <a:gd name="T112" fmla="*/ 2 w 409"/>
                      <a:gd name="T113" fmla="*/ 41 h 539"/>
                      <a:gd name="T114" fmla="*/ 1 w 409"/>
                      <a:gd name="T115" fmla="*/ 46 h 539"/>
                      <a:gd name="T116" fmla="*/ 0 w 409"/>
                      <a:gd name="T117" fmla="*/ 52 h 5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9"/>
                      <a:gd name="T178" fmla="*/ 0 h 539"/>
                      <a:gd name="T179" fmla="*/ 409 w 409"/>
                      <a:gd name="T180" fmla="*/ 539 h 5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9" h="539">
                        <a:moveTo>
                          <a:pt x="0" y="205"/>
                        </a:moveTo>
                        <a:lnTo>
                          <a:pt x="0" y="205"/>
                        </a:lnTo>
                        <a:lnTo>
                          <a:pt x="1" y="229"/>
                        </a:lnTo>
                        <a:lnTo>
                          <a:pt x="6" y="253"/>
                        </a:lnTo>
                        <a:lnTo>
                          <a:pt x="13" y="277"/>
                        </a:lnTo>
                        <a:lnTo>
                          <a:pt x="23" y="298"/>
                        </a:lnTo>
                        <a:lnTo>
                          <a:pt x="35" y="319"/>
                        </a:lnTo>
                        <a:lnTo>
                          <a:pt x="50" y="338"/>
                        </a:lnTo>
                        <a:lnTo>
                          <a:pt x="67" y="355"/>
                        </a:lnTo>
                        <a:lnTo>
                          <a:pt x="85" y="371"/>
                        </a:lnTo>
                        <a:lnTo>
                          <a:pt x="85" y="402"/>
                        </a:lnTo>
                        <a:lnTo>
                          <a:pt x="85" y="460"/>
                        </a:lnTo>
                        <a:lnTo>
                          <a:pt x="85" y="515"/>
                        </a:lnTo>
                        <a:lnTo>
                          <a:pt x="85" y="539"/>
                        </a:lnTo>
                        <a:lnTo>
                          <a:pt x="324" y="539"/>
                        </a:lnTo>
                        <a:lnTo>
                          <a:pt x="324" y="515"/>
                        </a:lnTo>
                        <a:lnTo>
                          <a:pt x="324" y="460"/>
                        </a:lnTo>
                        <a:lnTo>
                          <a:pt x="324" y="402"/>
                        </a:lnTo>
                        <a:lnTo>
                          <a:pt x="324" y="370"/>
                        </a:lnTo>
                        <a:lnTo>
                          <a:pt x="343" y="355"/>
                        </a:lnTo>
                        <a:lnTo>
                          <a:pt x="359" y="338"/>
                        </a:lnTo>
                        <a:lnTo>
                          <a:pt x="374" y="318"/>
                        </a:lnTo>
                        <a:lnTo>
                          <a:pt x="387" y="297"/>
                        </a:lnTo>
                        <a:lnTo>
                          <a:pt x="396" y="277"/>
                        </a:lnTo>
                        <a:lnTo>
                          <a:pt x="403" y="253"/>
                        </a:lnTo>
                        <a:lnTo>
                          <a:pt x="408" y="229"/>
                        </a:lnTo>
                        <a:lnTo>
                          <a:pt x="409" y="205"/>
                        </a:lnTo>
                        <a:lnTo>
                          <a:pt x="408" y="184"/>
                        </a:lnTo>
                        <a:lnTo>
                          <a:pt x="404" y="164"/>
                        </a:lnTo>
                        <a:lnTo>
                          <a:pt x="400" y="144"/>
                        </a:lnTo>
                        <a:lnTo>
                          <a:pt x="393" y="126"/>
                        </a:lnTo>
                        <a:lnTo>
                          <a:pt x="384" y="107"/>
                        </a:lnTo>
                        <a:lnTo>
                          <a:pt x="374" y="91"/>
                        </a:lnTo>
                        <a:lnTo>
                          <a:pt x="362" y="75"/>
                        </a:lnTo>
                        <a:lnTo>
                          <a:pt x="349" y="60"/>
                        </a:lnTo>
                        <a:lnTo>
                          <a:pt x="334" y="47"/>
                        </a:lnTo>
                        <a:lnTo>
                          <a:pt x="318" y="35"/>
                        </a:lnTo>
                        <a:lnTo>
                          <a:pt x="302" y="25"/>
                        </a:lnTo>
                        <a:lnTo>
                          <a:pt x="283" y="16"/>
                        </a:lnTo>
                        <a:lnTo>
                          <a:pt x="265" y="9"/>
                        </a:lnTo>
                        <a:lnTo>
                          <a:pt x="245" y="5"/>
                        </a:lnTo>
                        <a:lnTo>
                          <a:pt x="225" y="1"/>
                        </a:lnTo>
                        <a:lnTo>
                          <a:pt x="204" y="0"/>
                        </a:lnTo>
                        <a:lnTo>
                          <a:pt x="183" y="1"/>
                        </a:lnTo>
                        <a:lnTo>
                          <a:pt x="164" y="5"/>
                        </a:lnTo>
                        <a:lnTo>
                          <a:pt x="144" y="9"/>
                        </a:lnTo>
                        <a:lnTo>
                          <a:pt x="125" y="16"/>
                        </a:lnTo>
                        <a:lnTo>
                          <a:pt x="107" y="25"/>
                        </a:lnTo>
                        <a:lnTo>
                          <a:pt x="90" y="35"/>
                        </a:lnTo>
                        <a:lnTo>
                          <a:pt x="75" y="47"/>
                        </a:lnTo>
                        <a:lnTo>
                          <a:pt x="60" y="60"/>
                        </a:lnTo>
                        <a:lnTo>
                          <a:pt x="47" y="75"/>
                        </a:lnTo>
                        <a:lnTo>
                          <a:pt x="35" y="91"/>
                        </a:lnTo>
                        <a:lnTo>
                          <a:pt x="26" y="107"/>
                        </a:lnTo>
                        <a:lnTo>
                          <a:pt x="16" y="126"/>
                        </a:lnTo>
                        <a:lnTo>
                          <a:pt x="9" y="144"/>
                        </a:lnTo>
                        <a:lnTo>
                          <a:pt x="5" y="164"/>
                        </a:lnTo>
                        <a:lnTo>
                          <a:pt x="1" y="184"/>
                        </a:lnTo>
                        <a:lnTo>
                          <a:pt x="0" y="205"/>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40" name="Freeform 13"/>
                  <p:cNvSpPr>
                    <a:spLocks/>
                  </p:cNvSpPr>
                  <p:nvPr/>
                </p:nvSpPr>
                <p:spPr bwMode="auto">
                  <a:xfrm>
                    <a:off x="3442" y="2806"/>
                    <a:ext cx="173" cy="238"/>
                  </a:xfrm>
                  <a:custGeom>
                    <a:avLst/>
                    <a:gdLst>
                      <a:gd name="T0" fmla="*/ 21 w 347"/>
                      <a:gd name="T1" fmla="*/ 83 h 475"/>
                      <a:gd name="T2" fmla="*/ 21 w 347"/>
                      <a:gd name="T3" fmla="*/ 81 h 475"/>
                      <a:gd name="T4" fmla="*/ 20 w 347"/>
                      <a:gd name="T5" fmla="*/ 80 h 475"/>
                      <a:gd name="T6" fmla="*/ 15 w 347"/>
                      <a:gd name="T7" fmla="*/ 77 h 475"/>
                      <a:gd name="T8" fmla="*/ 11 w 347"/>
                      <a:gd name="T9" fmla="*/ 73 h 475"/>
                      <a:gd name="T10" fmla="*/ 8 w 347"/>
                      <a:gd name="T11" fmla="*/ 69 h 475"/>
                      <a:gd name="T12" fmla="*/ 5 w 347"/>
                      <a:gd name="T13" fmla="*/ 64 h 475"/>
                      <a:gd name="T14" fmla="*/ 3 w 347"/>
                      <a:gd name="T15" fmla="*/ 59 h 475"/>
                      <a:gd name="T16" fmla="*/ 1 w 347"/>
                      <a:gd name="T17" fmla="*/ 54 h 475"/>
                      <a:gd name="T18" fmla="*/ 0 w 347"/>
                      <a:gd name="T19" fmla="*/ 49 h 475"/>
                      <a:gd name="T20" fmla="*/ 0 w 347"/>
                      <a:gd name="T21" fmla="*/ 44 h 475"/>
                      <a:gd name="T22" fmla="*/ 1 w 347"/>
                      <a:gd name="T23" fmla="*/ 35 h 475"/>
                      <a:gd name="T24" fmla="*/ 3 w 347"/>
                      <a:gd name="T25" fmla="*/ 27 h 475"/>
                      <a:gd name="T26" fmla="*/ 7 w 347"/>
                      <a:gd name="T27" fmla="*/ 19 h 475"/>
                      <a:gd name="T28" fmla="*/ 12 w 347"/>
                      <a:gd name="T29" fmla="*/ 13 h 475"/>
                      <a:gd name="T30" fmla="*/ 19 w 347"/>
                      <a:gd name="T31" fmla="*/ 8 h 475"/>
                      <a:gd name="T32" fmla="*/ 26 w 347"/>
                      <a:gd name="T33" fmla="*/ 4 h 475"/>
                      <a:gd name="T34" fmla="*/ 34 w 347"/>
                      <a:gd name="T35" fmla="*/ 1 h 475"/>
                      <a:gd name="T36" fmla="*/ 43 w 347"/>
                      <a:gd name="T37" fmla="*/ 0 h 475"/>
                      <a:gd name="T38" fmla="*/ 52 w 347"/>
                      <a:gd name="T39" fmla="*/ 1 h 475"/>
                      <a:gd name="T40" fmla="*/ 60 w 347"/>
                      <a:gd name="T41" fmla="*/ 4 h 475"/>
                      <a:gd name="T42" fmla="*/ 67 w 347"/>
                      <a:gd name="T43" fmla="*/ 8 h 475"/>
                      <a:gd name="T44" fmla="*/ 74 w 347"/>
                      <a:gd name="T45" fmla="*/ 13 h 475"/>
                      <a:gd name="T46" fmla="*/ 79 w 347"/>
                      <a:gd name="T47" fmla="*/ 19 h 475"/>
                      <a:gd name="T48" fmla="*/ 83 w 347"/>
                      <a:gd name="T49" fmla="*/ 27 h 475"/>
                      <a:gd name="T50" fmla="*/ 85 w 347"/>
                      <a:gd name="T51" fmla="*/ 35 h 475"/>
                      <a:gd name="T52" fmla="*/ 86 w 347"/>
                      <a:gd name="T53" fmla="*/ 44 h 475"/>
                      <a:gd name="T54" fmla="*/ 86 w 347"/>
                      <a:gd name="T55" fmla="*/ 49 h 475"/>
                      <a:gd name="T56" fmla="*/ 85 w 347"/>
                      <a:gd name="T57" fmla="*/ 54 h 475"/>
                      <a:gd name="T58" fmla="*/ 83 w 347"/>
                      <a:gd name="T59" fmla="*/ 59 h 475"/>
                      <a:gd name="T60" fmla="*/ 81 w 347"/>
                      <a:gd name="T61" fmla="*/ 64 h 475"/>
                      <a:gd name="T62" fmla="*/ 78 w 347"/>
                      <a:gd name="T63" fmla="*/ 68 h 475"/>
                      <a:gd name="T64" fmla="*/ 75 w 347"/>
                      <a:gd name="T65" fmla="*/ 73 h 475"/>
                      <a:gd name="T66" fmla="*/ 71 w 347"/>
                      <a:gd name="T67" fmla="*/ 76 h 475"/>
                      <a:gd name="T68" fmla="*/ 67 w 347"/>
                      <a:gd name="T69" fmla="*/ 80 h 475"/>
                      <a:gd name="T70" fmla="*/ 65 w 347"/>
                      <a:gd name="T71" fmla="*/ 81 h 475"/>
                      <a:gd name="T72" fmla="*/ 65 w 347"/>
                      <a:gd name="T73" fmla="*/ 86 h 475"/>
                      <a:gd name="T74" fmla="*/ 65 w 347"/>
                      <a:gd name="T75" fmla="*/ 98 h 475"/>
                      <a:gd name="T76" fmla="*/ 65 w 347"/>
                      <a:gd name="T77" fmla="*/ 110 h 475"/>
                      <a:gd name="T78" fmla="*/ 65 w 347"/>
                      <a:gd name="T79" fmla="*/ 119 h 475"/>
                      <a:gd name="T80" fmla="*/ 62 w 347"/>
                      <a:gd name="T81" fmla="*/ 119 h 475"/>
                      <a:gd name="T82" fmla="*/ 56 w 347"/>
                      <a:gd name="T83" fmla="*/ 119 h 475"/>
                      <a:gd name="T84" fmla="*/ 50 w 347"/>
                      <a:gd name="T85" fmla="*/ 119 h 475"/>
                      <a:gd name="T86" fmla="*/ 43 w 347"/>
                      <a:gd name="T87" fmla="*/ 119 h 475"/>
                      <a:gd name="T88" fmla="*/ 36 w 347"/>
                      <a:gd name="T89" fmla="*/ 119 h 475"/>
                      <a:gd name="T90" fmla="*/ 30 w 347"/>
                      <a:gd name="T91" fmla="*/ 119 h 475"/>
                      <a:gd name="T92" fmla="*/ 25 w 347"/>
                      <a:gd name="T93" fmla="*/ 119 h 475"/>
                      <a:gd name="T94" fmla="*/ 21 w 347"/>
                      <a:gd name="T95" fmla="*/ 119 h 475"/>
                      <a:gd name="T96" fmla="*/ 21 w 347"/>
                      <a:gd name="T97" fmla="*/ 111 h 475"/>
                      <a:gd name="T98" fmla="*/ 21 w 347"/>
                      <a:gd name="T99" fmla="*/ 99 h 475"/>
                      <a:gd name="T100" fmla="*/ 21 w 347"/>
                      <a:gd name="T101" fmla="*/ 88 h 475"/>
                      <a:gd name="T102" fmla="*/ 21 w 347"/>
                      <a:gd name="T103" fmla="*/ 83 h 47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7"/>
                      <a:gd name="T157" fmla="*/ 0 h 475"/>
                      <a:gd name="T158" fmla="*/ 347 w 347"/>
                      <a:gd name="T159" fmla="*/ 475 h 47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7" h="475">
                        <a:moveTo>
                          <a:pt x="87" y="331"/>
                        </a:moveTo>
                        <a:lnTo>
                          <a:pt x="87" y="323"/>
                        </a:lnTo>
                        <a:lnTo>
                          <a:pt x="80" y="318"/>
                        </a:lnTo>
                        <a:lnTo>
                          <a:pt x="62" y="306"/>
                        </a:lnTo>
                        <a:lnTo>
                          <a:pt x="46" y="291"/>
                        </a:lnTo>
                        <a:lnTo>
                          <a:pt x="33" y="273"/>
                        </a:lnTo>
                        <a:lnTo>
                          <a:pt x="21" y="256"/>
                        </a:lnTo>
                        <a:lnTo>
                          <a:pt x="12" y="236"/>
                        </a:lnTo>
                        <a:lnTo>
                          <a:pt x="6" y="216"/>
                        </a:lnTo>
                        <a:lnTo>
                          <a:pt x="1" y="195"/>
                        </a:lnTo>
                        <a:lnTo>
                          <a:pt x="0" y="173"/>
                        </a:lnTo>
                        <a:lnTo>
                          <a:pt x="4" y="139"/>
                        </a:lnTo>
                        <a:lnTo>
                          <a:pt x="14" y="106"/>
                        </a:lnTo>
                        <a:lnTo>
                          <a:pt x="30" y="76"/>
                        </a:lnTo>
                        <a:lnTo>
                          <a:pt x="51" y="51"/>
                        </a:lnTo>
                        <a:lnTo>
                          <a:pt x="77" y="30"/>
                        </a:lnTo>
                        <a:lnTo>
                          <a:pt x="106" y="14"/>
                        </a:lnTo>
                        <a:lnTo>
                          <a:pt x="138" y="4"/>
                        </a:lnTo>
                        <a:lnTo>
                          <a:pt x="173" y="0"/>
                        </a:lnTo>
                        <a:lnTo>
                          <a:pt x="208" y="4"/>
                        </a:lnTo>
                        <a:lnTo>
                          <a:pt x="241" y="14"/>
                        </a:lnTo>
                        <a:lnTo>
                          <a:pt x="270" y="30"/>
                        </a:lnTo>
                        <a:lnTo>
                          <a:pt x="296" y="51"/>
                        </a:lnTo>
                        <a:lnTo>
                          <a:pt x="317" y="76"/>
                        </a:lnTo>
                        <a:lnTo>
                          <a:pt x="333" y="106"/>
                        </a:lnTo>
                        <a:lnTo>
                          <a:pt x="343" y="139"/>
                        </a:lnTo>
                        <a:lnTo>
                          <a:pt x="347" y="173"/>
                        </a:lnTo>
                        <a:lnTo>
                          <a:pt x="346" y="195"/>
                        </a:lnTo>
                        <a:lnTo>
                          <a:pt x="341" y="216"/>
                        </a:lnTo>
                        <a:lnTo>
                          <a:pt x="335" y="235"/>
                        </a:lnTo>
                        <a:lnTo>
                          <a:pt x="326" y="255"/>
                        </a:lnTo>
                        <a:lnTo>
                          <a:pt x="315" y="272"/>
                        </a:lnTo>
                        <a:lnTo>
                          <a:pt x="301" y="289"/>
                        </a:lnTo>
                        <a:lnTo>
                          <a:pt x="286" y="304"/>
                        </a:lnTo>
                        <a:lnTo>
                          <a:pt x="269" y="317"/>
                        </a:lnTo>
                        <a:lnTo>
                          <a:pt x="262" y="322"/>
                        </a:lnTo>
                        <a:lnTo>
                          <a:pt x="262" y="342"/>
                        </a:lnTo>
                        <a:lnTo>
                          <a:pt x="262" y="389"/>
                        </a:lnTo>
                        <a:lnTo>
                          <a:pt x="262" y="440"/>
                        </a:lnTo>
                        <a:lnTo>
                          <a:pt x="262" y="475"/>
                        </a:lnTo>
                        <a:lnTo>
                          <a:pt x="248" y="475"/>
                        </a:lnTo>
                        <a:lnTo>
                          <a:pt x="227" y="475"/>
                        </a:lnTo>
                        <a:lnTo>
                          <a:pt x="202" y="475"/>
                        </a:lnTo>
                        <a:lnTo>
                          <a:pt x="174" y="475"/>
                        </a:lnTo>
                        <a:lnTo>
                          <a:pt x="147" y="475"/>
                        </a:lnTo>
                        <a:lnTo>
                          <a:pt x="121" y="475"/>
                        </a:lnTo>
                        <a:lnTo>
                          <a:pt x="100" y="475"/>
                        </a:lnTo>
                        <a:lnTo>
                          <a:pt x="87" y="475"/>
                        </a:lnTo>
                        <a:lnTo>
                          <a:pt x="87" y="442"/>
                        </a:lnTo>
                        <a:lnTo>
                          <a:pt x="87" y="393"/>
                        </a:lnTo>
                        <a:lnTo>
                          <a:pt x="87" y="349"/>
                        </a:lnTo>
                        <a:lnTo>
                          <a:pt x="87" y="331"/>
                        </a:lnTo>
                        <a:close/>
                      </a:path>
                    </a:pathLst>
                  </a:custGeom>
                  <a:solidFill>
                    <a:srgbClr val="FFFFFF"/>
                  </a:solidFill>
                  <a:ln w="9525">
                    <a:noFill/>
                    <a:round/>
                    <a:headEnd/>
                    <a:tailEnd/>
                  </a:ln>
                </p:spPr>
                <p:txBody>
                  <a:bodyPr/>
                  <a:lstStyle/>
                  <a:p>
                    <a:endParaRPr kumimoji="0" lang="en-US" altLang="zh-TW" sz="1600">
                      <a:solidFill>
                        <a:srgbClr val="5F5F5F"/>
                      </a:solidFill>
                    </a:endParaRPr>
                  </a:p>
                </p:txBody>
              </p:sp>
              <p:sp>
                <p:nvSpPr>
                  <p:cNvPr id="20541" name="Freeform 14"/>
                  <p:cNvSpPr>
                    <a:spLocks/>
                  </p:cNvSpPr>
                  <p:nvPr/>
                </p:nvSpPr>
                <p:spPr bwMode="auto">
                  <a:xfrm>
                    <a:off x="3468" y="2886"/>
                    <a:ext cx="47" cy="47"/>
                  </a:xfrm>
                  <a:custGeom>
                    <a:avLst/>
                    <a:gdLst>
                      <a:gd name="T0" fmla="*/ 23 w 95"/>
                      <a:gd name="T1" fmla="*/ 12 h 95"/>
                      <a:gd name="T2" fmla="*/ 23 w 95"/>
                      <a:gd name="T3" fmla="*/ 14 h 95"/>
                      <a:gd name="T4" fmla="*/ 22 w 95"/>
                      <a:gd name="T5" fmla="*/ 16 h 95"/>
                      <a:gd name="T6" fmla="*/ 21 w 95"/>
                      <a:gd name="T7" fmla="*/ 18 h 95"/>
                      <a:gd name="T8" fmla="*/ 20 w 95"/>
                      <a:gd name="T9" fmla="*/ 20 h 95"/>
                      <a:gd name="T10" fmla="*/ 18 w 95"/>
                      <a:gd name="T11" fmla="*/ 21 h 95"/>
                      <a:gd name="T12" fmla="*/ 16 w 95"/>
                      <a:gd name="T13" fmla="*/ 22 h 95"/>
                      <a:gd name="T14" fmla="*/ 14 w 95"/>
                      <a:gd name="T15" fmla="*/ 23 h 95"/>
                      <a:gd name="T16" fmla="*/ 12 w 95"/>
                      <a:gd name="T17" fmla="*/ 23 h 95"/>
                      <a:gd name="T18" fmla="*/ 9 w 95"/>
                      <a:gd name="T19" fmla="*/ 23 h 95"/>
                      <a:gd name="T20" fmla="*/ 7 w 95"/>
                      <a:gd name="T21" fmla="*/ 22 h 95"/>
                      <a:gd name="T22" fmla="*/ 5 w 95"/>
                      <a:gd name="T23" fmla="*/ 21 h 95"/>
                      <a:gd name="T24" fmla="*/ 3 w 95"/>
                      <a:gd name="T25" fmla="*/ 20 h 95"/>
                      <a:gd name="T26" fmla="*/ 2 w 95"/>
                      <a:gd name="T27" fmla="*/ 18 h 95"/>
                      <a:gd name="T28" fmla="*/ 1 w 95"/>
                      <a:gd name="T29" fmla="*/ 16 h 95"/>
                      <a:gd name="T30" fmla="*/ 0 w 95"/>
                      <a:gd name="T31" fmla="*/ 14 h 95"/>
                      <a:gd name="T32" fmla="*/ 0 w 95"/>
                      <a:gd name="T33" fmla="*/ 12 h 95"/>
                      <a:gd name="T34" fmla="*/ 0 w 95"/>
                      <a:gd name="T35" fmla="*/ 9 h 95"/>
                      <a:gd name="T36" fmla="*/ 1 w 95"/>
                      <a:gd name="T37" fmla="*/ 7 h 95"/>
                      <a:gd name="T38" fmla="*/ 2 w 95"/>
                      <a:gd name="T39" fmla="*/ 5 h 95"/>
                      <a:gd name="T40" fmla="*/ 3 w 95"/>
                      <a:gd name="T41" fmla="*/ 3 h 95"/>
                      <a:gd name="T42" fmla="*/ 5 w 95"/>
                      <a:gd name="T43" fmla="*/ 2 h 95"/>
                      <a:gd name="T44" fmla="*/ 7 w 95"/>
                      <a:gd name="T45" fmla="*/ 1 h 95"/>
                      <a:gd name="T46" fmla="*/ 9 w 95"/>
                      <a:gd name="T47" fmla="*/ 0 h 95"/>
                      <a:gd name="T48" fmla="*/ 12 w 95"/>
                      <a:gd name="T49" fmla="*/ 0 h 95"/>
                      <a:gd name="T50" fmla="*/ 14 w 95"/>
                      <a:gd name="T51" fmla="*/ 0 h 95"/>
                      <a:gd name="T52" fmla="*/ 16 w 95"/>
                      <a:gd name="T53" fmla="*/ 1 h 95"/>
                      <a:gd name="T54" fmla="*/ 18 w 95"/>
                      <a:gd name="T55" fmla="*/ 2 h 95"/>
                      <a:gd name="T56" fmla="*/ 20 w 95"/>
                      <a:gd name="T57" fmla="*/ 3 h 95"/>
                      <a:gd name="T58" fmla="*/ 21 w 95"/>
                      <a:gd name="T59" fmla="*/ 5 h 95"/>
                      <a:gd name="T60" fmla="*/ 22 w 95"/>
                      <a:gd name="T61" fmla="*/ 7 h 95"/>
                      <a:gd name="T62" fmla="*/ 23 w 95"/>
                      <a:gd name="T63" fmla="*/ 9 h 95"/>
                      <a:gd name="T64" fmla="*/ 23 w 95"/>
                      <a:gd name="T65" fmla="*/ 12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5"/>
                      <a:gd name="T100" fmla="*/ 0 h 95"/>
                      <a:gd name="T101" fmla="*/ 95 w 95"/>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5" h="95">
                        <a:moveTo>
                          <a:pt x="95" y="48"/>
                        </a:moveTo>
                        <a:lnTo>
                          <a:pt x="93" y="57"/>
                        </a:lnTo>
                        <a:lnTo>
                          <a:pt x="91" y="66"/>
                        </a:lnTo>
                        <a:lnTo>
                          <a:pt x="86" y="74"/>
                        </a:lnTo>
                        <a:lnTo>
                          <a:pt x="82" y="81"/>
                        </a:lnTo>
                        <a:lnTo>
                          <a:pt x="75" y="87"/>
                        </a:lnTo>
                        <a:lnTo>
                          <a:pt x="67" y="91"/>
                        </a:lnTo>
                        <a:lnTo>
                          <a:pt x="58" y="94"/>
                        </a:lnTo>
                        <a:lnTo>
                          <a:pt x="48" y="95"/>
                        </a:lnTo>
                        <a:lnTo>
                          <a:pt x="39" y="94"/>
                        </a:lnTo>
                        <a:lnTo>
                          <a:pt x="30" y="91"/>
                        </a:lnTo>
                        <a:lnTo>
                          <a:pt x="22" y="87"/>
                        </a:lnTo>
                        <a:lnTo>
                          <a:pt x="14" y="81"/>
                        </a:lnTo>
                        <a:lnTo>
                          <a:pt x="8" y="74"/>
                        </a:lnTo>
                        <a:lnTo>
                          <a:pt x="4" y="66"/>
                        </a:lnTo>
                        <a:lnTo>
                          <a:pt x="1" y="57"/>
                        </a:lnTo>
                        <a:lnTo>
                          <a:pt x="0" y="48"/>
                        </a:lnTo>
                        <a:lnTo>
                          <a:pt x="1" y="38"/>
                        </a:lnTo>
                        <a:lnTo>
                          <a:pt x="4" y="29"/>
                        </a:lnTo>
                        <a:lnTo>
                          <a:pt x="8" y="21"/>
                        </a:lnTo>
                        <a:lnTo>
                          <a:pt x="14" y="14"/>
                        </a:lnTo>
                        <a:lnTo>
                          <a:pt x="22" y="8"/>
                        </a:lnTo>
                        <a:lnTo>
                          <a:pt x="30" y="4"/>
                        </a:lnTo>
                        <a:lnTo>
                          <a:pt x="39" y="2"/>
                        </a:lnTo>
                        <a:lnTo>
                          <a:pt x="48" y="0"/>
                        </a:lnTo>
                        <a:lnTo>
                          <a:pt x="58" y="2"/>
                        </a:lnTo>
                        <a:lnTo>
                          <a:pt x="67" y="4"/>
                        </a:lnTo>
                        <a:lnTo>
                          <a:pt x="75" y="8"/>
                        </a:lnTo>
                        <a:lnTo>
                          <a:pt x="82" y="14"/>
                        </a:lnTo>
                        <a:lnTo>
                          <a:pt x="86" y="21"/>
                        </a:lnTo>
                        <a:lnTo>
                          <a:pt x="91" y="29"/>
                        </a:lnTo>
                        <a:lnTo>
                          <a:pt x="93" y="38"/>
                        </a:lnTo>
                        <a:lnTo>
                          <a:pt x="95" y="48"/>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42" name="Freeform 15"/>
                  <p:cNvSpPr>
                    <a:spLocks/>
                  </p:cNvSpPr>
                  <p:nvPr/>
                </p:nvSpPr>
                <p:spPr bwMode="auto">
                  <a:xfrm>
                    <a:off x="3542" y="2886"/>
                    <a:ext cx="47" cy="47"/>
                  </a:xfrm>
                  <a:custGeom>
                    <a:avLst/>
                    <a:gdLst>
                      <a:gd name="T0" fmla="*/ 24 w 94"/>
                      <a:gd name="T1" fmla="*/ 12 h 95"/>
                      <a:gd name="T2" fmla="*/ 24 w 94"/>
                      <a:gd name="T3" fmla="*/ 14 h 95"/>
                      <a:gd name="T4" fmla="*/ 23 w 94"/>
                      <a:gd name="T5" fmla="*/ 16 h 95"/>
                      <a:gd name="T6" fmla="*/ 22 w 94"/>
                      <a:gd name="T7" fmla="*/ 18 h 95"/>
                      <a:gd name="T8" fmla="*/ 20 w 94"/>
                      <a:gd name="T9" fmla="*/ 20 h 95"/>
                      <a:gd name="T10" fmla="*/ 19 w 94"/>
                      <a:gd name="T11" fmla="*/ 21 h 95"/>
                      <a:gd name="T12" fmla="*/ 17 w 94"/>
                      <a:gd name="T13" fmla="*/ 22 h 95"/>
                      <a:gd name="T14" fmla="*/ 14 w 94"/>
                      <a:gd name="T15" fmla="*/ 23 h 95"/>
                      <a:gd name="T16" fmla="*/ 12 w 94"/>
                      <a:gd name="T17" fmla="*/ 23 h 95"/>
                      <a:gd name="T18" fmla="*/ 10 w 94"/>
                      <a:gd name="T19" fmla="*/ 23 h 95"/>
                      <a:gd name="T20" fmla="*/ 7 w 94"/>
                      <a:gd name="T21" fmla="*/ 22 h 95"/>
                      <a:gd name="T22" fmla="*/ 5 w 94"/>
                      <a:gd name="T23" fmla="*/ 21 h 95"/>
                      <a:gd name="T24" fmla="*/ 3 w 94"/>
                      <a:gd name="T25" fmla="*/ 20 h 95"/>
                      <a:gd name="T26" fmla="*/ 2 w 94"/>
                      <a:gd name="T27" fmla="*/ 18 h 95"/>
                      <a:gd name="T28" fmla="*/ 1 w 94"/>
                      <a:gd name="T29" fmla="*/ 16 h 95"/>
                      <a:gd name="T30" fmla="*/ 1 w 94"/>
                      <a:gd name="T31" fmla="*/ 14 h 95"/>
                      <a:gd name="T32" fmla="*/ 0 w 94"/>
                      <a:gd name="T33" fmla="*/ 12 h 95"/>
                      <a:gd name="T34" fmla="*/ 1 w 94"/>
                      <a:gd name="T35" fmla="*/ 9 h 95"/>
                      <a:gd name="T36" fmla="*/ 1 w 94"/>
                      <a:gd name="T37" fmla="*/ 7 h 95"/>
                      <a:gd name="T38" fmla="*/ 2 w 94"/>
                      <a:gd name="T39" fmla="*/ 5 h 95"/>
                      <a:gd name="T40" fmla="*/ 3 w 94"/>
                      <a:gd name="T41" fmla="*/ 3 h 95"/>
                      <a:gd name="T42" fmla="*/ 5 w 94"/>
                      <a:gd name="T43" fmla="*/ 2 h 95"/>
                      <a:gd name="T44" fmla="*/ 7 w 94"/>
                      <a:gd name="T45" fmla="*/ 1 h 95"/>
                      <a:gd name="T46" fmla="*/ 10 w 94"/>
                      <a:gd name="T47" fmla="*/ 0 h 95"/>
                      <a:gd name="T48" fmla="*/ 12 w 94"/>
                      <a:gd name="T49" fmla="*/ 0 h 95"/>
                      <a:gd name="T50" fmla="*/ 14 w 94"/>
                      <a:gd name="T51" fmla="*/ 0 h 95"/>
                      <a:gd name="T52" fmla="*/ 17 w 94"/>
                      <a:gd name="T53" fmla="*/ 1 h 95"/>
                      <a:gd name="T54" fmla="*/ 19 w 94"/>
                      <a:gd name="T55" fmla="*/ 2 h 95"/>
                      <a:gd name="T56" fmla="*/ 20 w 94"/>
                      <a:gd name="T57" fmla="*/ 3 h 95"/>
                      <a:gd name="T58" fmla="*/ 22 w 94"/>
                      <a:gd name="T59" fmla="*/ 5 h 95"/>
                      <a:gd name="T60" fmla="*/ 23 w 94"/>
                      <a:gd name="T61" fmla="*/ 7 h 95"/>
                      <a:gd name="T62" fmla="*/ 24 w 94"/>
                      <a:gd name="T63" fmla="*/ 9 h 95"/>
                      <a:gd name="T64" fmla="*/ 24 w 94"/>
                      <a:gd name="T65" fmla="*/ 12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4"/>
                      <a:gd name="T100" fmla="*/ 0 h 95"/>
                      <a:gd name="T101" fmla="*/ 94 w 94"/>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4" h="95">
                        <a:moveTo>
                          <a:pt x="94" y="48"/>
                        </a:moveTo>
                        <a:lnTo>
                          <a:pt x="93" y="57"/>
                        </a:lnTo>
                        <a:lnTo>
                          <a:pt x="91" y="66"/>
                        </a:lnTo>
                        <a:lnTo>
                          <a:pt x="86" y="74"/>
                        </a:lnTo>
                        <a:lnTo>
                          <a:pt x="80" y="81"/>
                        </a:lnTo>
                        <a:lnTo>
                          <a:pt x="73" y="87"/>
                        </a:lnTo>
                        <a:lnTo>
                          <a:pt x="65" y="91"/>
                        </a:lnTo>
                        <a:lnTo>
                          <a:pt x="56" y="94"/>
                        </a:lnTo>
                        <a:lnTo>
                          <a:pt x="47" y="95"/>
                        </a:lnTo>
                        <a:lnTo>
                          <a:pt x="38" y="94"/>
                        </a:lnTo>
                        <a:lnTo>
                          <a:pt x="28" y="91"/>
                        </a:lnTo>
                        <a:lnTo>
                          <a:pt x="20" y="87"/>
                        </a:lnTo>
                        <a:lnTo>
                          <a:pt x="13" y="81"/>
                        </a:lnTo>
                        <a:lnTo>
                          <a:pt x="8" y="74"/>
                        </a:lnTo>
                        <a:lnTo>
                          <a:pt x="3" y="66"/>
                        </a:lnTo>
                        <a:lnTo>
                          <a:pt x="1" y="57"/>
                        </a:lnTo>
                        <a:lnTo>
                          <a:pt x="0" y="48"/>
                        </a:lnTo>
                        <a:lnTo>
                          <a:pt x="1" y="38"/>
                        </a:lnTo>
                        <a:lnTo>
                          <a:pt x="3" y="29"/>
                        </a:lnTo>
                        <a:lnTo>
                          <a:pt x="8" y="21"/>
                        </a:lnTo>
                        <a:lnTo>
                          <a:pt x="13" y="14"/>
                        </a:lnTo>
                        <a:lnTo>
                          <a:pt x="20" y="8"/>
                        </a:lnTo>
                        <a:lnTo>
                          <a:pt x="28" y="4"/>
                        </a:lnTo>
                        <a:lnTo>
                          <a:pt x="38" y="2"/>
                        </a:lnTo>
                        <a:lnTo>
                          <a:pt x="47" y="0"/>
                        </a:lnTo>
                        <a:lnTo>
                          <a:pt x="56" y="2"/>
                        </a:lnTo>
                        <a:lnTo>
                          <a:pt x="65" y="4"/>
                        </a:lnTo>
                        <a:lnTo>
                          <a:pt x="73" y="8"/>
                        </a:lnTo>
                        <a:lnTo>
                          <a:pt x="80" y="14"/>
                        </a:lnTo>
                        <a:lnTo>
                          <a:pt x="86" y="21"/>
                        </a:lnTo>
                        <a:lnTo>
                          <a:pt x="91" y="29"/>
                        </a:lnTo>
                        <a:lnTo>
                          <a:pt x="93" y="38"/>
                        </a:lnTo>
                        <a:lnTo>
                          <a:pt x="94" y="48"/>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43" name="Rectangle 16"/>
                  <p:cNvSpPr>
                    <a:spLocks noChangeArrowheads="1"/>
                  </p:cNvSpPr>
                  <p:nvPr/>
                </p:nvSpPr>
                <p:spPr bwMode="auto">
                  <a:xfrm>
                    <a:off x="3497" y="3007"/>
                    <a:ext cx="8"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sp>
                <p:nvSpPr>
                  <p:cNvPr id="20544" name="Rectangle 17"/>
                  <p:cNvSpPr>
                    <a:spLocks noChangeArrowheads="1"/>
                  </p:cNvSpPr>
                  <p:nvPr/>
                </p:nvSpPr>
                <p:spPr bwMode="auto">
                  <a:xfrm>
                    <a:off x="3524" y="3007"/>
                    <a:ext cx="7"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sp>
                <p:nvSpPr>
                  <p:cNvPr id="20545" name="Rectangle 18"/>
                  <p:cNvSpPr>
                    <a:spLocks noChangeArrowheads="1"/>
                  </p:cNvSpPr>
                  <p:nvPr/>
                </p:nvSpPr>
                <p:spPr bwMode="auto">
                  <a:xfrm>
                    <a:off x="3549" y="3007"/>
                    <a:ext cx="8"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grpSp>
          </p:grpSp>
          <p:grpSp>
            <p:nvGrpSpPr>
              <p:cNvPr id="20514" name="Group 19"/>
              <p:cNvGrpSpPr>
                <a:grpSpLocks/>
              </p:cNvGrpSpPr>
              <p:nvPr/>
            </p:nvGrpSpPr>
            <p:grpSpPr bwMode="auto">
              <a:xfrm>
                <a:off x="3045" y="1117"/>
                <a:ext cx="391" cy="518"/>
                <a:chOff x="3045" y="1117"/>
                <a:chExt cx="391" cy="518"/>
              </a:xfrm>
            </p:grpSpPr>
            <p:pic>
              <p:nvPicPr>
                <p:cNvPr id="20526" name="Picture 20"/>
                <p:cNvPicPr>
                  <a:picLocks noChangeAspect="1" noChangeArrowheads="1"/>
                </p:cNvPicPr>
                <p:nvPr/>
              </p:nvPicPr>
              <p:blipFill>
                <a:blip r:embed="rId11"/>
                <a:srcRect/>
                <a:stretch>
                  <a:fillRect/>
                </a:stretch>
              </p:blipFill>
              <p:spPr bwMode="auto">
                <a:xfrm>
                  <a:off x="3045" y="1117"/>
                  <a:ext cx="388" cy="518"/>
                </a:xfrm>
                <a:prstGeom prst="rect">
                  <a:avLst/>
                </a:prstGeom>
                <a:noFill/>
                <a:ln w="9525">
                  <a:noFill/>
                  <a:miter lim="800000"/>
                  <a:headEnd/>
                  <a:tailEnd/>
                </a:ln>
              </p:spPr>
            </p:pic>
            <p:grpSp>
              <p:nvGrpSpPr>
                <p:cNvPr id="20527" name="Group 21"/>
                <p:cNvGrpSpPr>
                  <a:grpSpLocks/>
                </p:cNvGrpSpPr>
                <p:nvPr/>
              </p:nvGrpSpPr>
              <p:grpSpPr bwMode="auto">
                <a:xfrm>
                  <a:off x="3243" y="1320"/>
                  <a:ext cx="193" cy="136"/>
                  <a:chOff x="3320" y="2790"/>
                  <a:chExt cx="414" cy="294"/>
                </a:xfrm>
              </p:grpSpPr>
              <p:sp>
                <p:nvSpPr>
                  <p:cNvPr id="20528" name="Freeform 22"/>
                  <p:cNvSpPr>
                    <a:spLocks/>
                  </p:cNvSpPr>
                  <p:nvPr/>
                </p:nvSpPr>
                <p:spPr bwMode="auto">
                  <a:xfrm>
                    <a:off x="3320" y="2834"/>
                    <a:ext cx="414" cy="250"/>
                  </a:xfrm>
                  <a:custGeom>
                    <a:avLst/>
                    <a:gdLst>
                      <a:gd name="T0" fmla="*/ 202 w 827"/>
                      <a:gd name="T1" fmla="*/ 35 h 500"/>
                      <a:gd name="T2" fmla="*/ 207 w 827"/>
                      <a:gd name="T3" fmla="*/ 24 h 500"/>
                      <a:gd name="T4" fmla="*/ 205 w 827"/>
                      <a:gd name="T5" fmla="*/ 12 h 500"/>
                      <a:gd name="T6" fmla="*/ 196 w 827"/>
                      <a:gd name="T7" fmla="*/ 3 h 500"/>
                      <a:gd name="T8" fmla="*/ 184 w 827"/>
                      <a:gd name="T9" fmla="*/ 0 h 500"/>
                      <a:gd name="T10" fmla="*/ 173 w 827"/>
                      <a:gd name="T11" fmla="*/ 4 h 500"/>
                      <a:gd name="T12" fmla="*/ 167 w 827"/>
                      <a:gd name="T13" fmla="*/ 11 h 500"/>
                      <a:gd name="T14" fmla="*/ 164 w 827"/>
                      <a:gd name="T15" fmla="*/ 20 h 500"/>
                      <a:gd name="T16" fmla="*/ 43 w 827"/>
                      <a:gd name="T17" fmla="*/ 23 h 500"/>
                      <a:gd name="T18" fmla="*/ 42 w 827"/>
                      <a:gd name="T19" fmla="*/ 14 h 500"/>
                      <a:gd name="T20" fmla="*/ 37 w 827"/>
                      <a:gd name="T21" fmla="*/ 6 h 500"/>
                      <a:gd name="T22" fmla="*/ 28 w 827"/>
                      <a:gd name="T23" fmla="*/ 1 h 500"/>
                      <a:gd name="T24" fmla="*/ 15 w 827"/>
                      <a:gd name="T25" fmla="*/ 1 h 500"/>
                      <a:gd name="T26" fmla="*/ 5 w 827"/>
                      <a:gd name="T27" fmla="*/ 8 h 500"/>
                      <a:gd name="T28" fmla="*/ 0 w 827"/>
                      <a:gd name="T29" fmla="*/ 20 h 500"/>
                      <a:gd name="T30" fmla="*/ 3 w 827"/>
                      <a:gd name="T31" fmla="*/ 31 h 500"/>
                      <a:gd name="T32" fmla="*/ 12 w 827"/>
                      <a:gd name="T33" fmla="*/ 40 h 500"/>
                      <a:gd name="T34" fmla="*/ 21 w 827"/>
                      <a:gd name="T35" fmla="*/ 43 h 500"/>
                      <a:gd name="T36" fmla="*/ 30 w 827"/>
                      <a:gd name="T37" fmla="*/ 41 h 500"/>
                      <a:gd name="T38" fmla="*/ 86 w 827"/>
                      <a:gd name="T39" fmla="*/ 64 h 500"/>
                      <a:gd name="T40" fmla="*/ 36 w 827"/>
                      <a:gd name="T41" fmla="*/ 84 h 500"/>
                      <a:gd name="T42" fmla="*/ 28 w 827"/>
                      <a:gd name="T43" fmla="*/ 83 h 500"/>
                      <a:gd name="T44" fmla="*/ 18 w 827"/>
                      <a:gd name="T45" fmla="*/ 85 h 500"/>
                      <a:gd name="T46" fmla="*/ 9 w 827"/>
                      <a:gd name="T47" fmla="*/ 94 h 500"/>
                      <a:gd name="T48" fmla="*/ 7 w 827"/>
                      <a:gd name="T49" fmla="*/ 106 h 500"/>
                      <a:gd name="T50" fmla="*/ 12 w 827"/>
                      <a:gd name="T51" fmla="*/ 118 h 500"/>
                      <a:gd name="T52" fmla="*/ 22 w 827"/>
                      <a:gd name="T53" fmla="*/ 124 h 500"/>
                      <a:gd name="T54" fmla="*/ 34 w 827"/>
                      <a:gd name="T55" fmla="*/ 125 h 500"/>
                      <a:gd name="T56" fmla="*/ 43 w 827"/>
                      <a:gd name="T57" fmla="*/ 119 h 500"/>
                      <a:gd name="T58" fmla="*/ 49 w 827"/>
                      <a:gd name="T59" fmla="*/ 111 h 500"/>
                      <a:gd name="T60" fmla="*/ 50 w 827"/>
                      <a:gd name="T61" fmla="*/ 102 h 500"/>
                      <a:gd name="T62" fmla="*/ 158 w 827"/>
                      <a:gd name="T63" fmla="*/ 105 h 500"/>
                      <a:gd name="T64" fmla="*/ 161 w 827"/>
                      <a:gd name="T65" fmla="*/ 114 h 500"/>
                      <a:gd name="T66" fmla="*/ 167 w 827"/>
                      <a:gd name="T67" fmla="*/ 121 h 500"/>
                      <a:gd name="T68" fmla="*/ 178 w 827"/>
                      <a:gd name="T69" fmla="*/ 125 h 500"/>
                      <a:gd name="T70" fmla="*/ 190 w 827"/>
                      <a:gd name="T71" fmla="*/ 123 h 500"/>
                      <a:gd name="T72" fmla="*/ 198 w 827"/>
                      <a:gd name="T73" fmla="*/ 114 h 500"/>
                      <a:gd name="T74" fmla="*/ 201 w 827"/>
                      <a:gd name="T75" fmla="*/ 102 h 500"/>
                      <a:gd name="T76" fmla="*/ 196 w 827"/>
                      <a:gd name="T77" fmla="*/ 90 h 500"/>
                      <a:gd name="T78" fmla="*/ 186 w 827"/>
                      <a:gd name="T79" fmla="*/ 84 h 500"/>
                      <a:gd name="T80" fmla="*/ 177 w 827"/>
                      <a:gd name="T81" fmla="*/ 83 h 500"/>
                      <a:gd name="T82" fmla="*/ 168 w 827"/>
                      <a:gd name="T83" fmla="*/ 86 h 500"/>
                      <a:gd name="T84" fmla="*/ 172 w 827"/>
                      <a:gd name="T85" fmla="*/ 38 h 500"/>
                      <a:gd name="T86" fmla="*/ 180 w 827"/>
                      <a:gd name="T87" fmla="*/ 42 h 500"/>
                      <a:gd name="T88" fmla="*/ 190 w 827"/>
                      <a:gd name="T89" fmla="*/ 42 h 5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27"/>
                      <a:gd name="T136" fmla="*/ 0 h 500"/>
                      <a:gd name="T137" fmla="*/ 827 w 827"/>
                      <a:gd name="T138" fmla="*/ 500 h 5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27" h="500">
                        <a:moveTo>
                          <a:pt x="781" y="160"/>
                        </a:moveTo>
                        <a:lnTo>
                          <a:pt x="796" y="151"/>
                        </a:lnTo>
                        <a:lnTo>
                          <a:pt x="808" y="139"/>
                        </a:lnTo>
                        <a:lnTo>
                          <a:pt x="817" y="125"/>
                        </a:lnTo>
                        <a:lnTo>
                          <a:pt x="824" y="110"/>
                        </a:lnTo>
                        <a:lnTo>
                          <a:pt x="827" y="94"/>
                        </a:lnTo>
                        <a:lnTo>
                          <a:pt x="827" y="78"/>
                        </a:lnTo>
                        <a:lnTo>
                          <a:pt x="824" y="62"/>
                        </a:lnTo>
                        <a:lnTo>
                          <a:pt x="817" y="46"/>
                        </a:lnTo>
                        <a:lnTo>
                          <a:pt x="808" y="31"/>
                        </a:lnTo>
                        <a:lnTo>
                          <a:pt x="795" y="19"/>
                        </a:lnTo>
                        <a:lnTo>
                          <a:pt x="782" y="10"/>
                        </a:lnTo>
                        <a:lnTo>
                          <a:pt x="766" y="3"/>
                        </a:lnTo>
                        <a:lnTo>
                          <a:pt x="750" y="0"/>
                        </a:lnTo>
                        <a:lnTo>
                          <a:pt x="734" y="0"/>
                        </a:lnTo>
                        <a:lnTo>
                          <a:pt x="718" y="2"/>
                        </a:lnTo>
                        <a:lnTo>
                          <a:pt x="702" y="9"/>
                        </a:lnTo>
                        <a:lnTo>
                          <a:pt x="690" y="16"/>
                        </a:lnTo>
                        <a:lnTo>
                          <a:pt x="681" y="24"/>
                        </a:lnTo>
                        <a:lnTo>
                          <a:pt x="673" y="33"/>
                        </a:lnTo>
                        <a:lnTo>
                          <a:pt x="666" y="43"/>
                        </a:lnTo>
                        <a:lnTo>
                          <a:pt x="661" y="55"/>
                        </a:lnTo>
                        <a:lnTo>
                          <a:pt x="658" y="67"/>
                        </a:lnTo>
                        <a:lnTo>
                          <a:pt x="656" y="79"/>
                        </a:lnTo>
                        <a:lnTo>
                          <a:pt x="656" y="92"/>
                        </a:lnTo>
                        <a:lnTo>
                          <a:pt x="413" y="218"/>
                        </a:lnTo>
                        <a:lnTo>
                          <a:pt x="171" y="92"/>
                        </a:lnTo>
                        <a:lnTo>
                          <a:pt x="171" y="79"/>
                        </a:lnTo>
                        <a:lnTo>
                          <a:pt x="170" y="67"/>
                        </a:lnTo>
                        <a:lnTo>
                          <a:pt x="166" y="55"/>
                        </a:lnTo>
                        <a:lnTo>
                          <a:pt x="162" y="43"/>
                        </a:lnTo>
                        <a:lnTo>
                          <a:pt x="155" y="33"/>
                        </a:lnTo>
                        <a:lnTo>
                          <a:pt x="147" y="24"/>
                        </a:lnTo>
                        <a:lnTo>
                          <a:pt x="137" y="16"/>
                        </a:lnTo>
                        <a:lnTo>
                          <a:pt x="126" y="9"/>
                        </a:lnTo>
                        <a:lnTo>
                          <a:pt x="110" y="2"/>
                        </a:lnTo>
                        <a:lnTo>
                          <a:pt x="92" y="0"/>
                        </a:lnTo>
                        <a:lnTo>
                          <a:pt x="76" y="0"/>
                        </a:lnTo>
                        <a:lnTo>
                          <a:pt x="60" y="3"/>
                        </a:lnTo>
                        <a:lnTo>
                          <a:pt x="45" y="10"/>
                        </a:lnTo>
                        <a:lnTo>
                          <a:pt x="31" y="19"/>
                        </a:lnTo>
                        <a:lnTo>
                          <a:pt x="19" y="31"/>
                        </a:lnTo>
                        <a:lnTo>
                          <a:pt x="10" y="46"/>
                        </a:lnTo>
                        <a:lnTo>
                          <a:pt x="3" y="62"/>
                        </a:lnTo>
                        <a:lnTo>
                          <a:pt x="0" y="78"/>
                        </a:lnTo>
                        <a:lnTo>
                          <a:pt x="0" y="94"/>
                        </a:lnTo>
                        <a:lnTo>
                          <a:pt x="4" y="110"/>
                        </a:lnTo>
                        <a:lnTo>
                          <a:pt x="11" y="125"/>
                        </a:lnTo>
                        <a:lnTo>
                          <a:pt x="20" y="139"/>
                        </a:lnTo>
                        <a:lnTo>
                          <a:pt x="31" y="151"/>
                        </a:lnTo>
                        <a:lnTo>
                          <a:pt x="46" y="160"/>
                        </a:lnTo>
                        <a:lnTo>
                          <a:pt x="58" y="164"/>
                        </a:lnTo>
                        <a:lnTo>
                          <a:pt x="71" y="168"/>
                        </a:lnTo>
                        <a:lnTo>
                          <a:pt x="83" y="169"/>
                        </a:lnTo>
                        <a:lnTo>
                          <a:pt x="96" y="169"/>
                        </a:lnTo>
                        <a:lnTo>
                          <a:pt x="109" y="167"/>
                        </a:lnTo>
                        <a:lnTo>
                          <a:pt x="120" y="162"/>
                        </a:lnTo>
                        <a:lnTo>
                          <a:pt x="130" y="156"/>
                        </a:lnTo>
                        <a:lnTo>
                          <a:pt x="141" y="150"/>
                        </a:lnTo>
                        <a:lnTo>
                          <a:pt x="343" y="256"/>
                        </a:lnTo>
                        <a:lnTo>
                          <a:pt x="165" y="349"/>
                        </a:lnTo>
                        <a:lnTo>
                          <a:pt x="155" y="342"/>
                        </a:lnTo>
                        <a:lnTo>
                          <a:pt x="144" y="336"/>
                        </a:lnTo>
                        <a:lnTo>
                          <a:pt x="133" y="332"/>
                        </a:lnTo>
                        <a:lnTo>
                          <a:pt x="120" y="329"/>
                        </a:lnTo>
                        <a:lnTo>
                          <a:pt x="109" y="329"/>
                        </a:lnTo>
                        <a:lnTo>
                          <a:pt x="96" y="330"/>
                        </a:lnTo>
                        <a:lnTo>
                          <a:pt x="83" y="334"/>
                        </a:lnTo>
                        <a:lnTo>
                          <a:pt x="72" y="339"/>
                        </a:lnTo>
                        <a:lnTo>
                          <a:pt x="58" y="349"/>
                        </a:lnTo>
                        <a:lnTo>
                          <a:pt x="45" y="360"/>
                        </a:lnTo>
                        <a:lnTo>
                          <a:pt x="36" y="374"/>
                        </a:lnTo>
                        <a:lnTo>
                          <a:pt x="30" y="389"/>
                        </a:lnTo>
                        <a:lnTo>
                          <a:pt x="27" y="405"/>
                        </a:lnTo>
                        <a:lnTo>
                          <a:pt x="26" y="421"/>
                        </a:lnTo>
                        <a:lnTo>
                          <a:pt x="29" y="439"/>
                        </a:lnTo>
                        <a:lnTo>
                          <a:pt x="36" y="455"/>
                        </a:lnTo>
                        <a:lnTo>
                          <a:pt x="45" y="469"/>
                        </a:lnTo>
                        <a:lnTo>
                          <a:pt x="58" y="481"/>
                        </a:lnTo>
                        <a:lnTo>
                          <a:pt x="71" y="491"/>
                        </a:lnTo>
                        <a:lnTo>
                          <a:pt x="87" y="496"/>
                        </a:lnTo>
                        <a:lnTo>
                          <a:pt x="103" y="500"/>
                        </a:lnTo>
                        <a:lnTo>
                          <a:pt x="119" y="500"/>
                        </a:lnTo>
                        <a:lnTo>
                          <a:pt x="135" y="498"/>
                        </a:lnTo>
                        <a:lnTo>
                          <a:pt x="151" y="491"/>
                        </a:lnTo>
                        <a:lnTo>
                          <a:pt x="163" y="484"/>
                        </a:lnTo>
                        <a:lnTo>
                          <a:pt x="172" y="476"/>
                        </a:lnTo>
                        <a:lnTo>
                          <a:pt x="180" y="465"/>
                        </a:lnTo>
                        <a:lnTo>
                          <a:pt x="187" y="455"/>
                        </a:lnTo>
                        <a:lnTo>
                          <a:pt x="193" y="443"/>
                        </a:lnTo>
                        <a:lnTo>
                          <a:pt x="196" y="432"/>
                        </a:lnTo>
                        <a:lnTo>
                          <a:pt x="197" y="419"/>
                        </a:lnTo>
                        <a:lnTo>
                          <a:pt x="197" y="406"/>
                        </a:lnTo>
                        <a:lnTo>
                          <a:pt x="413" y="292"/>
                        </a:lnTo>
                        <a:lnTo>
                          <a:pt x="630" y="406"/>
                        </a:lnTo>
                        <a:lnTo>
                          <a:pt x="630" y="419"/>
                        </a:lnTo>
                        <a:lnTo>
                          <a:pt x="631" y="432"/>
                        </a:lnTo>
                        <a:lnTo>
                          <a:pt x="635" y="443"/>
                        </a:lnTo>
                        <a:lnTo>
                          <a:pt x="641" y="455"/>
                        </a:lnTo>
                        <a:lnTo>
                          <a:pt x="647" y="465"/>
                        </a:lnTo>
                        <a:lnTo>
                          <a:pt x="656" y="476"/>
                        </a:lnTo>
                        <a:lnTo>
                          <a:pt x="665" y="484"/>
                        </a:lnTo>
                        <a:lnTo>
                          <a:pt x="676" y="491"/>
                        </a:lnTo>
                        <a:lnTo>
                          <a:pt x="692" y="498"/>
                        </a:lnTo>
                        <a:lnTo>
                          <a:pt x="709" y="500"/>
                        </a:lnTo>
                        <a:lnTo>
                          <a:pt x="725" y="500"/>
                        </a:lnTo>
                        <a:lnTo>
                          <a:pt x="741" y="496"/>
                        </a:lnTo>
                        <a:lnTo>
                          <a:pt x="757" y="491"/>
                        </a:lnTo>
                        <a:lnTo>
                          <a:pt x="770" y="481"/>
                        </a:lnTo>
                        <a:lnTo>
                          <a:pt x="782" y="469"/>
                        </a:lnTo>
                        <a:lnTo>
                          <a:pt x="791" y="455"/>
                        </a:lnTo>
                        <a:lnTo>
                          <a:pt x="798" y="439"/>
                        </a:lnTo>
                        <a:lnTo>
                          <a:pt x="801" y="421"/>
                        </a:lnTo>
                        <a:lnTo>
                          <a:pt x="801" y="405"/>
                        </a:lnTo>
                        <a:lnTo>
                          <a:pt x="797" y="389"/>
                        </a:lnTo>
                        <a:lnTo>
                          <a:pt x="791" y="374"/>
                        </a:lnTo>
                        <a:lnTo>
                          <a:pt x="782" y="360"/>
                        </a:lnTo>
                        <a:lnTo>
                          <a:pt x="770" y="349"/>
                        </a:lnTo>
                        <a:lnTo>
                          <a:pt x="756" y="339"/>
                        </a:lnTo>
                        <a:lnTo>
                          <a:pt x="744" y="334"/>
                        </a:lnTo>
                        <a:lnTo>
                          <a:pt x="732" y="330"/>
                        </a:lnTo>
                        <a:lnTo>
                          <a:pt x="719" y="329"/>
                        </a:lnTo>
                        <a:lnTo>
                          <a:pt x="707" y="329"/>
                        </a:lnTo>
                        <a:lnTo>
                          <a:pt x="695" y="332"/>
                        </a:lnTo>
                        <a:lnTo>
                          <a:pt x="683" y="336"/>
                        </a:lnTo>
                        <a:lnTo>
                          <a:pt x="672" y="342"/>
                        </a:lnTo>
                        <a:lnTo>
                          <a:pt x="661" y="349"/>
                        </a:lnTo>
                        <a:lnTo>
                          <a:pt x="484" y="256"/>
                        </a:lnTo>
                        <a:lnTo>
                          <a:pt x="687" y="150"/>
                        </a:lnTo>
                        <a:lnTo>
                          <a:pt x="697" y="156"/>
                        </a:lnTo>
                        <a:lnTo>
                          <a:pt x="707" y="162"/>
                        </a:lnTo>
                        <a:lnTo>
                          <a:pt x="719" y="167"/>
                        </a:lnTo>
                        <a:lnTo>
                          <a:pt x="732" y="169"/>
                        </a:lnTo>
                        <a:lnTo>
                          <a:pt x="744" y="169"/>
                        </a:lnTo>
                        <a:lnTo>
                          <a:pt x="757" y="168"/>
                        </a:lnTo>
                        <a:lnTo>
                          <a:pt x="770" y="164"/>
                        </a:lnTo>
                        <a:lnTo>
                          <a:pt x="781" y="160"/>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29" name="Freeform 23"/>
                  <p:cNvSpPr>
                    <a:spLocks/>
                  </p:cNvSpPr>
                  <p:nvPr/>
                </p:nvSpPr>
                <p:spPr bwMode="auto">
                  <a:xfrm>
                    <a:off x="3426" y="2790"/>
                    <a:ext cx="205" cy="270"/>
                  </a:xfrm>
                  <a:custGeom>
                    <a:avLst/>
                    <a:gdLst>
                      <a:gd name="T0" fmla="*/ 0 w 409"/>
                      <a:gd name="T1" fmla="*/ 52 h 539"/>
                      <a:gd name="T2" fmla="*/ 0 w 409"/>
                      <a:gd name="T3" fmla="*/ 52 h 539"/>
                      <a:gd name="T4" fmla="*/ 1 w 409"/>
                      <a:gd name="T5" fmla="*/ 58 h 539"/>
                      <a:gd name="T6" fmla="*/ 2 w 409"/>
                      <a:gd name="T7" fmla="*/ 64 h 539"/>
                      <a:gd name="T8" fmla="*/ 4 w 409"/>
                      <a:gd name="T9" fmla="*/ 70 h 539"/>
                      <a:gd name="T10" fmla="*/ 6 w 409"/>
                      <a:gd name="T11" fmla="*/ 75 h 539"/>
                      <a:gd name="T12" fmla="*/ 9 w 409"/>
                      <a:gd name="T13" fmla="*/ 80 h 539"/>
                      <a:gd name="T14" fmla="*/ 13 w 409"/>
                      <a:gd name="T15" fmla="*/ 85 h 539"/>
                      <a:gd name="T16" fmla="*/ 17 w 409"/>
                      <a:gd name="T17" fmla="*/ 89 h 539"/>
                      <a:gd name="T18" fmla="*/ 22 w 409"/>
                      <a:gd name="T19" fmla="*/ 93 h 539"/>
                      <a:gd name="T20" fmla="*/ 22 w 409"/>
                      <a:gd name="T21" fmla="*/ 101 h 539"/>
                      <a:gd name="T22" fmla="*/ 22 w 409"/>
                      <a:gd name="T23" fmla="*/ 115 h 539"/>
                      <a:gd name="T24" fmla="*/ 22 w 409"/>
                      <a:gd name="T25" fmla="*/ 129 h 539"/>
                      <a:gd name="T26" fmla="*/ 22 w 409"/>
                      <a:gd name="T27" fmla="*/ 135 h 539"/>
                      <a:gd name="T28" fmla="*/ 81 w 409"/>
                      <a:gd name="T29" fmla="*/ 135 h 539"/>
                      <a:gd name="T30" fmla="*/ 81 w 409"/>
                      <a:gd name="T31" fmla="*/ 129 h 539"/>
                      <a:gd name="T32" fmla="*/ 81 w 409"/>
                      <a:gd name="T33" fmla="*/ 115 h 539"/>
                      <a:gd name="T34" fmla="*/ 81 w 409"/>
                      <a:gd name="T35" fmla="*/ 101 h 539"/>
                      <a:gd name="T36" fmla="*/ 81 w 409"/>
                      <a:gd name="T37" fmla="*/ 93 h 539"/>
                      <a:gd name="T38" fmla="*/ 86 w 409"/>
                      <a:gd name="T39" fmla="*/ 89 h 539"/>
                      <a:gd name="T40" fmla="*/ 90 w 409"/>
                      <a:gd name="T41" fmla="*/ 85 h 539"/>
                      <a:gd name="T42" fmla="*/ 94 w 409"/>
                      <a:gd name="T43" fmla="*/ 80 h 539"/>
                      <a:gd name="T44" fmla="*/ 97 w 409"/>
                      <a:gd name="T45" fmla="*/ 75 h 539"/>
                      <a:gd name="T46" fmla="*/ 99 w 409"/>
                      <a:gd name="T47" fmla="*/ 70 h 539"/>
                      <a:gd name="T48" fmla="*/ 101 w 409"/>
                      <a:gd name="T49" fmla="*/ 64 h 539"/>
                      <a:gd name="T50" fmla="*/ 102 w 409"/>
                      <a:gd name="T51" fmla="*/ 58 h 539"/>
                      <a:gd name="T52" fmla="*/ 103 w 409"/>
                      <a:gd name="T53" fmla="*/ 52 h 539"/>
                      <a:gd name="T54" fmla="*/ 102 w 409"/>
                      <a:gd name="T55" fmla="*/ 46 h 539"/>
                      <a:gd name="T56" fmla="*/ 101 w 409"/>
                      <a:gd name="T57" fmla="*/ 41 h 539"/>
                      <a:gd name="T58" fmla="*/ 100 w 409"/>
                      <a:gd name="T59" fmla="*/ 36 h 539"/>
                      <a:gd name="T60" fmla="*/ 99 w 409"/>
                      <a:gd name="T61" fmla="*/ 32 h 539"/>
                      <a:gd name="T62" fmla="*/ 96 w 409"/>
                      <a:gd name="T63" fmla="*/ 27 h 539"/>
                      <a:gd name="T64" fmla="*/ 94 w 409"/>
                      <a:gd name="T65" fmla="*/ 23 h 539"/>
                      <a:gd name="T66" fmla="*/ 91 w 409"/>
                      <a:gd name="T67" fmla="*/ 19 h 539"/>
                      <a:gd name="T68" fmla="*/ 88 w 409"/>
                      <a:gd name="T69" fmla="*/ 15 h 539"/>
                      <a:gd name="T70" fmla="*/ 84 w 409"/>
                      <a:gd name="T71" fmla="*/ 12 h 539"/>
                      <a:gd name="T72" fmla="*/ 80 w 409"/>
                      <a:gd name="T73" fmla="*/ 9 h 539"/>
                      <a:gd name="T74" fmla="*/ 76 w 409"/>
                      <a:gd name="T75" fmla="*/ 7 h 539"/>
                      <a:gd name="T76" fmla="*/ 71 w 409"/>
                      <a:gd name="T77" fmla="*/ 4 h 539"/>
                      <a:gd name="T78" fmla="*/ 67 w 409"/>
                      <a:gd name="T79" fmla="*/ 3 h 539"/>
                      <a:gd name="T80" fmla="*/ 62 w 409"/>
                      <a:gd name="T81" fmla="*/ 2 h 539"/>
                      <a:gd name="T82" fmla="*/ 57 w 409"/>
                      <a:gd name="T83" fmla="*/ 1 h 539"/>
                      <a:gd name="T84" fmla="*/ 51 w 409"/>
                      <a:gd name="T85" fmla="*/ 0 h 539"/>
                      <a:gd name="T86" fmla="*/ 46 w 409"/>
                      <a:gd name="T87" fmla="*/ 1 h 539"/>
                      <a:gd name="T88" fmla="*/ 41 w 409"/>
                      <a:gd name="T89" fmla="*/ 2 h 539"/>
                      <a:gd name="T90" fmla="*/ 36 w 409"/>
                      <a:gd name="T91" fmla="*/ 3 h 539"/>
                      <a:gd name="T92" fmla="*/ 32 w 409"/>
                      <a:gd name="T93" fmla="*/ 4 h 539"/>
                      <a:gd name="T94" fmla="*/ 27 w 409"/>
                      <a:gd name="T95" fmla="*/ 7 h 539"/>
                      <a:gd name="T96" fmla="*/ 23 w 409"/>
                      <a:gd name="T97" fmla="*/ 9 h 539"/>
                      <a:gd name="T98" fmla="*/ 19 w 409"/>
                      <a:gd name="T99" fmla="*/ 12 h 539"/>
                      <a:gd name="T100" fmla="*/ 15 w 409"/>
                      <a:gd name="T101" fmla="*/ 15 h 539"/>
                      <a:gd name="T102" fmla="*/ 12 w 409"/>
                      <a:gd name="T103" fmla="*/ 19 h 539"/>
                      <a:gd name="T104" fmla="*/ 9 w 409"/>
                      <a:gd name="T105" fmla="*/ 23 h 539"/>
                      <a:gd name="T106" fmla="*/ 7 w 409"/>
                      <a:gd name="T107" fmla="*/ 27 h 539"/>
                      <a:gd name="T108" fmla="*/ 4 w 409"/>
                      <a:gd name="T109" fmla="*/ 32 h 539"/>
                      <a:gd name="T110" fmla="*/ 3 w 409"/>
                      <a:gd name="T111" fmla="*/ 36 h 539"/>
                      <a:gd name="T112" fmla="*/ 2 w 409"/>
                      <a:gd name="T113" fmla="*/ 41 h 539"/>
                      <a:gd name="T114" fmla="*/ 1 w 409"/>
                      <a:gd name="T115" fmla="*/ 46 h 539"/>
                      <a:gd name="T116" fmla="*/ 0 w 409"/>
                      <a:gd name="T117" fmla="*/ 52 h 5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9"/>
                      <a:gd name="T178" fmla="*/ 0 h 539"/>
                      <a:gd name="T179" fmla="*/ 409 w 409"/>
                      <a:gd name="T180" fmla="*/ 539 h 5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9" h="539">
                        <a:moveTo>
                          <a:pt x="0" y="205"/>
                        </a:moveTo>
                        <a:lnTo>
                          <a:pt x="0" y="205"/>
                        </a:lnTo>
                        <a:lnTo>
                          <a:pt x="1" y="229"/>
                        </a:lnTo>
                        <a:lnTo>
                          <a:pt x="6" y="253"/>
                        </a:lnTo>
                        <a:lnTo>
                          <a:pt x="13" y="277"/>
                        </a:lnTo>
                        <a:lnTo>
                          <a:pt x="23" y="298"/>
                        </a:lnTo>
                        <a:lnTo>
                          <a:pt x="35" y="319"/>
                        </a:lnTo>
                        <a:lnTo>
                          <a:pt x="50" y="338"/>
                        </a:lnTo>
                        <a:lnTo>
                          <a:pt x="67" y="355"/>
                        </a:lnTo>
                        <a:lnTo>
                          <a:pt x="85" y="371"/>
                        </a:lnTo>
                        <a:lnTo>
                          <a:pt x="85" y="402"/>
                        </a:lnTo>
                        <a:lnTo>
                          <a:pt x="85" y="460"/>
                        </a:lnTo>
                        <a:lnTo>
                          <a:pt x="85" y="515"/>
                        </a:lnTo>
                        <a:lnTo>
                          <a:pt x="85" y="539"/>
                        </a:lnTo>
                        <a:lnTo>
                          <a:pt x="324" y="539"/>
                        </a:lnTo>
                        <a:lnTo>
                          <a:pt x="324" y="515"/>
                        </a:lnTo>
                        <a:lnTo>
                          <a:pt x="324" y="460"/>
                        </a:lnTo>
                        <a:lnTo>
                          <a:pt x="324" y="402"/>
                        </a:lnTo>
                        <a:lnTo>
                          <a:pt x="324" y="370"/>
                        </a:lnTo>
                        <a:lnTo>
                          <a:pt x="343" y="355"/>
                        </a:lnTo>
                        <a:lnTo>
                          <a:pt x="359" y="338"/>
                        </a:lnTo>
                        <a:lnTo>
                          <a:pt x="374" y="318"/>
                        </a:lnTo>
                        <a:lnTo>
                          <a:pt x="387" y="297"/>
                        </a:lnTo>
                        <a:lnTo>
                          <a:pt x="396" y="277"/>
                        </a:lnTo>
                        <a:lnTo>
                          <a:pt x="403" y="253"/>
                        </a:lnTo>
                        <a:lnTo>
                          <a:pt x="408" y="229"/>
                        </a:lnTo>
                        <a:lnTo>
                          <a:pt x="409" y="205"/>
                        </a:lnTo>
                        <a:lnTo>
                          <a:pt x="408" y="184"/>
                        </a:lnTo>
                        <a:lnTo>
                          <a:pt x="404" y="164"/>
                        </a:lnTo>
                        <a:lnTo>
                          <a:pt x="400" y="144"/>
                        </a:lnTo>
                        <a:lnTo>
                          <a:pt x="393" y="126"/>
                        </a:lnTo>
                        <a:lnTo>
                          <a:pt x="384" y="107"/>
                        </a:lnTo>
                        <a:lnTo>
                          <a:pt x="374" y="91"/>
                        </a:lnTo>
                        <a:lnTo>
                          <a:pt x="362" y="75"/>
                        </a:lnTo>
                        <a:lnTo>
                          <a:pt x="349" y="60"/>
                        </a:lnTo>
                        <a:lnTo>
                          <a:pt x="334" y="47"/>
                        </a:lnTo>
                        <a:lnTo>
                          <a:pt x="318" y="35"/>
                        </a:lnTo>
                        <a:lnTo>
                          <a:pt x="302" y="25"/>
                        </a:lnTo>
                        <a:lnTo>
                          <a:pt x="283" y="16"/>
                        </a:lnTo>
                        <a:lnTo>
                          <a:pt x="265" y="9"/>
                        </a:lnTo>
                        <a:lnTo>
                          <a:pt x="245" y="5"/>
                        </a:lnTo>
                        <a:lnTo>
                          <a:pt x="225" y="1"/>
                        </a:lnTo>
                        <a:lnTo>
                          <a:pt x="204" y="0"/>
                        </a:lnTo>
                        <a:lnTo>
                          <a:pt x="183" y="1"/>
                        </a:lnTo>
                        <a:lnTo>
                          <a:pt x="164" y="5"/>
                        </a:lnTo>
                        <a:lnTo>
                          <a:pt x="144" y="9"/>
                        </a:lnTo>
                        <a:lnTo>
                          <a:pt x="125" y="16"/>
                        </a:lnTo>
                        <a:lnTo>
                          <a:pt x="107" y="25"/>
                        </a:lnTo>
                        <a:lnTo>
                          <a:pt x="90" y="35"/>
                        </a:lnTo>
                        <a:lnTo>
                          <a:pt x="75" y="47"/>
                        </a:lnTo>
                        <a:lnTo>
                          <a:pt x="60" y="60"/>
                        </a:lnTo>
                        <a:lnTo>
                          <a:pt x="47" y="75"/>
                        </a:lnTo>
                        <a:lnTo>
                          <a:pt x="35" y="91"/>
                        </a:lnTo>
                        <a:lnTo>
                          <a:pt x="26" y="107"/>
                        </a:lnTo>
                        <a:lnTo>
                          <a:pt x="16" y="126"/>
                        </a:lnTo>
                        <a:lnTo>
                          <a:pt x="9" y="144"/>
                        </a:lnTo>
                        <a:lnTo>
                          <a:pt x="5" y="164"/>
                        </a:lnTo>
                        <a:lnTo>
                          <a:pt x="1" y="184"/>
                        </a:lnTo>
                        <a:lnTo>
                          <a:pt x="0" y="205"/>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30" name="Freeform 24"/>
                  <p:cNvSpPr>
                    <a:spLocks/>
                  </p:cNvSpPr>
                  <p:nvPr/>
                </p:nvSpPr>
                <p:spPr bwMode="auto">
                  <a:xfrm>
                    <a:off x="3442" y="2806"/>
                    <a:ext cx="173" cy="238"/>
                  </a:xfrm>
                  <a:custGeom>
                    <a:avLst/>
                    <a:gdLst>
                      <a:gd name="T0" fmla="*/ 21 w 347"/>
                      <a:gd name="T1" fmla="*/ 83 h 475"/>
                      <a:gd name="T2" fmla="*/ 21 w 347"/>
                      <a:gd name="T3" fmla="*/ 81 h 475"/>
                      <a:gd name="T4" fmla="*/ 20 w 347"/>
                      <a:gd name="T5" fmla="*/ 80 h 475"/>
                      <a:gd name="T6" fmla="*/ 15 w 347"/>
                      <a:gd name="T7" fmla="*/ 77 h 475"/>
                      <a:gd name="T8" fmla="*/ 11 w 347"/>
                      <a:gd name="T9" fmla="*/ 73 h 475"/>
                      <a:gd name="T10" fmla="*/ 8 w 347"/>
                      <a:gd name="T11" fmla="*/ 69 h 475"/>
                      <a:gd name="T12" fmla="*/ 5 w 347"/>
                      <a:gd name="T13" fmla="*/ 64 h 475"/>
                      <a:gd name="T14" fmla="*/ 3 w 347"/>
                      <a:gd name="T15" fmla="*/ 59 h 475"/>
                      <a:gd name="T16" fmla="*/ 1 w 347"/>
                      <a:gd name="T17" fmla="*/ 54 h 475"/>
                      <a:gd name="T18" fmla="*/ 0 w 347"/>
                      <a:gd name="T19" fmla="*/ 49 h 475"/>
                      <a:gd name="T20" fmla="*/ 0 w 347"/>
                      <a:gd name="T21" fmla="*/ 44 h 475"/>
                      <a:gd name="T22" fmla="*/ 1 w 347"/>
                      <a:gd name="T23" fmla="*/ 35 h 475"/>
                      <a:gd name="T24" fmla="*/ 3 w 347"/>
                      <a:gd name="T25" fmla="*/ 27 h 475"/>
                      <a:gd name="T26" fmla="*/ 7 w 347"/>
                      <a:gd name="T27" fmla="*/ 19 h 475"/>
                      <a:gd name="T28" fmla="*/ 12 w 347"/>
                      <a:gd name="T29" fmla="*/ 13 h 475"/>
                      <a:gd name="T30" fmla="*/ 19 w 347"/>
                      <a:gd name="T31" fmla="*/ 8 h 475"/>
                      <a:gd name="T32" fmla="*/ 26 w 347"/>
                      <a:gd name="T33" fmla="*/ 4 h 475"/>
                      <a:gd name="T34" fmla="*/ 34 w 347"/>
                      <a:gd name="T35" fmla="*/ 1 h 475"/>
                      <a:gd name="T36" fmla="*/ 43 w 347"/>
                      <a:gd name="T37" fmla="*/ 0 h 475"/>
                      <a:gd name="T38" fmla="*/ 52 w 347"/>
                      <a:gd name="T39" fmla="*/ 1 h 475"/>
                      <a:gd name="T40" fmla="*/ 60 w 347"/>
                      <a:gd name="T41" fmla="*/ 4 h 475"/>
                      <a:gd name="T42" fmla="*/ 67 w 347"/>
                      <a:gd name="T43" fmla="*/ 8 h 475"/>
                      <a:gd name="T44" fmla="*/ 74 w 347"/>
                      <a:gd name="T45" fmla="*/ 13 h 475"/>
                      <a:gd name="T46" fmla="*/ 79 w 347"/>
                      <a:gd name="T47" fmla="*/ 19 h 475"/>
                      <a:gd name="T48" fmla="*/ 83 w 347"/>
                      <a:gd name="T49" fmla="*/ 27 h 475"/>
                      <a:gd name="T50" fmla="*/ 85 w 347"/>
                      <a:gd name="T51" fmla="*/ 35 h 475"/>
                      <a:gd name="T52" fmla="*/ 86 w 347"/>
                      <a:gd name="T53" fmla="*/ 44 h 475"/>
                      <a:gd name="T54" fmla="*/ 86 w 347"/>
                      <a:gd name="T55" fmla="*/ 49 h 475"/>
                      <a:gd name="T56" fmla="*/ 85 w 347"/>
                      <a:gd name="T57" fmla="*/ 54 h 475"/>
                      <a:gd name="T58" fmla="*/ 83 w 347"/>
                      <a:gd name="T59" fmla="*/ 59 h 475"/>
                      <a:gd name="T60" fmla="*/ 81 w 347"/>
                      <a:gd name="T61" fmla="*/ 64 h 475"/>
                      <a:gd name="T62" fmla="*/ 78 w 347"/>
                      <a:gd name="T63" fmla="*/ 68 h 475"/>
                      <a:gd name="T64" fmla="*/ 75 w 347"/>
                      <a:gd name="T65" fmla="*/ 73 h 475"/>
                      <a:gd name="T66" fmla="*/ 71 w 347"/>
                      <a:gd name="T67" fmla="*/ 76 h 475"/>
                      <a:gd name="T68" fmla="*/ 67 w 347"/>
                      <a:gd name="T69" fmla="*/ 80 h 475"/>
                      <a:gd name="T70" fmla="*/ 65 w 347"/>
                      <a:gd name="T71" fmla="*/ 81 h 475"/>
                      <a:gd name="T72" fmla="*/ 65 w 347"/>
                      <a:gd name="T73" fmla="*/ 86 h 475"/>
                      <a:gd name="T74" fmla="*/ 65 w 347"/>
                      <a:gd name="T75" fmla="*/ 98 h 475"/>
                      <a:gd name="T76" fmla="*/ 65 w 347"/>
                      <a:gd name="T77" fmla="*/ 110 h 475"/>
                      <a:gd name="T78" fmla="*/ 65 w 347"/>
                      <a:gd name="T79" fmla="*/ 119 h 475"/>
                      <a:gd name="T80" fmla="*/ 62 w 347"/>
                      <a:gd name="T81" fmla="*/ 119 h 475"/>
                      <a:gd name="T82" fmla="*/ 56 w 347"/>
                      <a:gd name="T83" fmla="*/ 119 h 475"/>
                      <a:gd name="T84" fmla="*/ 50 w 347"/>
                      <a:gd name="T85" fmla="*/ 119 h 475"/>
                      <a:gd name="T86" fmla="*/ 43 w 347"/>
                      <a:gd name="T87" fmla="*/ 119 h 475"/>
                      <a:gd name="T88" fmla="*/ 36 w 347"/>
                      <a:gd name="T89" fmla="*/ 119 h 475"/>
                      <a:gd name="T90" fmla="*/ 30 w 347"/>
                      <a:gd name="T91" fmla="*/ 119 h 475"/>
                      <a:gd name="T92" fmla="*/ 25 w 347"/>
                      <a:gd name="T93" fmla="*/ 119 h 475"/>
                      <a:gd name="T94" fmla="*/ 21 w 347"/>
                      <a:gd name="T95" fmla="*/ 119 h 475"/>
                      <a:gd name="T96" fmla="*/ 21 w 347"/>
                      <a:gd name="T97" fmla="*/ 111 h 475"/>
                      <a:gd name="T98" fmla="*/ 21 w 347"/>
                      <a:gd name="T99" fmla="*/ 99 h 475"/>
                      <a:gd name="T100" fmla="*/ 21 w 347"/>
                      <a:gd name="T101" fmla="*/ 88 h 475"/>
                      <a:gd name="T102" fmla="*/ 21 w 347"/>
                      <a:gd name="T103" fmla="*/ 83 h 47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7"/>
                      <a:gd name="T157" fmla="*/ 0 h 475"/>
                      <a:gd name="T158" fmla="*/ 347 w 347"/>
                      <a:gd name="T159" fmla="*/ 475 h 47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7" h="475">
                        <a:moveTo>
                          <a:pt x="87" y="331"/>
                        </a:moveTo>
                        <a:lnTo>
                          <a:pt x="87" y="323"/>
                        </a:lnTo>
                        <a:lnTo>
                          <a:pt x="80" y="318"/>
                        </a:lnTo>
                        <a:lnTo>
                          <a:pt x="62" y="306"/>
                        </a:lnTo>
                        <a:lnTo>
                          <a:pt x="46" y="291"/>
                        </a:lnTo>
                        <a:lnTo>
                          <a:pt x="33" y="273"/>
                        </a:lnTo>
                        <a:lnTo>
                          <a:pt x="21" y="256"/>
                        </a:lnTo>
                        <a:lnTo>
                          <a:pt x="12" y="236"/>
                        </a:lnTo>
                        <a:lnTo>
                          <a:pt x="6" y="216"/>
                        </a:lnTo>
                        <a:lnTo>
                          <a:pt x="1" y="195"/>
                        </a:lnTo>
                        <a:lnTo>
                          <a:pt x="0" y="173"/>
                        </a:lnTo>
                        <a:lnTo>
                          <a:pt x="4" y="139"/>
                        </a:lnTo>
                        <a:lnTo>
                          <a:pt x="14" y="106"/>
                        </a:lnTo>
                        <a:lnTo>
                          <a:pt x="30" y="76"/>
                        </a:lnTo>
                        <a:lnTo>
                          <a:pt x="51" y="51"/>
                        </a:lnTo>
                        <a:lnTo>
                          <a:pt x="77" y="30"/>
                        </a:lnTo>
                        <a:lnTo>
                          <a:pt x="106" y="14"/>
                        </a:lnTo>
                        <a:lnTo>
                          <a:pt x="138" y="4"/>
                        </a:lnTo>
                        <a:lnTo>
                          <a:pt x="173" y="0"/>
                        </a:lnTo>
                        <a:lnTo>
                          <a:pt x="208" y="4"/>
                        </a:lnTo>
                        <a:lnTo>
                          <a:pt x="241" y="14"/>
                        </a:lnTo>
                        <a:lnTo>
                          <a:pt x="270" y="30"/>
                        </a:lnTo>
                        <a:lnTo>
                          <a:pt x="296" y="51"/>
                        </a:lnTo>
                        <a:lnTo>
                          <a:pt x="317" y="76"/>
                        </a:lnTo>
                        <a:lnTo>
                          <a:pt x="333" y="106"/>
                        </a:lnTo>
                        <a:lnTo>
                          <a:pt x="343" y="139"/>
                        </a:lnTo>
                        <a:lnTo>
                          <a:pt x="347" y="173"/>
                        </a:lnTo>
                        <a:lnTo>
                          <a:pt x="346" y="195"/>
                        </a:lnTo>
                        <a:lnTo>
                          <a:pt x="341" y="216"/>
                        </a:lnTo>
                        <a:lnTo>
                          <a:pt x="335" y="235"/>
                        </a:lnTo>
                        <a:lnTo>
                          <a:pt x="326" y="255"/>
                        </a:lnTo>
                        <a:lnTo>
                          <a:pt x="315" y="272"/>
                        </a:lnTo>
                        <a:lnTo>
                          <a:pt x="301" y="289"/>
                        </a:lnTo>
                        <a:lnTo>
                          <a:pt x="286" y="304"/>
                        </a:lnTo>
                        <a:lnTo>
                          <a:pt x="269" y="317"/>
                        </a:lnTo>
                        <a:lnTo>
                          <a:pt x="262" y="322"/>
                        </a:lnTo>
                        <a:lnTo>
                          <a:pt x="262" y="342"/>
                        </a:lnTo>
                        <a:lnTo>
                          <a:pt x="262" y="389"/>
                        </a:lnTo>
                        <a:lnTo>
                          <a:pt x="262" y="440"/>
                        </a:lnTo>
                        <a:lnTo>
                          <a:pt x="262" y="475"/>
                        </a:lnTo>
                        <a:lnTo>
                          <a:pt x="248" y="475"/>
                        </a:lnTo>
                        <a:lnTo>
                          <a:pt x="227" y="475"/>
                        </a:lnTo>
                        <a:lnTo>
                          <a:pt x="202" y="475"/>
                        </a:lnTo>
                        <a:lnTo>
                          <a:pt x="174" y="475"/>
                        </a:lnTo>
                        <a:lnTo>
                          <a:pt x="147" y="475"/>
                        </a:lnTo>
                        <a:lnTo>
                          <a:pt x="121" y="475"/>
                        </a:lnTo>
                        <a:lnTo>
                          <a:pt x="100" y="475"/>
                        </a:lnTo>
                        <a:lnTo>
                          <a:pt x="87" y="475"/>
                        </a:lnTo>
                        <a:lnTo>
                          <a:pt x="87" y="442"/>
                        </a:lnTo>
                        <a:lnTo>
                          <a:pt x="87" y="393"/>
                        </a:lnTo>
                        <a:lnTo>
                          <a:pt x="87" y="349"/>
                        </a:lnTo>
                        <a:lnTo>
                          <a:pt x="87" y="331"/>
                        </a:lnTo>
                        <a:close/>
                      </a:path>
                    </a:pathLst>
                  </a:custGeom>
                  <a:solidFill>
                    <a:srgbClr val="FFFFFF"/>
                  </a:solidFill>
                  <a:ln w="9525">
                    <a:noFill/>
                    <a:round/>
                    <a:headEnd/>
                    <a:tailEnd/>
                  </a:ln>
                </p:spPr>
                <p:txBody>
                  <a:bodyPr/>
                  <a:lstStyle/>
                  <a:p>
                    <a:endParaRPr kumimoji="0" lang="en-US" altLang="zh-TW" sz="1600">
                      <a:solidFill>
                        <a:srgbClr val="5F5F5F"/>
                      </a:solidFill>
                    </a:endParaRPr>
                  </a:p>
                </p:txBody>
              </p:sp>
              <p:sp>
                <p:nvSpPr>
                  <p:cNvPr id="20531" name="Freeform 25"/>
                  <p:cNvSpPr>
                    <a:spLocks/>
                  </p:cNvSpPr>
                  <p:nvPr/>
                </p:nvSpPr>
                <p:spPr bwMode="auto">
                  <a:xfrm>
                    <a:off x="3468" y="2886"/>
                    <a:ext cx="47" cy="47"/>
                  </a:xfrm>
                  <a:custGeom>
                    <a:avLst/>
                    <a:gdLst>
                      <a:gd name="T0" fmla="*/ 23 w 95"/>
                      <a:gd name="T1" fmla="*/ 12 h 95"/>
                      <a:gd name="T2" fmla="*/ 23 w 95"/>
                      <a:gd name="T3" fmla="*/ 14 h 95"/>
                      <a:gd name="T4" fmla="*/ 22 w 95"/>
                      <a:gd name="T5" fmla="*/ 16 h 95"/>
                      <a:gd name="T6" fmla="*/ 21 w 95"/>
                      <a:gd name="T7" fmla="*/ 18 h 95"/>
                      <a:gd name="T8" fmla="*/ 20 w 95"/>
                      <a:gd name="T9" fmla="*/ 20 h 95"/>
                      <a:gd name="T10" fmla="*/ 18 w 95"/>
                      <a:gd name="T11" fmla="*/ 21 h 95"/>
                      <a:gd name="T12" fmla="*/ 16 w 95"/>
                      <a:gd name="T13" fmla="*/ 22 h 95"/>
                      <a:gd name="T14" fmla="*/ 14 w 95"/>
                      <a:gd name="T15" fmla="*/ 23 h 95"/>
                      <a:gd name="T16" fmla="*/ 12 w 95"/>
                      <a:gd name="T17" fmla="*/ 23 h 95"/>
                      <a:gd name="T18" fmla="*/ 9 w 95"/>
                      <a:gd name="T19" fmla="*/ 23 h 95"/>
                      <a:gd name="T20" fmla="*/ 7 w 95"/>
                      <a:gd name="T21" fmla="*/ 22 h 95"/>
                      <a:gd name="T22" fmla="*/ 5 w 95"/>
                      <a:gd name="T23" fmla="*/ 21 h 95"/>
                      <a:gd name="T24" fmla="*/ 3 w 95"/>
                      <a:gd name="T25" fmla="*/ 20 h 95"/>
                      <a:gd name="T26" fmla="*/ 2 w 95"/>
                      <a:gd name="T27" fmla="*/ 18 h 95"/>
                      <a:gd name="T28" fmla="*/ 1 w 95"/>
                      <a:gd name="T29" fmla="*/ 16 h 95"/>
                      <a:gd name="T30" fmla="*/ 0 w 95"/>
                      <a:gd name="T31" fmla="*/ 14 h 95"/>
                      <a:gd name="T32" fmla="*/ 0 w 95"/>
                      <a:gd name="T33" fmla="*/ 12 h 95"/>
                      <a:gd name="T34" fmla="*/ 0 w 95"/>
                      <a:gd name="T35" fmla="*/ 9 h 95"/>
                      <a:gd name="T36" fmla="*/ 1 w 95"/>
                      <a:gd name="T37" fmla="*/ 7 h 95"/>
                      <a:gd name="T38" fmla="*/ 2 w 95"/>
                      <a:gd name="T39" fmla="*/ 5 h 95"/>
                      <a:gd name="T40" fmla="*/ 3 w 95"/>
                      <a:gd name="T41" fmla="*/ 3 h 95"/>
                      <a:gd name="T42" fmla="*/ 5 w 95"/>
                      <a:gd name="T43" fmla="*/ 2 h 95"/>
                      <a:gd name="T44" fmla="*/ 7 w 95"/>
                      <a:gd name="T45" fmla="*/ 1 h 95"/>
                      <a:gd name="T46" fmla="*/ 9 w 95"/>
                      <a:gd name="T47" fmla="*/ 0 h 95"/>
                      <a:gd name="T48" fmla="*/ 12 w 95"/>
                      <a:gd name="T49" fmla="*/ 0 h 95"/>
                      <a:gd name="T50" fmla="*/ 14 w 95"/>
                      <a:gd name="T51" fmla="*/ 0 h 95"/>
                      <a:gd name="T52" fmla="*/ 16 w 95"/>
                      <a:gd name="T53" fmla="*/ 1 h 95"/>
                      <a:gd name="T54" fmla="*/ 18 w 95"/>
                      <a:gd name="T55" fmla="*/ 2 h 95"/>
                      <a:gd name="T56" fmla="*/ 20 w 95"/>
                      <a:gd name="T57" fmla="*/ 3 h 95"/>
                      <a:gd name="T58" fmla="*/ 21 w 95"/>
                      <a:gd name="T59" fmla="*/ 5 h 95"/>
                      <a:gd name="T60" fmla="*/ 22 w 95"/>
                      <a:gd name="T61" fmla="*/ 7 h 95"/>
                      <a:gd name="T62" fmla="*/ 23 w 95"/>
                      <a:gd name="T63" fmla="*/ 9 h 95"/>
                      <a:gd name="T64" fmla="*/ 23 w 95"/>
                      <a:gd name="T65" fmla="*/ 12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5"/>
                      <a:gd name="T100" fmla="*/ 0 h 95"/>
                      <a:gd name="T101" fmla="*/ 95 w 95"/>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5" h="95">
                        <a:moveTo>
                          <a:pt x="95" y="48"/>
                        </a:moveTo>
                        <a:lnTo>
                          <a:pt x="93" y="57"/>
                        </a:lnTo>
                        <a:lnTo>
                          <a:pt x="91" y="66"/>
                        </a:lnTo>
                        <a:lnTo>
                          <a:pt x="86" y="74"/>
                        </a:lnTo>
                        <a:lnTo>
                          <a:pt x="82" y="81"/>
                        </a:lnTo>
                        <a:lnTo>
                          <a:pt x="75" y="87"/>
                        </a:lnTo>
                        <a:lnTo>
                          <a:pt x="67" y="91"/>
                        </a:lnTo>
                        <a:lnTo>
                          <a:pt x="58" y="94"/>
                        </a:lnTo>
                        <a:lnTo>
                          <a:pt x="48" y="95"/>
                        </a:lnTo>
                        <a:lnTo>
                          <a:pt x="39" y="94"/>
                        </a:lnTo>
                        <a:lnTo>
                          <a:pt x="30" y="91"/>
                        </a:lnTo>
                        <a:lnTo>
                          <a:pt x="22" y="87"/>
                        </a:lnTo>
                        <a:lnTo>
                          <a:pt x="14" y="81"/>
                        </a:lnTo>
                        <a:lnTo>
                          <a:pt x="8" y="74"/>
                        </a:lnTo>
                        <a:lnTo>
                          <a:pt x="4" y="66"/>
                        </a:lnTo>
                        <a:lnTo>
                          <a:pt x="1" y="57"/>
                        </a:lnTo>
                        <a:lnTo>
                          <a:pt x="0" y="48"/>
                        </a:lnTo>
                        <a:lnTo>
                          <a:pt x="1" y="38"/>
                        </a:lnTo>
                        <a:lnTo>
                          <a:pt x="4" y="29"/>
                        </a:lnTo>
                        <a:lnTo>
                          <a:pt x="8" y="21"/>
                        </a:lnTo>
                        <a:lnTo>
                          <a:pt x="14" y="14"/>
                        </a:lnTo>
                        <a:lnTo>
                          <a:pt x="22" y="8"/>
                        </a:lnTo>
                        <a:lnTo>
                          <a:pt x="30" y="4"/>
                        </a:lnTo>
                        <a:lnTo>
                          <a:pt x="39" y="2"/>
                        </a:lnTo>
                        <a:lnTo>
                          <a:pt x="48" y="0"/>
                        </a:lnTo>
                        <a:lnTo>
                          <a:pt x="58" y="2"/>
                        </a:lnTo>
                        <a:lnTo>
                          <a:pt x="67" y="4"/>
                        </a:lnTo>
                        <a:lnTo>
                          <a:pt x="75" y="8"/>
                        </a:lnTo>
                        <a:lnTo>
                          <a:pt x="82" y="14"/>
                        </a:lnTo>
                        <a:lnTo>
                          <a:pt x="86" y="21"/>
                        </a:lnTo>
                        <a:lnTo>
                          <a:pt x="91" y="29"/>
                        </a:lnTo>
                        <a:lnTo>
                          <a:pt x="93" y="38"/>
                        </a:lnTo>
                        <a:lnTo>
                          <a:pt x="95" y="48"/>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32" name="Freeform 26"/>
                  <p:cNvSpPr>
                    <a:spLocks/>
                  </p:cNvSpPr>
                  <p:nvPr/>
                </p:nvSpPr>
                <p:spPr bwMode="auto">
                  <a:xfrm>
                    <a:off x="3542" y="2886"/>
                    <a:ext cx="47" cy="47"/>
                  </a:xfrm>
                  <a:custGeom>
                    <a:avLst/>
                    <a:gdLst>
                      <a:gd name="T0" fmla="*/ 24 w 94"/>
                      <a:gd name="T1" fmla="*/ 12 h 95"/>
                      <a:gd name="T2" fmla="*/ 24 w 94"/>
                      <a:gd name="T3" fmla="*/ 14 h 95"/>
                      <a:gd name="T4" fmla="*/ 23 w 94"/>
                      <a:gd name="T5" fmla="*/ 16 h 95"/>
                      <a:gd name="T6" fmla="*/ 22 w 94"/>
                      <a:gd name="T7" fmla="*/ 18 h 95"/>
                      <a:gd name="T8" fmla="*/ 20 w 94"/>
                      <a:gd name="T9" fmla="*/ 20 h 95"/>
                      <a:gd name="T10" fmla="*/ 19 w 94"/>
                      <a:gd name="T11" fmla="*/ 21 h 95"/>
                      <a:gd name="T12" fmla="*/ 17 w 94"/>
                      <a:gd name="T13" fmla="*/ 22 h 95"/>
                      <a:gd name="T14" fmla="*/ 14 w 94"/>
                      <a:gd name="T15" fmla="*/ 23 h 95"/>
                      <a:gd name="T16" fmla="*/ 12 w 94"/>
                      <a:gd name="T17" fmla="*/ 23 h 95"/>
                      <a:gd name="T18" fmla="*/ 10 w 94"/>
                      <a:gd name="T19" fmla="*/ 23 h 95"/>
                      <a:gd name="T20" fmla="*/ 7 w 94"/>
                      <a:gd name="T21" fmla="*/ 22 h 95"/>
                      <a:gd name="T22" fmla="*/ 5 w 94"/>
                      <a:gd name="T23" fmla="*/ 21 h 95"/>
                      <a:gd name="T24" fmla="*/ 3 w 94"/>
                      <a:gd name="T25" fmla="*/ 20 h 95"/>
                      <a:gd name="T26" fmla="*/ 2 w 94"/>
                      <a:gd name="T27" fmla="*/ 18 h 95"/>
                      <a:gd name="T28" fmla="*/ 1 w 94"/>
                      <a:gd name="T29" fmla="*/ 16 h 95"/>
                      <a:gd name="T30" fmla="*/ 1 w 94"/>
                      <a:gd name="T31" fmla="*/ 14 h 95"/>
                      <a:gd name="T32" fmla="*/ 0 w 94"/>
                      <a:gd name="T33" fmla="*/ 12 h 95"/>
                      <a:gd name="T34" fmla="*/ 1 w 94"/>
                      <a:gd name="T35" fmla="*/ 9 h 95"/>
                      <a:gd name="T36" fmla="*/ 1 w 94"/>
                      <a:gd name="T37" fmla="*/ 7 h 95"/>
                      <a:gd name="T38" fmla="*/ 2 w 94"/>
                      <a:gd name="T39" fmla="*/ 5 h 95"/>
                      <a:gd name="T40" fmla="*/ 3 w 94"/>
                      <a:gd name="T41" fmla="*/ 3 h 95"/>
                      <a:gd name="T42" fmla="*/ 5 w 94"/>
                      <a:gd name="T43" fmla="*/ 2 h 95"/>
                      <a:gd name="T44" fmla="*/ 7 w 94"/>
                      <a:gd name="T45" fmla="*/ 1 h 95"/>
                      <a:gd name="T46" fmla="*/ 10 w 94"/>
                      <a:gd name="T47" fmla="*/ 0 h 95"/>
                      <a:gd name="T48" fmla="*/ 12 w 94"/>
                      <a:gd name="T49" fmla="*/ 0 h 95"/>
                      <a:gd name="T50" fmla="*/ 14 w 94"/>
                      <a:gd name="T51" fmla="*/ 0 h 95"/>
                      <a:gd name="T52" fmla="*/ 17 w 94"/>
                      <a:gd name="T53" fmla="*/ 1 h 95"/>
                      <a:gd name="T54" fmla="*/ 19 w 94"/>
                      <a:gd name="T55" fmla="*/ 2 h 95"/>
                      <a:gd name="T56" fmla="*/ 20 w 94"/>
                      <a:gd name="T57" fmla="*/ 3 h 95"/>
                      <a:gd name="T58" fmla="*/ 22 w 94"/>
                      <a:gd name="T59" fmla="*/ 5 h 95"/>
                      <a:gd name="T60" fmla="*/ 23 w 94"/>
                      <a:gd name="T61" fmla="*/ 7 h 95"/>
                      <a:gd name="T62" fmla="*/ 24 w 94"/>
                      <a:gd name="T63" fmla="*/ 9 h 95"/>
                      <a:gd name="T64" fmla="*/ 24 w 94"/>
                      <a:gd name="T65" fmla="*/ 12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4"/>
                      <a:gd name="T100" fmla="*/ 0 h 95"/>
                      <a:gd name="T101" fmla="*/ 94 w 94"/>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4" h="95">
                        <a:moveTo>
                          <a:pt x="94" y="48"/>
                        </a:moveTo>
                        <a:lnTo>
                          <a:pt x="93" y="57"/>
                        </a:lnTo>
                        <a:lnTo>
                          <a:pt x="91" y="66"/>
                        </a:lnTo>
                        <a:lnTo>
                          <a:pt x="86" y="74"/>
                        </a:lnTo>
                        <a:lnTo>
                          <a:pt x="80" y="81"/>
                        </a:lnTo>
                        <a:lnTo>
                          <a:pt x="73" y="87"/>
                        </a:lnTo>
                        <a:lnTo>
                          <a:pt x="65" y="91"/>
                        </a:lnTo>
                        <a:lnTo>
                          <a:pt x="56" y="94"/>
                        </a:lnTo>
                        <a:lnTo>
                          <a:pt x="47" y="95"/>
                        </a:lnTo>
                        <a:lnTo>
                          <a:pt x="38" y="94"/>
                        </a:lnTo>
                        <a:lnTo>
                          <a:pt x="28" y="91"/>
                        </a:lnTo>
                        <a:lnTo>
                          <a:pt x="20" y="87"/>
                        </a:lnTo>
                        <a:lnTo>
                          <a:pt x="13" y="81"/>
                        </a:lnTo>
                        <a:lnTo>
                          <a:pt x="8" y="74"/>
                        </a:lnTo>
                        <a:lnTo>
                          <a:pt x="3" y="66"/>
                        </a:lnTo>
                        <a:lnTo>
                          <a:pt x="1" y="57"/>
                        </a:lnTo>
                        <a:lnTo>
                          <a:pt x="0" y="48"/>
                        </a:lnTo>
                        <a:lnTo>
                          <a:pt x="1" y="38"/>
                        </a:lnTo>
                        <a:lnTo>
                          <a:pt x="3" y="29"/>
                        </a:lnTo>
                        <a:lnTo>
                          <a:pt x="8" y="21"/>
                        </a:lnTo>
                        <a:lnTo>
                          <a:pt x="13" y="14"/>
                        </a:lnTo>
                        <a:lnTo>
                          <a:pt x="20" y="8"/>
                        </a:lnTo>
                        <a:lnTo>
                          <a:pt x="28" y="4"/>
                        </a:lnTo>
                        <a:lnTo>
                          <a:pt x="38" y="2"/>
                        </a:lnTo>
                        <a:lnTo>
                          <a:pt x="47" y="0"/>
                        </a:lnTo>
                        <a:lnTo>
                          <a:pt x="56" y="2"/>
                        </a:lnTo>
                        <a:lnTo>
                          <a:pt x="65" y="4"/>
                        </a:lnTo>
                        <a:lnTo>
                          <a:pt x="73" y="8"/>
                        </a:lnTo>
                        <a:lnTo>
                          <a:pt x="80" y="14"/>
                        </a:lnTo>
                        <a:lnTo>
                          <a:pt x="86" y="21"/>
                        </a:lnTo>
                        <a:lnTo>
                          <a:pt x="91" y="29"/>
                        </a:lnTo>
                        <a:lnTo>
                          <a:pt x="93" y="38"/>
                        </a:lnTo>
                        <a:lnTo>
                          <a:pt x="94" y="48"/>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33" name="Rectangle 27"/>
                  <p:cNvSpPr>
                    <a:spLocks noChangeArrowheads="1"/>
                  </p:cNvSpPr>
                  <p:nvPr/>
                </p:nvSpPr>
                <p:spPr bwMode="auto">
                  <a:xfrm>
                    <a:off x="3497" y="3007"/>
                    <a:ext cx="8"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sp>
                <p:nvSpPr>
                  <p:cNvPr id="20534" name="Rectangle 28"/>
                  <p:cNvSpPr>
                    <a:spLocks noChangeArrowheads="1"/>
                  </p:cNvSpPr>
                  <p:nvPr/>
                </p:nvSpPr>
                <p:spPr bwMode="auto">
                  <a:xfrm>
                    <a:off x="3524" y="3007"/>
                    <a:ext cx="7"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sp>
                <p:nvSpPr>
                  <p:cNvPr id="20535" name="Rectangle 29"/>
                  <p:cNvSpPr>
                    <a:spLocks noChangeArrowheads="1"/>
                  </p:cNvSpPr>
                  <p:nvPr/>
                </p:nvSpPr>
                <p:spPr bwMode="auto">
                  <a:xfrm>
                    <a:off x="3549" y="3007"/>
                    <a:ext cx="8"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grpSp>
          </p:grpSp>
          <p:grpSp>
            <p:nvGrpSpPr>
              <p:cNvPr id="20515" name="Group 30"/>
              <p:cNvGrpSpPr>
                <a:grpSpLocks/>
              </p:cNvGrpSpPr>
              <p:nvPr/>
            </p:nvGrpSpPr>
            <p:grpSpPr bwMode="auto">
              <a:xfrm>
                <a:off x="2783" y="1155"/>
                <a:ext cx="388" cy="517"/>
                <a:chOff x="2783" y="1155"/>
                <a:chExt cx="388" cy="517"/>
              </a:xfrm>
            </p:grpSpPr>
            <p:pic>
              <p:nvPicPr>
                <p:cNvPr id="20516" name="Picture 31"/>
                <p:cNvPicPr>
                  <a:picLocks noChangeAspect="1" noChangeArrowheads="1"/>
                </p:cNvPicPr>
                <p:nvPr/>
              </p:nvPicPr>
              <p:blipFill>
                <a:blip r:embed="rId10"/>
                <a:srcRect/>
                <a:stretch>
                  <a:fillRect/>
                </a:stretch>
              </p:blipFill>
              <p:spPr bwMode="auto">
                <a:xfrm>
                  <a:off x="2783" y="1155"/>
                  <a:ext cx="388" cy="517"/>
                </a:xfrm>
                <a:prstGeom prst="rect">
                  <a:avLst/>
                </a:prstGeom>
                <a:noFill/>
                <a:ln w="9525">
                  <a:noFill/>
                  <a:miter lim="800000"/>
                  <a:headEnd/>
                  <a:tailEnd/>
                </a:ln>
              </p:spPr>
            </p:pic>
            <p:grpSp>
              <p:nvGrpSpPr>
                <p:cNvPr id="20517" name="Group 32"/>
                <p:cNvGrpSpPr>
                  <a:grpSpLocks/>
                </p:cNvGrpSpPr>
                <p:nvPr/>
              </p:nvGrpSpPr>
              <p:grpSpPr bwMode="auto">
                <a:xfrm>
                  <a:off x="2977" y="1360"/>
                  <a:ext cx="193" cy="136"/>
                  <a:chOff x="3320" y="2790"/>
                  <a:chExt cx="414" cy="294"/>
                </a:xfrm>
              </p:grpSpPr>
              <p:sp>
                <p:nvSpPr>
                  <p:cNvPr id="20518" name="Freeform 33"/>
                  <p:cNvSpPr>
                    <a:spLocks/>
                  </p:cNvSpPr>
                  <p:nvPr/>
                </p:nvSpPr>
                <p:spPr bwMode="auto">
                  <a:xfrm>
                    <a:off x="3320" y="2834"/>
                    <a:ext cx="414" cy="250"/>
                  </a:xfrm>
                  <a:custGeom>
                    <a:avLst/>
                    <a:gdLst>
                      <a:gd name="T0" fmla="*/ 202 w 827"/>
                      <a:gd name="T1" fmla="*/ 35 h 500"/>
                      <a:gd name="T2" fmla="*/ 207 w 827"/>
                      <a:gd name="T3" fmla="*/ 24 h 500"/>
                      <a:gd name="T4" fmla="*/ 205 w 827"/>
                      <a:gd name="T5" fmla="*/ 12 h 500"/>
                      <a:gd name="T6" fmla="*/ 196 w 827"/>
                      <a:gd name="T7" fmla="*/ 3 h 500"/>
                      <a:gd name="T8" fmla="*/ 184 w 827"/>
                      <a:gd name="T9" fmla="*/ 0 h 500"/>
                      <a:gd name="T10" fmla="*/ 173 w 827"/>
                      <a:gd name="T11" fmla="*/ 4 h 500"/>
                      <a:gd name="T12" fmla="*/ 167 w 827"/>
                      <a:gd name="T13" fmla="*/ 11 h 500"/>
                      <a:gd name="T14" fmla="*/ 164 w 827"/>
                      <a:gd name="T15" fmla="*/ 20 h 500"/>
                      <a:gd name="T16" fmla="*/ 43 w 827"/>
                      <a:gd name="T17" fmla="*/ 23 h 500"/>
                      <a:gd name="T18" fmla="*/ 42 w 827"/>
                      <a:gd name="T19" fmla="*/ 14 h 500"/>
                      <a:gd name="T20" fmla="*/ 37 w 827"/>
                      <a:gd name="T21" fmla="*/ 6 h 500"/>
                      <a:gd name="T22" fmla="*/ 28 w 827"/>
                      <a:gd name="T23" fmla="*/ 1 h 500"/>
                      <a:gd name="T24" fmla="*/ 15 w 827"/>
                      <a:gd name="T25" fmla="*/ 1 h 500"/>
                      <a:gd name="T26" fmla="*/ 5 w 827"/>
                      <a:gd name="T27" fmla="*/ 8 h 500"/>
                      <a:gd name="T28" fmla="*/ 0 w 827"/>
                      <a:gd name="T29" fmla="*/ 20 h 500"/>
                      <a:gd name="T30" fmla="*/ 3 w 827"/>
                      <a:gd name="T31" fmla="*/ 31 h 500"/>
                      <a:gd name="T32" fmla="*/ 12 w 827"/>
                      <a:gd name="T33" fmla="*/ 40 h 500"/>
                      <a:gd name="T34" fmla="*/ 21 w 827"/>
                      <a:gd name="T35" fmla="*/ 43 h 500"/>
                      <a:gd name="T36" fmla="*/ 30 w 827"/>
                      <a:gd name="T37" fmla="*/ 41 h 500"/>
                      <a:gd name="T38" fmla="*/ 86 w 827"/>
                      <a:gd name="T39" fmla="*/ 64 h 500"/>
                      <a:gd name="T40" fmla="*/ 36 w 827"/>
                      <a:gd name="T41" fmla="*/ 84 h 500"/>
                      <a:gd name="T42" fmla="*/ 28 w 827"/>
                      <a:gd name="T43" fmla="*/ 83 h 500"/>
                      <a:gd name="T44" fmla="*/ 18 w 827"/>
                      <a:gd name="T45" fmla="*/ 85 h 500"/>
                      <a:gd name="T46" fmla="*/ 9 w 827"/>
                      <a:gd name="T47" fmla="*/ 94 h 500"/>
                      <a:gd name="T48" fmla="*/ 7 w 827"/>
                      <a:gd name="T49" fmla="*/ 106 h 500"/>
                      <a:gd name="T50" fmla="*/ 12 w 827"/>
                      <a:gd name="T51" fmla="*/ 118 h 500"/>
                      <a:gd name="T52" fmla="*/ 22 w 827"/>
                      <a:gd name="T53" fmla="*/ 124 h 500"/>
                      <a:gd name="T54" fmla="*/ 34 w 827"/>
                      <a:gd name="T55" fmla="*/ 125 h 500"/>
                      <a:gd name="T56" fmla="*/ 43 w 827"/>
                      <a:gd name="T57" fmla="*/ 119 h 500"/>
                      <a:gd name="T58" fmla="*/ 49 w 827"/>
                      <a:gd name="T59" fmla="*/ 111 h 500"/>
                      <a:gd name="T60" fmla="*/ 50 w 827"/>
                      <a:gd name="T61" fmla="*/ 102 h 500"/>
                      <a:gd name="T62" fmla="*/ 158 w 827"/>
                      <a:gd name="T63" fmla="*/ 105 h 500"/>
                      <a:gd name="T64" fmla="*/ 161 w 827"/>
                      <a:gd name="T65" fmla="*/ 114 h 500"/>
                      <a:gd name="T66" fmla="*/ 167 w 827"/>
                      <a:gd name="T67" fmla="*/ 121 h 500"/>
                      <a:gd name="T68" fmla="*/ 178 w 827"/>
                      <a:gd name="T69" fmla="*/ 125 h 500"/>
                      <a:gd name="T70" fmla="*/ 190 w 827"/>
                      <a:gd name="T71" fmla="*/ 123 h 500"/>
                      <a:gd name="T72" fmla="*/ 198 w 827"/>
                      <a:gd name="T73" fmla="*/ 114 h 500"/>
                      <a:gd name="T74" fmla="*/ 201 w 827"/>
                      <a:gd name="T75" fmla="*/ 102 h 500"/>
                      <a:gd name="T76" fmla="*/ 196 w 827"/>
                      <a:gd name="T77" fmla="*/ 90 h 500"/>
                      <a:gd name="T78" fmla="*/ 186 w 827"/>
                      <a:gd name="T79" fmla="*/ 84 h 500"/>
                      <a:gd name="T80" fmla="*/ 177 w 827"/>
                      <a:gd name="T81" fmla="*/ 83 h 500"/>
                      <a:gd name="T82" fmla="*/ 168 w 827"/>
                      <a:gd name="T83" fmla="*/ 86 h 500"/>
                      <a:gd name="T84" fmla="*/ 172 w 827"/>
                      <a:gd name="T85" fmla="*/ 38 h 500"/>
                      <a:gd name="T86" fmla="*/ 180 w 827"/>
                      <a:gd name="T87" fmla="*/ 42 h 500"/>
                      <a:gd name="T88" fmla="*/ 190 w 827"/>
                      <a:gd name="T89" fmla="*/ 42 h 5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27"/>
                      <a:gd name="T136" fmla="*/ 0 h 500"/>
                      <a:gd name="T137" fmla="*/ 827 w 827"/>
                      <a:gd name="T138" fmla="*/ 500 h 5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27" h="500">
                        <a:moveTo>
                          <a:pt x="781" y="160"/>
                        </a:moveTo>
                        <a:lnTo>
                          <a:pt x="796" y="151"/>
                        </a:lnTo>
                        <a:lnTo>
                          <a:pt x="808" y="139"/>
                        </a:lnTo>
                        <a:lnTo>
                          <a:pt x="817" y="125"/>
                        </a:lnTo>
                        <a:lnTo>
                          <a:pt x="824" y="110"/>
                        </a:lnTo>
                        <a:lnTo>
                          <a:pt x="827" y="94"/>
                        </a:lnTo>
                        <a:lnTo>
                          <a:pt x="827" y="78"/>
                        </a:lnTo>
                        <a:lnTo>
                          <a:pt x="824" y="62"/>
                        </a:lnTo>
                        <a:lnTo>
                          <a:pt x="817" y="46"/>
                        </a:lnTo>
                        <a:lnTo>
                          <a:pt x="808" y="31"/>
                        </a:lnTo>
                        <a:lnTo>
                          <a:pt x="795" y="19"/>
                        </a:lnTo>
                        <a:lnTo>
                          <a:pt x="782" y="10"/>
                        </a:lnTo>
                        <a:lnTo>
                          <a:pt x="766" y="3"/>
                        </a:lnTo>
                        <a:lnTo>
                          <a:pt x="750" y="0"/>
                        </a:lnTo>
                        <a:lnTo>
                          <a:pt x="734" y="0"/>
                        </a:lnTo>
                        <a:lnTo>
                          <a:pt x="718" y="2"/>
                        </a:lnTo>
                        <a:lnTo>
                          <a:pt x="702" y="9"/>
                        </a:lnTo>
                        <a:lnTo>
                          <a:pt x="690" y="16"/>
                        </a:lnTo>
                        <a:lnTo>
                          <a:pt x="681" y="24"/>
                        </a:lnTo>
                        <a:lnTo>
                          <a:pt x="673" y="33"/>
                        </a:lnTo>
                        <a:lnTo>
                          <a:pt x="666" y="43"/>
                        </a:lnTo>
                        <a:lnTo>
                          <a:pt x="661" y="55"/>
                        </a:lnTo>
                        <a:lnTo>
                          <a:pt x="658" y="67"/>
                        </a:lnTo>
                        <a:lnTo>
                          <a:pt x="656" y="79"/>
                        </a:lnTo>
                        <a:lnTo>
                          <a:pt x="656" y="92"/>
                        </a:lnTo>
                        <a:lnTo>
                          <a:pt x="413" y="218"/>
                        </a:lnTo>
                        <a:lnTo>
                          <a:pt x="171" y="92"/>
                        </a:lnTo>
                        <a:lnTo>
                          <a:pt x="171" y="79"/>
                        </a:lnTo>
                        <a:lnTo>
                          <a:pt x="170" y="67"/>
                        </a:lnTo>
                        <a:lnTo>
                          <a:pt x="166" y="55"/>
                        </a:lnTo>
                        <a:lnTo>
                          <a:pt x="162" y="43"/>
                        </a:lnTo>
                        <a:lnTo>
                          <a:pt x="155" y="33"/>
                        </a:lnTo>
                        <a:lnTo>
                          <a:pt x="147" y="24"/>
                        </a:lnTo>
                        <a:lnTo>
                          <a:pt x="137" y="16"/>
                        </a:lnTo>
                        <a:lnTo>
                          <a:pt x="126" y="9"/>
                        </a:lnTo>
                        <a:lnTo>
                          <a:pt x="110" y="2"/>
                        </a:lnTo>
                        <a:lnTo>
                          <a:pt x="92" y="0"/>
                        </a:lnTo>
                        <a:lnTo>
                          <a:pt x="76" y="0"/>
                        </a:lnTo>
                        <a:lnTo>
                          <a:pt x="60" y="3"/>
                        </a:lnTo>
                        <a:lnTo>
                          <a:pt x="45" y="10"/>
                        </a:lnTo>
                        <a:lnTo>
                          <a:pt x="31" y="19"/>
                        </a:lnTo>
                        <a:lnTo>
                          <a:pt x="19" y="31"/>
                        </a:lnTo>
                        <a:lnTo>
                          <a:pt x="10" y="46"/>
                        </a:lnTo>
                        <a:lnTo>
                          <a:pt x="3" y="62"/>
                        </a:lnTo>
                        <a:lnTo>
                          <a:pt x="0" y="78"/>
                        </a:lnTo>
                        <a:lnTo>
                          <a:pt x="0" y="94"/>
                        </a:lnTo>
                        <a:lnTo>
                          <a:pt x="4" y="110"/>
                        </a:lnTo>
                        <a:lnTo>
                          <a:pt x="11" y="125"/>
                        </a:lnTo>
                        <a:lnTo>
                          <a:pt x="20" y="139"/>
                        </a:lnTo>
                        <a:lnTo>
                          <a:pt x="31" y="151"/>
                        </a:lnTo>
                        <a:lnTo>
                          <a:pt x="46" y="160"/>
                        </a:lnTo>
                        <a:lnTo>
                          <a:pt x="58" y="164"/>
                        </a:lnTo>
                        <a:lnTo>
                          <a:pt x="71" y="168"/>
                        </a:lnTo>
                        <a:lnTo>
                          <a:pt x="83" y="169"/>
                        </a:lnTo>
                        <a:lnTo>
                          <a:pt x="96" y="169"/>
                        </a:lnTo>
                        <a:lnTo>
                          <a:pt x="109" y="167"/>
                        </a:lnTo>
                        <a:lnTo>
                          <a:pt x="120" y="162"/>
                        </a:lnTo>
                        <a:lnTo>
                          <a:pt x="130" y="156"/>
                        </a:lnTo>
                        <a:lnTo>
                          <a:pt x="141" y="150"/>
                        </a:lnTo>
                        <a:lnTo>
                          <a:pt x="343" y="256"/>
                        </a:lnTo>
                        <a:lnTo>
                          <a:pt x="165" y="349"/>
                        </a:lnTo>
                        <a:lnTo>
                          <a:pt x="155" y="342"/>
                        </a:lnTo>
                        <a:lnTo>
                          <a:pt x="144" y="336"/>
                        </a:lnTo>
                        <a:lnTo>
                          <a:pt x="133" y="332"/>
                        </a:lnTo>
                        <a:lnTo>
                          <a:pt x="120" y="329"/>
                        </a:lnTo>
                        <a:lnTo>
                          <a:pt x="109" y="329"/>
                        </a:lnTo>
                        <a:lnTo>
                          <a:pt x="96" y="330"/>
                        </a:lnTo>
                        <a:lnTo>
                          <a:pt x="83" y="334"/>
                        </a:lnTo>
                        <a:lnTo>
                          <a:pt x="72" y="339"/>
                        </a:lnTo>
                        <a:lnTo>
                          <a:pt x="58" y="349"/>
                        </a:lnTo>
                        <a:lnTo>
                          <a:pt x="45" y="360"/>
                        </a:lnTo>
                        <a:lnTo>
                          <a:pt x="36" y="374"/>
                        </a:lnTo>
                        <a:lnTo>
                          <a:pt x="30" y="389"/>
                        </a:lnTo>
                        <a:lnTo>
                          <a:pt x="27" y="405"/>
                        </a:lnTo>
                        <a:lnTo>
                          <a:pt x="26" y="421"/>
                        </a:lnTo>
                        <a:lnTo>
                          <a:pt x="29" y="439"/>
                        </a:lnTo>
                        <a:lnTo>
                          <a:pt x="36" y="455"/>
                        </a:lnTo>
                        <a:lnTo>
                          <a:pt x="45" y="469"/>
                        </a:lnTo>
                        <a:lnTo>
                          <a:pt x="58" y="481"/>
                        </a:lnTo>
                        <a:lnTo>
                          <a:pt x="71" y="491"/>
                        </a:lnTo>
                        <a:lnTo>
                          <a:pt x="87" y="496"/>
                        </a:lnTo>
                        <a:lnTo>
                          <a:pt x="103" y="500"/>
                        </a:lnTo>
                        <a:lnTo>
                          <a:pt x="119" y="500"/>
                        </a:lnTo>
                        <a:lnTo>
                          <a:pt x="135" y="498"/>
                        </a:lnTo>
                        <a:lnTo>
                          <a:pt x="151" y="491"/>
                        </a:lnTo>
                        <a:lnTo>
                          <a:pt x="163" y="484"/>
                        </a:lnTo>
                        <a:lnTo>
                          <a:pt x="172" y="476"/>
                        </a:lnTo>
                        <a:lnTo>
                          <a:pt x="180" y="465"/>
                        </a:lnTo>
                        <a:lnTo>
                          <a:pt x="187" y="455"/>
                        </a:lnTo>
                        <a:lnTo>
                          <a:pt x="193" y="443"/>
                        </a:lnTo>
                        <a:lnTo>
                          <a:pt x="196" y="432"/>
                        </a:lnTo>
                        <a:lnTo>
                          <a:pt x="197" y="419"/>
                        </a:lnTo>
                        <a:lnTo>
                          <a:pt x="197" y="406"/>
                        </a:lnTo>
                        <a:lnTo>
                          <a:pt x="413" y="292"/>
                        </a:lnTo>
                        <a:lnTo>
                          <a:pt x="630" y="406"/>
                        </a:lnTo>
                        <a:lnTo>
                          <a:pt x="630" y="419"/>
                        </a:lnTo>
                        <a:lnTo>
                          <a:pt x="631" y="432"/>
                        </a:lnTo>
                        <a:lnTo>
                          <a:pt x="635" y="443"/>
                        </a:lnTo>
                        <a:lnTo>
                          <a:pt x="641" y="455"/>
                        </a:lnTo>
                        <a:lnTo>
                          <a:pt x="647" y="465"/>
                        </a:lnTo>
                        <a:lnTo>
                          <a:pt x="656" y="476"/>
                        </a:lnTo>
                        <a:lnTo>
                          <a:pt x="665" y="484"/>
                        </a:lnTo>
                        <a:lnTo>
                          <a:pt x="676" y="491"/>
                        </a:lnTo>
                        <a:lnTo>
                          <a:pt x="692" y="498"/>
                        </a:lnTo>
                        <a:lnTo>
                          <a:pt x="709" y="500"/>
                        </a:lnTo>
                        <a:lnTo>
                          <a:pt x="725" y="500"/>
                        </a:lnTo>
                        <a:lnTo>
                          <a:pt x="741" y="496"/>
                        </a:lnTo>
                        <a:lnTo>
                          <a:pt x="757" y="491"/>
                        </a:lnTo>
                        <a:lnTo>
                          <a:pt x="770" y="481"/>
                        </a:lnTo>
                        <a:lnTo>
                          <a:pt x="782" y="469"/>
                        </a:lnTo>
                        <a:lnTo>
                          <a:pt x="791" y="455"/>
                        </a:lnTo>
                        <a:lnTo>
                          <a:pt x="798" y="439"/>
                        </a:lnTo>
                        <a:lnTo>
                          <a:pt x="801" y="421"/>
                        </a:lnTo>
                        <a:lnTo>
                          <a:pt x="801" y="405"/>
                        </a:lnTo>
                        <a:lnTo>
                          <a:pt x="797" y="389"/>
                        </a:lnTo>
                        <a:lnTo>
                          <a:pt x="791" y="374"/>
                        </a:lnTo>
                        <a:lnTo>
                          <a:pt x="782" y="360"/>
                        </a:lnTo>
                        <a:lnTo>
                          <a:pt x="770" y="349"/>
                        </a:lnTo>
                        <a:lnTo>
                          <a:pt x="756" y="339"/>
                        </a:lnTo>
                        <a:lnTo>
                          <a:pt x="744" y="334"/>
                        </a:lnTo>
                        <a:lnTo>
                          <a:pt x="732" y="330"/>
                        </a:lnTo>
                        <a:lnTo>
                          <a:pt x="719" y="329"/>
                        </a:lnTo>
                        <a:lnTo>
                          <a:pt x="707" y="329"/>
                        </a:lnTo>
                        <a:lnTo>
                          <a:pt x="695" y="332"/>
                        </a:lnTo>
                        <a:lnTo>
                          <a:pt x="683" y="336"/>
                        </a:lnTo>
                        <a:lnTo>
                          <a:pt x="672" y="342"/>
                        </a:lnTo>
                        <a:lnTo>
                          <a:pt x="661" y="349"/>
                        </a:lnTo>
                        <a:lnTo>
                          <a:pt x="484" y="256"/>
                        </a:lnTo>
                        <a:lnTo>
                          <a:pt x="687" y="150"/>
                        </a:lnTo>
                        <a:lnTo>
                          <a:pt x="697" y="156"/>
                        </a:lnTo>
                        <a:lnTo>
                          <a:pt x="707" y="162"/>
                        </a:lnTo>
                        <a:lnTo>
                          <a:pt x="719" y="167"/>
                        </a:lnTo>
                        <a:lnTo>
                          <a:pt x="732" y="169"/>
                        </a:lnTo>
                        <a:lnTo>
                          <a:pt x="744" y="169"/>
                        </a:lnTo>
                        <a:lnTo>
                          <a:pt x="757" y="168"/>
                        </a:lnTo>
                        <a:lnTo>
                          <a:pt x="770" y="164"/>
                        </a:lnTo>
                        <a:lnTo>
                          <a:pt x="781" y="160"/>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19" name="Freeform 34"/>
                  <p:cNvSpPr>
                    <a:spLocks/>
                  </p:cNvSpPr>
                  <p:nvPr/>
                </p:nvSpPr>
                <p:spPr bwMode="auto">
                  <a:xfrm>
                    <a:off x="3426" y="2790"/>
                    <a:ext cx="205" cy="270"/>
                  </a:xfrm>
                  <a:custGeom>
                    <a:avLst/>
                    <a:gdLst>
                      <a:gd name="T0" fmla="*/ 0 w 409"/>
                      <a:gd name="T1" fmla="*/ 52 h 539"/>
                      <a:gd name="T2" fmla="*/ 0 w 409"/>
                      <a:gd name="T3" fmla="*/ 52 h 539"/>
                      <a:gd name="T4" fmla="*/ 1 w 409"/>
                      <a:gd name="T5" fmla="*/ 58 h 539"/>
                      <a:gd name="T6" fmla="*/ 2 w 409"/>
                      <a:gd name="T7" fmla="*/ 64 h 539"/>
                      <a:gd name="T8" fmla="*/ 4 w 409"/>
                      <a:gd name="T9" fmla="*/ 70 h 539"/>
                      <a:gd name="T10" fmla="*/ 6 w 409"/>
                      <a:gd name="T11" fmla="*/ 75 h 539"/>
                      <a:gd name="T12" fmla="*/ 9 w 409"/>
                      <a:gd name="T13" fmla="*/ 80 h 539"/>
                      <a:gd name="T14" fmla="*/ 13 w 409"/>
                      <a:gd name="T15" fmla="*/ 85 h 539"/>
                      <a:gd name="T16" fmla="*/ 17 w 409"/>
                      <a:gd name="T17" fmla="*/ 89 h 539"/>
                      <a:gd name="T18" fmla="*/ 22 w 409"/>
                      <a:gd name="T19" fmla="*/ 93 h 539"/>
                      <a:gd name="T20" fmla="*/ 22 w 409"/>
                      <a:gd name="T21" fmla="*/ 101 h 539"/>
                      <a:gd name="T22" fmla="*/ 22 w 409"/>
                      <a:gd name="T23" fmla="*/ 115 h 539"/>
                      <a:gd name="T24" fmla="*/ 22 w 409"/>
                      <a:gd name="T25" fmla="*/ 129 h 539"/>
                      <a:gd name="T26" fmla="*/ 22 w 409"/>
                      <a:gd name="T27" fmla="*/ 135 h 539"/>
                      <a:gd name="T28" fmla="*/ 81 w 409"/>
                      <a:gd name="T29" fmla="*/ 135 h 539"/>
                      <a:gd name="T30" fmla="*/ 81 w 409"/>
                      <a:gd name="T31" fmla="*/ 129 h 539"/>
                      <a:gd name="T32" fmla="*/ 81 w 409"/>
                      <a:gd name="T33" fmla="*/ 115 h 539"/>
                      <a:gd name="T34" fmla="*/ 81 w 409"/>
                      <a:gd name="T35" fmla="*/ 101 h 539"/>
                      <a:gd name="T36" fmla="*/ 81 w 409"/>
                      <a:gd name="T37" fmla="*/ 93 h 539"/>
                      <a:gd name="T38" fmla="*/ 86 w 409"/>
                      <a:gd name="T39" fmla="*/ 89 h 539"/>
                      <a:gd name="T40" fmla="*/ 90 w 409"/>
                      <a:gd name="T41" fmla="*/ 85 h 539"/>
                      <a:gd name="T42" fmla="*/ 94 w 409"/>
                      <a:gd name="T43" fmla="*/ 80 h 539"/>
                      <a:gd name="T44" fmla="*/ 97 w 409"/>
                      <a:gd name="T45" fmla="*/ 75 h 539"/>
                      <a:gd name="T46" fmla="*/ 99 w 409"/>
                      <a:gd name="T47" fmla="*/ 70 h 539"/>
                      <a:gd name="T48" fmla="*/ 101 w 409"/>
                      <a:gd name="T49" fmla="*/ 64 h 539"/>
                      <a:gd name="T50" fmla="*/ 102 w 409"/>
                      <a:gd name="T51" fmla="*/ 58 h 539"/>
                      <a:gd name="T52" fmla="*/ 103 w 409"/>
                      <a:gd name="T53" fmla="*/ 52 h 539"/>
                      <a:gd name="T54" fmla="*/ 102 w 409"/>
                      <a:gd name="T55" fmla="*/ 46 h 539"/>
                      <a:gd name="T56" fmla="*/ 101 w 409"/>
                      <a:gd name="T57" fmla="*/ 41 h 539"/>
                      <a:gd name="T58" fmla="*/ 100 w 409"/>
                      <a:gd name="T59" fmla="*/ 36 h 539"/>
                      <a:gd name="T60" fmla="*/ 99 w 409"/>
                      <a:gd name="T61" fmla="*/ 32 h 539"/>
                      <a:gd name="T62" fmla="*/ 96 w 409"/>
                      <a:gd name="T63" fmla="*/ 27 h 539"/>
                      <a:gd name="T64" fmla="*/ 94 w 409"/>
                      <a:gd name="T65" fmla="*/ 23 h 539"/>
                      <a:gd name="T66" fmla="*/ 91 w 409"/>
                      <a:gd name="T67" fmla="*/ 19 h 539"/>
                      <a:gd name="T68" fmla="*/ 88 w 409"/>
                      <a:gd name="T69" fmla="*/ 15 h 539"/>
                      <a:gd name="T70" fmla="*/ 84 w 409"/>
                      <a:gd name="T71" fmla="*/ 12 h 539"/>
                      <a:gd name="T72" fmla="*/ 80 w 409"/>
                      <a:gd name="T73" fmla="*/ 9 h 539"/>
                      <a:gd name="T74" fmla="*/ 76 w 409"/>
                      <a:gd name="T75" fmla="*/ 7 h 539"/>
                      <a:gd name="T76" fmla="*/ 71 w 409"/>
                      <a:gd name="T77" fmla="*/ 4 h 539"/>
                      <a:gd name="T78" fmla="*/ 67 w 409"/>
                      <a:gd name="T79" fmla="*/ 3 h 539"/>
                      <a:gd name="T80" fmla="*/ 62 w 409"/>
                      <a:gd name="T81" fmla="*/ 2 h 539"/>
                      <a:gd name="T82" fmla="*/ 57 w 409"/>
                      <a:gd name="T83" fmla="*/ 1 h 539"/>
                      <a:gd name="T84" fmla="*/ 51 w 409"/>
                      <a:gd name="T85" fmla="*/ 0 h 539"/>
                      <a:gd name="T86" fmla="*/ 46 w 409"/>
                      <a:gd name="T87" fmla="*/ 1 h 539"/>
                      <a:gd name="T88" fmla="*/ 41 w 409"/>
                      <a:gd name="T89" fmla="*/ 2 h 539"/>
                      <a:gd name="T90" fmla="*/ 36 w 409"/>
                      <a:gd name="T91" fmla="*/ 3 h 539"/>
                      <a:gd name="T92" fmla="*/ 32 w 409"/>
                      <a:gd name="T93" fmla="*/ 4 h 539"/>
                      <a:gd name="T94" fmla="*/ 27 w 409"/>
                      <a:gd name="T95" fmla="*/ 7 h 539"/>
                      <a:gd name="T96" fmla="*/ 23 w 409"/>
                      <a:gd name="T97" fmla="*/ 9 h 539"/>
                      <a:gd name="T98" fmla="*/ 19 w 409"/>
                      <a:gd name="T99" fmla="*/ 12 h 539"/>
                      <a:gd name="T100" fmla="*/ 15 w 409"/>
                      <a:gd name="T101" fmla="*/ 15 h 539"/>
                      <a:gd name="T102" fmla="*/ 12 w 409"/>
                      <a:gd name="T103" fmla="*/ 19 h 539"/>
                      <a:gd name="T104" fmla="*/ 9 w 409"/>
                      <a:gd name="T105" fmla="*/ 23 h 539"/>
                      <a:gd name="T106" fmla="*/ 7 w 409"/>
                      <a:gd name="T107" fmla="*/ 27 h 539"/>
                      <a:gd name="T108" fmla="*/ 4 w 409"/>
                      <a:gd name="T109" fmla="*/ 32 h 539"/>
                      <a:gd name="T110" fmla="*/ 3 w 409"/>
                      <a:gd name="T111" fmla="*/ 36 h 539"/>
                      <a:gd name="T112" fmla="*/ 2 w 409"/>
                      <a:gd name="T113" fmla="*/ 41 h 539"/>
                      <a:gd name="T114" fmla="*/ 1 w 409"/>
                      <a:gd name="T115" fmla="*/ 46 h 539"/>
                      <a:gd name="T116" fmla="*/ 0 w 409"/>
                      <a:gd name="T117" fmla="*/ 52 h 5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9"/>
                      <a:gd name="T178" fmla="*/ 0 h 539"/>
                      <a:gd name="T179" fmla="*/ 409 w 409"/>
                      <a:gd name="T180" fmla="*/ 539 h 5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9" h="539">
                        <a:moveTo>
                          <a:pt x="0" y="205"/>
                        </a:moveTo>
                        <a:lnTo>
                          <a:pt x="0" y="205"/>
                        </a:lnTo>
                        <a:lnTo>
                          <a:pt x="1" y="229"/>
                        </a:lnTo>
                        <a:lnTo>
                          <a:pt x="6" y="253"/>
                        </a:lnTo>
                        <a:lnTo>
                          <a:pt x="13" y="277"/>
                        </a:lnTo>
                        <a:lnTo>
                          <a:pt x="23" y="298"/>
                        </a:lnTo>
                        <a:lnTo>
                          <a:pt x="35" y="319"/>
                        </a:lnTo>
                        <a:lnTo>
                          <a:pt x="50" y="338"/>
                        </a:lnTo>
                        <a:lnTo>
                          <a:pt x="67" y="355"/>
                        </a:lnTo>
                        <a:lnTo>
                          <a:pt x="85" y="371"/>
                        </a:lnTo>
                        <a:lnTo>
                          <a:pt x="85" y="402"/>
                        </a:lnTo>
                        <a:lnTo>
                          <a:pt x="85" y="460"/>
                        </a:lnTo>
                        <a:lnTo>
                          <a:pt x="85" y="515"/>
                        </a:lnTo>
                        <a:lnTo>
                          <a:pt x="85" y="539"/>
                        </a:lnTo>
                        <a:lnTo>
                          <a:pt x="324" y="539"/>
                        </a:lnTo>
                        <a:lnTo>
                          <a:pt x="324" y="515"/>
                        </a:lnTo>
                        <a:lnTo>
                          <a:pt x="324" y="460"/>
                        </a:lnTo>
                        <a:lnTo>
                          <a:pt x="324" y="402"/>
                        </a:lnTo>
                        <a:lnTo>
                          <a:pt x="324" y="370"/>
                        </a:lnTo>
                        <a:lnTo>
                          <a:pt x="343" y="355"/>
                        </a:lnTo>
                        <a:lnTo>
                          <a:pt x="359" y="338"/>
                        </a:lnTo>
                        <a:lnTo>
                          <a:pt x="374" y="318"/>
                        </a:lnTo>
                        <a:lnTo>
                          <a:pt x="387" y="297"/>
                        </a:lnTo>
                        <a:lnTo>
                          <a:pt x="396" y="277"/>
                        </a:lnTo>
                        <a:lnTo>
                          <a:pt x="403" y="253"/>
                        </a:lnTo>
                        <a:lnTo>
                          <a:pt x="408" y="229"/>
                        </a:lnTo>
                        <a:lnTo>
                          <a:pt x="409" y="205"/>
                        </a:lnTo>
                        <a:lnTo>
                          <a:pt x="408" y="184"/>
                        </a:lnTo>
                        <a:lnTo>
                          <a:pt x="404" y="164"/>
                        </a:lnTo>
                        <a:lnTo>
                          <a:pt x="400" y="144"/>
                        </a:lnTo>
                        <a:lnTo>
                          <a:pt x="393" y="126"/>
                        </a:lnTo>
                        <a:lnTo>
                          <a:pt x="384" y="107"/>
                        </a:lnTo>
                        <a:lnTo>
                          <a:pt x="374" y="91"/>
                        </a:lnTo>
                        <a:lnTo>
                          <a:pt x="362" y="75"/>
                        </a:lnTo>
                        <a:lnTo>
                          <a:pt x="349" y="60"/>
                        </a:lnTo>
                        <a:lnTo>
                          <a:pt x="334" y="47"/>
                        </a:lnTo>
                        <a:lnTo>
                          <a:pt x="318" y="35"/>
                        </a:lnTo>
                        <a:lnTo>
                          <a:pt x="302" y="25"/>
                        </a:lnTo>
                        <a:lnTo>
                          <a:pt x="283" y="16"/>
                        </a:lnTo>
                        <a:lnTo>
                          <a:pt x="265" y="9"/>
                        </a:lnTo>
                        <a:lnTo>
                          <a:pt x="245" y="5"/>
                        </a:lnTo>
                        <a:lnTo>
                          <a:pt x="225" y="1"/>
                        </a:lnTo>
                        <a:lnTo>
                          <a:pt x="204" y="0"/>
                        </a:lnTo>
                        <a:lnTo>
                          <a:pt x="183" y="1"/>
                        </a:lnTo>
                        <a:lnTo>
                          <a:pt x="164" y="5"/>
                        </a:lnTo>
                        <a:lnTo>
                          <a:pt x="144" y="9"/>
                        </a:lnTo>
                        <a:lnTo>
                          <a:pt x="125" y="16"/>
                        </a:lnTo>
                        <a:lnTo>
                          <a:pt x="107" y="25"/>
                        </a:lnTo>
                        <a:lnTo>
                          <a:pt x="90" y="35"/>
                        </a:lnTo>
                        <a:lnTo>
                          <a:pt x="75" y="47"/>
                        </a:lnTo>
                        <a:lnTo>
                          <a:pt x="60" y="60"/>
                        </a:lnTo>
                        <a:lnTo>
                          <a:pt x="47" y="75"/>
                        </a:lnTo>
                        <a:lnTo>
                          <a:pt x="35" y="91"/>
                        </a:lnTo>
                        <a:lnTo>
                          <a:pt x="26" y="107"/>
                        </a:lnTo>
                        <a:lnTo>
                          <a:pt x="16" y="126"/>
                        </a:lnTo>
                        <a:lnTo>
                          <a:pt x="9" y="144"/>
                        </a:lnTo>
                        <a:lnTo>
                          <a:pt x="5" y="164"/>
                        </a:lnTo>
                        <a:lnTo>
                          <a:pt x="1" y="184"/>
                        </a:lnTo>
                        <a:lnTo>
                          <a:pt x="0" y="205"/>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20" name="Freeform 35"/>
                  <p:cNvSpPr>
                    <a:spLocks/>
                  </p:cNvSpPr>
                  <p:nvPr/>
                </p:nvSpPr>
                <p:spPr bwMode="auto">
                  <a:xfrm>
                    <a:off x="3442" y="2806"/>
                    <a:ext cx="173" cy="238"/>
                  </a:xfrm>
                  <a:custGeom>
                    <a:avLst/>
                    <a:gdLst>
                      <a:gd name="T0" fmla="*/ 21 w 347"/>
                      <a:gd name="T1" fmla="*/ 83 h 475"/>
                      <a:gd name="T2" fmla="*/ 21 w 347"/>
                      <a:gd name="T3" fmla="*/ 81 h 475"/>
                      <a:gd name="T4" fmla="*/ 20 w 347"/>
                      <a:gd name="T5" fmla="*/ 80 h 475"/>
                      <a:gd name="T6" fmla="*/ 15 w 347"/>
                      <a:gd name="T7" fmla="*/ 77 h 475"/>
                      <a:gd name="T8" fmla="*/ 11 w 347"/>
                      <a:gd name="T9" fmla="*/ 73 h 475"/>
                      <a:gd name="T10" fmla="*/ 8 w 347"/>
                      <a:gd name="T11" fmla="*/ 69 h 475"/>
                      <a:gd name="T12" fmla="*/ 5 w 347"/>
                      <a:gd name="T13" fmla="*/ 64 h 475"/>
                      <a:gd name="T14" fmla="*/ 3 w 347"/>
                      <a:gd name="T15" fmla="*/ 59 h 475"/>
                      <a:gd name="T16" fmla="*/ 1 w 347"/>
                      <a:gd name="T17" fmla="*/ 54 h 475"/>
                      <a:gd name="T18" fmla="*/ 0 w 347"/>
                      <a:gd name="T19" fmla="*/ 49 h 475"/>
                      <a:gd name="T20" fmla="*/ 0 w 347"/>
                      <a:gd name="T21" fmla="*/ 44 h 475"/>
                      <a:gd name="T22" fmla="*/ 1 w 347"/>
                      <a:gd name="T23" fmla="*/ 35 h 475"/>
                      <a:gd name="T24" fmla="*/ 3 w 347"/>
                      <a:gd name="T25" fmla="*/ 27 h 475"/>
                      <a:gd name="T26" fmla="*/ 7 w 347"/>
                      <a:gd name="T27" fmla="*/ 19 h 475"/>
                      <a:gd name="T28" fmla="*/ 12 w 347"/>
                      <a:gd name="T29" fmla="*/ 13 h 475"/>
                      <a:gd name="T30" fmla="*/ 19 w 347"/>
                      <a:gd name="T31" fmla="*/ 8 h 475"/>
                      <a:gd name="T32" fmla="*/ 26 w 347"/>
                      <a:gd name="T33" fmla="*/ 4 h 475"/>
                      <a:gd name="T34" fmla="*/ 34 w 347"/>
                      <a:gd name="T35" fmla="*/ 1 h 475"/>
                      <a:gd name="T36" fmla="*/ 43 w 347"/>
                      <a:gd name="T37" fmla="*/ 0 h 475"/>
                      <a:gd name="T38" fmla="*/ 52 w 347"/>
                      <a:gd name="T39" fmla="*/ 1 h 475"/>
                      <a:gd name="T40" fmla="*/ 60 w 347"/>
                      <a:gd name="T41" fmla="*/ 4 h 475"/>
                      <a:gd name="T42" fmla="*/ 67 w 347"/>
                      <a:gd name="T43" fmla="*/ 8 h 475"/>
                      <a:gd name="T44" fmla="*/ 74 w 347"/>
                      <a:gd name="T45" fmla="*/ 13 h 475"/>
                      <a:gd name="T46" fmla="*/ 79 w 347"/>
                      <a:gd name="T47" fmla="*/ 19 h 475"/>
                      <a:gd name="T48" fmla="*/ 83 w 347"/>
                      <a:gd name="T49" fmla="*/ 27 h 475"/>
                      <a:gd name="T50" fmla="*/ 85 w 347"/>
                      <a:gd name="T51" fmla="*/ 35 h 475"/>
                      <a:gd name="T52" fmla="*/ 86 w 347"/>
                      <a:gd name="T53" fmla="*/ 44 h 475"/>
                      <a:gd name="T54" fmla="*/ 86 w 347"/>
                      <a:gd name="T55" fmla="*/ 49 h 475"/>
                      <a:gd name="T56" fmla="*/ 85 w 347"/>
                      <a:gd name="T57" fmla="*/ 54 h 475"/>
                      <a:gd name="T58" fmla="*/ 83 w 347"/>
                      <a:gd name="T59" fmla="*/ 59 h 475"/>
                      <a:gd name="T60" fmla="*/ 81 w 347"/>
                      <a:gd name="T61" fmla="*/ 64 h 475"/>
                      <a:gd name="T62" fmla="*/ 78 w 347"/>
                      <a:gd name="T63" fmla="*/ 68 h 475"/>
                      <a:gd name="T64" fmla="*/ 75 w 347"/>
                      <a:gd name="T65" fmla="*/ 73 h 475"/>
                      <a:gd name="T66" fmla="*/ 71 w 347"/>
                      <a:gd name="T67" fmla="*/ 76 h 475"/>
                      <a:gd name="T68" fmla="*/ 67 w 347"/>
                      <a:gd name="T69" fmla="*/ 80 h 475"/>
                      <a:gd name="T70" fmla="*/ 65 w 347"/>
                      <a:gd name="T71" fmla="*/ 81 h 475"/>
                      <a:gd name="T72" fmla="*/ 65 w 347"/>
                      <a:gd name="T73" fmla="*/ 86 h 475"/>
                      <a:gd name="T74" fmla="*/ 65 w 347"/>
                      <a:gd name="T75" fmla="*/ 98 h 475"/>
                      <a:gd name="T76" fmla="*/ 65 w 347"/>
                      <a:gd name="T77" fmla="*/ 110 h 475"/>
                      <a:gd name="T78" fmla="*/ 65 w 347"/>
                      <a:gd name="T79" fmla="*/ 119 h 475"/>
                      <a:gd name="T80" fmla="*/ 62 w 347"/>
                      <a:gd name="T81" fmla="*/ 119 h 475"/>
                      <a:gd name="T82" fmla="*/ 56 w 347"/>
                      <a:gd name="T83" fmla="*/ 119 h 475"/>
                      <a:gd name="T84" fmla="*/ 50 w 347"/>
                      <a:gd name="T85" fmla="*/ 119 h 475"/>
                      <a:gd name="T86" fmla="*/ 43 w 347"/>
                      <a:gd name="T87" fmla="*/ 119 h 475"/>
                      <a:gd name="T88" fmla="*/ 36 w 347"/>
                      <a:gd name="T89" fmla="*/ 119 h 475"/>
                      <a:gd name="T90" fmla="*/ 30 w 347"/>
                      <a:gd name="T91" fmla="*/ 119 h 475"/>
                      <a:gd name="T92" fmla="*/ 25 w 347"/>
                      <a:gd name="T93" fmla="*/ 119 h 475"/>
                      <a:gd name="T94" fmla="*/ 21 w 347"/>
                      <a:gd name="T95" fmla="*/ 119 h 475"/>
                      <a:gd name="T96" fmla="*/ 21 w 347"/>
                      <a:gd name="T97" fmla="*/ 111 h 475"/>
                      <a:gd name="T98" fmla="*/ 21 w 347"/>
                      <a:gd name="T99" fmla="*/ 99 h 475"/>
                      <a:gd name="T100" fmla="*/ 21 w 347"/>
                      <a:gd name="T101" fmla="*/ 88 h 475"/>
                      <a:gd name="T102" fmla="*/ 21 w 347"/>
                      <a:gd name="T103" fmla="*/ 83 h 47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7"/>
                      <a:gd name="T157" fmla="*/ 0 h 475"/>
                      <a:gd name="T158" fmla="*/ 347 w 347"/>
                      <a:gd name="T159" fmla="*/ 475 h 47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7" h="475">
                        <a:moveTo>
                          <a:pt x="87" y="331"/>
                        </a:moveTo>
                        <a:lnTo>
                          <a:pt x="87" y="323"/>
                        </a:lnTo>
                        <a:lnTo>
                          <a:pt x="80" y="318"/>
                        </a:lnTo>
                        <a:lnTo>
                          <a:pt x="62" y="306"/>
                        </a:lnTo>
                        <a:lnTo>
                          <a:pt x="46" y="291"/>
                        </a:lnTo>
                        <a:lnTo>
                          <a:pt x="33" y="273"/>
                        </a:lnTo>
                        <a:lnTo>
                          <a:pt x="21" y="256"/>
                        </a:lnTo>
                        <a:lnTo>
                          <a:pt x="12" y="236"/>
                        </a:lnTo>
                        <a:lnTo>
                          <a:pt x="6" y="216"/>
                        </a:lnTo>
                        <a:lnTo>
                          <a:pt x="1" y="195"/>
                        </a:lnTo>
                        <a:lnTo>
                          <a:pt x="0" y="173"/>
                        </a:lnTo>
                        <a:lnTo>
                          <a:pt x="4" y="139"/>
                        </a:lnTo>
                        <a:lnTo>
                          <a:pt x="14" y="106"/>
                        </a:lnTo>
                        <a:lnTo>
                          <a:pt x="30" y="76"/>
                        </a:lnTo>
                        <a:lnTo>
                          <a:pt x="51" y="51"/>
                        </a:lnTo>
                        <a:lnTo>
                          <a:pt x="77" y="30"/>
                        </a:lnTo>
                        <a:lnTo>
                          <a:pt x="106" y="14"/>
                        </a:lnTo>
                        <a:lnTo>
                          <a:pt x="138" y="4"/>
                        </a:lnTo>
                        <a:lnTo>
                          <a:pt x="173" y="0"/>
                        </a:lnTo>
                        <a:lnTo>
                          <a:pt x="208" y="4"/>
                        </a:lnTo>
                        <a:lnTo>
                          <a:pt x="241" y="14"/>
                        </a:lnTo>
                        <a:lnTo>
                          <a:pt x="270" y="30"/>
                        </a:lnTo>
                        <a:lnTo>
                          <a:pt x="296" y="51"/>
                        </a:lnTo>
                        <a:lnTo>
                          <a:pt x="317" y="76"/>
                        </a:lnTo>
                        <a:lnTo>
                          <a:pt x="333" y="106"/>
                        </a:lnTo>
                        <a:lnTo>
                          <a:pt x="343" y="139"/>
                        </a:lnTo>
                        <a:lnTo>
                          <a:pt x="347" y="173"/>
                        </a:lnTo>
                        <a:lnTo>
                          <a:pt x="346" y="195"/>
                        </a:lnTo>
                        <a:lnTo>
                          <a:pt x="341" y="216"/>
                        </a:lnTo>
                        <a:lnTo>
                          <a:pt x="335" y="235"/>
                        </a:lnTo>
                        <a:lnTo>
                          <a:pt x="326" y="255"/>
                        </a:lnTo>
                        <a:lnTo>
                          <a:pt x="315" y="272"/>
                        </a:lnTo>
                        <a:lnTo>
                          <a:pt x="301" y="289"/>
                        </a:lnTo>
                        <a:lnTo>
                          <a:pt x="286" y="304"/>
                        </a:lnTo>
                        <a:lnTo>
                          <a:pt x="269" y="317"/>
                        </a:lnTo>
                        <a:lnTo>
                          <a:pt x="262" y="322"/>
                        </a:lnTo>
                        <a:lnTo>
                          <a:pt x="262" y="342"/>
                        </a:lnTo>
                        <a:lnTo>
                          <a:pt x="262" y="389"/>
                        </a:lnTo>
                        <a:lnTo>
                          <a:pt x="262" y="440"/>
                        </a:lnTo>
                        <a:lnTo>
                          <a:pt x="262" y="475"/>
                        </a:lnTo>
                        <a:lnTo>
                          <a:pt x="248" y="475"/>
                        </a:lnTo>
                        <a:lnTo>
                          <a:pt x="227" y="475"/>
                        </a:lnTo>
                        <a:lnTo>
                          <a:pt x="202" y="475"/>
                        </a:lnTo>
                        <a:lnTo>
                          <a:pt x="174" y="475"/>
                        </a:lnTo>
                        <a:lnTo>
                          <a:pt x="147" y="475"/>
                        </a:lnTo>
                        <a:lnTo>
                          <a:pt x="121" y="475"/>
                        </a:lnTo>
                        <a:lnTo>
                          <a:pt x="100" y="475"/>
                        </a:lnTo>
                        <a:lnTo>
                          <a:pt x="87" y="475"/>
                        </a:lnTo>
                        <a:lnTo>
                          <a:pt x="87" y="442"/>
                        </a:lnTo>
                        <a:lnTo>
                          <a:pt x="87" y="393"/>
                        </a:lnTo>
                        <a:lnTo>
                          <a:pt x="87" y="349"/>
                        </a:lnTo>
                        <a:lnTo>
                          <a:pt x="87" y="331"/>
                        </a:lnTo>
                        <a:close/>
                      </a:path>
                    </a:pathLst>
                  </a:custGeom>
                  <a:solidFill>
                    <a:srgbClr val="FFFFFF"/>
                  </a:solidFill>
                  <a:ln w="9525">
                    <a:noFill/>
                    <a:round/>
                    <a:headEnd/>
                    <a:tailEnd/>
                  </a:ln>
                </p:spPr>
                <p:txBody>
                  <a:bodyPr/>
                  <a:lstStyle/>
                  <a:p>
                    <a:endParaRPr kumimoji="0" lang="en-US" altLang="zh-TW" sz="1600">
                      <a:solidFill>
                        <a:srgbClr val="5F5F5F"/>
                      </a:solidFill>
                    </a:endParaRPr>
                  </a:p>
                </p:txBody>
              </p:sp>
              <p:sp>
                <p:nvSpPr>
                  <p:cNvPr id="20521" name="Freeform 36"/>
                  <p:cNvSpPr>
                    <a:spLocks/>
                  </p:cNvSpPr>
                  <p:nvPr/>
                </p:nvSpPr>
                <p:spPr bwMode="auto">
                  <a:xfrm>
                    <a:off x="3468" y="2886"/>
                    <a:ext cx="47" cy="47"/>
                  </a:xfrm>
                  <a:custGeom>
                    <a:avLst/>
                    <a:gdLst>
                      <a:gd name="T0" fmla="*/ 23 w 95"/>
                      <a:gd name="T1" fmla="*/ 12 h 95"/>
                      <a:gd name="T2" fmla="*/ 23 w 95"/>
                      <a:gd name="T3" fmla="*/ 14 h 95"/>
                      <a:gd name="T4" fmla="*/ 22 w 95"/>
                      <a:gd name="T5" fmla="*/ 16 h 95"/>
                      <a:gd name="T6" fmla="*/ 21 w 95"/>
                      <a:gd name="T7" fmla="*/ 18 h 95"/>
                      <a:gd name="T8" fmla="*/ 20 w 95"/>
                      <a:gd name="T9" fmla="*/ 20 h 95"/>
                      <a:gd name="T10" fmla="*/ 18 w 95"/>
                      <a:gd name="T11" fmla="*/ 21 h 95"/>
                      <a:gd name="T12" fmla="*/ 16 w 95"/>
                      <a:gd name="T13" fmla="*/ 22 h 95"/>
                      <a:gd name="T14" fmla="*/ 14 w 95"/>
                      <a:gd name="T15" fmla="*/ 23 h 95"/>
                      <a:gd name="T16" fmla="*/ 12 w 95"/>
                      <a:gd name="T17" fmla="*/ 23 h 95"/>
                      <a:gd name="T18" fmla="*/ 9 w 95"/>
                      <a:gd name="T19" fmla="*/ 23 h 95"/>
                      <a:gd name="T20" fmla="*/ 7 w 95"/>
                      <a:gd name="T21" fmla="*/ 22 h 95"/>
                      <a:gd name="T22" fmla="*/ 5 w 95"/>
                      <a:gd name="T23" fmla="*/ 21 h 95"/>
                      <a:gd name="T24" fmla="*/ 3 w 95"/>
                      <a:gd name="T25" fmla="*/ 20 h 95"/>
                      <a:gd name="T26" fmla="*/ 2 w 95"/>
                      <a:gd name="T27" fmla="*/ 18 h 95"/>
                      <a:gd name="T28" fmla="*/ 1 w 95"/>
                      <a:gd name="T29" fmla="*/ 16 h 95"/>
                      <a:gd name="T30" fmla="*/ 0 w 95"/>
                      <a:gd name="T31" fmla="*/ 14 h 95"/>
                      <a:gd name="T32" fmla="*/ 0 w 95"/>
                      <a:gd name="T33" fmla="*/ 12 h 95"/>
                      <a:gd name="T34" fmla="*/ 0 w 95"/>
                      <a:gd name="T35" fmla="*/ 9 h 95"/>
                      <a:gd name="T36" fmla="*/ 1 w 95"/>
                      <a:gd name="T37" fmla="*/ 7 h 95"/>
                      <a:gd name="T38" fmla="*/ 2 w 95"/>
                      <a:gd name="T39" fmla="*/ 5 h 95"/>
                      <a:gd name="T40" fmla="*/ 3 w 95"/>
                      <a:gd name="T41" fmla="*/ 3 h 95"/>
                      <a:gd name="T42" fmla="*/ 5 w 95"/>
                      <a:gd name="T43" fmla="*/ 2 h 95"/>
                      <a:gd name="T44" fmla="*/ 7 w 95"/>
                      <a:gd name="T45" fmla="*/ 1 h 95"/>
                      <a:gd name="T46" fmla="*/ 9 w 95"/>
                      <a:gd name="T47" fmla="*/ 0 h 95"/>
                      <a:gd name="T48" fmla="*/ 12 w 95"/>
                      <a:gd name="T49" fmla="*/ 0 h 95"/>
                      <a:gd name="T50" fmla="*/ 14 w 95"/>
                      <a:gd name="T51" fmla="*/ 0 h 95"/>
                      <a:gd name="T52" fmla="*/ 16 w 95"/>
                      <a:gd name="T53" fmla="*/ 1 h 95"/>
                      <a:gd name="T54" fmla="*/ 18 w 95"/>
                      <a:gd name="T55" fmla="*/ 2 h 95"/>
                      <a:gd name="T56" fmla="*/ 20 w 95"/>
                      <a:gd name="T57" fmla="*/ 3 h 95"/>
                      <a:gd name="T58" fmla="*/ 21 w 95"/>
                      <a:gd name="T59" fmla="*/ 5 h 95"/>
                      <a:gd name="T60" fmla="*/ 22 w 95"/>
                      <a:gd name="T61" fmla="*/ 7 h 95"/>
                      <a:gd name="T62" fmla="*/ 23 w 95"/>
                      <a:gd name="T63" fmla="*/ 9 h 95"/>
                      <a:gd name="T64" fmla="*/ 23 w 95"/>
                      <a:gd name="T65" fmla="*/ 12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5"/>
                      <a:gd name="T100" fmla="*/ 0 h 95"/>
                      <a:gd name="T101" fmla="*/ 95 w 95"/>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5" h="95">
                        <a:moveTo>
                          <a:pt x="95" y="48"/>
                        </a:moveTo>
                        <a:lnTo>
                          <a:pt x="93" y="57"/>
                        </a:lnTo>
                        <a:lnTo>
                          <a:pt x="91" y="66"/>
                        </a:lnTo>
                        <a:lnTo>
                          <a:pt x="86" y="74"/>
                        </a:lnTo>
                        <a:lnTo>
                          <a:pt x="82" y="81"/>
                        </a:lnTo>
                        <a:lnTo>
                          <a:pt x="75" y="87"/>
                        </a:lnTo>
                        <a:lnTo>
                          <a:pt x="67" y="91"/>
                        </a:lnTo>
                        <a:lnTo>
                          <a:pt x="58" y="94"/>
                        </a:lnTo>
                        <a:lnTo>
                          <a:pt x="48" y="95"/>
                        </a:lnTo>
                        <a:lnTo>
                          <a:pt x="39" y="94"/>
                        </a:lnTo>
                        <a:lnTo>
                          <a:pt x="30" y="91"/>
                        </a:lnTo>
                        <a:lnTo>
                          <a:pt x="22" y="87"/>
                        </a:lnTo>
                        <a:lnTo>
                          <a:pt x="14" y="81"/>
                        </a:lnTo>
                        <a:lnTo>
                          <a:pt x="8" y="74"/>
                        </a:lnTo>
                        <a:lnTo>
                          <a:pt x="4" y="66"/>
                        </a:lnTo>
                        <a:lnTo>
                          <a:pt x="1" y="57"/>
                        </a:lnTo>
                        <a:lnTo>
                          <a:pt x="0" y="48"/>
                        </a:lnTo>
                        <a:lnTo>
                          <a:pt x="1" y="38"/>
                        </a:lnTo>
                        <a:lnTo>
                          <a:pt x="4" y="29"/>
                        </a:lnTo>
                        <a:lnTo>
                          <a:pt x="8" y="21"/>
                        </a:lnTo>
                        <a:lnTo>
                          <a:pt x="14" y="14"/>
                        </a:lnTo>
                        <a:lnTo>
                          <a:pt x="22" y="8"/>
                        </a:lnTo>
                        <a:lnTo>
                          <a:pt x="30" y="4"/>
                        </a:lnTo>
                        <a:lnTo>
                          <a:pt x="39" y="2"/>
                        </a:lnTo>
                        <a:lnTo>
                          <a:pt x="48" y="0"/>
                        </a:lnTo>
                        <a:lnTo>
                          <a:pt x="58" y="2"/>
                        </a:lnTo>
                        <a:lnTo>
                          <a:pt x="67" y="4"/>
                        </a:lnTo>
                        <a:lnTo>
                          <a:pt x="75" y="8"/>
                        </a:lnTo>
                        <a:lnTo>
                          <a:pt x="82" y="14"/>
                        </a:lnTo>
                        <a:lnTo>
                          <a:pt x="86" y="21"/>
                        </a:lnTo>
                        <a:lnTo>
                          <a:pt x="91" y="29"/>
                        </a:lnTo>
                        <a:lnTo>
                          <a:pt x="93" y="38"/>
                        </a:lnTo>
                        <a:lnTo>
                          <a:pt x="95" y="48"/>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22" name="Freeform 37"/>
                  <p:cNvSpPr>
                    <a:spLocks/>
                  </p:cNvSpPr>
                  <p:nvPr/>
                </p:nvSpPr>
                <p:spPr bwMode="auto">
                  <a:xfrm>
                    <a:off x="3542" y="2886"/>
                    <a:ext cx="47" cy="47"/>
                  </a:xfrm>
                  <a:custGeom>
                    <a:avLst/>
                    <a:gdLst>
                      <a:gd name="T0" fmla="*/ 24 w 94"/>
                      <a:gd name="T1" fmla="*/ 12 h 95"/>
                      <a:gd name="T2" fmla="*/ 24 w 94"/>
                      <a:gd name="T3" fmla="*/ 14 h 95"/>
                      <a:gd name="T4" fmla="*/ 23 w 94"/>
                      <a:gd name="T5" fmla="*/ 16 h 95"/>
                      <a:gd name="T6" fmla="*/ 22 w 94"/>
                      <a:gd name="T7" fmla="*/ 18 h 95"/>
                      <a:gd name="T8" fmla="*/ 20 w 94"/>
                      <a:gd name="T9" fmla="*/ 20 h 95"/>
                      <a:gd name="T10" fmla="*/ 19 w 94"/>
                      <a:gd name="T11" fmla="*/ 21 h 95"/>
                      <a:gd name="T12" fmla="*/ 17 w 94"/>
                      <a:gd name="T13" fmla="*/ 22 h 95"/>
                      <a:gd name="T14" fmla="*/ 14 w 94"/>
                      <a:gd name="T15" fmla="*/ 23 h 95"/>
                      <a:gd name="T16" fmla="*/ 12 w 94"/>
                      <a:gd name="T17" fmla="*/ 23 h 95"/>
                      <a:gd name="T18" fmla="*/ 10 w 94"/>
                      <a:gd name="T19" fmla="*/ 23 h 95"/>
                      <a:gd name="T20" fmla="*/ 7 w 94"/>
                      <a:gd name="T21" fmla="*/ 22 h 95"/>
                      <a:gd name="T22" fmla="*/ 5 w 94"/>
                      <a:gd name="T23" fmla="*/ 21 h 95"/>
                      <a:gd name="T24" fmla="*/ 3 w 94"/>
                      <a:gd name="T25" fmla="*/ 20 h 95"/>
                      <a:gd name="T26" fmla="*/ 2 w 94"/>
                      <a:gd name="T27" fmla="*/ 18 h 95"/>
                      <a:gd name="T28" fmla="*/ 1 w 94"/>
                      <a:gd name="T29" fmla="*/ 16 h 95"/>
                      <a:gd name="T30" fmla="*/ 1 w 94"/>
                      <a:gd name="T31" fmla="*/ 14 h 95"/>
                      <a:gd name="T32" fmla="*/ 0 w 94"/>
                      <a:gd name="T33" fmla="*/ 12 h 95"/>
                      <a:gd name="T34" fmla="*/ 1 w 94"/>
                      <a:gd name="T35" fmla="*/ 9 h 95"/>
                      <a:gd name="T36" fmla="*/ 1 w 94"/>
                      <a:gd name="T37" fmla="*/ 7 h 95"/>
                      <a:gd name="T38" fmla="*/ 2 w 94"/>
                      <a:gd name="T39" fmla="*/ 5 h 95"/>
                      <a:gd name="T40" fmla="*/ 3 w 94"/>
                      <a:gd name="T41" fmla="*/ 3 h 95"/>
                      <a:gd name="T42" fmla="*/ 5 w 94"/>
                      <a:gd name="T43" fmla="*/ 2 h 95"/>
                      <a:gd name="T44" fmla="*/ 7 w 94"/>
                      <a:gd name="T45" fmla="*/ 1 h 95"/>
                      <a:gd name="T46" fmla="*/ 10 w 94"/>
                      <a:gd name="T47" fmla="*/ 0 h 95"/>
                      <a:gd name="T48" fmla="*/ 12 w 94"/>
                      <a:gd name="T49" fmla="*/ 0 h 95"/>
                      <a:gd name="T50" fmla="*/ 14 w 94"/>
                      <a:gd name="T51" fmla="*/ 0 h 95"/>
                      <a:gd name="T52" fmla="*/ 17 w 94"/>
                      <a:gd name="T53" fmla="*/ 1 h 95"/>
                      <a:gd name="T54" fmla="*/ 19 w 94"/>
                      <a:gd name="T55" fmla="*/ 2 h 95"/>
                      <a:gd name="T56" fmla="*/ 20 w 94"/>
                      <a:gd name="T57" fmla="*/ 3 h 95"/>
                      <a:gd name="T58" fmla="*/ 22 w 94"/>
                      <a:gd name="T59" fmla="*/ 5 h 95"/>
                      <a:gd name="T60" fmla="*/ 23 w 94"/>
                      <a:gd name="T61" fmla="*/ 7 h 95"/>
                      <a:gd name="T62" fmla="*/ 24 w 94"/>
                      <a:gd name="T63" fmla="*/ 9 h 95"/>
                      <a:gd name="T64" fmla="*/ 24 w 94"/>
                      <a:gd name="T65" fmla="*/ 12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4"/>
                      <a:gd name="T100" fmla="*/ 0 h 95"/>
                      <a:gd name="T101" fmla="*/ 94 w 94"/>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4" h="95">
                        <a:moveTo>
                          <a:pt x="94" y="48"/>
                        </a:moveTo>
                        <a:lnTo>
                          <a:pt x="93" y="57"/>
                        </a:lnTo>
                        <a:lnTo>
                          <a:pt x="91" y="66"/>
                        </a:lnTo>
                        <a:lnTo>
                          <a:pt x="86" y="74"/>
                        </a:lnTo>
                        <a:lnTo>
                          <a:pt x="80" y="81"/>
                        </a:lnTo>
                        <a:lnTo>
                          <a:pt x="73" y="87"/>
                        </a:lnTo>
                        <a:lnTo>
                          <a:pt x="65" y="91"/>
                        </a:lnTo>
                        <a:lnTo>
                          <a:pt x="56" y="94"/>
                        </a:lnTo>
                        <a:lnTo>
                          <a:pt x="47" y="95"/>
                        </a:lnTo>
                        <a:lnTo>
                          <a:pt x="38" y="94"/>
                        </a:lnTo>
                        <a:lnTo>
                          <a:pt x="28" y="91"/>
                        </a:lnTo>
                        <a:lnTo>
                          <a:pt x="20" y="87"/>
                        </a:lnTo>
                        <a:lnTo>
                          <a:pt x="13" y="81"/>
                        </a:lnTo>
                        <a:lnTo>
                          <a:pt x="8" y="74"/>
                        </a:lnTo>
                        <a:lnTo>
                          <a:pt x="3" y="66"/>
                        </a:lnTo>
                        <a:lnTo>
                          <a:pt x="1" y="57"/>
                        </a:lnTo>
                        <a:lnTo>
                          <a:pt x="0" y="48"/>
                        </a:lnTo>
                        <a:lnTo>
                          <a:pt x="1" y="38"/>
                        </a:lnTo>
                        <a:lnTo>
                          <a:pt x="3" y="29"/>
                        </a:lnTo>
                        <a:lnTo>
                          <a:pt x="8" y="21"/>
                        </a:lnTo>
                        <a:lnTo>
                          <a:pt x="13" y="14"/>
                        </a:lnTo>
                        <a:lnTo>
                          <a:pt x="20" y="8"/>
                        </a:lnTo>
                        <a:lnTo>
                          <a:pt x="28" y="4"/>
                        </a:lnTo>
                        <a:lnTo>
                          <a:pt x="38" y="2"/>
                        </a:lnTo>
                        <a:lnTo>
                          <a:pt x="47" y="0"/>
                        </a:lnTo>
                        <a:lnTo>
                          <a:pt x="56" y="2"/>
                        </a:lnTo>
                        <a:lnTo>
                          <a:pt x="65" y="4"/>
                        </a:lnTo>
                        <a:lnTo>
                          <a:pt x="73" y="8"/>
                        </a:lnTo>
                        <a:lnTo>
                          <a:pt x="80" y="14"/>
                        </a:lnTo>
                        <a:lnTo>
                          <a:pt x="86" y="21"/>
                        </a:lnTo>
                        <a:lnTo>
                          <a:pt x="91" y="29"/>
                        </a:lnTo>
                        <a:lnTo>
                          <a:pt x="93" y="38"/>
                        </a:lnTo>
                        <a:lnTo>
                          <a:pt x="94" y="48"/>
                        </a:lnTo>
                        <a:close/>
                      </a:path>
                    </a:pathLst>
                  </a:custGeom>
                  <a:solidFill>
                    <a:srgbClr val="000000"/>
                  </a:solidFill>
                  <a:ln w="9525">
                    <a:noFill/>
                    <a:round/>
                    <a:headEnd/>
                    <a:tailEnd/>
                  </a:ln>
                </p:spPr>
                <p:txBody>
                  <a:bodyPr/>
                  <a:lstStyle/>
                  <a:p>
                    <a:endParaRPr kumimoji="0" lang="en-US" altLang="zh-TW" sz="1600">
                      <a:solidFill>
                        <a:srgbClr val="5F5F5F"/>
                      </a:solidFill>
                    </a:endParaRPr>
                  </a:p>
                </p:txBody>
              </p:sp>
              <p:sp>
                <p:nvSpPr>
                  <p:cNvPr id="20523" name="Rectangle 38"/>
                  <p:cNvSpPr>
                    <a:spLocks noChangeArrowheads="1"/>
                  </p:cNvSpPr>
                  <p:nvPr/>
                </p:nvSpPr>
                <p:spPr bwMode="auto">
                  <a:xfrm>
                    <a:off x="3497" y="3007"/>
                    <a:ext cx="8"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sp>
                <p:nvSpPr>
                  <p:cNvPr id="20524" name="Rectangle 39"/>
                  <p:cNvSpPr>
                    <a:spLocks noChangeArrowheads="1"/>
                  </p:cNvSpPr>
                  <p:nvPr/>
                </p:nvSpPr>
                <p:spPr bwMode="auto">
                  <a:xfrm>
                    <a:off x="3524" y="3007"/>
                    <a:ext cx="7"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sp>
                <p:nvSpPr>
                  <p:cNvPr id="20525" name="Rectangle 40"/>
                  <p:cNvSpPr>
                    <a:spLocks noChangeArrowheads="1"/>
                  </p:cNvSpPr>
                  <p:nvPr/>
                </p:nvSpPr>
                <p:spPr bwMode="auto">
                  <a:xfrm>
                    <a:off x="3549" y="3007"/>
                    <a:ext cx="8" cy="46"/>
                  </a:xfrm>
                  <a:prstGeom prst="rect">
                    <a:avLst/>
                  </a:prstGeom>
                  <a:solidFill>
                    <a:srgbClr val="000000"/>
                  </a:solidFill>
                  <a:ln w="9525">
                    <a:noFill/>
                    <a:miter lim="800000"/>
                    <a:headEnd/>
                    <a:tailEnd/>
                  </a:ln>
                </p:spPr>
                <p:txBody>
                  <a:bodyPr/>
                  <a:lstStyle/>
                  <a:p>
                    <a:endParaRPr kumimoji="0" lang="en-US" altLang="zh-TW" sz="1600">
                      <a:solidFill>
                        <a:srgbClr val="5F5F5F"/>
                      </a:solidFill>
                    </a:endParaRPr>
                  </a:p>
                </p:txBody>
              </p:sp>
            </p:grpSp>
          </p:grpSp>
        </p:grpSp>
        <p:grpSp>
          <p:nvGrpSpPr>
            <p:cNvPr id="20505" name="Group 41"/>
            <p:cNvGrpSpPr>
              <a:grpSpLocks/>
            </p:cNvGrpSpPr>
            <p:nvPr/>
          </p:nvGrpSpPr>
          <p:grpSpPr bwMode="auto">
            <a:xfrm>
              <a:off x="6096000" y="1435100"/>
              <a:ext cx="1676400" cy="1027566"/>
              <a:chOff x="1283" y="781"/>
              <a:chExt cx="645" cy="442"/>
            </a:xfrm>
          </p:grpSpPr>
          <p:pic>
            <p:nvPicPr>
              <p:cNvPr id="20506" name="Picture 42" descr="password-attack"/>
              <p:cNvPicPr>
                <a:picLocks noChangeAspect="1" noChangeArrowheads="1"/>
              </p:cNvPicPr>
              <p:nvPr/>
            </p:nvPicPr>
            <p:blipFill>
              <a:blip r:embed="rId12"/>
              <a:srcRect/>
              <a:stretch>
                <a:fillRect/>
              </a:stretch>
            </p:blipFill>
            <p:spPr bwMode="auto">
              <a:xfrm>
                <a:off x="1452" y="781"/>
                <a:ext cx="297" cy="254"/>
              </a:xfrm>
              <a:prstGeom prst="rect">
                <a:avLst/>
              </a:prstGeom>
              <a:noFill/>
              <a:ln w="9525">
                <a:noFill/>
                <a:miter lim="800000"/>
                <a:headEnd/>
                <a:tailEnd/>
              </a:ln>
            </p:spPr>
          </p:pic>
          <p:grpSp>
            <p:nvGrpSpPr>
              <p:cNvPr id="20507" name="Group 43"/>
              <p:cNvGrpSpPr>
                <a:grpSpLocks/>
              </p:cNvGrpSpPr>
              <p:nvPr/>
            </p:nvGrpSpPr>
            <p:grpSpPr bwMode="auto">
              <a:xfrm>
                <a:off x="1283" y="829"/>
                <a:ext cx="645" cy="394"/>
                <a:chOff x="1283" y="829"/>
                <a:chExt cx="645" cy="394"/>
              </a:xfrm>
            </p:grpSpPr>
            <p:pic>
              <p:nvPicPr>
                <p:cNvPr id="20508" name="Picture 44" descr="keylogger"/>
                <p:cNvPicPr>
                  <a:picLocks noChangeAspect="1" noChangeArrowheads="1"/>
                </p:cNvPicPr>
                <p:nvPr/>
              </p:nvPicPr>
              <p:blipFill>
                <a:blip r:embed="rId13"/>
                <a:srcRect/>
                <a:stretch>
                  <a:fillRect/>
                </a:stretch>
              </p:blipFill>
              <p:spPr bwMode="auto">
                <a:xfrm>
                  <a:off x="1283" y="829"/>
                  <a:ext cx="233" cy="254"/>
                </a:xfrm>
                <a:prstGeom prst="rect">
                  <a:avLst/>
                </a:prstGeom>
                <a:noFill/>
                <a:ln w="9525">
                  <a:noFill/>
                  <a:miter lim="800000"/>
                  <a:headEnd/>
                  <a:tailEnd/>
                </a:ln>
              </p:spPr>
            </p:pic>
            <p:pic>
              <p:nvPicPr>
                <p:cNvPr id="20509" name="Picture 45" descr="phishing"/>
                <p:cNvPicPr>
                  <a:picLocks noChangeAspect="1" noChangeArrowheads="1"/>
                </p:cNvPicPr>
                <p:nvPr/>
              </p:nvPicPr>
              <p:blipFill>
                <a:blip r:embed="rId14"/>
                <a:srcRect/>
                <a:stretch>
                  <a:fillRect/>
                </a:stretch>
              </p:blipFill>
              <p:spPr bwMode="auto">
                <a:xfrm>
                  <a:off x="1501" y="950"/>
                  <a:ext cx="234" cy="254"/>
                </a:xfrm>
                <a:prstGeom prst="rect">
                  <a:avLst/>
                </a:prstGeom>
                <a:noFill/>
                <a:ln w="9525">
                  <a:noFill/>
                  <a:miter lim="800000"/>
                  <a:headEnd/>
                  <a:tailEnd/>
                </a:ln>
              </p:spPr>
            </p:pic>
            <p:pic>
              <p:nvPicPr>
                <p:cNvPr id="20510" name="Picture 46" descr="spyware"/>
                <p:cNvPicPr>
                  <a:picLocks noChangeAspect="1" noChangeArrowheads="1"/>
                </p:cNvPicPr>
                <p:nvPr/>
              </p:nvPicPr>
              <p:blipFill>
                <a:blip r:embed="rId15"/>
                <a:srcRect/>
                <a:stretch>
                  <a:fillRect/>
                </a:stretch>
              </p:blipFill>
              <p:spPr bwMode="auto">
                <a:xfrm>
                  <a:off x="1694" y="829"/>
                  <a:ext cx="234" cy="249"/>
                </a:xfrm>
                <a:prstGeom prst="rect">
                  <a:avLst/>
                </a:prstGeom>
                <a:noFill/>
                <a:ln w="9525">
                  <a:noFill/>
                  <a:miter lim="800000"/>
                  <a:headEnd/>
                  <a:tailEnd/>
                </a:ln>
              </p:spPr>
            </p:pic>
            <p:pic>
              <p:nvPicPr>
                <p:cNvPr id="20511" name="Picture 47" descr="trojans"/>
                <p:cNvPicPr>
                  <a:picLocks noChangeAspect="1" noChangeArrowheads="1"/>
                </p:cNvPicPr>
                <p:nvPr/>
              </p:nvPicPr>
              <p:blipFill>
                <a:blip r:embed="rId16"/>
                <a:srcRect/>
                <a:stretch>
                  <a:fillRect/>
                </a:stretch>
              </p:blipFill>
              <p:spPr bwMode="auto">
                <a:xfrm>
                  <a:off x="1331" y="974"/>
                  <a:ext cx="233" cy="249"/>
                </a:xfrm>
                <a:prstGeom prst="rect">
                  <a:avLst/>
                </a:prstGeom>
                <a:noFill/>
                <a:ln w="9525">
                  <a:noFill/>
                  <a:miter lim="800000"/>
                  <a:headEnd/>
                  <a:tailEnd/>
                </a:ln>
              </p:spPr>
            </p:pic>
            <p:pic>
              <p:nvPicPr>
                <p:cNvPr id="20512" name="Picture 48" descr="worms"/>
                <p:cNvPicPr>
                  <a:picLocks noChangeAspect="1" noChangeArrowheads="1"/>
                </p:cNvPicPr>
                <p:nvPr/>
              </p:nvPicPr>
              <p:blipFill>
                <a:blip r:embed="rId17"/>
                <a:srcRect/>
                <a:stretch>
                  <a:fillRect/>
                </a:stretch>
              </p:blipFill>
              <p:spPr bwMode="auto">
                <a:xfrm>
                  <a:off x="1670" y="950"/>
                  <a:ext cx="233" cy="249"/>
                </a:xfrm>
                <a:prstGeom prst="rect">
                  <a:avLst/>
                </a:prstGeom>
                <a:noFill/>
                <a:ln w="9525">
                  <a:noFill/>
                  <a:miter lim="800000"/>
                  <a:headEnd/>
                  <a:tailEnd/>
                </a:ln>
              </p:spPr>
            </p:pic>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2000"/>
                                        <p:tgtEl>
                                          <p:spTgt spid="12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right)">
                                      <p:cBhvr>
                                        <p:cTn id="10" dur="500"/>
                                        <p:tgtEl>
                                          <p:spTgt spid="56"/>
                                        </p:tgtEl>
                                      </p:cBhvr>
                                    </p:animEffect>
                                  </p:childTnLst>
                                </p:cTn>
                              </p:par>
                              <p:par>
                                <p:cTn id="11" presetID="0" presetClass="path" presetSubtype="0" accel="50000" decel="50000" fill="hold" nodeType="withEffect">
                                  <p:stCondLst>
                                    <p:cond delay="0"/>
                                  </p:stCondLst>
                                  <p:childTnLst>
                                    <p:animMotion origin="layout" path="M -4.44444E-6 2.03515E-6 C -0.08142 -0.01434 -0.16232 -0.02868 -0.2592 0.02567 C -0.35607 0.08025 -0.46927 0.20305 -0.58194 0.32655 " pathEditMode="relative" rAng="0" ptsTypes="aaA">
                                      <p:cBhvr>
                                        <p:cTn id="12" dur="2000" fill="hold"/>
                                        <p:tgtEl>
                                          <p:spTgt spid="52"/>
                                        </p:tgtEl>
                                        <p:attrNameLst>
                                          <p:attrName>ppt_x</p:attrName>
                                          <p:attrName>ppt_y</p:attrName>
                                        </p:attrNameLst>
                                      </p:cBhvr>
                                      <p:rCtr x="-291" y="149"/>
                                    </p:animMotion>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127"/>
                                        </p:tgtEl>
                                        <p:attrNameLst>
                                          <p:attrName>style.visibility</p:attrName>
                                        </p:attrNameLst>
                                      </p:cBhvr>
                                      <p:to>
                                        <p:strVal val="visible"/>
                                      </p:to>
                                    </p:set>
                                    <p:animEffect transition="in" filter="fade">
                                      <p:cBhvr>
                                        <p:cTn id="16" dur="2000"/>
                                        <p:tgtEl>
                                          <p:spTgt spid="1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2000"/>
                                        <p:tgtEl>
                                          <p:spTgt spid="57"/>
                                        </p:tgtEl>
                                      </p:cBhvr>
                                    </p:animEffect>
                                  </p:childTnLst>
                                </p:cTn>
                              </p:par>
                            </p:childTnLst>
                          </p:cTn>
                        </p:par>
                        <p:par>
                          <p:cTn id="20" fill="hold">
                            <p:stCondLst>
                              <p:cond delay="4000"/>
                            </p:stCondLst>
                            <p:childTnLst>
                              <p:par>
                                <p:cTn id="21" presetID="0" presetClass="path" presetSubtype="0" accel="50000" decel="50000" fill="hold" nodeType="afterEffect">
                                  <p:stCondLst>
                                    <p:cond delay="0"/>
                                  </p:stCondLst>
                                  <p:childTnLst>
                                    <p:animMotion origin="layout" path="M -2.77778E-6 0.0222 C -0.02569 0.11887 -0.05104 0.21577 -0.13975 0.27058 C -0.22864 0.32516 -0.46771 0.33626 -0.53298 0.34968 " pathEditMode="relative" rAng="0" ptsTypes="aaA">
                                      <p:cBhvr>
                                        <p:cTn id="22" dur="2000" fill="hold"/>
                                        <p:tgtEl>
                                          <p:spTgt spid="102"/>
                                        </p:tgtEl>
                                        <p:attrNameLst>
                                          <p:attrName>ppt_x</p:attrName>
                                          <p:attrName>ppt_y</p:attrName>
                                        </p:attrNameLst>
                                      </p:cBhvr>
                                      <p:rCtr x="-266" y="164"/>
                                    </p:animMotion>
                                  </p:childTnLst>
                                </p:cTn>
                              </p:par>
                            </p:childTnLst>
                          </p:cTn>
                        </p:par>
                        <p:par>
                          <p:cTn id="23" fill="hold">
                            <p:stCondLst>
                              <p:cond delay="6000"/>
                            </p:stCondLst>
                            <p:childTnLst>
                              <p:par>
                                <p:cTn id="24" presetID="10" presetClass="entr" presetSubtype="0" fill="hold"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fade">
                                      <p:cBhvr>
                                        <p:cTn id="26" dur="2000"/>
                                        <p:tgtEl>
                                          <p:spTgt spid="126"/>
                                        </p:tgtEl>
                                      </p:cBhvr>
                                    </p:animEffect>
                                  </p:childTnLst>
                                </p:cTn>
                              </p:par>
                            </p:childTnLst>
                          </p:cTn>
                        </p:par>
                        <p:par>
                          <p:cTn id="27" fill="hold">
                            <p:stCondLst>
                              <p:cond delay="8000"/>
                            </p:stCondLst>
                            <p:childTnLst>
                              <p:par>
                                <p:cTn id="28" presetID="10" presetClass="entr" presetSubtype="0" fill="hold" nodeType="afterEffect">
                                  <p:stCondLst>
                                    <p:cond delay="0"/>
                                  </p:stCondLst>
                                  <p:childTnLst>
                                    <p:set>
                                      <p:cBhvr>
                                        <p:cTn id="29" dur="1" fill="hold">
                                          <p:stCondLst>
                                            <p:cond delay="0"/>
                                          </p:stCondLst>
                                        </p:cTn>
                                        <p:tgtEl>
                                          <p:spTgt spid="119"/>
                                        </p:tgtEl>
                                        <p:attrNameLst>
                                          <p:attrName>style.visibility</p:attrName>
                                        </p:attrNameLst>
                                      </p:cBhvr>
                                      <p:to>
                                        <p:strVal val="visible"/>
                                      </p:to>
                                    </p:set>
                                    <p:animEffect transition="in" filter="fade">
                                      <p:cBhvr>
                                        <p:cTn id="30" dur="1000"/>
                                        <p:tgtEl>
                                          <p:spTgt spid="119"/>
                                        </p:tgtEl>
                                      </p:cBhvr>
                                    </p:animEffect>
                                  </p:childTnLst>
                                </p:cTn>
                              </p:par>
                            </p:childTnLst>
                          </p:cTn>
                        </p:par>
                        <p:par>
                          <p:cTn id="31" fill="hold">
                            <p:stCondLst>
                              <p:cond delay="9000"/>
                            </p:stCondLst>
                            <p:childTnLst>
                              <p:par>
                                <p:cTn id="32" presetID="1" presetClass="entr" presetSubtype="0" fill="hold" grpId="0" nodeType="afterEffect">
                                  <p:stCondLst>
                                    <p:cond delay="0"/>
                                  </p:stCondLst>
                                  <p:childTnLst>
                                    <p:set>
                                      <p:cBhvr>
                                        <p:cTn id="33" dur="1" fill="hold">
                                          <p:stCondLst>
                                            <p:cond delay="0"/>
                                          </p:stCondLst>
                                        </p:cTn>
                                        <p:tgtEl>
                                          <p:spTgt spid="115"/>
                                        </p:tgtEl>
                                        <p:attrNameLst>
                                          <p:attrName>style.visibility</p:attrName>
                                        </p:attrNameLst>
                                      </p:cBhvr>
                                      <p:to>
                                        <p:strVal val="visible"/>
                                      </p:to>
                                    </p:set>
                                  </p:childTnLst>
                                </p:cTn>
                              </p:par>
                            </p:childTnLst>
                          </p:cTn>
                        </p:par>
                        <p:par>
                          <p:cTn id="34" fill="hold">
                            <p:stCondLst>
                              <p:cond delay="9000"/>
                            </p:stCondLst>
                            <p:childTnLst>
                              <p:par>
                                <p:cTn id="35" presetID="10" presetClass="entr" presetSubtype="0" fill="hold" nodeType="afterEffect">
                                  <p:stCondLst>
                                    <p:cond delay="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1000"/>
                                        <p:tgtEl>
                                          <p:spTgt spid="121"/>
                                        </p:tgtEl>
                                      </p:cBhvr>
                                    </p:animEffect>
                                  </p:childTnLst>
                                </p:cTn>
                              </p:par>
                            </p:childTnLst>
                          </p:cTn>
                        </p:par>
                        <p:par>
                          <p:cTn id="38" fill="hold">
                            <p:stCondLst>
                              <p:cond delay="10000"/>
                            </p:stCondLst>
                            <p:childTnLst>
                              <p:par>
                                <p:cTn id="39" presetID="1" presetClass="entr" presetSubtype="0" fill="hold" grpId="0" nodeType="afterEffect">
                                  <p:stCondLst>
                                    <p:cond delay="0"/>
                                  </p:stCondLst>
                                  <p:childTnLst>
                                    <p:set>
                                      <p:cBhvr>
                                        <p:cTn id="40" dur="1" fill="hold">
                                          <p:stCondLst>
                                            <p:cond delay="0"/>
                                          </p:stCondLst>
                                        </p:cTn>
                                        <p:tgtEl>
                                          <p:spTgt spid="117"/>
                                        </p:tgtEl>
                                        <p:attrNameLst>
                                          <p:attrName>style.visibility</p:attrName>
                                        </p:attrNameLst>
                                      </p:cBhvr>
                                      <p:to>
                                        <p:strVal val="visible"/>
                                      </p:to>
                                    </p:set>
                                  </p:childTnLst>
                                </p:cTn>
                              </p:par>
                            </p:childTnLst>
                          </p:cTn>
                        </p:par>
                        <p:par>
                          <p:cTn id="41" fill="hold">
                            <p:stCondLst>
                              <p:cond delay="10000"/>
                            </p:stCondLst>
                            <p:childTnLst>
                              <p:par>
                                <p:cTn id="42" presetID="10" presetClass="entr" presetSubtype="0" fill="hold" nodeType="afterEffect">
                                  <p:stCondLst>
                                    <p:cond delay="0"/>
                                  </p:stCondLst>
                                  <p:childTnLst>
                                    <p:set>
                                      <p:cBhvr>
                                        <p:cTn id="43" dur="1" fill="hold">
                                          <p:stCondLst>
                                            <p:cond delay="0"/>
                                          </p:stCondLst>
                                        </p:cTn>
                                        <p:tgtEl>
                                          <p:spTgt spid="128"/>
                                        </p:tgtEl>
                                        <p:attrNameLst>
                                          <p:attrName>style.visibility</p:attrName>
                                        </p:attrNameLst>
                                      </p:cBhvr>
                                      <p:to>
                                        <p:strVal val="visible"/>
                                      </p:to>
                                    </p:set>
                                    <p:animEffect transition="in" filter="fade">
                                      <p:cBhvr>
                                        <p:cTn id="44" dur="2000"/>
                                        <p:tgtEl>
                                          <p:spTgt spid="1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2000"/>
                                        <p:tgtEl>
                                          <p:spTgt spid="58"/>
                                        </p:tgtEl>
                                      </p:cBhvr>
                                    </p:animEffect>
                                  </p:childTnLst>
                                </p:cTn>
                              </p:par>
                            </p:childTnLst>
                          </p:cTn>
                        </p:par>
                        <p:par>
                          <p:cTn id="48" fill="hold">
                            <p:stCondLst>
                              <p:cond delay="12000"/>
                            </p:stCondLst>
                            <p:childTnLst>
                              <p:par>
                                <p:cTn id="49" presetID="0" presetClass="path" presetSubtype="0" repeatCount="indefinite" accel="50000" decel="50000" fill="hold" nodeType="afterEffect">
                                  <p:stCondLst>
                                    <p:cond delay="0"/>
                                  </p:stCondLst>
                                  <p:endCondLst>
                                    <p:cond evt="onNext" delay="0">
                                      <p:tgtEl>
                                        <p:sldTgt/>
                                      </p:tgtEl>
                                    </p:cond>
                                  </p:endCondLst>
                                  <p:childTnLst>
                                    <p:animMotion origin="layout" path="M 0.06198 -2.47919E-6 C 0.01701 0.11818 -0.02795 0.23659 -0.11597 0.29949 C -0.20399 0.36217 -0.33542 0.36957 -0.46667 0.37743 " pathEditMode="relative" rAng="0" ptsTypes="aaA">
                                      <p:cBhvr>
                                        <p:cTn id="50" dur="2000" fill="hold"/>
                                        <p:tgtEl>
                                          <p:spTgt spid="68"/>
                                        </p:tgtEl>
                                        <p:attrNameLst>
                                          <p:attrName>ppt_x</p:attrName>
                                          <p:attrName>ppt_y</p:attrName>
                                        </p:attrNameLst>
                                      </p:cBhvr>
                                      <p:rCtr x="-264" y="189"/>
                                    </p:animMotion>
                                  </p:childTnLst>
                                </p:cTn>
                              </p:par>
                            </p:childTnLst>
                          </p:cTn>
                        </p:par>
                        <p:par>
                          <p:cTn id="51" fill="hold">
                            <p:stCondLst>
                              <p:cond delay="14000"/>
                            </p:stCondLst>
                            <p:childTnLst>
                              <p:par>
                                <p:cTn id="52" presetID="0" presetClass="path" presetSubtype="0" repeatCount="indefinite" accel="50000" decel="50000" fill="hold" nodeType="afterEffect">
                                  <p:stCondLst>
                                    <p:cond delay="200"/>
                                  </p:stCondLst>
                                  <p:endCondLst>
                                    <p:cond evt="onNext" delay="0">
                                      <p:tgtEl>
                                        <p:sldTgt/>
                                      </p:tgtEl>
                                    </p:cond>
                                  </p:endCondLst>
                                  <p:childTnLst>
                                    <p:animMotion origin="layout" path="M 0.025 -0.00509 C -0.03611 0.12997 -0.09722 0.26503 -0.19844 0.32169 C -0.29965 0.37835 -0.44132 0.35685 -0.58281 0.33557 " pathEditMode="relative" rAng="0" ptsTypes="aaA">
                                      <p:cBhvr>
                                        <p:cTn id="53" dur="2000" fill="hold"/>
                                        <p:tgtEl>
                                          <p:spTgt spid="67"/>
                                        </p:tgtEl>
                                        <p:attrNameLst>
                                          <p:attrName>ppt_x</p:attrName>
                                          <p:attrName>ppt_y</p:attrName>
                                        </p:attrNameLst>
                                      </p:cBhvr>
                                      <p:rCtr x="-304" y="192"/>
                                    </p:animMotion>
                                  </p:childTnLst>
                                </p:cTn>
                              </p:par>
                            </p:childTnLst>
                          </p:cTn>
                        </p:par>
                        <p:par>
                          <p:cTn id="54" fill="hold">
                            <p:stCondLst>
                              <p:cond delay="16200"/>
                            </p:stCondLst>
                            <p:childTnLst>
                              <p:par>
                                <p:cTn id="55" presetID="0" presetClass="path" presetSubtype="0" repeatCount="indefinite" accel="50000" decel="50000" fill="hold" nodeType="afterEffect">
                                  <p:stCondLst>
                                    <p:cond delay="500"/>
                                  </p:stCondLst>
                                  <p:endCondLst>
                                    <p:cond evt="onNext" delay="0">
                                      <p:tgtEl>
                                        <p:sldTgt/>
                                      </p:tgtEl>
                                    </p:cond>
                                  </p:endCondLst>
                                  <p:childTnLst>
                                    <p:animMotion origin="layout" path="M 0.02084 -0.00995 C -0.03524 0.11147 -0.09132 0.23335 -0.19461 0.29463 C -0.29791 0.35569 -0.44826 0.35661 -0.59861 0.35754 " pathEditMode="relative" rAng="0" ptsTypes="aaA">
                                      <p:cBhvr>
                                        <p:cTn id="56" dur="2000" fill="hold"/>
                                        <p:tgtEl>
                                          <p:spTgt spid="82"/>
                                        </p:tgtEl>
                                        <p:attrNameLst>
                                          <p:attrName>ppt_x</p:attrName>
                                          <p:attrName>ppt_y</p:attrName>
                                        </p:attrNameLst>
                                      </p:cBhvr>
                                      <p:rCtr x="-310" y="184"/>
                                    </p:animMotion>
                                  </p:childTnLst>
                                </p:cTn>
                              </p:par>
                            </p:childTnLst>
                          </p:cTn>
                        </p:par>
                        <p:par>
                          <p:cTn id="57" fill="hold">
                            <p:stCondLst>
                              <p:cond delay="18700"/>
                            </p:stCondLst>
                            <p:childTnLst>
                              <p:par>
                                <p:cTn id="58" presetID="0" presetClass="path" presetSubtype="0" repeatCount="indefinite" accel="50000" decel="50000" fill="hold" nodeType="afterEffect">
                                  <p:stCondLst>
                                    <p:cond delay="900"/>
                                  </p:stCondLst>
                                  <p:endCondLst>
                                    <p:cond evt="onNext" delay="0">
                                      <p:tgtEl>
                                        <p:sldTgt/>
                                      </p:tgtEl>
                                    </p:cond>
                                  </p:endCondLst>
                                  <p:childTnLst>
                                    <p:animMotion origin="layout" path="M -2.77778E-7 3.66327E-6 C -0.0901 0.12627 -0.18003 0.25254 -0.28958 0.3062 C -0.39913 0.35985 -0.59583 0.31938 -0.65711 0.32192 " pathEditMode="relative" ptsTypes="aaA">
                                      <p:cBhvr>
                                        <p:cTn id="59" dur="2000" fill="hold"/>
                                        <p:tgtEl>
                                          <p:spTgt spid="8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115" grpId="0" animBg="1"/>
      <p:bldP spid="1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p:txBody>
          <a:bodyPr/>
          <a:lstStyle/>
          <a:p>
            <a:pPr>
              <a:defRPr/>
            </a:pPr>
            <a:r>
              <a:rPr lang="en-US" smtClean="0">
                <a:latin typeface="Arial" charset="0"/>
              </a:rPr>
              <a:t>Feb 2009</a:t>
            </a:r>
          </a:p>
        </p:txBody>
      </p:sp>
      <p:sp>
        <p:nvSpPr>
          <p:cNvPr id="5123" name="Footer Placeholder 3"/>
          <p:cNvSpPr>
            <a:spLocks noGrp="1"/>
          </p:cNvSpPr>
          <p:nvPr>
            <p:ph type="ftr" sz="quarter" idx="12"/>
          </p:nvPr>
        </p:nvSpPr>
        <p:spPr/>
        <p:txBody>
          <a:bodyPr/>
          <a:lstStyle/>
          <a:p>
            <a:pPr>
              <a:defRPr/>
            </a:pPr>
            <a:r>
              <a:rPr lang="en-US" smtClean="0">
                <a:latin typeface="Arial" charset="0"/>
              </a:rPr>
              <a:t>Internal - Confidential</a:t>
            </a:r>
          </a:p>
        </p:txBody>
      </p:sp>
      <p:sp>
        <p:nvSpPr>
          <p:cNvPr id="16389" name="Rectangle 2"/>
          <p:cNvSpPr>
            <a:spLocks noGrp="1" noChangeArrowheads="1"/>
          </p:cNvSpPr>
          <p:nvPr>
            <p:ph type="title" idx="4294967295"/>
          </p:nvPr>
        </p:nvSpPr>
        <p:spPr>
          <a:xfrm>
            <a:off x="76200" y="47625"/>
            <a:ext cx="8915400" cy="714375"/>
          </a:xfrm>
        </p:spPr>
        <p:txBody>
          <a:bodyPr anchor="ctr"/>
          <a:lstStyle/>
          <a:p>
            <a:pPr eaLnBrk="1" hangingPunct="1">
              <a:defRPr/>
            </a:pPr>
            <a:r>
              <a:rPr lang="en-US" dirty="0" smtClean="0">
                <a:solidFill>
                  <a:schemeClr val="accent4">
                    <a:lumMod val="50000"/>
                  </a:schemeClr>
                </a:solidFill>
              </a:rPr>
              <a:t>Smart Protection Network against </a:t>
            </a:r>
            <a:r>
              <a:rPr lang="en-US" dirty="0" err="1" smtClean="0">
                <a:solidFill>
                  <a:schemeClr val="accent4">
                    <a:lumMod val="50000"/>
                  </a:schemeClr>
                </a:solidFill>
              </a:rPr>
              <a:t>Conficker</a:t>
            </a:r>
            <a:endParaRPr lang="en-US" dirty="0" smtClean="0">
              <a:solidFill>
                <a:schemeClr val="accent4">
                  <a:lumMod val="50000"/>
                </a:schemeClr>
              </a:solidFill>
            </a:endParaRPr>
          </a:p>
        </p:txBody>
      </p:sp>
      <p:sp>
        <p:nvSpPr>
          <p:cNvPr id="50" name="雲朵形圖說文字 63"/>
          <p:cNvSpPr/>
          <p:nvPr/>
        </p:nvSpPr>
        <p:spPr bwMode="auto">
          <a:xfrm rot="10800000">
            <a:off x="2076450" y="3636600"/>
            <a:ext cx="5314950" cy="1781264"/>
          </a:xfrm>
          <a:prstGeom prst="cloudCallout">
            <a:avLst>
              <a:gd name="adj1" fmla="val -41971"/>
              <a:gd name="adj2" fmla="val -12521"/>
            </a:avLst>
          </a:prstGeom>
          <a:solidFill>
            <a:srgbClr val="3366FF">
              <a:alpha val="73000"/>
            </a:srgbClr>
          </a:solidFill>
          <a:ln w="9525" cap="flat" cmpd="sng" algn="ctr">
            <a:noFill/>
            <a:prstDash val="solid"/>
            <a:round/>
            <a:headEnd type="none" w="med" len="med"/>
            <a:tailEnd type="none" w="med" len="med"/>
          </a:ln>
          <a:effectLst>
            <a:outerShdw blurRad="50800" dist="38100" dir="16200000" rotWithShape="0">
              <a:prstClr val="black">
                <a:alpha val="40000"/>
              </a:prstClr>
            </a:outerShdw>
          </a:effectLst>
          <a:scene3d>
            <a:camera prst="orthographicFront">
              <a:rot lat="3000000" lon="0" rev="0"/>
            </a:camera>
            <a:lightRig rig="twoPt" dir="t"/>
          </a:scene3d>
          <a:sp3d prstMaterial="metal">
            <a:bevelT/>
          </a:sp3d>
        </p:spPr>
        <p:txBody>
          <a:bodyPr anchor="b" anchorCtr="1"/>
          <a:lstStyle/>
          <a:p>
            <a:pPr algn="ctr">
              <a:spcBef>
                <a:spcPct val="50000"/>
              </a:spcBef>
              <a:defRPr/>
            </a:pPr>
            <a:endParaRPr kumimoji="0" lang="zh-TW" altLang="en-US" sz="1200" dirty="0">
              <a:solidFill>
                <a:prstClr val="black"/>
              </a:solidFill>
              <a:latin typeface="+mn-lt"/>
              <a:ea typeface="新細明體"/>
              <a:cs typeface="+mn-cs"/>
            </a:endParaRPr>
          </a:p>
        </p:txBody>
      </p:sp>
      <p:sp>
        <p:nvSpPr>
          <p:cNvPr id="51" name="Oval 10"/>
          <p:cNvSpPr>
            <a:spLocks noChangeAspect="1" noChangeArrowheads="1"/>
          </p:cNvSpPr>
          <p:nvPr/>
        </p:nvSpPr>
        <p:spPr bwMode="auto">
          <a:xfrm>
            <a:off x="2362200" y="2189163"/>
            <a:ext cx="990600" cy="990600"/>
          </a:xfrm>
          <a:prstGeom prst="ellipse">
            <a:avLst/>
          </a:prstGeom>
          <a:solidFill>
            <a:sysClr val="window" lastClr="FFFFFF"/>
          </a:soli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55" name="Oval 10"/>
          <p:cNvSpPr>
            <a:spLocks noChangeAspect="1" noChangeArrowheads="1"/>
          </p:cNvSpPr>
          <p:nvPr/>
        </p:nvSpPr>
        <p:spPr bwMode="auto">
          <a:xfrm>
            <a:off x="2362200" y="3713163"/>
            <a:ext cx="990600" cy="990600"/>
          </a:xfrm>
          <a:prstGeom prst="ellipse">
            <a:avLst/>
          </a:prstGeom>
          <a:solidFill>
            <a:sysClr val="window" lastClr="FFFFFF"/>
          </a:soli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56" name="Text Box 11"/>
          <p:cNvSpPr txBox="1">
            <a:spLocks noChangeArrowheads="1"/>
          </p:cNvSpPr>
          <p:nvPr/>
        </p:nvSpPr>
        <p:spPr bwMode="auto">
          <a:xfrm>
            <a:off x="2400300" y="2493963"/>
            <a:ext cx="952500" cy="4572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rgbClr val="CC0000"/>
                </a:solidFill>
                <a:latin typeface="+mn-lt"/>
                <a:ea typeface="新細明體"/>
                <a:cs typeface="+mn-cs"/>
              </a:rPr>
              <a:t>Incident</a:t>
            </a:r>
          </a:p>
          <a:p>
            <a:pPr algn="ctr" fontAlgn="auto">
              <a:spcBef>
                <a:spcPts val="0"/>
              </a:spcBef>
              <a:spcAft>
                <a:spcPts val="0"/>
              </a:spcAft>
              <a:defRPr/>
            </a:pPr>
            <a:r>
              <a:rPr kumimoji="0" lang="en-US" altLang="zh-TW" sz="1400" b="1" dirty="0">
                <a:solidFill>
                  <a:srgbClr val="CC0000"/>
                </a:solidFill>
                <a:latin typeface="+mn-lt"/>
                <a:ea typeface="新細明體"/>
                <a:cs typeface="+mn-cs"/>
              </a:rPr>
              <a:t>Trigger</a:t>
            </a:r>
          </a:p>
        </p:txBody>
      </p:sp>
      <p:cxnSp>
        <p:nvCxnSpPr>
          <p:cNvPr id="60" name="Straight Arrow Connector 59"/>
          <p:cNvCxnSpPr/>
          <p:nvPr/>
        </p:nvCxnSpPr>
        <p:spPr>
          <a:xfrm>
            <a:off x="609600" y="4094163"/>
            <a:ext cx="1676400" cy="1587"/>
          </a:xfrm>
          <a:prstGeom prst="straightConnector1">
            <a:avLst/>
          </a:prstGeom>
          <a:ln w="76200" cap="flat" cmpd="sng" algn="ctr">
            <a:solidFill>
              <a:srgbClr val="FFCC66"/>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a:stCxn id="55" idx="0"/>
            <a:endCxn id="51" idx="4"/>
          </p:cNvCxnSpPr>
          <p:nvPr/>
        </p:nvCxnSpPr>
        <p:spPr>
          <a:xfrm rot="5400000" flipH="1" flipV="1">
            <a:off x="2589213" y="3446463"/>
            <a:ext cx="534987" cy="1587"/>
          </a:xfrm>
          <a:prstGeom prst="straightConnector1">
            <a:avLst/>
          </a:prstGeom>
          <a:ln w="76200" cap="flat" cmpd="sng" algn="ctr">
            <a:solidFill>
              <a:srgbClr val="FFCC66"/>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grpSp>
        <p:nvGrpSpPr>
          <p:cNvPr id="70" name="Group 69"/>
          <p:cNvGrpSpPr>
            <a:grpSpLocks noChangeAspect="1"/>
          </p:cNvGrpSpPr>
          <p:nvPr/>
        </p:nvGrpSpPr>
        <p:grpSpPr bwMode="auto">
          <a:xfrm>
            <a:off x="7080250" y="2189163"/>
            <a:ext cx="539750" cy="539750"/>
            <a:chOff x="6490800" y="2530800"/>
            <a:chExt cx="720000" cy="720000"/>
          </a:xfrm>
        </p:grpSpPr>
        <p:grpSp>
          <p:nvGrpSpPr>
            <p:cNvPr id="22620" name="Group 27"/>
            <p:cNvGrpSpPr>
              <a:grpSpLocks noChangeAspect="1"/>
            </p:cNvGrpSpPr>
            <p:nvPr/>
          </p:nvGrpSpPr>
          <p:grpSpPr bwMode="auto">
            <a:xfrm>
              <a:off x="6553200" y="2590800"/>
              <a:ext cx="610833" cy="608400"/>
              <a:chOff x="6467285" y="2339176"/>
              <a:chExt cx="1060712" cy="1056487"/>
            </a:xfrm>
          </p:grpSpPr>
          <p:grpSp>
            <p:nvGrpSpPr>
              <p:cNvPr id="22622" name="Group 46"/>
              <p:cNvGrpSpPr>
                <a:grpSpLocks/>
              </p:cNvGrpSpPr>
              <p:nvPr/>
            </p:nvGrpSpPr>
            <p:grpSpPr bwMode="auto">
              <a:xfrm>
                <a:off x="6467285" y="2339176"/>
                <a:ext cx="1060712" cy="1056487"/>
                <a:chOff x="1296" y="1344"/>
                <a:chExt cx="816" cy="816"/>
              </a:xfrm>
            </p:grpSpPr>
            <p:sp>
              <p:nvSpPr>
                <p:cNvPr id="22624"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2625"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2626"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2623"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72" name="Oval 71"/>
            <p:cNvSpPr>
              <a:spLocks noChangeAspect="1"/>
            </p:cNvSpPr>
            <p:nvPr/>
          </p:nvSpPr>
          <p:spPr>
            <a:xfrm>
              <a:off x="6490800" y="2530800"/>
              <a:ext cx="720000" cy="720000"/>
            </a:xfrm>
            <a:prstGeom prst="ellipse">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grpSp>
        <p:nvGrpSpPr>
          <p:cNvPr id="78" name="Group 77"/>
          <p:cNvGrpSpPr>
            <a:grpSpLocks/>
          </p:cNvGrpSpPr>
          <p:nvPr/>
        </p:nvGrpSpPr>
        <p:grpSpPr bwMode="auto">
          <a:xfrm>
            <a:off x="7086600" y="3249613"/>
            <a:ext cx="539750" cy="539750"/>
            <a:chOff x="7308600" y="3276600"/>
            <a:chExt cx="540000" cy="540000"/>
          </a:xfrm>
        </p:grpSpPr>
        <p:grpSp>
          <p:nvGrpSpPr>
            <p:cNvPr id="22613" name="Group 27"/>
            <p:cNvGrpSpPr>
              <a:grpSpLocks noChangeAspect="1"/>
            </p:cNvGrpSpPr>
            <p:nvPr/>
          </p:nvGrpSpPr>
          <p:grpSpPr bwMode="auto">
            <a:xfrm>
              <a:off x="7355400" y="3321600"/>
              <a:ext cx="458125" cy="456300"/>
              <a:chOff x="6467285" y="2339176"/>
              <a:chExt cx="1060712" cy="1056487"/>
            </a:xfrm>
          </p:grpSpPr>
          <p:grpSp>
            <p:nvGrpSpPr>
              <p:cNvPr id="22615" name="Group 46"/>
              <p:cNvGrpSpPr>
                <a:grpSpLocks/>
              </p:cNvGrpSpPr>
              <p:nvPr/>
            </p:nvGrpSpPr>
            <p:grpSpPr bwMode="auto">
              <a:xfrm>
                <a:off x="6467285" y="2339176"/>
                <a:ext cx="1060712" cy="1056487"/>
                <a:chOff x="1296" y="1344"/>
                <a:chExt cx="816" cy="816"/>
              </a:xfrm>
            </p:grpSpPr>
            <p:sp>
              <p:nvSpPr>
                <p:cNvPr id="22617"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2618"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2619"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2616"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80" name="Oval 79"/>
            <p:cNvSpPr>
              <a:spLocks noChangeAspect="1"/>
            </p:cNvSpPr>
            <p:nvPr/>
          </p:nvSpPr>
          <p:spPr>
            <a:xfrm>
              <a:off x="7308600" y="3276600"/>
              <a:ext cx="540000" cy="540000"/>
            </a:xfrm>
            <a:prstGeom prst="ellipse">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grpSp>
        <p:nvGrpSpPr>
          <p:cNvPr id="86" name="Group 85"/>
          <p:cNvGrpSpPr>
            <a:grpSpLocks/>
          </p:cNvGrpSpPr>
          <p:nvPr/>
        </p:nvGrpSpPr>
        <p:grpSpPr bwMode="auto">
          <a:xfrm>
            <a:off x="7080250" y="4246563"/>
            <a:ext cx="539750" cy="539750"/>
            <a:chOff x="7156200" y="4038600"/>
            <a:chExt cx="540000" cy="540000"/>
          </a:xfrm>
        </p:grpSpPr>
        <p:grpSp>
          <p:nvGrpSpPr>
            <p:cNvPr id="22606" name="Group 27"/>
            <p:cNvGrpSpPr>
              <a:grpSpLocks noChangeAspect="1"/>
            </p:cNvGrpSpPr>
            <p:nvPr/>
          </p:nvGrpSpPr>
          <p:grpSpPr bwMode="auto">
            <a:xfrm>
              <a:off x="7203000" y="4083600"/>
              <a:ext cx="458125" cy="456300"/>
              <a:chOff x="6467285" y="2339176"/>
              <a:chExt cx="1060712" cy="1056487"/>
            </a:xfrm>
          </p:grpSpPr>
          <p:grpSp>
            <p:nvGrpSpPr>
              <p:cNvPr id="22608" name="Group 46"/>
              <p:cNvGrpSpPr>
                <a:grpSpLocks/>
              </p:cNvGrpSpPr>
              <p:nvPr/>
            </p:nvGrpSpPr>
            <p:grpSpPr bwMode="auto">
              <a:xfrm>
                <a:off x="6467285" y="2339176"/>
                <a:ext cx="1060712" cy="1056487"/>
                <a:chOff x="1296" y="1344"/>
                <a:chExt cx="816" cy="816"/>
              </a:xfrm>
            </p:grpSpPr>
            <p:sp>
              <p:nvSpPr>
                <p:cNvPr id="22610"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2611"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2612"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2609"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88" name="Oval 87"/>
            <p:cNvSpPr>
              <a:spLocks noChangeAspect="1"/>
            </p:cNvSpPr>
            <p:nvPr/>
          </p:nvSpPr>
          <p:spPr>
            <a:xfrm>
              <a:off x="7156200" y="4038600"/>
              <a:ext cx="540000" cy="540000"/>
            </a:xfrm>
            <a:prstGeom prst="ellipse">
              <a:avLst/>
            </a:prstGeom>
            <a:noFill/>
            <a:ln w="38100" cap="flat" cmpd="sng" algn="ctr">
              <a:solidFill>
                <a:srgbClr val="008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sp>
        <p:nvSpPr>
          <p:cNvPr id="94" name="TextBox 93"/>
          <p:cNvSpPr txBox="1">
            <a:spLocks noChangeArrowheads="1"/>
          </p:cNvSpPr>
          <p:nvPr/>
        </p:nvSpPr>
        <p:spPr bwMode="auto">
          <a:xfrm>
            <a:off x="6919913" y="4775200"/>
            <a:ext cx="928687" cy="461963"/>
          </a:xfrm>
          <a:prstGeom prst="rect">
            <a:avLst/>
          </a:prstGeom>
          <a:noFill/>
          <a:ln w="9525">
            <a:noFill/>
            <a:miter lim="800000"/>
            <a:headEnd/>
            <a:tailEnd/>
          </a:ln>
        </p:spPr>
        <p:txBody>
          <a:bodyPr wrap="none">
            <a:spAutoFit/>
          </a:bodyPr>
          <a:lstStyle/>
          <a:p>
            <a:pPr algn="ctr"/>
            <a:r>
              <a:rPr kumimoji="0" lang="en-US" altLang="zh-TW" sz="1200">
                <a:solidFill>
                  <a:srgbClr val="008000"/>
                </a:solidFill>
              </a:rPr>
              <a:t>Email </a:t>
            </a:r>
          </a:p>
          <a:p>
            <a:pPr algn="ctr"/>
            <a:r>
              <a:rPr kumimoji="0" lang="en-US" altLang="zh-TW" sz="1200">
                <a:solidFill>
                  <a:srgbClr val="008000"/>
                </a:solidFill>
              </a:rPr>
              <a:t>Reputation</a:t>
            </a:r>
          </a:p>
        </p:txBody>
      </p:sp>
      <p:sp>
        <p:nvSpPr>
          <p:cNvPr id="95" name="TextBox 94"/>
          <p:cNvSpPr txBox="1">
            <a:spLocks noChangeArrowheads="1"/>
          </p:cNvSpPr>
          <p:nvPr/>
        </p:nvSpPr>
        <p:spPr bwMode="auto">
          <a:xfrm>
            <a:off x="6919913" y="3784600"/>
            <a:ext cx="928687" cy="461963"/>
          </a:xfrm>
          <a:prstGeom prst="rect">
            <a:avLst/>
          </a:prstGeom>
          <a:noFill/>
          <a:ln w="9525">
            <a:noFill/>
            <a:miter lim="800000"/>
            <a:headEnd/>
            <a:tailEnd/>
          </a:ln>
        </p:spPr>
        <p:txBody>
          <a:bodyPr wrap="none">
            <a:spAutoFit/>
          </a:bodyPr>
          <a:lstStyle/>
          <a:p>
            <a:pPr algn="ctr"/>
            <a:r>
              <a:rPr kumimoji="0" lang="en-US" altLang="zh-TW" sz="1200">
                <a:solidFill>
                  <a:srgbClr val="0000FF"/>
                </a:solidFill>
              </a:rPr>
              <a:t>Web</a:t>
            </a:r>
          </a:p>
          <a:p>
            <a:pPr algn="ctr"/>
            <a:r>
              <a:rPr kumimoji="0" lang="en-US" altLang="zh-TW" sz="1200">
                <a:solidFill>
                  <a:srgbClr val="0000FF"/>
                </a:solidFill>
              </a:rPr>
              <a:t>Reputation</a:t>
            </a:r>
          </a:p>
        </p:txBody>
      </p:sp>
      <p:sp>
        <p:nvSpPr>
          <p:cNvPr id="96" name="TextBox 95"/>
          <p:cNvSpPr txBox="1">
            <a:spLocks noChangeArrowheads="1"/>
          </p:cNvSpPr>
          <p:nvPr/>
        </p:nvSpPr>
        <p:spPr bwMode="auto">
          <a:xfrm>
            <a:off x="6858000" y="2722563"/>
            <a:ext cx="928688" cy="461962"/>
          </a:xfrm>
          <a:prstGeom prst="rect">
            <a:avLst/>
          </a:prstGeom>
          <a:noFill/>
          <a:ln w="9525">
            <a:noFill/>
            <a:miter lim="800000"/>
            <a:headEnd/>
            <a:tailEnd/>
          </a:ln>
        </p:spPr>
        <p:txBody>
          <a:bodyPr wrap="none">
            <a:spAutoFit/>
          </a:bodyPr>
          <a:lstStyle/>
          <a:p>
            <a:pPr algn="ctr"/>
            <a:r>
              <a:rPr kumimoji="0" lang="en-US" altLang="zh-TW" sz="1200">
                <a:solidFill>
                  <a:srgbClr val="FF0000"/>
                </a:solidFill>
              </a:rPr>
              <a:t>File</a:t>
            </a:r>
          </a:p>
          <a:p>
            <a:pPr algn="ctr"/>
            <a:r>
              <a:rPr kumimoji="0" lang="en-US" altLang="zh-TW" sz="1200">
                <a:solidFill>
                  <a:srgbClr val="FF0000"/>
                </a:solidFill>
              </a:rPr>
              <a:t>Reputation</a:t>
            </a:r>
          </a:p>
        </p:txBody>
      </p:sp>
      <p:cxnSp>
        <p:nvCxnSpPr>
          <p:cNvPr id="97" name="Straight Arrow Connector 96"/>
          <p:cNvCxnSpPr>
            <a:stCxn id="57" idx="7"/>
          </p:cNvCxnSpPr>
          <p:nvPr/>
        </p:nvCxnSpPr>
        <p:spPr>
          <a:xfrm rot="5400000" flipH="1" flipV="1">
            <a:off x="5891212" y="1984376"/>
            <a:ext cx="714375" cy="1663700"/>
          </a:xfrm>
          <a:prstGeom prst="straightConnector1">
            <a:avLst/>
          </a:prstGeom>
          <a:ln w="76200" cap="flat" cmpd="sng" algn="ctr">
            <a:solidFill>
              <a:srgbClr val="FFCC66"/>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sp>
        <p:nvSpPr>
          <p:cNvPr id="54" name="Text Box 11"/>
          <p:cNvSpPr txBox="1">
            <a:spLocks noChangeArrowheads="1"/>
          </p:cNvSpPr>
          <p:nvPr/>
        </p:nvSpPr>
        <p:spPr bwMode="auto">
          <a:xfrm>
            <a:off x="2400300" y="4094163"/>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rgbClr val="CC0000"/>
                </a:solidFill>
                <a:latin typeface="+mn-lt"/>
                <a:ea typeface="新細明體"/>
                <a:cs typeface="+mn-cs"/>
              </a:rPr>
              <a:t>Monitor</a:t>
            </a:r>
          </a:p>
        </p:txBody>
      </p:sp>
      <p:cxnSp>
        <p:nvCxnSpPr>
          <p:cNvPr id="103" name="Straight Arrow Connector 102"/>
          <p:cNvCxnSpPr>
            <a:stCxn id="57" idx="6"/>
          </p:cNvCxnSpPr>
          <p:nvPr/>
        </p:nvCxnSpPr>
        <p:spPr>
          <a:xfrm flipV="1">
            <a:off x="5562600" y="3519488"/>
            <a:ext cx="1524000" cy="3175"/>
          </a:xfrm>
          <a:prstGeom prst="straightConnector1">
            <a:avLst/>
          </a:prstGeom>
          <a:ln w="76200" cap="flat" cmpd="sng" algn="ctr">
            <a:solidFill>
              <a:srgbClr val="FFCC66"/>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stCxn id="57" idx="5"/>
          </p:cNvCxnSpPr>
          <p:nvPr/>
        </p:nvCxnSpPr>
        <p:spPr>
          <a:xfrm rot="16200000" flipH="1">
            <a:off x="5926931" y="3363119"/>
            <a:ext cx="642938" cy="1663700"/>
          </a:xfrm>
          <a:prstGeom prst="straightConnector1">
            <a:avLst/>
          </a:prstGeom>
          <a:ln w="76200" cap="flat" cmpd="sng" algn="ctr">
            <a:solidFill>
              <a:srgbClr val="FFCC66"/>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51" idx="5"/>
            <a:endCxn id="57" idx="2"/>
          </p:cNvCxnSpPr>
          <p:nvPr/>
        </p:nvCxnSpPr>
        <p:spPr>
          <a:xfrm rot="16200000" flipH="1">
            <a:off x="3644900" y="2595563"/>
            <a:ext cx="488950" cy="1365250"/>
          </a:xfrm>
          <a:prstGeom prst="straightConnector1">
            <a:avLst/>
          </a:prstGeom>
          <a:ln w="76200" cap="flat" cmpd="sng" algn="ctr">
            <a:solidFill>
              <a:srgbClr val="FFCC66"/>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cxnSp>
        <p:nvCxnSpPr>
          <p:cNvPr id="126" name="Elbow Connector 125"/>
          <p:cNvCxnSpPr/>
          <p:nvPr/>
        </p:nvCxnSpPr>
        <p:spPr>
          <a:xfrm rot="16200000" flipH="1" flipV="1">
            <a:off x="4404519" y="50007"/>
            <a:ext cx="923925" cy="7183437"/>
          </a:xfrm>
          <a:prstGeom prst="bentConnector3">
            <a:avLst>
              <a:gd name="adj1" fmla="val -238390"/>
            </a:avLst>
          </a:prstGeom>
          <a:ln w="76200" cap="flat" cmpd="sng" algn="ctr">
            <a:solidFill>
              <a:srgbClr val="FFCC66"/>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pic>
        <p:nvPicPr>
          <p:cNvPr id="147" name="Picture 146" descr="pcc.png"/>
          <p:cNvPicPr>
            <a:picLocks noChangeAspect="1"/>
          </p:cNvPicPr>
          <p:nvPr/>
        </p:nvPicPr>
        <p:blipFill>
          <a:blip r:embed="rId4"/>
          <a:srcRect/>
          <a:stretch>
            <a:fillRect/>
          </a:stretch>
        </p:blipFill>
        <p:spPr bwMode="auto">
          <a:xfrm>
            <a:off x="5181600" y="3127375"/>
            <a:ext cx="301625" cy="301625"/>
          </a:xfrm>
          <a:prstGeom prst="rect">
            <a:avLst/>
          </a:prstGeom>
          <a:noFill/>
          <a:ln w="9525">
            <a:noFill/>
            <a:miter lim="800000"/>
            <a:headEnd/>
            <a:tailEnd/>
          </a:ln>
        </p:spPr>
      </p:pic>
      <p:pic>
        <p:nvPicPr>
          <p:cNvPr id="148" name="Picture 147" descr="pcc.png"/>
          <p:cNvPicPr>
            <a:picLocks noChangeAspect="1"/>
          </p:cNvPicPr>
          <p:nvPr/>
        </p:nvPicPr>
        <p:blipFill>
          <a:blip r:embed="rId4"/>
          <a:srcRect/>
          <a:stretch>
            <a:fillRect/>
          </a:stretch>
        </p:blipFill>
        <p:spPr bwMode="auto">
          <a:xfrm>
            <a:off x="5257800" y="3276600"/>
            <a:ext cx="301625" cy="301625"/>
          </a:xfrm>
          <a:prstGeom prst="rect">
            <a:avLst/>
          </a:prstGeom>
          <a:noFill/>
          <a:ln w="9525">
            <a:noFill/>
            <a:miter lim="800000"/>
            <a:headEnd/>
            <a:tailEnd/>
          </a:ln>
        </p:spPr>
      </p:pic>
      <p:pic>
        <p:nvPicPr>
          <p:cNvPr id="149" name="Picture 148" descr="pcc.png"/>
          <p:cNvPicPr>
            <a:picLocks noChangeAspect="1"/>
          </p:cNvPicPr>
          <p:nvPr/>
        </p:nvPicPr>
        <p:blipFill>
          <a:blip r:embed="rId4"/>
          <a:srcRect/>
          <a:stretch>
            <a:fillRect/>
          </a:stretch>
        </p:blipFill>
        <p:spPr bwMode="auto">
          <a:xfrm>
            <a:off x="5181600" y="3581400"/>
            <a:ext cx="301625" cy="301625"/>
          </a:xfrm>
          <a:prstGeom prst="rect">
            <a:avLst/>
          </a:prstGeom>
          <a:noFill/>
          <a:ln w="9525">
            <a:noFill/>
            <a:miter lim="800000"/>
            <a:headEnd/>
            <a:tailEnd/>
          </a:ln>
        </p:spPr>
      </p:pic>
      <p:sp>
        <p:nvSpPr>
          <p:cNvPr id="153" name="Line Callout 2 152"/>
          <p:cNvSpPr/>
          <p:nvPr/>
        </p:nvSpPr>
        <p:spPr>
          <a:xfrm>
            <a:off x="1981200" y="1163638"/>
            <a:ext cx="2590800" cy="360362"/>
          </a:xfrm>
          <a:prstGeom prst="borderCallout2">
            <a:avLst>
              <a:gd name="adj1" fmla="val 21417"/>
              <a:gd name="adj2" fmla="val -2311"/>
              <a:gd name="adj3" fmla="val 106239"/>
              <a:gd name="adj4" fmla="val -17097"/>
              <a:gd name="adj5" fmla="val 299708"/>
              <a:gd name="adj6" fmla="val 21139"/>
            </a:avLst>
          </a:prstGeom>
          <a:solidFill>
            <a:schemeClr val="accent3">
              <a:lumMod val="95000"/>
            </a:schemeClr>
          </a:solidFill>
          <a:ln w="1905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tIns="0" bIns="0"/>
          <a:lstStyle/>
          <a:p>
            <a:pPr algn="just">
              <a:defRPr/>
            </a:pPr>
            <a:r>
              <a:rPr kumimoji="0" lang="en-US" sz="1000" b="1" dirty="0">
                <a:solidFill>
                  <a:srgbClr val="282828"/>
                </a:solidFill>
                <a:ea typeface="Arial" pitchFamily="-107" charset="0"/>
              </a:rPr>
              <a:t>Many </a:t>
            </a:r>
            <a:r>
              <a:rPr kumimoji="0" lang="en-US" sz="1000" b="1" dirty="0">
                <a:solidFill>
                  <a:srgbClr val="303030"/>
                </a:solidFill>
                <a:ea typeface="Arial" pitchFamily="-107" charset="0"/>
              </a:rPr>
              <a:t>clients’ processes are  </a:t>
            </a:r>
            <a:r>
              <a:rPr kumimoji="0" lang="en-US" sz="1000" b="1" u="sng" dirty="0">
                <a:solidFill>
                  <a:srgbClr val="0000FF"/>
                </a:solidFill>
                <a:ea typeface="Arial" pitchFamily="-107" charset="0"/>
              </a:rPr>
              <a:t>dropping similar filenames</a:t>
            </a:r>
            <a:r>
              <a:rPr kumimoji="0" lang="en-US" sz="1000" b="1" dirty="0">
                <a:solidFill>
                  <a:srgbClr val="282828"/>
                </a:solidFill>
                <a:ea typeface="Arial" pitchFamily="-107" charset="0"/>
              </a:rPr>
              <a:t> in a short time</a:t>
            </a:r>
          </a:p>
        </p:txBody>
      </p:sp>
      <p:sp>
        <p:nvSpPr>
          <p:cNvPr id="154" name="Line Callout 2 153"/>
          <p:cNvSpPr/>
          <p:nvPr/>
        </p:nvSpPr>
        <p:spPr>
          <a:xfrm>
            <a:off x="3048000" y="1620838"/>
            <a:ext cx="2362200" cy="360362"/>
          </a:xfrm>
          <a:prstGeom prst="borderCallout2">
            <a:avLst>
              <a:gd name="adj1" fmla="val 21417"/>
              <a:gd name="adj2" fmla="val -2311"/>
              <a:gd name="adj3" fmla="val 18750"/>
              <a:gd name="adj4" fmla="val -16667"/>
              <a:gd name="adj5" fmla="val 147344"/>
              <a:gd name="adj6" fmla="val -10108"/>
            </a:avLst>
          </a:prstGeom>
          <a:solidFill>
            <a:schemeClr val="accent3">
              <a:lumMod val="95000"/>
            </a:schemeClr>
          </a:solidFill>
          <a:ln w="1905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tIns="0" bIns="0"/>
          <a:lstStyle/>
          <a:p>
            <a:pPr>
              <a:defRPr/>
            </a:pPr>
            <a:r>
              <a:rPr kumimoji="0" lang="en-US" sz="1000" b="1" dirty="0">
                <a:solidFill>
                  <a:srgbClr val="282828"/>
                </a:solidFill>
                <a:ea typeface="Arial" pitchFamily="-107" charset="0"/>
              </a:rPr>
              <a:t>Many clients </a:t>
            </a:r>
            <a:r>
              <a:rPr kumimoji="0" lang="en-US" sz="1000" b="1" u="sng" dirty="0">
                <a:solidFill>
                  <a:srgbClr val="0000FF"/>
                </a:solidFill>
                <a:ea typeface="Arial" pitchFamily="-107" charset="0"/>
              </a:rPr>
              <a:t>access or modify the same system file</a:t>
            </a:r>
            <a:r>
              <a:rPr kumimoji="0" lang="en-US" sz="1000" b="1" dirty="0">
                <a:solidFill>
                  <a:srgbClr val="282828"/>
                </a:solidFill>
                <a:ea typeface="Arial" pitchFamily="-107" charset="0"/>
              </a:rPr>
              <a:t> in a short time</a:t>
            </a:r>
          </a:p>
        </p:txBody>
      </p:sp>
      <p:sp>
        <p:nvSpPr>
          <p:cNvPr id="155" name="Line Callout 2 154"/>
          <p:cNvSpPr/>
          <p:nvPr/>
        </p:nvSpPr>
        <p:spPr>
          <a:xfrm>
            <a:off x="3962400" y="2078038"/>
            <a:ext cx="2362200" cy="360362"/>
          </a:xfrm>
          <a:prstGeom prst="borderCallout2">
            <a:avLst>
              <a:gd name="adj1" fmla="val 21417"/>
              <a:gd name="adj2" fmla="val -2311"/>
              <a:gd name="adj3" fmla="val 15928"/>
              <a:gd name="adj4" fmla="val -10215"/>
              <a:gd name="adj5" fmla="val 76789"/>
              <a:gd name="adj6" fmla="val -27312"/>
            </a:avLst>
          </a:prstGeom>
          <a:solidFill>
            <a:schemeClr val="accent3">
              <a:lumMod val="95000"/>
            </a:schemeClr>
          </a:solidFill>
          <a:ln w="1905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tIns="0" bIns="0"/>
          <a:lstStyle/>
          <a:p>
            <a:pPr>
              <a:defRPr/>
            </a:pPr>
            <a:r>
              <a:rPr kumimoji="0" lang="en-US" altLang="zh-TW" sz="1000" b="1">
                <a:solidFill>
                  <a:srgbClr val="282828"/>
                </a:solidFill>
                <a:ea typeface="新細明體" charset="-120"/>
              </a:rPr>
              <a:t>Many clients </a:t>
            </a:r>
            <a:r>
              <a:rPr kumimoji="0" lang="en-US" altLang="zh-TW" sz="1000" b="1" u="sng">
                <a:solidFill>
                  <a:srgbClr val="0000FF"/>
                </a:solidFill>
                <a:ea typeface="新細明體" charset="-120"/>
              </a:rPr>
              <a:t>accessed similar/same registry keys </a:t>
            </a:r>
            <a:r>
              <a:rPr kumimoji="0" lang="en-US" altLang="zh-TW" sz="1000" b="1">
                <a:solidFill>
                  <a:srgbClr val="282828"/>
                </a:solidFill>
                <a:ea typeface="新細明體" charset="-120"/>
              </a:rPr>
              <a:t>in a short time</a:t>
            </a:r>
            <a:endParaRPr kumimoji="0" lang="en-US" altLang="zh-TW" sz="1000" b="1" u="sng">
              <a:solidFill>
                <a:srgbClr val="0000FF"/>
              </a:solidFill>
              <a:ea typeface="新細明體" charset="-120"/>
            </a:endParaRPr>
          </a:p>
        </p:txBody>
      </p:sp>
      <p:sp>
        <p:nvSpPr>
          <p:cNvPr id="164" name="TextBox 163"/>
          <p:cNvSpPr txBox="1"/>
          <p:nvPr/>
        </p:nvSpPr>
        <p:spPr>
          <a:xfrm>
            <a:off x="5257800" y="1109663"/>
            <a:ext cx="2971800" cy="338137"/>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lgn="ctr">
              <a:defRPr/>
            </a:pPr>
            <a:r>
              <a:rPr kumimoji="0" lang="en-US" sz="1600" b="1" dirty="0">
                <a:solidFill>
                  <a:schemeClr val="accent4">
                    <a:lumMod val="50000"/>
                  </a:schemeClr>
                </a:solidFill>
                <a:latin typeface="Arial" pitchFamily="34" charset="0"/>
                <a:ea typeface="+mn-ea"/>
                <a:cs typeface="Arial" pitchFamily="34" charset="0"/>
              </a:rPr>
              <a:t>Community Intelligence</a:t>
            </a:r>
          </a:p>
        </p:txBody>
      </p:sp>
      <p:sp>
        <p:nvSpPr>
          <p:cNvPr id="167" name="Rectangle 166"/>
          <p:cNvSpPr/>
          <p:nvPr/>
        </p:nvSpPr>
        <p:spPr>
          <a:xfrm>
            <a:off x="3368675" y="4343400"/>
            <a:ext cx="3032125" cy="369888"/>
          </a:xfrm>
          <a:prstGeom prst="rect">
            <a:avLst/>
          </a:prstGeom>
        </p:spPr>
        <p:txBody>
          <a:bodyPr wrap="none">
            <a:spAutoFit/>
          </a:bodyPr>
          <a:lstStyle/>
          <a:p>
            <a:pPr algn="ctr">
              <a:defRPr/>
            </a:pPr>
            <a:r>
              <a:rPr kumimoji="0" lang="en-US" b="1" dirty="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Smart Protection Network</a:t>
            </a:r>
          </a:p>
        </p:txBody>
      </p:sp>
      <p:sp>
        <p:nvSpPr>
          <p:cNvPr id="165" name="Rounded Rectangular Callout 164"/>
          <p:cNvSpPr/>
          <p:nvPr/>
        </p:nvSpPr>
        <p:spPr>
          <a:xfrm>
            <a:off x="685800" y="4856163"/>
            <a:ext cx="6248400" cy="1524000"/>
          </a:xfrm>
          <a:prstGeom prst="wedgeRoundRectCallout">
            <a:avLst>
              <a:gd name="adj1" fmla="val 20622"/>
              <a:gd name="adj2" fmla="val -100972"/>
              <a:gd name="adj3" fmla="val 16667"/>
            </a:avLst>
          </a:prstGeom>
          <a:solidFill>
            <a:srgbClr val="FFC7F7"/>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kumimoji="0" lang="en-US" sz="1200" b="1" dirty="0">
                <a:solidFill>
                  <a:schemeClr val="accent4">
                    <a:lumMod val="50000"/>
                  </a:schemeClr>
                </a:solidFill>
              </a:rPr>
              <a:t>Correlate to figure </a:t>
            </a:r>
          </a:p>
          <a:p>
            <a:pPr>
              <a:defRPr/>
            </a:pPr>
            <a:r>
              <a:rPr kumimoji="0" lang="en-US" sz="1200" b="1" dirty="0">
                <a:solidFill>
                  <a:schemeClr val="accent4">
                    <a:lumMod val="50000"/>
                  </a:schemeClr>
                </a:solidFill>
              </a:rPr>
              <a:t>out </a:t>
            </a:r>
            <a:r>
              <a:rPr kumimoji="0" lang="en-US" sz="1200" b="1" u="sng" dirty="0">
                <a:solidFill>
                  <a:schemeClr val="accent4">
                    <a:lumMod val="50000"/>
                  </a:schemeClr>
                </a:solidFill>
              </a:rPr>
              <a:t>where the threat </a:t>
            </a:r>
          </a:p>
          <a:p>
            <a:pPr>
              <a:defRPr/>
            </a:pPr>
            <a:r>
              <a:rPr kumimoji="0" lang="en-US" sz="1200" b="1" u="sng" dirty="0">
                <a:solidFill>
                  <a:schemeClr val="accent4">
                    <a:lumMod val="50000"/>
                  </a:schemeClr>
                </a:solidFill>
              </a:rPr>
              <a:t>come from </a:t>
            </a:r>
            <a:r>
              <a:rPr kumimoji="0" lang="en-US" sz="1200" b="1" dirty="0">
                <a:solidFill>
                  <a:schemeClr val="accent4">
                    <a:lumMod val="50000"/>
                  </a:schemeClr>
                </a:solidFill>
              </a:rPr>
              <a:t>&amp; </a:t>
            </a:r>
            <a:r>
              <a:rPr kumimoji="0" lang="en-US" sz="1200" b="1" u="sng" dirty="0">
                <a:solidFill>
                  <a:schemeClr val="accent4">
                    <a:lumMod val="50000"/>
                  </a:schemeClr>
                </a:solidFill>
              </a:rPr>
              <a:t>where</a:t>
            </a:r>
          </a:p>
          <a:p>
            <a:pPr>
              <a:defRPr/>
            </a:pPr>
            <a:r>
              <a:rPr kumimoji="0" lang="en-US" sz="1200" b="1" u="sng" dirty="0">
                <a:solidFill>
                  <a:schemeClr val="accent4">
                    <a:lumMod val="50000"/>
                  </a:schemeClr>
                </a:solidFill>
              </a:rPr>
              <a:t>it would connect to</a:t>
            </a:r>
          </a:p>
        </p:txBody>
      </p:sp>
      <p:graphicFrame>
        <p:nvGraphicFramePr>
          <p:cNvPr id="166" name="Table 165"/>
          <p:cNvGraphicFramePr>
            <a:graphicFrameLocks noGrp="1"/>
          </p:cNvGraphicFramePr>
          <p:nvPr/>
        </p:nvGraphicFramePr>
        <p:xfrm>
          <a:off x="2438400" y="5084763"/>
          <a:ext cx="4343400" cy="1130300"/>
        </p:xfrm>
        <a:graphic>
          <a:graphicData uri="http://schemas.openxmlformats.org/drawingml/2006/table">
            <a:tbl>
              <a:tblPr/>
              <a:tblGrid>
                <a:gridCol w="914400"/>
                <a:gridCol w="381000"/>
                <a:gridCol w="1524000"/>
                <a:gridCol w="1524000"/>
              </a:tblGrid>
              <a:tr h="13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900" b="0" i="0" u="none" strike="noStrike" cap="none" normalizeH="0" baseline="0" smtClean="0">
                          <a:ln>
                            <a:noFill/>
                          </a:ln>
                          <a:solidFill>
                            <a:schemeClr val="bg1"/>
                          </a:solidFill>
                          <a:effectLst/>
                          <a:latin typeface="Arial" charset="0"/>
                          <a:ea typeface="新細明體" charset="-120"/>
                          <a:cs typeface="Arial" charset="0"/>
                        </a:rPr>
                        <a:t>File </a:t>
                      </a:r>
                    </a:p>
                  </a:txBody>
                  <a:tcPr marL="36000" marR="36000" marT="18000" marB="18000" horzOverflow="overflow">
                    <a:lnL w="12700" cap="flat" cmpd="sng" algn="ctr">
                      <a:solidFill>
                        <a:schemeClr val="bg1"/>
                      </a:solidFill>
                      <a:prstDash val="solid"/>
                      <a:round/>
                      <a:headEnd type="none" w="med" len="med"/>
                      <a:tailEnd type="none" w="med" len="med"/>
                    </a:lnL>
                    <a:lnR w="6350" cap="flat" cmpd="sng" algn="ctr">
                      <a:solidFill>
                        <a:srgbClr val="282828"/>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rgbClr val="99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900" b="0" i="0" u="none" strike="noStrike" cap="none" normalizeH="0" baseline="0" smtClean="0">
                          <a:ln>
                            <a:noFill/>
                          </a:ln>
                          <a:solidFill>
                            <a:schemeClr val="bg1"/>
                          </a:solidFill>
                          <a:effectLst/>
                          <a:latin typeface="Arial" charset="0"/>
                          <a:ea typeface="新細明體" charset="-120"/>
                          <a:cs typeface="Arial" charset="0"/>
                        </a:rPr>
                        <a:t>Score </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rgbClr val="99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chemeClr val="bg1"/>
                          </a:solidFill>
                          <a:effectLst/>
                          <a:latin typeface="Arial" charset="0"/>
                          <a:ea typeface="新細明體" charset="-120"/>
                          <a:cs typeface="Arial" charset="0"/>
                        </a:rPr>
                        <a:t>From </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rgbClr val="99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chemeClr val="bg1"/>
                          </a:solidFill>
                          <a:effectLst/>
                          <a:latin typeface="Arial" charset="0"/>
                          <a:ea typeface="新細明體" charset="-120"/>
                          <a:cs typeface="Arial" charset="0"/>
                        </a:rPr>
                        <a:t>Connect to</a:t>
                      </a:r>
                    </a:p>
                  </a:txBody>
                  <a:tcPr marL="36000" marR="36000" marT="18000" marB="18000" horzOverflow="overflow">
                    <a:lnL w="6350" cap="flat" cmpd="sng" algn="ctr">
                      <a:solidFill>
                        <a:srgbClr val="282828"/>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rgbClr val="990000"/>
                    </a:solidFill>
                  </a:tcPr>
                </a:tc>
              </a:tr>
              <a:tr h="13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Crypt.NS.Gen</a:t>
                      </a:r>
                    </a:p>
                  </a:txBody>
                  <a:tcPr marL="36000" marR="36000" marT="18000" marB="18000" horzOverflow="overflow">
                    <a:lnL w="12700" cap="flat" cmpd="sng" algn="ctr">
                      <a:solidFill>
                        <a:schemeClr val="bg1"/>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altLang="zh-TW" sz="1000" b="1" i="0" u="none" strike="noStrike" cap="none" normalizeH="0" baseline="0" smtClean="0">
                          <a:ln>
                            <a:noFill/>
                          </a:ln>
                          <a:solidFill>
                            <a:srgbClr val="FF0000"/>
                          </a:solidFill>
                          <a:effectLst/>
                          <a:latin typeface="Arial" charset="0"/>
                          <a:ea typeface="新細明體" charset="-120"/>
                          <a:cs typeface="Arial" charset="0"/>
                        </a:rPr>
                        <a:t>X</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129.24.11.3/aexjiire/ </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Euwl.tsst.com:88/e34jg/</a:t>
                      </a:r>
                    </a:p>
                  </a:txBody>
                  <a:tcPr marL="36000" marR="36000" marT="18000" marB="18000" horzOverflow="overflow">
                    <a:lnL w="6350" cap="flat" cmpd="sng" algn="ctr">
                      <a:solidFill>
                        <a:srgbClr val="282828"/>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r>
              <a:tr h="13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Arial Unicode MS" pitchFamily="34" charset="-120"/>
                          <a:cs typeface="Arial Unicode MS" pitchFamily="34" charset="-120"/>
                        </a:rPr>
                        <a:t>Dropper.Gen</a:t>
                      </a:r>
                      <a:endParaRPr kumimoji="0" lang="en-US" altLang="zh-TW" sz="1000" b="0" i="0" u="none" strike="noStrike" cap="none" normalizeH="0" baseline="0" smtClean="0">
                        <a:ln>
                          <a:noFill/>
                        </a:ln>
                        <a:solidFill>
                          <a:srgbClr val="FF0000"/>
                        </a:solidFill>
                        <a:effectLst/>
                        <a:latin typeface="Arial" charset="0"/>
                        <a:ea typeface="新細明體" charset="-120"/>
                        <a:cs typeface="Arial" charset="0"/>
                      </a:endParaRPr>
                    </a:p>
                  </a:txBody>
                  <a:tcPr marL="36000" marR="36000" marT="18000" marB="18000" horzOverflow="overflow">
                    <a:lnL w="12700" cap="flat" cmpd="sng" algn="ctr">
                      <a:solidFill>
                        <a:schemeClr val="bg1"/>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1" i="0" u="none" strike="noStrike" cap="none" normalizeH="0" baseline="0" smtClean="0">
                          <a:ln>
                            <a:noFill/>
                          </a:ln>
                          <a:solidFill>
                            <a:srgbClr val="FF0000"/>
                          </a:solidFill>
                          <a:effectLst/>
                          <a:latin typeface="Arial" charset="0"/>
                          <a:ea typeface="新細明體" charset="-120"/>
                          <a:cs typeface="Arial" charset="0"/>
                        </a:rPr>
                        <a:t>X</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Ndj.sexadult.com/ssr/ee </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112.42.5.112:80/</a:t>
                      </a:r>
                    </a:p>
                  </a:txBody>
                  <a:tcPr marL="36000" marR="36000" marT="18000" marB="18000" horzOverflow="overflow">
                    <a:lnL w="6350" cap="flat" cmpd="sng" algn="ctr">
                      <a:solidFill>
                        <a:srgbClr val="282828"/>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r>
              <a:tr h="13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0000FF"/>
                          </a:solidFill>
                          <a:effectLst/>
                          <a:latin typeface="Arial" charset="0"/>
                          <a:ea typeface="新細明體" charset="-120"/>
                          <a:cs typeface="Arial" charset="0"/>
                        </a:rPr>
                        <a:t>Nqe.exe </a:t>
                      </a:r>
                    </a:p>
                  </a:txBody>
                  <a:tcPr marL="36000" marR="36000" marT="18000" marB="18000" horzOverflow="overflow">
                    <a:lnL w="12700" cap="flat" cmpd="sng" algn="ctr">
                      <a:solidFill>
                        <a:schemeClr val="bg1"/>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1" i="0" u="none" strike="noStrike" cap="none" normalizeH="0" baseline="0" smtClean="0">
                          <a:ln>
                            <a:noFill/>
                          </a:ln>
                          <a:solidFill>
                            <a:srgbClr val="0000FF"/>
                          </a:solidFill>
                          <a:effectLst/>
                          <a:latin typeface="Arial" charset="0"/>
                          <a:ea typeface="新細明體" charset="-120"/>
                          <a:cs typeface="Arial" charset="0"/>
                        </a:rPr>
                        <a:t>V</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010000"/>
                          </a:solidFill>
                          <a:effectLst/>
                          <a:latin typeface="Arial" charset="0"/>
                          <a:ea typeface="新細明體" charset="-120"/>
                          <a:cs typeface="Arial" charset="0"/>
                        </a:rPr>
                        <a:t>www.xyz.com</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010000"/>
                          </a:solidFill>
                          <a:effectLst/>
                          <a:latin typeface="Arial" charset="0"/>
                          <a:ea typeface="新細明體" charset="-120"/>
                          <a:cs typeface="Arial" charset="0"/>
                        </a:rPr>
                        <a:t>www.abc.com</a:t>
                      </a:r>
                    </a:p>
                  </a:txBody>
                  <a:tcPr marL="36000" marR="36000" marT="18000" marB="18000" horzOverflow="overflow">
                    <a:lnL w="6350" cap="flat" cmpd="sng" algn="ctr">
                      <a:solidFill>
                        <a:srgbClr val="282828"/>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r>
              <a:tr h="13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Conflicker_D</a:t>
                      </a:r>
                    </a:p>
                  </a:txBody>
                  <a:tcPr marL="36000" marR="36000" marT="18000" marB="18000" horzOverflow="overflow">
                    <a:lnL w="12700" cap="flat" cmpd="sng" algn="ctr">
                      <a:solidFill>
                        <a:schemeClr val="bg1"/>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1" i="0" u="none" strike="noStrike" cap="none" normalizeH="0" baseline="0" smtClean="0">
                          <a:ln>
                            <a:noFill/>
                          </a:ln>
                          <a:solidFill>
                            <a:srgbClr val="FF0000"/>
                          </a:solidFill>
                          <a:effectLst/>
                          <a:latin typeface="Arial" charset="0"/>
                          <a:ea typeface="新細明體" charset="-120"/>
                          <a:cs typeface="Arial" charset="0"/>
                        </a:rPr>
                        <a:t>X</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qd.wqwwor.com/om</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nadasm0.info:80/bugsy</a:t>
                      </a:r>
                      <a:endParaRPr kumimoji="0" lang="zh-TW" altLang="en-US" sz="1000" b="0" i="0" u="none" strike="noStrike" cap="none" normalizeH="0" baseline="0" smtClean="0">
                        <a:ln>
                          <a:noFill/>
                        </a:ln>
                        <a:solidFill>
                          <a:srgbClr val="FF0000"/>
                        </a:solidFill>
                        <a:effectLst/>
                        <a:latin typeface="Arial" charset="0"/>
                        <a:ea typeface="新細明體" charset="-120"/>
                        <a:cs typeface="Arial" charset="0"/>
                      </a:endParaRPr>
                    </a:p>
                  </a:txBody>
                  <a:tcPr marL="36000" marR="36000" marT="18000" marB="18000" horzOverflow="overflow">
                    <a:lnL w="6350" cap="flat" cmpd="sng" algn="ctr">
                      <a:solidFill>
                        <a:srgbClr val="282828"/>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282828"/>
                      </a:solidFill>
                      <a:prstDash val="solid"/>
                      <a:round/>
                      <a:headEnd type="none" w="med" len="med"/>
                      <a:tailEnd type="none" w="med" len="med"/>
                    </a:lnT>
                    <a:lnB w="6350" cap="flat" cmpd="sng" algn="ctr">
                      <a:solidFill>
                        <a:srgbClr val="282828"/>
                      </a:solidFill>
                      <a:prstDash val="solid"/>
                      <a:round/>
                      <a:headEnd type="none" w="med" len="med"/>
                      <a:tailEnd type="none" w="med" len="med"/>
                    </a:lnB>
                    <a:lnTlToBr>
                      <a:noFill/>
                    </a:lnTlToBr>
                    <a:lnBlToTr>
                      <a:noFill/>
                    </a:lnBlToTr>
                    <a:solidFill>
                      <a:schemeClr val="bg1"/>
                    </a:solidFill>
                  </a:tcPr>
                </a:tc>
              </a:tr>
              <a:tr h="13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Conflicker_D</a:t>
                      </a:r>
                    </a:p>
                  </a:txBody>
                  <a:tcPr marL="36000" marR="36000" marT="18000" marB="18000" horzOverflow="overflow">
                    <a:lnL w="12700" cap="flat" cmpd="sng" algn="ctr">
                      <a:solidFill>
                        <a:schemeClr val="bg1"/>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1" i="0" u="none" strike="noStrike" cap="none" normalizeH="0" baseline="0" smtClean="0">
                          <a:ln>
                            <a:noFill/>
                          </a:ln>
                          <a:solidFill>
                            <a:srgbClr val="FF0000"/>
                          </a:solidFill>
                          <a:effectLst/>
                          <a:latin typeface="Arial" charset="0"/>
                          <a:ea typeface="新細明體" charset="-120"/>
                          <a:cs typeface="Arial" charset="0"/>
                        </a:rPr>
                        <a:t>X</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Fdjhg.wopqfe.com</a:t>
                      </a:r>
                    </a:p>
                  </a:txBody>
                  <a:tcPr marL="36000" marR="36000" marT="18000" marB="18000" horzOverflow="overflow">
                    <a:lnL w="6350" cap="flat" cmpd="sng" algn="ctr">
                      <a:solidFill>
                        <a:srgbClr val="282828"/>
                      </a:solidFill>
                      <a:prstDash val="solid"/>
                      <a:round/>
                      <a:headEnd type="none" w="med" len="med"/>
                      <a:tailEnd type="none" w="med" len="med"/>
                    </a:lnL>
                    <a:lnR w="6350" cap="flat" cmpd="sng" algn="ctr">
                      <a:solidFill>
                        <a:srgbClr val="282828"/>
                      </a:solidFill>
                      <a:prstDash val="solid"/>
                      <a:round/>
                      <a:headEnd type="none" w="med" len="med"/>
                      <a:tailEnd type="none" w="med" len="med"/>
                    </a:lnR>
                    <a:lnT w="6350" cap="flat" cmpd="sng" algn="ctr">
                      <a:solidFill>
                        <a:srgbClr val="282828"/>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000" b="0" i="0" u="none" strike="noStrike" cap="none" normalizeH="0" baseline="0" smtClean="0">
                          <a:ln>
                            <a:noFill/>
                          </a:ln>
                          <a:solidFill>
                            <a:srgbClr val="FF0000"/>
                          </a:solidFill>
                          <a:effectLst/>
                          <a:latin typeface="Arial" charset="0"/>
                          <a:ea typeface="新細明體" charset="-120"/>
                          <a:cs typeface="Arial" charset="0"/>
                        </a:rPr>
                        <a:t>7f7fewf.cn:80/sina/ </a:t>
                      </a:r>
                    </a:p>
                  </a:txBody>
                  <a:tcPr marL="36000" marR="36000" marT="18000" marB="18000" horzOverflow="overflow">
                    <a:lnL w="6350" cap="flat" cmpd="sng" algn="ctr">
                      <a:solidFill>
                        <a:srgbClr val="282828"/>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282828"/>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
        <p:nvSpPr>
          <p:cNvPr id="57" name="Oval 10"/>
          <p:cNvSpPr>
            <a:spLocks noChangeAspect="1" noChangeArrowheads="1"/>
          </p:cNvSpPr>
          <p:nvPr/>
        </p:nvSpPr>
        <p:spPr bwMode="auto">
          <a:xfrm>
            <a:off x="4572000" y="3028950"/>
            <a:ext cx="990600" cy="989013"/>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58" name="Text Box 11"/>
          <p:cNvSpPr txBox="1">
            <a:spLocks noChangeArrowheads="1"/>
          </p:cNvSpPr>
          <p:nvPr/>
        </p:nvSpPr>
        <p:spPr bwMode="auto">
          <a:xfrm>
            <a:off x="4610100" y="3409950"/>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chemeClr val="bg1"/>
                </a:solidFill>
                <a:latin typeface="+mn-lt"/>
                <a:ea typeface="新細明體"/>
                <a:cs typeface="+mn-cs"/>
              </a:rPr>
              <a:t>Correlation</a:t>
            </a:r>
          </a:p>
        </p:txBody>
      </p:sp>
      <p:grpSp>
        <p:nvGrpSpPr>
          <p:cNvPr id="66" name="群組 65"/>
          <p:cNvGrpSpPr>
            <a:grpSpLocks/>
          </p:cNvGrpSpPr>
          <p:nvPr/>
        </p:nvGrpSpPr>
        <p:grpSpPr bwMode="auto">
          <a:xfrm>
            <a:off x="7907338" y="2057400"/>
            <a:ext cx="1084262" cy="762000"/>
            <a:chOff x="8059819" y="2133600"/>
            <a:chExt cx="1084181" cy="762000"/>
          </a:xfrm>
        </p:grpSpPr>
        <p:sp>
          <p:nvSpPr>
            <p:cNvPr id="143" name="Vertical Scroll 142"/>
            <p:cNvSpPr/>
            <p:nvPr/>
          </p:nvSpPr>
          <p:spPr>
            <a:xfrm>
              <a:off x="8382057" y="2133600"/>
              <a:ext cx="380972" cy="381000"/>
            </a:xfrm>
            <a:prstGeom prst="verticalScroll">
              <a:avLst/>
            </a:prstGeom>
            <a:solidFill>
              <a:schemeClr val="accent5">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65" name="TextBox 95"/>
            <p:cNvSpPr txBox="1"/>
            <p:nvPr/>
          </p:nvSpPr>
          <p:spPr>
            <a:xfrm>
              <a:off x="8059819" y="2495550"/>
              <a:ext cx="1084181" cy="400050"/>
            </a:xfrm>
            <a:prstGeom prst="rect">
              <a:avLst/>
            </a:prstGeom>
            <a:noFill/>
          </p:spPr>
          <p:txBody>
            <a:bodyPr>
              <a:spAutoFit/>
            </a:bodyPr>
            <a:lstStyle/>
            <a:p>
              <a:pPr algn="ctr">
                <a:defRPr/>
              </a:pPr>
              <a:r>
                <a:rPr kumimoji="0" lang="en-US" sz="1000" dirty="0">
                  <a:solidFill>
                    <a:schemeClr val="accent4">
                      <a:lumMod val="50000"/>
                    </a:schemeClr>
                  </a:solidFill>
                  <a:latin typeface="Arial" pitchFamily="34" charset="0"/>
                  <a:ea typeface="+mn-ea"/>
                  <a:cs typeface="Arial" pitchFamily="34" charset="0"/>
                </a:rPr>
                <a:t>Customer </a:t>
              </a:r>
            </a:p>
            <a:p>
              <a:pPr algn="ctr">
                <a:defRPr/>
              </a:pPr>
              <a:r>
                <a:rPr kumimoji="0" lang="en-US" sz="1000" dirty="0">
                  <a:solidFill>
                    <a:schemeClr val="accent4">
                      <a:lumMod val="50000"/>
                    </a:schemeClr>
                  </a:solidFill>
                  <a:latin typeface="Arial" pitchFamily="34" charset="0"/>
                  <a:ea typeface="+mn-ea"/>
                  <a:cs typeface="Arial" pitchFamily="34" charset="0"/>
                </a:rPr>
                <a:t>Feedback Log</a:t>
              </a:r>
            </a:p>
          </p:txBody>
        </p:sp>
      </p:grpSp>
      <p:sp>
        <p:nvSpPr>
          <p:cNvPr id="98" name="圓角矩形 97"/>
          <p:cNvSpPr/>
          <p:nvPr/>
        </p:nvSpPr>
        <p:spPr>
          <a:xfrm>
            <a:off x="8077200" y="2819400"/>
            <a:ext cx="762000" cy="1600200"/>
          </a:xfrm>
          <a:prstGeom prst="roundRect">
            <a:avLst/>
          </a:prstGeom>
          <a:solidFill>
            <a:schemeClr val="bg1"/>
          </a:solidFill>
          <a:ln>
            <a:solidFill>
              <a:srgbClr val="0BFF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p>
        </p:txBody>
      </p:sp>
      <p:sp>
        <p:nvSpPr>
          <p:cNvPr id="99" name="TextBox 95"/>
          <p:cNvSpPr txBox="1">
            <a:spLocks noChangeArrowheads="1"/>
          </p:cNvSpPr>
          <p:nvPr/>
        </p:nvSpPr>
        <p:spPr bwMode="auto">
          <a:xfrm>
            <a:off x="8001000" y="4419600"/>
            <a:ext cx="946150" cy="461963"/>
          </a:xfrm>
          <a:prstGeom prst="rect">
            <a:avLst/>
          </a:prstGeom>
          <a:noFill/>
          <a:ln w="9525">
            <a:noFill/>
            <a:miter lim="800000"/>
            <a:headEnd/>
            <a:tailEnd/>
          </a:ln>
        </p:spPr>
        <p:txBody>
          <a:bodyPr wrap="none">
            <a:spAutoFit/>
          </a:bodyPr>
          <a:lstStyle/>
          <a:p>
            <a:pPr algn="ctr"/>
            <a:r>
              <a:rPr kumimoji="0" lang="en-US" altLang="zh-TW" sz="1200" b="1">
                <a:solidFill>
                  <a:srgbClr val="00B050"/>
                </a:solidFill>
              </a:rPr>
              <a:t>Immediate</a:t>
            </a:r>
          </a:p>
          <a:p>
            <a:pPr algn="ctr"/>
            <a:r>
              <a:rPr kumimoji="0" lang="en-US" altLang="zh-TW" sz="1200" b="1">
                <a:solidFill>
                  <a:srgbClr val="00B050"/>
                </a:solidFill>
              </a:rPr>
              <a:t>Protection</a:t>
            </a:r>
          </a:p>
        </p:txBody>
      </p:sp>
      <p:pic>
        <p:nvPicPr>
          <p:cNvPr id="67" name="Picture 26" descr="learn.png"/>
          <p:cNvPicPr>
            <a:picLocks noChangeAspect="1"/>
          </p:cNvPicPr>
          <p:nvPr/>
        </p:nvPicPr>
        <p:blipFill>
          <a:blip r:embed="rId5"/>
          <a:srcRect/>
          <a:stretch>
            <a:fillRect/>
          </a:stretch>
        </p:blipFill>
        <p:spPr bwMode="auto">
          <a:xfrm>
            <a:off x="8229600" y="3865563"/>
            <a:ext cx="457200" cy="387350"/>
          </a:xfrm>
          <a:prstGeom prst="rect">
            <a:avLst/>
          </a:prstGeom>
          <a:noFill/>
          <a:ln w="9525">
            <a:noFill/>
            <a:miter lim="800000"/>
            <a:headEnd/>
            <a:tailEnd/>
          </a:ln>
        </p:spPr>
      </p:pic>
      <p:pic>
        <p:nvPicPr>
          <p:cNvPr id="68" name="Picture 26" descr="learn.png"/>
          <p:cNvPicPr>
            <a:picLocks noChangeAspect="1"/>
          </p:cNvPicPr>
          <p:nvPr/>
        </p:nvPicPr>
        <p:blipFill>
          <a:blip r:embed="rId5"/>
          <a:srcRect/>
          <a:stretch>
            <a:fillRect/>
          </a:stretch>
        </p:blipFill>
        <p:spPr bwMode="auto">
          <a:xfrm>
            <a:off x="8229600" y="3408363"/>
            <a:ext cx="457200" cy="387350"/>
          </a:xfrm>
          <a:prstGeom prst="rect">
            <a:avLst/>
          </a:prstGeom>
          <a:noFill/>
          <a:ln w="9525">
            <a:noFill/>
            <a:miter lim="800000"/>
            <a:headEnd/>
            <a:tailEnd/>
          </a:ln>
        </p:spPr>
      </p:pic>
      <p:pic>
        <p:nvPicPr>
          <p:cNvPr id="69" name="Picture 26" descr="learn.png"/>
          <p:cNvPicPr>
            <a:picLocks noChangeAspect="1"/>
          </p:cNvPicPr>
          <p:nvPr/>
        </p:nvPicPr>
        <p:blipFill>
          <a:blip r:embed="rId5"/>
          <a:srcRect/>
          <a:stretch>
            <a:fillRect/>
          </a:stretch>
        </p:blipFill>
        <p:spPr bwMode="auto">
          <a:xfrm>
            <a:off x="8229600" y="2963863"/>
            <a:ext cx="457200" cy="3889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9"/>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68"/>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500"/>
                                  </p:stCondLst>
                                  <p:childTnLst>
                                    <p:set>
                                      <p:cBhvr>
                                        <p:cTn id="16" dur="1" fill="hold">
                                          <p:stCondLst>
                                            <p:cond delay="0"/>
                                          </p:stCondLst>
                                        </p:cTn>
                                        <p:tgtEl>
                                          <p:spTgt spid="126"/>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60"/>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par>
                                <p:cTn id="23" presetID="0" presetClass="path" presetSubtype="0" accel="50000" decel="50000" fill="hold" nodeType="withEffect">
                                  <p:stCondLst>
                                    <p:cond delay="0"/>
                                  </p:stCondLst>
                                  <p:childTnLst>
                                    <p:animMotion origin="layout" path="M -0.00417 -0.07725 C -0.00468 -0.08927 -0.00538 -0.10153 -0.00555 -0.11355 C -0.00572 -0.12281 0.01251 -0.20421 -0.01459 -0.21554 C -0.03907 -0.21439 -0.06423 -0.21485 -0.08855 -0.21046 C -0.125 -0.21254 -0.12379 -0.21323 -0.1665 -0.21046 C -0.17744 -0.20976 -0.18907 -0.20606 -0.20035 -0.20514 C -0.21528 -0.20629 -0.22744 -0.20837 -0.24185 -0.21046 C -0.24601 -0.21184 -0.2507 -0.21323 -0.25487 -0.21392 C -0.26476 -0.21531 -0.28473 -0.21739 -0.28473 -0.21716 C -0.36007 -0.21624 -0.43421 -0.21369 -0.50938 -0.21207 C -0.52396 -0.20837 -0.52379 -0.20768 -0.54705 -0.21207 C -0.55139 -0.213 -0.55452 -0.21855 -0.55869 -0.22086 C -0.56702 -0.22549 -0.57744 -0.22503 -0.58594 -0.22595 C -0.62153 -0.23312 -0.69375 -0.22248 -0.69375 -0.22225 C -0.7033 -0.21855 -0.71285 -0.21601 -0.7224 -0.21207 C -0.73039 -0.20884 -0.7375 -0.20537 -0.74566 -0.20352 C -0.77119 -0.20837 -0.75782 -0.20097 -0.76789 -0.21207 C -0.77119 -0.21577 -0.77952 -0.21901 -0.77952 -0.21878 C -0.78507 -0.2167 -0.78473 -0.21207 -0.78733 -0.20514 C -0.78681 -0.18964 -0.78768 -0.17392 -0.78594 -0.15842 C -0.78421 -0.14154 -0.7783 -0.17368 -0.78334 -0.15148 C -0.78247 -0.13645 -0.78369 -0.13136 -0.77813 -0.12049 C -0.775 -0.09737 -0.77813 -0.07447 -0.78473 -0.05296 C -0.78907 -0.01596 -0.79341 0.02035 -0.79636 0.05781 C -0.79375 0.07608 -0.79757 0.09644 -0.79896 0.11494 C -0.79862 0.12465 -0.79879 0.1346 -0.79775 0.14431 C -0.79723 0.14916 -0.79462 0.15333 -0.79375 0.15818 C -0.79063 0.1746 -0.78698 0.19195 -0.78073 0.20652 C -0.77674 0.21577 -0.77709 0.22826 -0.77049 0.23427 C -0.74619 0.22571 -0.74289 0.23196 -0.70417 0.23427 C -0.69896 0.23635 -0.69375 0.23774 -0.68855 0.23936 C -0.68629 0.23913 -0.67101 0.23728 -0.66789 0.23589 C -0.66632 0.2352 -0.66546 0.23265 -0.66389 0.23242 C -0.65539 0.2315 -0.64671 0.23242 -0.63803 0.23242 " pathEditMode="relative" rAng="0" ptsTypes="fffffffffffffffffffffffffffffffffA">
                                      <p:cBhvr>
                                        <p:cTn id="24" dur="2000" fill="hold"/>
                                        <p:tgtEl>
                                          <p:spTgt spid="66"/>
                                        </p:tgtEl>
                                        <p:attrNameLst>
                                          <p:attrName>ppt_x</p:attrName>
                                          <p:attrName>ppt_y</p:attrName>
                                        </p:attrNameLst>
                                      </p:cBhvr>
                                      <p:rCtr x="-389" y="80"/>
                                    </p:animMotion>
                                  </p:childTnLst>
                                  <p:subTnLst>
                                    <p:set>
                                      <p:cBhvr override="childStyle">
                                        <p:cTn dur="1" fill="hold" display="0" masterRel="sameClick" afterEffect="1">
                                          <p:stCondLst>
                                            <p:cond evt="end" delay="0">
                                              <p:tn val="23"/>
                                            </p:cond>
                                          </p:stCondLst>
                                        </p:cTn>
                                        <p:tgtEl>
                                          <p:spTgt spid="66"/>
                                        </p:tgtEl>
                                        <p:attrNameLst>
                                          <p:attrName>style.visibility</p:attrName>
                                        </p:attrNameLst>
                                      </p:cBhvr>
                                      <p:to>
                                        <p:strVal val="hidden"/>
                                      </p:to>
                                    </p:set>
                                  </p:subTnLst>
                                </p:cTn>
                              </p:par>
                            </p:childTnLst>
                          </p:cTn>
                        </p:par>
                        <p:par>
                          <p:cTn id="25" fill="hold">
                            <p:stCondLst>
                              <p:cond delay="2500"/>
                            </p:stCondLst>
                            <p:childTnLst>
                              <p:par>
                                <p:cTn id="26" presetID="1" presetClass="entr" presetSubtype="0"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childTnLst>
                                </p:cTn>
                              </p:par>
                              <p:par>
                                <p:cTn id="30" presetID="7" presetClass="emph" presetSubtype="2" accel="50000" decel="50000" autoRev="1" fill="hold" nodeType="withEffect">
                                  <p:stCondLst>
                                    <p:cond delay="0"/>
                                  </p:stCondLst>
                                  <p:childTnLst>
                                    <p:animClr clrSpc="rgb" dir="cw">
                                      <p:cBhvr>
                                        <p:cTn id="31" dur="1000" fill="hold"/>
                                        <p:tgtEl>
                                          <p:spTgt spid="55"/>
                                        </p:tgtEl>
                                        <p:attrNameLst>
                                          <p:attrName>stroke.color</p:attrName>
                                        </p:attrNameLst>
                                      </p:cBhvr>
                                      <p:to>
                                        <a:srgbClr val="00FF00"/>
                                      </p:to>
                                    </p:animClr>
                                    <p:set>
                                      <p:cBhvr>
                                        <p:cTn id="32" dur="1000" fill="hold"/>
                                        <p:tgtEl>
                                          <p:spTgt spid="55"/>
                                        </p:tgtEl>
                                        <p:attrNameLst>
                                          <p:attrName>stroke.on</p:attrName>
                                        </p:attrNameLst>
                                      </p:cBhvr>
                                      <p:to>
                                        <p:strVal val="true"/>
                                      </p:to>
                                    </p:set>
                                  </p:childTnLst>
                                </p:cTn>
                              </p:par>
                            </p:childTnLst>
                          </p:cTn>
                        </p:par>
                        <p:par>
                          <p:cTn id="33" fill="hold">
                            <p:stCondLst>
                              <p:cond delay="4500"/>
                            </p:stCondLst>
                            <p:childTnLst>
                              <p:par>
                                <p:cTn id="34" presetID="22" presetClass="entr" presetSubtype="4"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down)">
                                      <p:cBhvr>
                                        <p:cTn id="36" dur="1000"/>
                                        <p:tgtEl>
                                          <p:spTgt spid="62"/>
                                        </p:tgtEl>
                                      </p:cBhvr>
                                    </p:animEffect>
                                  </p:childTnLst>
                                </p:cTn>
                              </p:par>
                            </p:childTnLst>
                          </p:cTn>
                        </p:par>
                        <p:par>
                          <p:cTn id="37" fill="hold">
                            <p:stCondLst>
                              <p:cond delay="5500"/>
                            </p:stCondLst>
                            <p:childTnLst>
                              <p:par>
                                <p:cTn id="38" presetID="1" presetClass="entr" presetSubtype="0"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childTnLst>
                                </p:cTn>
                              </p:par>
                            </p:childTnLst>
                          </p:cTn>
                        </p:par>
                        <p:par>
                          <p:cTn id="42" fill="hold">
                            <p:stCondLst>
                              <p:cond delay="5500"/>
                            </p:stCondLst>
                            <p:childTnLst>
                              <p:par>
                                <p:cTn id="43" presetID="7" presetClass="emph" presetSubtype="2" accel="50000" decel="50000" autoRev="1" fill="hold" nodeType="afterEffect">
                                  <p:stCondLst>
                                    <p:cond delay="0"/>
                                  </p:stCondLst>
                                  <p:childTnLst>
                                    <p:animClr clrSpc="rgb" dir="cw">
                                      <p:cBhvr>
                                        <p:cTn id="44" dur="1000" fill="hold"/>
                                        <p:tgtEl>
                                          <p:spTgt spid="51"/>
                                        </p:tgtEl>
                                        <p:attrNameLst>
                                          <p:attrName>stroke.color</p:attrName>
                                        </p:attrNameLst>
                                      </p:cBhvr>
                                      <p:to>
                                        <a:srgbClr val="66CCFF"/>
                                      </p:to>
                                    </p:animClr>
                                    <p:set>
                                      <p:cBhvr>
                                        <p:cTn id="45" dur="1000" fill="hold"/>
                                        <p:tgtEl>
                                          <p:spTgt spid="51"/>
                                        </p:tgtEl>
                                        <p:attrNameLst>
                                          <p:attrName>stroke.on</p:attrName>
                                        </p:attrNameLst>
                                      </p:cBhvr>
                                      <p:to>
                                        <p:strVal val="true"/>
                                      </p:to>
                                    </p:set>
                                  </p:childTnLst>
                                </p:cTn>
                              </p:par>
                            </p:childTnLst>
                          </p:cTn>
                        </p:par>
                        <p:par>
                          <p:cTn id="46" fill="hold">
                            <p:stCondLst>
                              <p:cond delay="7500"/>
                            </p:stCondLst>
                            <p:childTnLst>
                              <p:par>
                                <p:cTn id="47" presetID="1" presetClass="entr" presetSubtype="0" fill="hold" grpId="0" nodeType="afterEffect">
                                  <p:stCondLst>
                                    <p:cond delay="0"/>
                                  </p:stCondLst>
                                  <p:childTnLst>
                                    <p:set>
                                      <p:cBhvr>
                                        <p:cTn id="48" dur="1" fill="hold">
                                          <p:stCondLst>
                                            <p:cond delay="0"/>
                                          </p:stCondLst>
                                        </p:cTn>
                                        <p:tgtEl>
                                          <p:spTgt spid="154"/>
                                        </p:tgtEl>
                                        <p:attrNameLst>
                                          <p:attrName>style.visibility</p:attrName>
                                        </p:attrNameLst>
                                      </p:cBhvr>
                                      <p:to>
                                        <p:strVal val="visible"/>
                                      </p:to>
                                    </p:set>
                                  </p:childTnLst>
                                </p:cTn>
                              </p:par>
                              <p:par>
                                <p:cTn id="49" presetID="26" presetClass="emph" presetSubtype="0" fill="hold" grpId="1" nodeType="withEffect">
                                  <p:stCondLst>
                                    <p:cond delay="0"/>
                                  </p:stCondLst>
                                  <p:childTnLst>
                                    <p:animEffect transition="out" filter="fade">
                                      <p:cBhvr>
                                        <p:cTn id="50" dur="1000" tmFilter="0, 0; .2, .5; .8, .5; 1, 0"/>
                                        <p:tgtEl>
                                          <p:spTgt spid="154"/>
                                        </p:tgtEl>
                                      </p:cBhvr>
                                    </p:animEffect>
                                    <p:animScale>
                                      <p:cBhvr>
                                        <p:cTn id="51" dur="500" autoRev="1" fill="hold"/>
                                        <p:tgtEl>
                                          <p:spTgt spid="154"/>
                                        </p:tgtEl>
                                      </p:cBhvr>
                                      <p:by x="105000" y="105000"/>
                                    </p:animScale>
                                  </p:childTnLst>
                                </p:cTn>
                              </p:par>
                            </p:childTnLst>
                          </p:cTn>
                        </p:par>
                        <p:par>
                          <p:cTn id="52" fill="hold">
                            <p:stCondLst>
                              <p:cond delay="8500"/>
                            </p:stCondLst>
                            <p:childTnLst>
                              <p:par>
                                <p:cTn id="53" presetID="1" presetClass="entr" presetSubtype="0" fill="hold" grpId="0" nodeType="afterEffect">
                                  <p:stCondLst>
                                    <p:cond delay="0"/>
                                  </p:stCondLst>
                                  <p:childTnLst>
                                    <p:set>
                                      <p:cBhvr>
                                        <p:cTn id="54" dur="1" fill="hold">
                                          <p:stCondLst>
                                            <p:cond delay="0"/>
                                          </p:stCondLst>
                                        </p:cTn>
                                        <p:tgtEl>
                                          <p:spTgt spid="153"/>
                                        </p:tgtEl>
                                        <p:attrNameLst>
                                          <p:attrName>style.visibility</p:attrName>
                                        </p:attrNameLst>
                                      </p:cBhvr>
                                      <p:to>
                                        <p:strVal val="visible"/>
                                      </p:to>
                                    </p:set>
                                  </p:childTnLst>
                                </p:cTn>
                              </p:par>
                              <p:par>
                                <p:cTn id="55" presetID="26" presetClass="emph" presetSubtype="0" fill="hold" grpId="1" nodeType="withEffect">
                                  <p:stCondLst>
                                    <p:cond delay="0"/>
                                  </p:stCondLst>
                                  <p:childTnLst>
                                    <p:animEffect transition="out" filter="fade">
                                      <p:cBhvr>
                                        <p:cTn id="56" dur="1000" tmFilter="0, 0; .2, .5; .8, .5; 1, 0"/>
                                        <p:tgtEl>
                                          <p:spTgt spid="153"/>
                                        </p:tgtEl>
                                      </p:cBhvr>
                                    </p:animEffect>
                                    <p:animScale>
                                      <p:cBhvr>
                                        <p:cTn id="57" dur="500" autoRev="1" fill="hold"/>
                                        <p:tgtEl>
                                          <p:spTgt spid="153"/>
                                        </p:tgtEl>
                                      </p:cBhvr>
                                      <p:by x="105000" y="105000"/>
                                    </p:animScale>
                                  </p:childTnLst>
                                </p:cTn>
                              </p:par>
                            </p:childTnLst>
                          </p:cTn>
                        </p:par>
                        <p:par>
                          <p:cTn id="58" fill="hold">
                            <p:stCondLst>
                              <p:cond delay="9500"/>
                            </p:stCondLst>
                            <p:childTnLst>
                              <p:par>
                                <p:cTn id="59" presetID="1" presetClass="entr" presetSubtype="0" fill="hold" grpId="0" nodeType="afterEffect">
                                  <p:stCondLst>
                                    <p:cond delay="0"/>
                                  </p:stCondLst>
                                  <p:childTnLst>
                                    <p:set>
                                      <p:cBhvr>
                                        <p:cTn id="60" dur="1" fill="hold">
                                          <p:stCondLst>
                                            <p:cond delay="0"/>
                                          </p:stCondLst>
                                        </p:cTn>
                                        <p:tgtEl>
                                          <p:spTgt spid="155"/>
                                        </p:tgtEl>
                                        <p:attrNameLst>
                                          <p:attrName>style.visibility</p:attrName>
                                        </p:attrNameLst>
                                      </p:cBhvr>
                                      <p:to>
                                        <p:strVal val="visible"/>
                                      </p:to>
                                    </p:set>
                                  </p:childTnLst>
                                </p:cTn>
                              </p:par>
                              <p:par>
                                <p:cTn id="61" presetID="26" presetClass="emph" presetSubtype="0" fill="hold" grpId="1" nodeType="withEffect">
                                  <p:stCondLst>
                                    <p:cond delay="0"/>
                                  </p:stCondLst>
                                  <p:childTnLst>
                                    <p:animEffect transition="out" filter="fade">
                                      <p:cBhvr>
                                        <p:cTn id="62" dur="1000" tmFilter="0, 0; .2, .5; .8, .5; 1, 0"/>
                                        <p:tgtEl>
                                          <p:spTgt spid="155"/>
                                        </p:tgtEl>
                                      </p:cBhvr>
                                    </p:animEffect>
                                    <p:animScale>
                                      <p:cBhvr>
                                        <p:cTn id="63" dur="500" autoRev="1" fill="hold"/>
                                        <p:tgtEl>
                                          <p:spTgt spid="155"/>
                                        </p:tgtEl>
                                      </p:cBhvr>
                                      <p:by x="105000" y="105000"/>
                                    </p:animScale>
                                  </p:childTnLst>
                                </p:cTn>
                              </p:par>
                            </p:childTnLst>
                          </p:cTn>
                        </p:par>
                        <p:par>
                          <p:cTn id="64" fill="hold">
                            <p:stCondLst>
                              <p:cond delay="10500"/>
                            </p:stCondLst>
                            <p:childTnLst>
                              <p:par>
                                <p:cTn id="65" presetID="22" presetClass="entr" presetSubtype="8"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left)">
                                      <p:cBhvr>
                                        <p:cTn id="67" dur="1000"/>
                                        <p:tgtEl>
                                          <p:spTgt spid="64"/>
                                        </p:tgtEl>
                                      </p:cBhvr>
                                    </p:animEffect>
                                  </p:childTnLst>
                                </p:cTn>
                              </p:par>
                            </p:childTnLst>
                          </p:cTn>
                        </p:par>
                        <p:par>
                          <p:cTn id="68" fill="hold">
                            <p:stCondLst>
                              <p:cond delay="11500"/>
                            </p:stCondLst>
                            <p:childTnLst>
                              <p:par>
                                <p:cTn id="69" presetID="1" presetClass="entr" presetSubtype="0" fill="hold" grpId="0" nodeType="afterEffect">
                                  <p:stCondLst>
                                    <p:cond delay="0"/>
                                  </p:stCondLst>
                                  <p:childTnLst>
                                    <p:set>
                                      <p:cBhvr>
                                        <p:cTn id="70" dur="1" fill="hold">
                                          <p:stCondLst>
                                            <p:cond delay="0"/>
                                          </p:stCondLst>
                                        </p:cTn>
                                        <p:tgtEl>
                                          <p:spTgt spid="5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par>
                          <p:cTn id="73" fill="hold">
                            <p:stCondLst>
                              <p:cond delay="11500"/>
                            </p:stCondLst>
                            <p:childTnLst>
                              <p:par>
                                <p:cTn id="74" presetID="7" presetClass="emph" presetSubtype="2" accel="50000" decel="50000" autoRev="1" fill="hold" grpId="1" nodeType="afterEffect">
                                  <p:stCondLst>
                                    <p:cond delay="0"/>
                                  </p:stCondLst>
                                  <p:childTnLst>
                                    <p:animClr clrSpc="rgb" dir="cw">
                                      <p:cBhvr>
                                        <p:cTn id="75" dur="1000" fill="hold"/>
                                        <p:tgtEl>
                                          <p:spTgt spid="57"/>
                                        </p:tgtEl>
                                        <p:attrNameLst>
                                          <p:attrName>stroke.color</p:attrName>
                                        </p:attrNameLst>
                                      </p:cBhvr>
                                      <p:to>
                                        <a:srgbClr val="FFCCFF"/>
                                      </p:to>
                                    </p:animClr>
                                    <p:set>
                                      <p:cBhvr>
                                        <p:cTn id="76" dur="1000" fill="hold"/>
                                        <p:tgtEl>
                                          <p:spTgt spid="57"/>
                                        </p:tgtEl>
                                        <p:attrNameLst>
                                          <p:attrName>stroke.on</p:attrName>
                                        </p:attrNameLst>
                                      </p:cBhvr>
                                      <p:to>
                                        <p:strVal val="true"/>
                                      </p:to>
                                    </p:set>
                                  </p:childTnLst>
                                </p:cTn>
                              </p:par>
                            </p:childTnLst>
                          </p:cTn>
                        </p:par>
                        <p:par>
                          <p:cTn id="77" fill="hold">
                            <p:stCondLst>
                              <p:cond delay="13500"/>
                            </p:stCondLst>
                            <p:childTnLst>
                              <p:par>
                                <p:cTn id="78" presetID="55" presetClass="entr" presetSubtype="0" fill="hold" grpId="0" nodeType="afterEffect">
                                  <p:stCondLst>
                                    <p:cond delay="0"/>
                                  </p:stCondLst>
                                  <p:childTnLst>
                                    <p:set>
                                      <p:cBhvr>
                                        <p:cTn id="79" dur="1" fill="hold">
                                          <p:stCondLst>
                                            <p:cond delay="0"/>
                                          </p:stCondLst>
                                        </p:cTn>
                                        <p:tgtEl>
                                          <p:spTgt spid="165"/>
                                        </p:tgtEl>
                                        <p:attrNameLst>
                                          <p:attrName>style.visibility</p:attrName>
                                        </p:attrNameLst>
                                      </p:cBhvr>
                                      <p:to>
                                        <p:strVal val="visible"/>
                                      </p:to>
                                    </p:set>
                                    <p:anim calcmode="lin" valueType="num">
                                      <p:cBhvr>
                                        <p:cTn id="80" dur="500" fill="hold"/>
                                        <p:tgtEl>
                                          <p:spTgt spid="165"/>
                                        </p:tgtEl>
                                        <p:attrNameLst>
                                          <p:attrName>ppt_w</p:attrName>
                                        </p:attrNameLst>
                                      </p:cBhvr>
                                      <p:tavLst>
                                        <p:tav tm="0">
                                          <p:val>
                                            <p:strVal val="#ppt_w*0.70"/>
                                          </p:val>
                                        </p:tav>
                                        <p:tav tm="100000">
                                          <p:val>
                                            <p:strVal val="#ppt_w"/>
                                          </p:val>
                                        </p:tav>
                                      </p:tavLst>
                                    </p:anim>
                                    <p:anim calcmode="lin" valueType="num">
                                      <p:cBhvr>
                                        <p:cTn id="81" dur="500" fill="hold"/>
                                        <p:tgtEl>
                                          <p:spTgt spid="165"/>
                                        </p:tgtEl>
                                        <p:attrNameLst>
                                          <p:attrName>ppt_h</p:attrName>
                                        </p:attrNameLst>
                                      </p:cBhvr>
                                      <p:tavLst>
                                        <p:tav tm="0">
                                          <p:val>
                                            <p:strVal val="#ppt_h"/>
                                          </p:val>
                                        </p:tav>
                                        <p:tav tm="100000">
                                          <p:val>
                                            <p:strVal val="#ppt_h"/>
                                          </p:val>
                                        </p:tav>
                                      </p:tavLst>
                                    </p:anim>
                                    <p:animEffect transition="in" filter="fade">
                                      <p:cBhvr>
                                        <p:cTn id="82" dur="500"/>
                                        <p:tgtEl>
                                          <p:spTgt spid="165"/>
                                        </p:tgtEl>
                                      </p:cBhvr>
                                    </p:animEffect>
                                  </p:childTnLst>
                                </p:cTn>
                              </p:par>
                              <p:par>
                                <p:cTn id="83" presetID="55" presetClass="entr" presetSubtype="0" fill="hold" nodeType="withEffect">
                                  <p:stCondLst>
                                    <p:cond delay="0"/>
                                  </p:stCondLst>
                                  <p:childTnLst>
                                    <p:set>
                                      <p:cBhvr>
                                        <p:cTn id="84" dur="1" fill="hold">
                                          <p:stCondLst>
                                            <p:cond delay="0"/>
                                          </p:stCondLst>
                                        </p:cTn>
                                        <p:tgtEl>
                                          <p:spTgt spid="166"/>
                                        </p:tgtEl>
                                        <p:attrNameLst>
                                          <p:attrName>style.visibility</p:attrName>
                                        </p:attrNameLst>
                                      </p:cBhvr>
                                      <p:to>
                                        <p:strVal val="visible"/>
                                      </p:to>
                                    </p:set>
                                    <p:anim calcmode="lin" valueType="num">
                                      <p:cBhvr>
                                        <p:cTn id="85" dur="500" fill="hold"/>
                                        <p:tgtEl>
                                          <p:spTgt spid="166"/>
                                        </p:tgtEl>
                                        <p:attrNameLst>
                                          <p:attrName>ppt_w</p:attrName>
                                        </p:attrNameLst>
                                      </p:cBhvr>
                                      <p:tavLst>
                                        <p:tav tm="0">
                                          <p:val>
                                            <p:strVal val="#ppt_w*0.70"/>
                                          </p:val>
                                        </p:tav>
                                        <p:tav tm="100000">
                                          <p:val>
                                            <p:strVal val="#ppt_w"/>
                                          </p:val>
                                        </p:tav>
                                      </p:tavLst>
                                    </p:anim>
                                    <p:anim calcmode="lin" valueType="num">
                                      <p:cBhvr>
                                        <p:cTn id="86" dur="500" fill="hold"/>
                                        <p:tgtEl>
                                          <p:spTgt spid="166"/>
                                        </p:tgtEl>
                                        <p:attrNameLst>
                                          <p:attrName>ppt_h</p:attrName>
                                        </p:attrNameLst>
                                      </p:cBhvr>
                                      <p:tavLst>
                                        <p:tav tm="0">
                                          <p:val>
                                            <p:strVal val="#ppt_h"/>
                                          </p:val>
                                        </p:tav>
                                        <p:tav tm="100000">
                                          <p:val>
                                            <p:strVal val="#ppt_h"/>
                                          </p:val>
                                        </p:tav>
                                      </p:tavLst>
                                    </p:anim>
                                    <p:animEffect transition="in" filter="fade">
                                      <p:cBhvr>
                                        <p:cTn id="87" dur="500"/>
                                        <p:tgtEl>
                                          <p:spTgt spid="166"/>
                                        </p:tgtEl>
                                      </p:cBhvr>
                                    </p:animEffect>
                                  </p:childTnLst>
                                </p:cTn>
                              </p:par>
                            </p:childTnLst>
                          </p:cTn>
                        </p:par>
                        <p:par>
                          <p:cTn id="88" fill="hold">
                            <p:stCondLst>
                              <p:cond delay="14000"/>
                            </p:stCondLst>
                            <p:childTnLst>
                              <p:par>
                                <p:cTn id="89" presetID="22" presetClass="entr" presetSubtype="8" fill="hold" nodeType="afterEffect">
                                  <p:stCondLst>
                                    <p:cond delay="1000"/>
                                  </p:stCondLst>
                                  <p:childTnLst>
                                    <p:set>
                                      <p:cBhvr>
                                        <p:cTn id="90" dur="1" fill="hold">
                                          <p:stCondLst>
                                            <p:cond delay="0"/>
                                          </p:stCondLst>
                                        </p:cTn>
                                        <p:tgtEl>
                                          <p:spTgt spid="97"/>
                                        </p:tgtEl>
                                        <p:attrNameLst>
                                          <p:attrName>style.visibility</p:attrName>
                                        </p:attrNameLst>
                                      </p:cBhvr>
                                      <p:to>
                                        <p:strVal val="visible"/>
                                      </p:to>
                                    </p:set>
                                    <p:animEffect transition="in" filter="wipe(left)">
                                      <p:cBhvr>
                                        <p:cTn id="91" dur="1000"/>
                                        <p:tgtEl>
                                          <p:spTgt spid="97"/>
                                        </p:tgtEl>
                                      </p:cBhvr>
                                    </p:animEffect>
                                  </p:childTnLst>
                                </p:cTn>
                              </p:par>
                              <p:par>
                                <p:cTn id="92" presetID="22" presetClass="entr" presetSubtype="8" fill="hold" nodeType="withEffect">
                                  <p:stCondLst>
                                    <p:cond delay="1000"/>
                                  </p:stCondLst>
                                  <p:childTnLst>
                                    <p:set>
                                      <p:cBhvr>
                                        <p:cTn id="93" dur="1" fill="hold">
                                          <p:stCondLst>
                                            <p:cond delay="0"/>
                                          </p:stCondLst>
                                        </p:cTn>
                                        <p:tgtEl>
                                          <p:spTgt spid="103"/>
                                        </p:tgtEl>
                                        <p:attrNameLst>
                                          <p:attrName>style.visibility</p:attrName>
                                        </p:attrNameLst>
                                      </p:cBhvr>
                                      <p:to>
                                        <p:strVal val="visible"/>
                                      </p:to>
                                    </p:set>
                                    <p:animEffect transition="in" filter="wipe(left)">
                                      <p:cBhvr>
                                        <p:cTn id="94" dur="1000"/>
                                        <p:tgtEl>
                                          <p:spTgt spid="103"/>
                                        </p:tgtEl>
                                      </p:cBhvr>
                                    </p:animEffect>
                                  </p:childTnLst>
                                </p:cTn>
                              </p:par>
                              <p:par>
                                <p:cTn id="95" presetID="22" presetClass="entr" presetSubtype="8" fill="hold" nodeType="withEffect">
                                  <p:stCondLst>
                                    <p:cond delay="1000"/>
                                  </p:stCondLst>
                                  <p:childTnLst>
                                    <p:set>
                                      <p:cBhvr>
                                        <p:cTn id="96" dur="1" fill="hold">
                                          <p:stCondLst>
                                            <p:cond delay="0"/>
                                          </p:stCondLst>
                                        </p:cTn>
                                        <p:tgtEl>
                                          <p:spTgt spid="107"/>
                                        </p:tgtEl>
                                        <p:attrNameLst>
                                          <p:attrName>style.visibility</p:attrName>
                                        </p:attrNameLst>
                                      </p:cBhvr>
                                      <p:to>
                                        <p:strVal val="visible"/>
                                      </p:to>
                                    </p:set>
                                    <p:animEffect transition="in" filter="wipe(left)">
                                      <p:cBhvr>
                                        <p:cTn id="97" dur="1000"/>
                                        <p:tgtEl>
                                          <p:spTgt spid="107"/>
                                        </p:tgtEl>
                                      </p:cBhvr>
                                    </p:animEffect>
                                  </p:childTnLst>
                                </p:cTn>
                              </p:par>
                            </p:childTnLst>
                          </p:cTn>
                        </p:par>
                        <p:par>
                          <p:cTn id="98" fill="hold">
                            <p:stCondLst>
                              <p:cond delay="16000"/>
                            </p:stCondLst>
                            <p:childTnLst>
                              <p:par>
                                <p:cTn id="99" presetID="1" presetClass="entr" presetSubtype="0" fill="hold" nodeType="afterEffect">
                                  <p:stCondLst>
                                    <p:cond delay="0"/>
                                  </p:stCondLst>
                                  <p:childTnLst>
                                    <p:set>
                                      <p:cBhvr>
                                        <p:cTn id="100" dur="1" fill="hold">
                                          <p:stCondLst>
                                            <p:cond delay="0"/>
                                          </p:stCondLst>
                                        </p:cTn>
                                        <p:tgtEl>
                                          <p:spTgt spid="70"/>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96"/>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95"/>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86"/>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94"/>
                                        </p:tgtEl>
                                        <p:attrNameLst>
                                          <p:attrName>style.visibility</p:attrName>
                                        </p:attrNameLst>
                                      </p:cBhvr>
                                      <p:to>
                                        <p:strVal val="visible"/>
                                      </p:to>
                                    </p:set>
                                  </p:childTnLst>
                                </p:cTn>
                              </p:par>
                            </p:childTnLst>
                          </p:cTn>
                        </p:par>
                        <p:par>
                          <p:cTn id="111" fill="hold">
                            <p:stCondLst>
                              <p:cond delay="16000"/>
                            </p:stCondLst>
                            <p:childTnLst>
                              <p:par>
                                <p:cTn id="112" presetID="1" presetClass="entr" presetSubtype="0" fill="hold" nodeType="afterEffect">
                                  <p:stCondLst>
                                    <p:cond delay="0"/>
                                  </p:stCondLst>
                                  <p:childTnLst>
                                    <p:set>
                                      <p:cBhvr>
                                        <p:cTn id="113" dur="1" fill="hold">
                                          <p:stCondLst>
                                            <p:cond delay="0"/>
                                          </p:stCondLst>
                                        </p:cTn>
                                        <p:tgtEl>
                                          <p:spTgt spid="147"/>
                                        </p:tgtEl>
                                        <p:attrNameLst>
                                          <p:attrName>style.visibility</p:attrName>
                                        </p:attrNameLst>
                                      </p:cBhvr>
                                      <p:to>
                                        <p:strVal val="visible"/>
                                      </p:to>
                                    </p:set>
                                  </p:childTnLst>
                                </p:cTn>
                              </p:par>
                            </p:childTnLst>
                          </p:cTn>
                        </p:par>
                        <p:par>
                          <p:cTn id="114" fill="hold">
                            <p:stCondLst>
                              <p:cond delay="16000"/>
                            </p:stCondLst>
                            <p:childTnLst>
                              <p:par>
                                <p:cTn id="115" presetID="56" presetClass="path" presetSubtype="0" accel="50000" decel="50000" fill="hold" nodeType="afterEffect">
                                  <p:stCondLst>
                                    <p:cond delay="0"/>
                                  </p:stCondLst>
                                  <p:childTnLst>
                                    <p:animMotion origin="layout" path="M -3.05556E-6 -2.86772E-6 L 0.20018 -0.11077 " pathEditMode="relative" rAng="0" ptsTypes="AA">
                                      <p:cBhvr>
                                        <p:cTn id="116" dur="1000" fill="hold"/>
                                        <p:tgtEl>
                                          <p:spTgt spid="147"/>
                                        </p:tgtEl>
                                        <p:attrNameLst>
                                          <p:attrName>ppt_x</p:attrName>
                                          <p:attrName>ppt_y</p:attrName>
                                        </p:attrNameLst>
                                      </p:cBhvr>
                                      <p:rCtr x="100" y="-56"/>
                                    </p:animMotion>
                                  </p:childTnLst>
                                  <p:subTnLst>
                                    <p:set>
                                      <p:cBhvr override="childStyle">
                                        <p:cTn dur="1" fill="hold" display="0" masterRel="sameClick" afterEffect="1">
                                          <p:stCondLst>
                                            <p:cond evt="end" delay="0">
                                              <p:tn val="115"/>
                                            </p:cond>
                                          </p:stCondLst>
                                        </p:cTn>
                                        <p:tgtEl>
                                          <p:spTgt spid="147"/>
                                        </p:tgtEl>
                                        <p:attrNameLst>
                                          <p:attrName>style.visibility</p:attrName>
                                        </p:attrNameLst>
                                      </p:cBhvr>
                                      <p:to>
                                        <p:strVal val="hidden"/>
                                      </p:to>
                                    </p:set>
                                  </p:subTnLst>
                                </p:cTn>
                              </p:par>
                              <p:par>
                                <p:cTn id="117" presetID="1" presetClass="entr" presetSubtype="0" fill="hold" nodeType="withEffect">
                                  <p:stCondLst>
                                    <p:cond delay="0"/>
                                  </p:stCondLst>
                                  <p:childTnLst>
                                    <p:set>
                                      <p:cBhvr>
                                        <p:cTn id="118" dur="1" fill="hold">
                                          <p:stCondLst>
                                            <p:cond delay="0"/>
                                          </p:stCondLst>
                                        </p:cTn>
                                        <p:tgtEl>
                                          <p:spTgt spid="148"/>
                                        </p:tgtEl>
                                        <p:attrNameLst>
                                          <p:attrName>style.visibility</p:attrName>
                                        </p:attrNameLst>
                                      </p:cBhvr>
                                      <p:to>
                                        <p:strVal val="visible"/>
                                      </p:to>
                                    </p:set>
                                  </p:childTnLst>
                                </p:cTn>
                              </p:par>
                            </p:childTnLst>
                          </p:cTn>
                        </p:par>
                        <p:par>
                          <p:cTn id="119" fill="hold">
                            <p:stCondLst>
                              <p:cond delay="17000"/>
                            </p:stCondLst>
                            <p:childTnLst>
                              <p:par>
                                <p:cTn id="120" presetID="63" presetClass="path" presetSubtype="0" accel="50000" decel="50000" fill="hold" nodeType="afterEffect">
                                  <p:stCondLst>
                                    <p:cond delay="0"/>
                                  </p:stCondLst>
                                  <p:childTnLst>
                                    <p:animMotion origin="layout" path="M -0.0415 0.00023 L 0.2085 0.00023 " pathEditMode="relative" rAng="0" ptsTypes="AA">
                                      <p:cBhvr>
                                        <p:cTn id="121" dur="1000" fill="hold"/>
                                        <p:tgtEl>
                                          <p:spTgt spid="148"/>
                                        </p:tgtEl>
                                        <p:attrNameLst>
                                          <p:attrName>ppt_x</p:attrName>
                                          <p:attrName>ppt_y</p:attrName>
                                        </p:attrNameLst>
                                      </p:cBhvr>
                                      <p:rCtr x="125" y="0"/>
                                    </p:animMotion>
                                  </p:childTnLst>
                                  <p:subTnLst>
                                    <p:set>
                                      <p:cBhvr override="childStyle">
                                        <p:cTn dur="1" fill="hold" display="0" masterRel="sameClick" afterEffect="1">
                                          <p:stCondLst>
                                            <p:cond evt="end" delay="0">
                                              <p:tn val="120"/>
                                            </p:cond>
                                          </p:stCondLst>
                                        </p:cTn>
                                        <p:tgtEl>
                                          <p:spTgt spid="148"/>
                                        </p:tgtEl>
                                        <p:attrNameLst>
                                          <p:attrName>style.visibility</p:attrName>
                                        </p:attrNameLst>
                                      </p:cBhvr>
                                      <p:to>
                                        <p:strVal val="hidden"/>
                                      </p:to>
                                    </p:set>
                                  </p:subTnLst>
                                </p:cTn>
                              </p:par>
                              <p:par>
                                <p:cTn id="122" presetID="1" presetClass="entr" presetSubtype="0" fill="hold" nodeType="withEffect">
                                  <p:stCondLst>
                                    <p:cond delay="0"/>
                                  </p:stCondLst>
                                  <p:childTnLst>
                                    <p:set>
                                      <p:cBhvr>
                                        <p:cTn id="123" dur="1" fill="hold">
                                          <p:stCondLst>
                                            <p:cond delay="0"/>
                                          </p:stCondLst>
                                        </p:cTn>
                                        <p:tgtEl>
                                          <p:spTgt spid="149"/>
                                        </p:tgtEl>
                                        <p:attrNameLst>
                                          <p:attrName>style.visibility</p:attrName>
                                        </p:attrNameLst>
                                      </p:cBhvr>
                                      <p:to>
                                        <p:strVal val="visible"/>
                                      </p:to>
                                    </p:set>
                                  </p:childTnLst>
                                </p:cTn>
                              </p:par>
                            </p:childTnLst>
                          </p:cTn>
                        </p:par>
                        <p:par>
                          <p:cTn id="124" fill="hold">
                            <p:stCondLst>
                              <p:cond delay="18000"/>
                            </p:stCondLst>
                            <p:childTnLst>
                              <p:par>
                                <p:cTn id="125" presetID="49" presetClass="path" presetSubtype="0" accel="50000" decel="50000" fill="hold" nodeType="afterEffect">
                                  <p:stCondLst>
                                    <p:cond delay="0"/>
                                  </p:stCondLst>
                                  <p:childTnLst>
                                    <p:animMotion origin="layout" path="M 3.61111E-6 -3.60777E-7 L 0.19184 0.10014 " pathEditMode="relative" rAng="0" ptsTypes="AA">
                                      <p:cBhvr>
                                        <p:cTn id="126" dur="1000" fill="hold"/>
                                        <p:tgtEl>
                                          <p:spTgt spid="149"/>
                                        </p:tgtEl>
                                        <p:attrNameLst>
                                          <p:attrName>ppt_x</p:attrName>
                                          <p:attrName>ppt_y</p:attrName>
                                        </p:attrNameLst>
                                      </p:cBhvr>
                                      <p:rCtr x="96" y="50"/>
                                    </p:animMotion>
                                  </p:childTnLst>
                                  <p:subTnLst>
                                    <p:set>
                                      <p:cBhvr override="childStyle">
                                        <p:cTn dur="1" fill="hold" display="0" masterRel="sameClick" afterEffect="1">
                                          <p:stCondLst>
                                            <p:cond evt="end" delay="0">
                                              <p:tn val="125"/>
                                            </p:cond>
                                          </p:stCondLst>
                                        </p:cTn>
                                        <p:tgtEl>
                                          <p:spTgt spid="149"/>
                                        </p:tgtEl>
                                        <p:attrNameLst>
                                          <p:attrName>style.visibility</p:attrName>
                                        </p:attrNameLst>
                                      </p:cBhvr>
                                      <p:to>
                                        <p:strVal val="hidden"/>
                                      </p:to>
                                    </p:set>
                                  </p:subTnLst>
                                </p:cTn>
                              </p:par>
                            </p:childTnLst>
                          </p:cTn>
                        </p:par>
                        <p:par>
                          <p:cTn id="127" fill="hold">
                            <p:stCondLst>
                              <p:cond delay="19000"/>
                            </p:stCondLst>
                            <p:childTnLst>
                              <p:par>
                                <p:cTn id="128" presetID="6" presetClass="entr" presetSubtype="32" fill="hold" grpId="1" nodeType="afterEffect">
                                  <p:stCondLst>
                                    <p:cond delay="0"/>
                                  </p:stCondLst>
                                  <p:childTnLst>
                                    <p:set>
                                      <p:cBhvr>
                                        <p:cTn id="129" dur="1" fill="hold">
                                          <p:stCondLst>
                                            <p:cond delay="0"/>
                                          </p:stCondLst>
                                        </p:cTn>
                                        <p:tgtEl>
                                          <p:spTgt spid="99"/>
                                        </p:tgtEl>
                                        <p:attrNameLst>
                                          <p:attrName>style.visibility</p:attrName>
                                        </p:attrNameLst>
                                      </p:cBhvr>
                                      <p:to>
                                        <p:strVal val="visible"/>
                                      </p:to>
                                    </p:set>
                                    <p:animEffect transition="in" filter="circle(out)">
                                      <p:cBhvr>
                                        <p:cTn id="130" dur="500"/>
                                        <p:tgtEl>
                                          <p:spTgt spid="99"/>
                                        </p:tgtEl>
                                      </p:cBhvr>
                                    </p:animEffect>
                                  </p:childTnLst>
                                </p:cTn>
                              </p:par>
                              <p:par>
                                <p:cTn id="131" presetID="6" presetClass="entr" presetSubtype="32" fill="hold" grpId="0" nodeType="withEffect">
                                  <p:stCondLst>
                                    <p:cond delay="0"/>
                                  </p:stCondLst>
                                  <p:childTnLst>
                                    <p:set>
                                      <p:cBhvr>
                                        <p:cTn id="132" dur="1" fill="hold">
                                          <p:stCondLst>
                                            <p:cond delay="0"/>
                                          </p:stCondLst>
                                        </p:cTn>
                                        <p:tgtEl>
                                          <p:spTgt spid="98"/>
                                        </p:tgtEl>
                                        <p:attrNameLst>
                                          <p:attrName>style.visibility</p:attrName>
                                        </p:attrNameLst>
                                      </p:cBhvr>
                                      <p:to>
                                        <p:strVal val="visible"/>
                                      </p:to>
                                    </p:set>
                                    <p:animEffect transition="in" filter="circle(out)">
                                      <p:cBhvr>
                                        <p:cTn id="133"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5" grpId="0" animBg="1"/>
      <p:bldP spid="56" grpId="0"/>
      <p:bldP spid="94" grpId="0"/>
      <p:bldP spid="95" grpId="0"/>
      <p:bldP spid="96" grpId="0"/>
      <p:bldP spid="54" grpId="0"/>
      <p:bldP spid="153" grpId="0" animBg="1"/>
      <p:bldP spid="153" grpId="1" animBg="1"/>
      <p:bldP spid="154" grpId="0" animBg="1"/>
      <p:bldP spid="154" grpId="1" animBg="1"/>
      <p:bldP spid="155" grpId="0" animBg="1"/>
      <p:bldP spid="155" grpId="1" animBg="1"/>
      <p:bldP spid="164" grpId="0" animBg="1"/>
      <p:bldP spid="165" grpId="0" animBg="1"/>
      <p:bldP spid="57" grpId="0" animBg="1"/>
      <p:bldP spid="57" grpId="1" animBg="1"/>
      <p:bldP spid="58" grpId="0"/>
      <p:bldP spid="98" grpId="0" animBg="1"/>
      <p:bldP spid="9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雲朵形圖說文字 63"/>
          <p:cNvSpPr/>
          <p:nvPr/>
        </p:nvSpPr>
        <p:spPr bwMode="auto">
          <a:xfrm rot="10800000">
            <a:off x="1847850" y="3636600"/>
            <a:ext cx="5314950" cy="1781264"/>
          </a:xfrm>
          <a:prstGeom prst="cloudCallout">
            <a:avLst>
              <a:gd name="adj1" fmla="val -41971"/>
              <a:gd name="adj2" fmla="val -12521"/>
            </a:avLst>
          </a:prstGeom>
          <a:solidFill>
            <a:srgbClr val="3366FF">
              <a:alpha val="73000"/>
            </a:srgbClr>
          </a:solidFill>
          <a:ln w="9525" cap="flat" cmpd="sng" algn="ctr">
            <a:noFill/>
            <a:prstDash val="solid"/>
            <a:round/>
            <a:headEnd type="none" w="med" len="med"/>
            <a:tailEnd type="none" w="med" len="med"/>
          </a:ln>
          <a:effectLst>
            <a:outerShdw blurRad="50800" dist="38100" dir="16200000" rotWithShape="0">
              <a:prstClr val="black">
                <a:alpha val="40000"/>
              </a:prstClr>
            </a:outerShdw>
          </a:effectLst>
          <a:scene3d>
            <a:camera prst="orthographicFront">
              <a:rot lat="3000000" lon="0" rev="0"/>
            </a:camera>
            <a:lightRig rig="twoPt" dir="t"/>
          </a:scene3d>
          <a:sp3d prstMaterial="metal">
            <a:bevelT/>
          </a:sp3d>
        </p:spPr>
        <p:txBody>
          <a:bodyPr anchor="b" anchorCtr="1"/>
          <a:lstStyle/>
          <a:p>
            <a:pPr algn="ctr">
              <a:spcBef>
                <a:spcPct val="50000"/>
              </a:spcBef>
              <a:defRPr/>
            </a:pPr>
            <a:endParaRPr kumimoji="0" lang="zh-TW" altLang="en-US" sz="1200" dirty="0">
              <a:solidFill>
                <a:prstClr val="black"/>
              </a:solidFill>
              <a:latin typeface="+mn-lt"/>
              <a:ea typeface="新細明體"/>
              <a:cs typeface="+mn-cs"/>
            </a:endParaRPr>
          </a:p>
        </p:txBody>
      </p:sp>
      <p:sp>
        <p:nvSpPr>
          <p:cNvPr id="73" name="Oval 10"/>
          <p:cNvSpPr>
            <a:spLocks noChangeAspect="1" noChangeArrowheads="1"/>
          </p:cNvSpPr>
          <p:nvPr/>
        </p:nvSpPr>
        <p:spPr bwMode="auto">
          <a:xfrm>
            <a:off x="2362200" y="2189163"/>
            <a:ext cx="990600" cy="990600"/>
          </a:xfrm>
          <a:prstGeom prst="ellipse">
            <a:avLst/>
          </a:prstGeom>
          <a:solidFill>
            <a:sysClr val="window" lastClr="FFFFFF"/>
          </a:soli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78" name="Oval 10"/>
          <p:cNvSpPr>
            <a:spLocks noChangeAspect="1" noChangeArrowheads="1"/>
          </p:cNvSpPr>
          <p:nvPr/>
        </p:nvSpPr>
        <p:spPr bwMode="auto">
          <a:xfrm>
            <a:off x="2362200" y="3713163"/>
            <a:ext cx="990600" cy="990600"/>
          </a:xfrm>
          <a:prstGeom prst="ellipse">
            <a:avLst/>
          </a:prstGeom>
          <a:solidFill>
            <a:sysClr val="window" lastClr="FFFFFF"/>
          </a:soli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79" name="Text Box 11"/>
          <p:cNvSpPr txBox="1">
            <a:spLocks noChangeArrowheads="1"/>
          </p:cNvSpPr>
          <p:nvPr/>
        </p:nvSpPr>
        <p:spPr bwMode="auto">
          <a:xfrm>
            <a:off x="2400300" y="2493963"/>
            <a:ext cx="952500" cy="4572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rgbClr val="CC0000"/>
                </a:solidFill>
                <a:latin typeface="+mn-lt"/>
                <a:ea typeface="新細明體"/>
                <a:cs typeface="+mn-cs"/>
              </a:rPr>
              <a:t>Incident</a:t>
            </a:r>
          </a:p>
          <a:p>
            <a:pPr algn="ctr" fontAlgn="auto">
              <a:spcBef>
                <a:spcPts val="0"/>
              </a:spcBef>
              <a:spcAft>
                <a:spcPts val="0"/>
              </a:spcAft>
              <a:defRPr/>
            </a:pPr>
            <a:r>
              <a:rPr kumimoji="0" lang="en-US" altLang="zh-TW" sz="1400" b="1" dirty="0">
                <a:solidFill>
                  <a:srgbClr val="CC0000"/>
                </a:solidFill>
                <a:latin typeface="+mn-lt"/>
                <a:ea typeface="新細明體"/>
                <a:cs typeface="+mn-cs"/>
              </a:rPr>
              <a:t>Trigger</a:t>
            </a:r>
          </a:p>
        </p:txBody>
      </p:sp>
      <p:cxnSp>
        <p:nvCxnSpPr>
          <p:cNvPr id="81" name="Straight Arrow Connector 80"/>
          <p:cNvCxnSpPr/>
          <p:nvPr/>
        </p:nvCxnSpPr>
        <p:spPr>
          <a:xfrm>
            <a:off x="609600" y="4094163"/>
            <a:ext cx="1676400" cy="1587"/>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a:stCxn id="78" idx="0"/>
            <a:endCxn id="73" idx="4"/>
          </p:cNvCxnSpPr>
          <p:nvPr/>
        </p:nvCxnSpPr>
        <p:spPr>
          <a:xfrm rot="5400000" flipH="1" flipV="1">
            <a:off x="2589213" y="3446463"/>
            <a:ext cx="534987" cy="1587"/>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nvGrpSpPr>
          <p:cNvPr id="24583" name="Group 97"/>
          <p:cNvGrpSpPr>
            <a:grpSpLocks noChangeAspect="1"/>
          </p:cNvGrpSpPr>
          <p:nvPr/>
        </p:nvGrpSpPr>
        <p:grpSpPr bwMode="auto">
          <a:xfrm>
            <a:off x="7080250" y="2189163"/>
            <a:ext cx="539750" cy="539750"/>
            <a:chOff x="6490800" y="2530800"/>
            <a:chExt cx="720000" cy="720000"/>
          </a:xfrm>
        </p:grpSpPr>
        <p:grpSp>
          <p:nvGrpSpPr>
            <p:cNvPr id="24627" name="Group 27"/>
            <p:cNvGrpSpPr>
              <a:grpSpLocks noChangeAspect="1"/>
            </p:cNvGrpSpPr>
            <p:nvPr/>
          </p:nvGrpSpPr>
          <p:grpSpPr bwMode="auto">
            <a:xfrm>
              <a:off x="6553200" y="2590800"/>
              <a:ext cx="610833" cy="608400"/>
              <a:chOff x="6467285" y="2339176"/>
              <a:chExt cx="1060712" cy="1056487"/>
            </a:xfrm>
          </p:grpSpPr>
          <p:grpSp>
            <p:nvGrpSpPr>
              <p:cNvPr id="24629" name="Group 46"/>
              <p:cNvGrpSpPr>
                <a:grpSpLocks/>
              </p:cNvGrpSpPr>
              <p:nvPr/>
            </p:nvGrpSpPr>
            <p:grpSpPr bwMode="auto">
              <a:xfrm>
                <a:off x="6467285" y="2339176"/>
                <a:ext cx="1060712" cy="1056487"/>
                <a:chOff x="1296" y="1344"/>
                <a:chExt cx="816" cy="816"/>
              </a:xfrm>
            </p:grpSpPr>
            <p:sp>
              <p:nvSpPr>
                <p:cNvPr id="24631"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4632"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4633"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4630"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100" name="Oval 99"/>
            <p:cNvSpPr>
              <a:spLocks noChangeAspect="1"/>
            </p:cNvSpPr>
            <p:nvPr/>
          </p:nvSpPr>
          <p:spPr>
            <a:xfrm>
              <a:off x="6490800" y="2530800"/>
              <a:ext cx="720000" cy="720000"/>
            </a:xfrm>
            <a:prstGeom prst="ellipse">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grpSp>
        <p:nvGrpSpPr>
          <p:cNvPr id="24584" name="Group 107"/>
          <p:cNvGrpSpPr>
            <a:grpSpLocks/>
          </p:cNvGrpSpPr>
          <p:nvPr/>
        </p:nvGrpSpPr>
        <p:grpSpPr bwMode="auto">
          <a:xfrm>
            <a:off x="7086600" y="3249613"/>
            <a:ext cx="539750" cy="539750"/>
            <a:chOff x="7308600" y="3276600"/>
            <a:chExt cx="540000" cy="540000"/>
          </a:xfrm>
        </p:grpSpPr>
        <p:grpSp>
          <p:nvGrpSpPr>
            <p:cNvPr id="24620" name="Group 27"/>
            <p:cNvGrpSpPr>
              <a:grpSpLocks noChangeAspect="1"/>
            </p:cNvGrpSpPr>
            <p:nvPr/>
          </p:nvGrpSpPr>
          <p:grpSpPr bwMode="auto">
            <a:xfrm>
              <a:off x="7355400" y="3321600"/>
              <a:ext cx="458125" cy="456300"/>
              <a:chOff x="6467285" y="2339176"/>
              <a:chExt cx="1060712" cy="1056487"/>
            </a:xfrm>
          </p:grpSpPr>
          <p:grpSp>
            <p:nvGrpSpPr>
              <p:cNvPr id="24622" name="Group 46"/>
              <p:cNvGrpSpPr>
                <a:grpSpLocks/>
              </p:cNvGrpSpPr>
              <p:nvPr/>
            </p:nvGrpSpPr>
            <p:grpSpPr bwMode="auto">
              <a:xfrm>
                <a:off x="6467285" y="2339176"/>
                <a:ext cx="1060712" cy="1056487"/>
                <a:chOff x="1296" y="1344"/>
                <a:chExt cx="816" cy="816"/>
              </a:xfrm>
            </p:grpSpPr>
            <p:sp>
              <p:nvSpPr>
                <p:cNvPr id="24624"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4625"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4626"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4623"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110" name="Oval 109"/>
            <p:cNvSpPr>
              <a:spLocks noChangeAspect="1"/>
            </p:cNvSpPr>
            <p:nvPr/>
          </p:nvSpPr>
          <p:spPr>
            <a:xfrm>
              <a:off x="7308600" y="3276600"/>
              <a:ext cx="540000" cy="540000"/>
            </a:xfrm>
            <a:prstGeom prst="ellipse">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grpSp>
        <p:nvGrpSpPr>
          <p:cNvPr id="24585" name="Group 115"/>
          <p:cNvGrpSpPr>
            <a:grpSpLocks/>
          </p:cNvGrpSpPr>
          <p:nvPr/>
        </p:nvGrpSpPr>
        <p:grpSpPr bwMode="auto">
          <a:xfrm>
            <a:off x="7080250" y="4246563"/>
            <a:ext cx="539750" cy="539750"/>
            <a:chOff x="7156200" y="4038600"/>
            <a:chExt cx="540000" cy="540000"/>
          </a:xfrm>
        </p:grpSpPr>
        <p:grpSp>
          <p:nvGrpSpPr>
            <p:cNvPr id="24613" name="Group 27"/>
            <p:cNvGrpSpPr>
              <a:grpSpLocks noChangeAspect="1"/>
            </p:cNvGrpSpPr>
            <p:nvPr/>
          </p:nvGrpSpPr>
          <p:grpSpPr bwMode="auto">
            <a:xfrm>
              <a:off x="7203000" y="4083600"/>
              <a:ext cx="458125" cy="456300"/>
              <a:chOff x="6467285" y="2339176"/>
              <a:chExt cx="1060712" cy="1056487"/>
            </a:xfrm>
          </p:grpSpPr>
          <p:grpSp>
            <p:nvGrpSpPr>
              <p:cNvPr id="24615" name="Group 46"/>
              <p:cNvGrpSpPr>
                <a:grpSpLocks/>
              </p:cNvGrpSpPr>
              <p:nvPr/>
            </p:nvGrpSpPr>
            <p:grpSpPr bwMode="auto">
              <a:xfrm>
                <a:off x="6467285" y="2339176"/>
                <a:ext cx="1060712" cy="1056487"/>
                <a:chOff x="1296" y="1344"/>
                <a:chExt cx="816" cy="816"/>
              </a:xfrm>
            </p:grpSpPr>
            <p:sp>
              <p:nvSpPr>
                <p:cNvPr id="24617"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4618"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4619"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4616"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118" name="Oval 117"/>
            <p:cNvSpPr>
              <a:spLocks noChangeAspect="1"/>
            </p:cNvSpPr>
            <p:nvPr/>
          </p:nvSpPr>
          <p:spPr>
            <a:xfrm>
              <a:off x="7156200" y="4038600"/>
              <a:ext cx="540000" cy="540000"/>
            </a:xfrm>
            <a:prstGeom prst="ellipse">
              <a:avLst/>
            </a:prstGeom>
            <a:noFill/>
            <a:ln w="38100" cap="flat" cmpd="sng" algn="ctr">
              <a:solidFill>
                <a:srgbClr val="008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sp>
        <p:nvSpPr>
          <p:cNvPr id="24586" name="TextBox 123"/>
          <p:cNvSpPr txBox="1">
            <a:spLocks noChangeArrowheads="1"/>
          </p:cNvSpPr>
          <p:nvPr/>
        </p:nvSpPr>
        <p:spPr bwMode="auto">
          <a:xfrm>
            <a:off x="6919913" y="4775200"/>
            <a:ext cx="928687" cy="461963"/>
          </a:xfrm>
          <a:prstGeom prst="rect">
            <a:avLst/>
          </a:prstGeom>
          <a:noFill/>
          <a:ln w="9525">
            <a:noFill/>
            <a:miter lim="800000"/>
            <a:headEnd/>
            <a:tailEnd/>
          </a:ln>
        </p:spPr>
        <p:txBody>
          <a:bodyPr wrap="none">
            <a:spAutoFit/>
          </a:bodyPr>
          <a:lstStyle/>
          <a:p>
            <a:pPr algn="ctr"/>
            <a:r>
              <a:rPr kumimoji="0" lang="en-US" altLang="zh-TW" sz="1200">
                <a:solidFill>
                  <a:srgbClr val="008000"/>
                </a:solidFill>
              </a:rPr>
              <a:t>Email </a:t>
            </a:r>
          </a:p>
          <a:p>
            <a:pPr algn="ctr"/>
            <a:r>
              <a:rPr kumimoji="0" lang="en-US" altLang="zh-TW" sz="1200">
                <a:solidFill>
                  <a:srgbClr val="008000"/>
                </a:solidFill>
              </a:rPr>
              <a:t>Reputation</a:t>
            </a:r>
          </a:p>
        </p:txBody>
      </p:sp>
      <p:sp>
        <p:nvSpPr>
          <p:cNvPr id="24587" name="TextBox 124"/>
          <p:cNvSpPr txBox="1">
            <a:spLocks noChangeArrowheads="1"/>
          </p:cNvSpPr>
          <p:nvPr/>
        </p:nvSpPr>
        <p:spPr bwMode="auto">
          <a:xfrm>
            <a:off x="6919913" y="3784600"/>
            <a:ext cx="928687" cy="461963"/>
          </a:xfrm>
          <a:prstGeom prst="rect">
            <a:avLst/>
          </a:prstGeom>
          <a:noFill/>
          <a:ln w="9525">
            <a:noFill/>
            <a:miter lim="800000"/>
            <a:headEnd/>
            <a:tailEnd/>
          </a:ln>
        </p:spPr>
        <p:txBody>
          <a:bodyPr wrap="none">
            <a:spAutoFit/>
          </a:bodyPr>
          <a:lstStyle/>
          <a:p>
            <a:pPr algn="ctr"/>
            <a:r>
              <a:rPr kumimoji="0" lang="en-US" altLang="zh-TW" sz="1200">
                <a:solidFill>
                  <a:srgbClr val="0000FF"/>
                </a:solidFill>
              </a:rPr>
              <a:t>Web</a:t>
            </a:r>
          </a:p>
          <a:p>
            <a:pPr algn="ctr"/>
            <a:r>
              <a:rPr kumimoji="0" lang="en-US" altLang="zh-TW" sz="1200">
                <a:solidFill>
                  <a:srgbClr val="0000FF"/>
                </a:solidFill>
              </a:rPr>
              <a:t>Reputation</a:t>
            </a:r>
          </a:p>
        </p:txBody>
      </p:sp>
      <p:sp>
        <p:nvSpPr>
          <p:cNvPr id="24588" name="TextBox 126"/>
          <p:cNvSpPr txBox="1">
            <a:spLocks noChangeArrowheads="1"/>
          </p:cNvSpPr>
          <p:nvPr/>
        </p:nvSpPr>
        <p:spPr bwMode="auto">
          <a:xfrm>
            <a:off x="6858000" y="2722563"/>
            <a:ext cx="928688" cy="461962"/>
          </a:xfrm>
          <a:prstGeom prst="rect">
            <a:avLst/>
          </a:prstGeom>
          <a:noFill/>
          <a:ln w="9525">
            <a:noFill/>
            <a:miter lim="800000"/>
            <a:headEnd/>
            <a:tailEnd/>
          </a:ln>
        </p:spPr>
        <p:txBody>
          <a:bodyPr wrap="none">
            <a:spAutoFit/>
          </a:bodyPr>
          <a:lstStyle/>
          <a:p>
            <a:pPr algn="ctr"/>
            <a:r>
              <a:rPr kumimoji="0" lang="en-US" altLang="zh-TW" sz="1200">
                <a:solidFill>
                  <a:srgbClr val="FF0000"/>
                </a:solidFill>
              </a:rPr>
              <a:t>File</a:t>
            </a:r>
          </a:p>
          <a:p>
            <a:pPr algn="ctr"/>
            <a:r>
              <a:rPr kumimoji="0" lang="en-US" altLang="zh-TW" sz="1200">
                <a:solidFill>
                  <a:srgbClr val="FF0000"/>
                </a:solidFill>
              </a:rPr>
              <a:t>Reputation</a:t>
            </a:r>
          </a:p>
        </p:txBody>
      </p:sp>
      <p:cxnSp>
        <p:nvCxnSpPr>
          <p:cNvPr id="128" name="Straight Arrow Connector 127"/>
          <p:cNvCxnSpPr/>
          <p:nvPr/>
        </p:nvCxnSpPr>
        <p:spPr>
          <a:xfrm rot="5400000" flipH="1" flipV="1">
            <a:off x="5891212" y="1984376"/>
            <a:ext cx="714375" cy="1663700"/>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29" name="Text Box 11"/>
          <p:cNvSpPr txBox="1">
            <a:spLocks noChangeArrowheads="1"/>
          </p:cNvSpPr>
          <p:nvPr/>
        </p:nvSpPr>
        <p:spPr bwMode="auto">
          <a:xfrm>
            <a:off x="2400300" y="4094163"/>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rgbClr val="CC0000"/>
                </a:solidFill>
                <a:latin typeface="+mn-lt"/>
                <a:ea typeface="新細明體"/>
                <a:cs typeface="+mn-cs"/>
              </a:rPr>
              <a:t>Monitor</a:t>
            </a:r>
          </a:p>
        </p:txBody>
      </p:sp>
      <p:cxnSp>
        <p:nvCxnSpPr>
          <p:cNvPr id="130" name="Straight Arrow Connector 129"/>
          <p:cNvCxnSpPr/>
          <p:nvPr/>
        </p:nvCxnSpPr>
        <p:spPr>
          <a:xfrm flipV="1">
            <a:off x="5562600" y="3519488"/>
            <a:ext cx="1524000" cy="3175"/>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1" name="Straight Arrow Connector 130"/>
          <p:cNvCxnSpPr/>
          <p:nvPr/>
        </p:nvCxnSpPr>
        <p:spPr>
          <a:xfrm rot="16200000" flipH="1">
            <a:off x="5926931" y="3363119"/>
            <a:ext cx="642938" cy="1663700"/>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33" name="Text Box 11"/>
          <p:cNvSpPr txBox="1">
            <a:spLocks noChangeArrowheads="1"/>
          </p:cNvSpPr>
          <p:nvPr/>
        </p:nvSpPr>
        <p:spPr bwMode="auto">
          <a:xfrm>
            <a:off x="4610100" y="3409950"/>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chemeClr val="bg1"/>
                </a:solidFill>
                <a:latin typeface="+mn-lt"/>
                <a:ea typeface="新細明體"/>
                <a:cs typeface="+mn-cs"/>
              </a:rPr>
              <a:t>Correlation</a:t>
            </a:r>
          </a:p>
        </p:txBody>
      </p:sp>
      <p:cxnSp>
        <p:nvCxnSpPr>
          <p:cNvPr id="134" name="Straight Arrow Connector 133"/>
          <p:cNvCxnSpPr>
            <a:stCxn id="73" idx="5"/>
          </p:cNvCxnSpPr>
          <p:nvPr/>
        </p:nvCxnSpPr>
        <p:spPr>
          <a:xfrm rot="16200000" flipH="1">
            <a:off x="3644900" y="2595563"/>
            <a:ext cx="488950" cy="1365250"/>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5" name="Elbow Connector 134"/>
          <p:cNvCxnSpPr/>
          <p:nvPr/>
        </p:nvCxnSpPr>
        <p:spPr>
          <a:xfrm rot="16200000" flipH="1" flipV="1">
            <a:off x="4404519" y="50007"/>
            <a:ext cx="923925" cy="7183437"/>
          </a:xfrm>
          <a:prstGeom prst="bentConnector3">
            <a:avLst>
              <a:gd name="adj1" fmla="val -238390"/>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p:nvPr/>
        </p:nvCxnSpPr>
        <p:spPr>
          <a:xfrm>
            <a:off x="609600" y="4322763"/>
            <a:ext cx="1676400" cy="1587"/>
          </a:xfrm>
          <a:prstGeom prst="straightConnector1">
            <a:avLst/>
          </a:prstGeom>
          <a:ln w="381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122" name="Date Placeholder 1"/>
          <p:cNvSpPr>
            <a:spLocks noGrp="1"/>
          </p:cNvSpPr>
          <p:nvPr>
            <p:ph type="dt" sz="quarter" idx="10"/>
          </p:nvPr>
        </p:nvSpPr>
        <p:spPr>
          <a:xfrm>
            <a:off x="1519238" y="6548438"/>
            <a:ext cx="838200" cy="174625"/>
          </a:xfrm>
        </p:spPr>
        <p:txBody>
          <a:bodyPr/>
          <a:lstStyle/>
          <a:p>
            <a:pPr>
              <a:defRPr/>
            </a:pPr>
            <a:r>
              <a:rPr lang="en-US" smtClean="0">
                <a:latin typeface="Arial" charset="0"/>
              </a:rPr>
              <a:t>Feb 2009</a:t>
            </a:r>
          </a:p>
        </p:txBody>
      </p:sp>
      <p:sp>
        <p:nvSpPr>
          <p:cNvPr id="16389" name="Rectangle 2"/>
          <p:cNvSpPr>
            <a:spLocks noGrp="1" noChangeArrowheads="1"/>
          </p:cNvSpPr>
          <p:nvPr>
            <p:ph type="title" idx="4294967295"/>
          </p:nvPr>
        </p:nvSpPr>
        <p:spPr>
          <a:xfrm>
            <a:off x="76200" y="47625"/>
            <a:ext cx="8915400" cy="714375"/>
          </a:xfrm>
        </p:spPr>
        <p:txBody>
          <a:bodyPr anchor="ctr"/>
          <a:lstStyle/>
          <a:p>
            <a:pPr eaLnBrk="1" hangingPunct="1">
              <a:defRPr/>
            </a:pPr>
            <a:r>
              <a:rPr lang="en-US" dirty="0" smtClean="0">
                <a:solidFill>
                  <a:schemeClr val="accent4">
                    <a:lumMod val="50000"/>
                  </a:schemeClr>
                </a:solidFill>
              </a:rPr>
              <a:t>Smart Protection Network against </a:t>
            </a:r>
            <a:r>
              <a:rPr lang="en-US" dirty="0" err="1" smtClean="0">
                <a:solidFill>
                  <a:schemeClr val="accent4">
                    <a:lumMod val="50000"/>
                  </a:schemeClr>
                </a:solidFill>
              </a:rPr>
              <a:t>Conficker</a:t>
            </a:r>
            <a:endParaRPr lang="en-US" dirty="0" smtClean="0">
              <a:solidFill>
                <a:schemeClr val="accent4">
                  <a:lumMod val="50000"/>
                </a:schemeClr>
              </a:solidFill>
            </a:endParaRPr>
          </a:p>
        </p:txBody>
      </p:sp>
      <p:sp>
        <p:nvSpPr>
          <p:cNvPr id="145" name="Rounded Rectangular Callout 144"/>
          <p:cNvSpPr/>
          <p:nvPr/>
        </p:nvSpPr>
        <p:spPr>
          <a:xfrm>
            <a:off x="228600" y="4267200"/>
            <a:ext cx="6705600" cy="2514600"/>
          </a:xfrm>
          <a:prstGeom prst="wedgeRoundRectCallout">
            <a:avLst>
              <a:gd name="adj1" fmla="val 22389"/>
              <a:gd name="adj2" fmla="val -57175"/>
              <a:gd name="adj3" fmla="val 16667"/>
            </a:avLst>
          </a:prstGeom>
          <a:solidFill>
            <a:srgbClr val="FFC7F7"/>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152" name="TextBox 151"/>
          <p:cNvSpPr txBox="1"/>
          <p:nvPr/>
        </p:nvSpPr>
        <p:spPr>
          <a:xfrm>
            <a:off x="304800" y="5113338"/>
            <a:ext cx="1828800" cy="1014412"/>
          </a:xfrm>
          <a:prstGeom prst="rect">
            <a:avLst/>
          </a:prstGeom>
          <a:noFill/>
        </p:spPr>
        <p:txBody>
          <a:bodyPr>
            <a:spAutoFit/>
          </a:bodyPr>
          <a:lstStyle/>
          <a:p>
            <a:pPr algn="ctr">
              <a:defRPr/>
            </a:pPr>
            <a:r>
              <a:rPr kumimoji="0" lang="en-US" sz="1200" b="1" dirty="0">
                <a:solidFill>
                  <a:schemeClr val="accent4">
                    <a:lumMod val="50000"/>
                  </a:schemeClr>
                </a:solidFill>
                <a:latin typeface="Arial" pitchFamily="34" charset="0"/>
                <a:ea typeface="+mn-ea"/>
                <a:cs typeface="Arial" pitchFamily="34" charset="0"/>
              </a:rPr>
              <a:t>Domain / Name Server / IP / Register’s Email  Correlation</a:t>
            </a:r>
          </a:p>
          <a:p>
            <a:pPr algn="ctr">
              <a:defRPr/>
            </a:pPr>
            <a:r>
              <a:rPr kumimoji="0" lang="en-US" sz="1200" b="1" dirty="0">
                <a:solidFill>
                  <a:schemeClr val="accent4">
                    <a:lumMod val="50000"/>
                  </a:schemeClr>
                </a:solidFill>
                <a:latin typeface="Arial" pitchFamily="34" charset="0"/>
                <a:ea typeface="+mn-ea"/>
                <a:cs typeface="Arial" pitchFamily="34" charset="0"/>
              </a:rPr>
              <a:t>to build up a Spider Network</a:t>
            </a:r>
          </a:p>
        </p:txBody>
      </p:sp>
      <p:sp>
        <p:nvSpPr>
          <p:cNvPr id="57" name="TextBox 151"/>
          <p:cNvSpPr txBox="1"/>
          <p:nvPr/>
        </p:nvSpPr>
        <p:spPr>
          <a:xfrm>
            <a:off x="3505200" y="1524000"/>
            <a:ext cx="2971800" cy="338138"/>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lgn="ctr">
              <a:defRPr/>
            </a:pPr>
            <a:r>
              <a:rPr kumimoji="0" lang="en-US" sz="1600" b="1" dirty="0">
                <a:solidFill>
                  <a:schemeClr val="accent4">
                    <a:lumMod val="50000"/>
                  </a:schemeClr>
                </a:solidFill>
                <a:latin typeface="Arial" pitchFamily="34" charset="0"/>
                <a:ea typeface="+mn-ea"/>
                <a:cs typeface="Arial" pitchFamily="34" charset="0"/>
              </a:rPr>
              <a:t>Threat Intelligence</a:t>
            </a:r>
          </a:p>
        </p:txBody>
      </p:sp>
      <p:pic>
        <p:nvPicPr>
          <p:cNvPr id="24602" name="Picture 146" descr="pcc.png"/>
          <p:cNvPicPr>
            <a:picLocks noChangeAspect="1"/>
          </p:cNvPicPr>
          <p:nvPr/>
        </p:nvPicPr>
        <p:blipFill>
          <a:blip r:embed="rId4"/>
          <a:srcRect/>
          <a:stretch>
            <a:fillRect/>
          </a:stretch>
        </p:blipFill>
        <p:spPr bwMode="auto">
          <a:xfrm>
            <a:off x="5181600" y="3148013"/>
            <a:ext cx="301625" cy="301625"/>
          </a:xfrm>
          <a:prstGeom prst="rect">
            <a:avLst/>
          </a:prstGeom>
          <a:noFill/>
          <a:ln w="9525">
            <a:noFill/>
            <a:miter lim="800000"/>
            <a:headEnd/>
            <a:tailEnd/>
          </a:ln>
        </p:spPr>
      </p:pic>
      <p:pic>
        <p:nvPicPr>
          <p:cNvPr id="24603" name="Picture 147" descr="pcc.png"/>
          <p:cNvPicPr>
            <a:picLocks noChangeAspect="1"/>
          </p:cNvPicPr>
          <p:nvPr/>
        </p:nvPicPr>
        <p:blipFill>
          <a:blip r:embed="rId4"/>
          <a:srcRect/>
          <a:stretch>
            <a:fillRect/>
          </a:stretch>
        </p:blipFill>
        <p:spPr bwMode="auto">
          <a:xfrm>
            <a:off x="5257800" y="3297238"/>
            <a:ext cx="301625" cy="301625"/>
          </a:xfrm>
          <a:prstGeom prst="rect">
            <a:avLst/>
          </a:prstGeom>
          <a:noFill/>
          <a:ln w="9525">
            <a:noFill/>
            <a:miter lim="800000"/>
            <a:headEnd/>
            <a:tailEnd/>
          </a:ln>
        </p:spPr>
      </p:pic>
      <p:pic>
        <p:nvPicPr>
          <p:cNvPr id="24604" name="Picture 148" descr="pcc.png"/>
          <p:cNvPicPr>
            <a:picLocks noChangeAspect="1"/>
          </p:cNvPicPr>
          <p:nvPr/>
        </p:nvPicPr>
        <p:blipFill>
          <a:blip r:embed="rId4"/>
          <a:srcRect/>
          <a:stretch>
            <a:fillRect/>
          </a:stretch>
        </p:blipFill>
        <p:spPr bwMode="auto">
          <a:xfrm>
            <a:off x="5181600" y="3602038"/>
            <a:ext cx="301625" cy="301625"/>
          </a:xfrm>
          <a:prstGeom prst="rect">
            <a:avLst/>
          </a:prstGeom>
          <a:noFill/>
          <a:ln w="9525">
            <a:noFill/>
            <a:miter lim="800000"/>
            <a:headEnd/>
            <a:tailEnd/>
          </a:ln>
        </p:spPr>
      </p:pic>
      <p:sp>
        <p:nvSpPr>
          <p:cNvPr id="67" name="Oval 10"/>
          <p:cNvSpPr>
            <a:spLocks noChangeAspect="1" noChangeArrowheads="1"/>
          </p:cNvSpPr>
          <p:nvPr/>
        </p:nvSpPr>
        <p:spPr bwMode="auto">
          <a:xfrm>
            <a:off x="4572000" y="3048000"/>
            <a:ext cx="990600" cy="990600"/>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68" name="Text Box 11"/>
          <p:cNvSpPr txBox="1">
            <a:spLocks noChangeArrowheads="1"/>
          </p:cNvSpPr>
          <p:nvPr/>
        </p:nvSpPr>
        <p:spPr bwMode="auto">
          <a:xfrm>
            <a:off x="4610100" y="3429000"/>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chemeClr val="bg1"/>
                </a:solidFill>
                <a:latin typeface="+mn-lt"/>
                <a:ea typeface="新細明體"/>
                <a:cs typeface="+mn-cs"/>
              </a:rPr>
              <a:t>Correlation</a:t>
            </a:r>
          </a:p>
        </p:txBody>
      </p:sp>
      <p:sp>
        <p:nvSpPr>
          <p:cNvPr id="69" name="圓角矩形 68"/>
          <p:cNvSpPr/>
          <p:nvPr/>
        </p:nvSpPr>
        <p:spPr>
          <a:xfrm>
            <a:off x="8077200" y="2819400"/>
            <a:ext cx="762000" cy="1600200"/>
          </a:xfrm>
          <a:prstGeom prst="roundRect">
            <a:avLst/>
          </a:prstGeom>
          <a:solidFill>
            <a:schemeClr val="bg1"/>
          </a:solidFill>
          <a:ln>
            <a:solidFill>
              <a:srgbClr val="0BFF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p>
        </p:txBody>
      </p:sp>
      <p:sp>
        <p:nvSpPr>
          <p:cNvPr id="24608" name="TextBox 95"/>
          <p:cNvSpPr txBox="1">
            <a:spLocks noChangeArrowheads="1"/>
          </p:cNvSpPr>
          <p:nvPr/>
        </p:nvSpPr>
        <p:spPr bwMode="auto">
          <a:xfrm>
            <a:off x="8001000" y="4419600"/>
            <a:ext cx="946150" cy="461963"/>
          </a:xfrm>
          <a:prstGeom prst="rect">
            <a:avLst/>
          </a:prstGeom>
          <a:noFill/>
          <a:ln w="9525">
            <a:noFill/>
            <a:miter lim="800000"/>
            <a:headEnd/>
            <a:tailEnd/>
          </a:ln>
        </p:spPr>
        <p:txBody>
          <a:bodyPr wrap="none">
            <a:spAutoFit/>
          </a:bodyPr>
          <a:lstStyle/>
          <a:p>
            <a:pPr algn="ctr"/>
            <a:r>
              <a:rPr kumimoji="0" lang="en-US" altLang="zh-TW" sz="1200" b="1">
                <a:solidFill>
                  <a:srgbClr val="00B050"/>
                </a:solidFill>
              </a:rPr>
              <a:t>Immediate</a:t>
            </a:r>
          </a:p>
          <a:p>
            <a:pPr algn="ctr"/>
            <a:r>
              <a:rPr kumimoji="0" lang="en-US" altLang="zh-TW" sz="1200" b="1">
                <a:solidFill>
                  <a:srgbClr val="00B050"/>
                </a:solidFill>
              </a:rPr>
              <a:t>Protection</a:t>
            </a:r>
          </a:p>
        </p:txBody>
      </p:sp>
      <p:pic>
        <p:nvPicPr>
          <p:cNvPr id="60" name="Picture 59"/>
          <p:cNvPicPr>
            <a:picLocks noChangeAspect="1"/>
          </p:cNvPicPr>
          <p:nvPr/>
        </p:nvPicPr>
        <p:blipFill>
          <a:blip r:embed="rId5"/>
          <a:srcRect/>
          <a:stretch>
            <a:fillRect/>
          </a:stretch>
        </p:blipFill>
        <p:spPr bwMode="auto">
          <a:xfrm>
            <a:off x="2362200" y="4495800"/>
            <a:ext cx="4114800" cy="2009775"/>
          </a:xfrm>
          <a:prstGeom prst="rect">
            <a:avLst/>
          </a:prstGeom>
          <a:noFill/>
          <a:ln w="9525">
            <a:noFill/>
            <a:miter lim="800000"/>
            <a:headEnd/>
            <a:tailEnd/>
          </a:ln>
        </p:spPr>
      </p:pic>
      <p:pic>
        <p:nvPicPr>
          <p:cNvPr id="24610" name="Picture 26" descr="learn.png"/>
          <p:cNvPicPr>
            <a:picLocks noChangeAspect="1"/>
          </p:cNvPicPr>
          <p:nvPr/>
        </p:nvPicPr>
        <p:blipFill>
          <a:blip r:embed="rId6"/>
          <a:srcRect/>
          <a:stretch>
            <a:fillRect/>
          </a:stretch>
        </p:blipFill>
        <p:spPr bwMode="auto">
          <a:xfrm>
            <a:off x="8229600" y="3865563"/>
            <a:ext cx="457200" cy="387350"/>
          </a:xfrm>
          <a:prstGeom prst="rect">
            <a:avLst/>
          </a:prstGeom>
          <a:noFill/>
          <a:ln w="9525">
            <a:noFill/>
            <a:miter lim="800000"/>
            <a:headEnd/>
            <a:tailEnd/>
          </a:ln>
        </p:spPr>
      </p:pic>
      <p:pic>
        <p:nvPicPr>
          <p:cNvPr id="24611" name="Picture 26" descr="learn.png"/>
          <p:cNvPicPr>
            <a:picLocks noChangeAspect="1"/>
          </p:cNvPicPr>
          <p:nvPr/>
        </p:nvPicPr>
        <p:blipFill>
          <a:blip r:embed="rId6"/>
          <a:srcRect/>
          <a:stretch>
            <a:fillRect/>
          </a:stretch>
        </p:blipFill>
        <p:spPr bwMode="auto">
          <a:xfrm>
            <a:off x="8229600" y="3408363"/>
            <a:ext cx="457200" cy="387350"/>
          </a:xfrm>
          <a:prstGeom prst="rect">
            <a:avLst/>
          </a:prstGeom>
          <a:noFill/>
          <a:ln w="9525">
            <a:noFill/>
            <a:miter lim="800000"/>
            <a:headEnd/>
            <a:tailEnd/>
          </a:ln>
        </p:spPr>
      </p:pic>
      <p:pic>
        <p:nvPicPr>
          <p:cNvPr id="24612" name="Picture 26" descr="learn.png"/>
          <p:cNvPicPr>
            <a:picLocks noChangeAspect="1"/>
          </p:cNvPicPr>
          <p:nvPr/>
        </p:nvPicPr>
        <p:blipFill>
          <a:blip r:embed="rId6"/>
          <a:srcRect/>
          <a:stretch>
            <a:fillRect/>
          </a:stretch>
        </p:blipFill>
        <p:spPr bwMode="auto">
          <a:xfrm>
            <a:off x="8229600" y="2963863"/>
            <a:ext cx="457200" cy="3889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1000" fill="hold"/>
                                        <p:tgtEl>
                                          <p:spTgt spid="57"/>
                                        </p:tgtEl>
                                        <p:attrNameLst>
                                          <p:attrName>ppt_w</p:attrName>
                                        </p:attrNameLst>
                                      </p:cBhvr>
                                      <p:tavLst>
                                        <p:tav tm="0">
                                          <p:val>
                                            <p:strVal val="#ppt_w*0.70"/>
                                          </p:val>
                                        </p:tav>
                                        <p:tav tm="100000">
                                          <p:val>
                                            <p:strVal val="#ppt_w"/>
                                          </p:val>
                                        </p:tav>
                                      </p:tavLst>
                                    </p:anim>
                                    <p:anim calcmode="lin" valueType="num">
                                      <p:cBhvr>
                                        <p:cTn id="8" dur="1000" fill="hold"/>
                                        <p:tgtEl>
                                          <p:spTgt spid="57"/>
                                        </p:tgtEl>
                                        <p:attrNameLst>
                                          <p:attrName>ppt_h</p:attrName>
                                        </p:attrNameLst>
                                      </p:cBhvr>
                                      <p:tavLst>
                                        <p:tav tm="0">
                                          <p:val>
                                            <p:strVal val="#ppt_h"/>
                                          </p:val>
                                        </p:tav>
                                        <p:tav tm="100000">
                                          <p:val>
                                            <p:strVal val="#ppt_h"/>
                                          </p:val>
                                        </p:tav>
                                      </p:tavLst>
                                    </p:anim>
                                    <p:animEffect transition="in" filter="fade">
                                      <p:cBhvr>
                                        <p:cTn id="9" dur="1000"/>
                                        <p:tgtEl>
                                          <p:spTgt spid="57"/>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145"/>
                                        </p:tgtEl>
                                        <p:attrNameLst>
                                          <p:attrName>style.visibility</p:attrName>
                                        </p:attrNameLst>
                                      </p:cBhvr>
                                      <p:to>
                                        <p:strVal val="visible"/>
                                      </p:to>
                                    </p:set>
                                    <p:anim calcmode="lin" valueType="num">
                                      <p:cBhvr>
                                        <p:cTn id="13" dur="500" fill="hold"/>
                                        <p:tgtEl>
                                          <p:spTgt spid="145"/>
                                        </p:tgtEl>
                                        <p:attrNameLst>
                                          <p:attrName>ppt_w</p:attrName>
                                        </p:attrNameLst>
                                      </p:cBhvr>
                                      <p:tavLst>
                                        <p:tav tm="0">
                                          <p:val>
                                            <p:strVal val="#ppt_w*0.70"/>
                                          </p:val>
                                        </p:tav>
                                        <p:tav tm="100000">
                                          <p:val>
                                            <p:strVal val="#ppt_w"/>
                                          </p:val>
                                        </p:tav>
                                      </p:tavLst>
                                    </p:anim>
                                    <p:anim calcmode="lin" valueType="num">
                                      <p:cBhvr>
                                        <p:cTn id="14" dur="500" fill="hold"/>
                                        <p:tgtEl>
                                          <p:spTgt spid="145"/>
                                        </p:tgtEl>
                                        <p:attrNameLst>
                                          <p:attrName>ppt_h</p:attrName>
                                        </p:attrNameLst>
                                      </p:cBhvr>
                                      <p:tavLst>
                                        <p:tav tm="0">
                                          <p:val>
                                            <p:strVal val="#ppt_h"/>
                                          </p:val>
                                        </p:tav>
                                        <p:tav tm="100000">
                                          <p:val>
                                            <p:strVal val="#ppt_h"/>
                                          </p:val>
                                        </p:tav>
                                      </p:tavLst>
                                    </p:anim>
                                    <p:animEffect transition="in" filter="fade">
                                      <p:cBhvr>
                                        <p:cTn id="15" dur="500"/>
                                        <p:tgtEl>
                                          <p:spTgt spid="14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wipe(up)">
                                      <p:cBhvr>
                                        <p:cTn id="19" dur="500"/>
                                        <p:tgtEl>
                                          <p:spTgt spid="152"/>
                                        </p:tgtEl>
                                      </p:cBhvr>
                                    </p:animEffect>
                                  </p:childTnLst>
                                </p:cTn>
                              </p:par>
                              <p:par>
                                <p:cTn id="20" presetID="1" presetClass="entr" presetSubtype="0" fill="hold" nodeType="withEffect">
                                  <p:stCondLst>
                                    <p:cond delay="0"/>
                                  </p:stCondLst>
                                  <p:childTnLst>
                                    <p:set>
                                      <p:cBhvr>
                                        <p:cTn id="21"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52" grpId="0"/>
      <p:bldP spid="5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雲朵形圖說文字 63"/>
          <p:cNvSpPr/>
          <p:nvPr/>
        </p:nvSpPr>
        <p:spPr bwMode="auto">
          <a:xfrm rot="10800000">
            <a:off x="1847850" y="3636600"/>
            <a:ext cx="5314950" cy="1781264"/>
          </a:xfrm>
          <a:prstGeom prst="cloudCallout">
            <a:avLst>
              <a:gd name="adj1" fmla="val -41971"/>
              <a:gd name="adj2" fmla="val -12521"/>
            </a:avLst>
          </a:prstGeom>
          <a:solidFill>
            <a:srgbClr val="3366FF">
              <a:alpha val="73000"/>
            </a:srgbClr>
          </a:solidFill>
          <a:ln w="9525" cap="flat" cmpd="sng" algn="ctr">
            <a:noFill/>
            <a:prstDash val="solid"/>
            <a:round/>
            <a:headEnd type="none" w="med" len="med"/>
            <a:tailEnd type="none" w="med" len="med"/>
          </a:ln>
          <a:effectLst>
            <a:outerShdw blurRad="50800" dist="38100" dir="16200000" rotWithShape="0">
              <a:prstClr val="black">
                <a:alpha val="40000"/>
              </a:prstClr>
            </a:outerShdw>
          </a:effectLst>
          <a:scene3d>
            <a:camera prst="orthographicFront">
              <a:rot lat="3000000" lon="0" rev="0"/>
            </a:camera>
            <a:lightRig rig="twoPt" dir="t"/>
          </a:scene3d>
          <a:sp3d prstMaterial="metal">
            <a:bevelT/>
          </a:sp3d>
        </p:spPr>
        <p:txBody>
          <a:bodyPr anchor="b" anchorCtr="1"/>
          <a:lstStyle/>
          <a:p>
            <a:pPr algn="ctr">
              <a:spcBef>
                <a:spcPct val="50000"/>
              </a:spcBef>
              <a:defRPr/>
            </a:pPr>
            <a:endParaRPr kumimoji="0" lang="zh-TW" altLang="en-US" sz="1200" dirty="0">
              <a:solidFill>
                <a:prstClr val="black"/>
              </a:solidFill>
              <a:latin typeface="+mn-lt"/>
              <a:ea typeface="新細明體"/>
              <a:cs typeface="+mn-cs"/>
            </a:endParaRPr>
          </a:p>
        </p:txBody>
      </p:sp>
      <p:grpSp>
        <p:nvGrpSpPr>
          <p:cNvPr id="26626" name="Group 97"/>
          <p:cNvGrpSpPr>
            <a:grpSpLocks noChangeAspect="1"/>
          </p:cNvGrpSpPr>
          <p:nvPr/>
        </p:nvGrpSpPr>
        <p:grpSpPr bwMode="auto">
          <a:xfrm>
            <a:off x="7080250" y="2189163"/>
            <a:ext cx="539750" cy="539750"/>
            <a:chOff x="6490800" y="2530800"/>
            <a:chExt cx="720000" cy="720000"/>
          </a:xfrm>
        </p:grpSpPr>
        <p:grpSp>
          <p:nvGrpSpPr>
            <p:cNvPr id="26679" name="Group 27"/>
            <p:cNvGrpSpPr>
              <a:grpSpLocks noChangeAspect="1"/>
            </p:cNvGrpSpPr>
            <p:nvPr/>
          </p:nvGrpSpPr>
          <p:grpSpPr bwMode="auto">
            <a:xfrm>
              <a:off x="6553200" y="2590800"/>
              <a:ext cx="610833" cy="608400"/>
              <a:chOff x="6467285" y="2339176"/>
              <a:chExt cx="1060712" cy="1056487"/>
            </a:xfrm>
          </p:grpSpPr>
          <p:grpSp>
            <p:nvGrpSpPr>
              <p:cNvPr id="26681" name="Group 46"/>
              <p:cNvGrpSpPr>
                <a:grpSpLocks/>
              </p:cNvGrpSpPr>
              <p:nvPr/>
            </p:nvGrpSpPr>
            <p:grpSpPr bwMode="auto">
              <a:xfrm>
                <a:off x="6467285" y="2339176"/>
                <a:ext cx="1060712" cy="1056487"/>
                <a:chOff x="1296" y="1344"/>
                <a:chExt cx="816" cy="816"/>
              </a:xfrm>
            </p:grpSpPr>
            <p:sp>
              <p:nvSpPr>
                <p:cNvPr id="26683"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6684"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6685"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6682"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100" name="Oval 99"/>
            <p:cNvSpPr>
              <a:spLocks noChangeAspect="1"/>
            </p:cNvSpPr>
            <p:nvPr/>
          </p:nvSpPr>
          <p:spPr>
            <a:xfrm>
              <a:off x="6490800" y="2530800"/>
              <a:ext cx="720000" cy="720000"/>
            </a:xfrm>
            <a:prstGeom prst="ellipse">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grpSp>
        <p:nvGrpSpPr>
          <p:cNvPr id="26627" name="Group 107"/>
          <p:cNvGrpSpPr>
            <a:grpSpLocks/>
          </p:cNvGrpSpPr>
          <p:nvPr/>
        </p:nvGrpSpPr>
        <p:grpSpPr bwMode="auto">
          <a:xfrm>
            <a:off x="7086600" y="3249613"/>
            <a:ext cx="539750" cy="539750"/>
            <a:chOff x="7308600" y="3276600"/>
            <a:chExt cx="540000" cy="540000"/>
          </a:xfrm>
        </p:grpSpPr>
        <p:grpSp>
          <p:nvGrpSpPr>
            <p:cNvPr id="26672" name="Group 27"/>
            <p:cNvGrpSpPr>
              <a:grpSpLocks noChangeAspect="1"/>
            </p:cNvGrpSpPr>
            <p:nvPr/>
          </p:nvGrpSpPr>
          <p:grpSpPr bwMode="auto">
            <a:xfrm>
              <a:off x="7355400" y="3321600"/>
              <a:ext cx="458125" cy="456300"/>
              <a:chOff x="6467285" y="2339176"/>
              <a:chExt cx="1060712" cy="1056487"/>
            </a:xfrm>
          </p:grpSpPr>
          <p:grpSp>
            <p:nvGrpSpPr>
              <p:cNvPr id="26674" name="Group 46"/>
              <p:cNvGrpSpPr>
                <a:grpSpLocks/>
              </p:cNvGrpSpPr>
              <p:nvPr/>
            </p:nvGrpSpPr>
            <p:grpSpPr bwMode="auto">
              <a:xfrm>
                <a:off x="6467285" y="2339176"/>
                <a:ext cx="1060712" cy="1056487"/>
                <a:chOff x="1296" y="1344"/>
                <a:chExt cx="816" cy="816"/>
              </a:xfrm>
            </p:grpSpPr>
            <p:sp>
              <p:nvSpPr>
                <p:cNvPr id="26676"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6677"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6678"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6675"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110" name="Oval 109"/>
            <p:cNvSpPr>
              <a:spLocks noChangeAspect="1"/>
            </p:cNvSpPr>
            <p:nvPr/>
          </p:nvSpPr>
          <p:spPr>
            <a:xfrm>
              <a:off x="7308600" y="3276600"/>
              <a:ext cx="540000" cy="540000"/>
            </a:xfrm>
            <a:prstGeom prst="ellipse">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grpSp>
        <p:nvGrpSpPr>
          <p:cNvPr id="26628" name="Group 115"/>
          <p:cNvGrpSpPr>
            <a:grpSpLocks/>
          </p:cNvGrpSpPr>
          <p:nvPr/>
        </p:nvGrpSpPr>
        <p:grpSpPr bwMode="auto">
          <a:xfrm>
            <a:off x="7080250" y="4246563"/>
            <a:ext cx="539750" cy="539750"/>
            <a:chOff x="7156200" y="4038600"/>
            <a:chExt cx="540000" cy="540000"/>
          </a:xfrm>
        </p:grpSpPr>
        <p:grpSp>
          <p:nvGrpSpPr>
            <p:cNvPr id="26665" name="Group 27"/>
            <p:cNvGrpSpPr>
              <a:grpSpLocks noChangeAspect="1"/>
            </p:cNvGrpSpPr>
            <p:nvPr/>
          </p:nvGrpSpPr>
          <p:grpSpPr bwMode="auto">
            <a:xfrm>
              <a:off x="7203000" y="4083600"/>
              <a:ext cx="458125" cy="456300"/>
              <a:chOff x="6467285" y="2339176"/>
              <a:chExt cx="1060712" cy="1056487"/>
            </a:xfrm>
          </p:grpSpPr>
          <p:grpSp>
            <p:nvGrpSpPr>
              <p:cNvPr id="26667" name="Group 46"/>
              <p:cNvGrpSpPr>
                <a:grpSpLocks/>
              </p:cNvGrpSpPr>
              <p:nvPr/>
            </p:nvGrpSpPr>
            <p:grpSpPr bwMode="auto">
              <a:xfrm>
                <a:off x="6467285" y="2339176"/>
                <a:ext cx="1060712" cy="1056487"/>
                <a:chOff x="1296" y="1344"/>
                <a:chExt cx="816" cy="816"/>
              </a:xfrm>
            </p:grpSpPr>
            <p:sp>
              <p:nvSpPr>
                <p:cNvPr id="26669" name="Oval 47"/>
                <p:cNvSpPr>
                  <a:spLocks noChangeArrowheads="1"/>
                </p:cNvSpPr>
                <p:nvPr/>
              </p:nvSpPr>
              <p:spPr bwMode="auto">
                <a:xfrm>
                  <a:off x="1314" y="1357"/>
                  <a:ext cx="792" cy="792"/>
                </a:xfrm>
                <a:prstGeom prst="ellipse">
                  <a:avLst/>
                </a:prstGeom>
                <a:solidFill>
                  <a:schemeClr val="bg1"/>
                </a:solidFill>
                <a:ln w="9525">
                  <a:noFill/>
                  <a:round/>
                  <a:headEnd/>
                  <a:tailEnd/>
                </a:ln>
              </p:spPr>
              <p:txBody>
                <a:bodyPr wrap="none" anchor="ctr"/>
                <a:lstStyle/>
                <a:p>
                  <a:endParaRPr kumimoji="0" lang="en-SG" altLang="zh-TW"/>
                </a:p>
              </p:txBody>
            </p:sp>
            <p:sp>
              <p:nvSpPr>
                <p:cNvPr id="26670" name="AutoShape 48"/>
                <p:cNvSpPr>
                  <a:spLocks noChangeArrowheads="1"/>
                </p:cNvSpPr>
                <p:nvPr/>
              </p:nvSpPr>
              <p:spPr bwMode="auto">
                <a:xfrm>
                  <a:off x="1296" y="1344"/>
                  <a:ext cx="816" cy="8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5" y="10800"/>
                      </a:moveTo>
                      <a:cubicBezTo>
                        <a:pt x="635" y="16414"/>
                        <a:pt x="5186" y="20965"/>
                        <a:pt x="10800" y="20965"/>
                      </a:cubicBezTo>
                      <a:cubicBezTo>
                        <a:pt x="16414" y="20965"/>
                        <a:pt x="20965" y="16414"/>
                        <a:pt x="20965" y="10800"/>
                      </a:cubicBezTo>
                      <a:cubicBezTo>
                        <a:pt x="20965" y="5186"/>
                        <a:pt x="16414" y="635"/>
                        <a:pt x="10800" y="635"/>
                      </a:cubicBezTo>
                      <a:cubicBezTo>
                        <a:pt x="5186" y="635"/>
                        <a:pt x="635" y="5186"/>
                        <a:pt x="635" y="10800"/>
                      </a:cubicBezTo>
                      <a:close/>
                    </a:path>
                  </a:pathLst>
                </a:custGeom>
                <a:gradFill rotWithShape="1">
                  <a:gsLst>
                    <a:gs pos="0">
                      <a:srgbClr val="EB0000"/>
                    </a:gs>
                    <a:gs pos="100000">
                      <a:schemeClr val="bg1"/>
                    </a:gs>
                  </a:gsLst>
                  <a:lin ang="0" scaled="1"/>
                </a:gradFill>
                <a:ln w="9525">
                  <a:noFill/>
                  <a:round/>
                  <a:headEnd/>
                  <a:tailEnd/>
                </a:ln>
              </p:spPr>
              <p:txBody>
                <a:bodyPr wrap="none" anchor="ctr"/>
                <a:lstStyle/>
                <a:p>
                  <a:endParaRPr kumimoji="0" lang="en-SG" altLang="zh-TW"/>
                </a:p>
              </p:txBody>
            </p:sp>
            <p:sp>
              <p:nvSpPr>
                <p:cNvPr id="26671" name="AutoShape 49"/>
                <p:cNvSpPr>
                  <a:spLocks noChangeArrowheads="1"/>
                </p:cNvSpPr>
                <p:nvPr/>
              </p:nvSpPr>
              <p:spPr bwMode="auto">
                <a:xfrm>
                  <a:off x="1352" y="1402"/>
                  <a:ext cx="698" cy="6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6 w 21600"/>
                    <a:gd name="T25" fmla="*/ 3156 h 21600"/>
                    <a:gd name="T26" fmla="*/ 18444 w 21600"/>
                    <a:gd name="T27" fmla="*/ 1844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0" y="10800"/>
                      </a:moveTo>
                      <a:cubicBezTo>
                        <a:pt x="1410" y="15986"/>
                        <a:pt x="5614" y="20190"/>
                        <a:pt x="10800" y="20190"/>
                      </a:cubicBezTo>
                      <a:cubicBezTo>
                        <a:pt x="15986" y="20190"/>
                        <a:pt x="20190" y="15986"/>
                        <a:pt x="20190" y="10800"/>
                      </a:cubicBezTo>
                      <a:cubicBezTo>
                        <a:pt x="20190" y="5614"/>
                        <a:pt x="15986" y="1410"/>
                        <a:pt x="10800" y="1410"/>
                      </a:cubicBezTo>
                      <a:cubicBezTo>
                        <a:pt x="5614" y="1410"/>
                        <a:pt x="1410" y="5614"/>
                        <a:pt x="1410" y="10800"/>
                      </a:cubicBezTo>
                      <a:close/>
                    </a:path>
                  </a:pathLst>
                </a:custGeom>
                <a:gradFill rotWithShape="1">
                  <a:gsLst>
                    <a:gs pos="0">
                      <a:schemeClr val="bg1"/>
                    </a:gs>
                    <a:gs pos="100000">
                      <a:srgbClr val="EB0000"/>
                    </a:gs>
                  </a:gsLst>
                  <a:lin ang="5400000" scaled="1"/>
                </a:gradFill>
                <a:ln w="9525">
                  <a:noFill/>
                  <a:round/>
                  <a:headEnd/>
                  <a:tailEnd/>
                </a:ln>
              </p:spPr>
              <p:txBody>
                <a:bodyPr wrap="none" anchor="ctr"/>
                <a:lstStyle/>
                <a:p>
                  <a:endParaRPr kumimoji="0" lang="en-SG" altLang="zh-TW"/>
                </a:p>
              </p:txBody>
            </p:sp>
          </p:grpSp>
          <p:pic>
            <p:nvPicPr>
              <p:cNvPr id="26668" name="Picture 50" descr="web_re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637757" y="2653607"/>
                <a:ext cx="718191" cy="468502"/>
              </a:xfrm>
              <a:prstGeom prst="rect">
                <a:avLst/>
              </a:prstGeom>
              <a:noFill/>
              <a:ln w="9525">
                <a:noFill/>
                <a:miter lim="800000"/>
                <a:headEnd/>
                <a:tailEnd/>
              </a:ln>
            </p:spPr>
          </p:pic>
        </p:grpSp>
        <p:sp>
          <p:nvSpPr>
            <p:cNvPr id="118" name="Oval 117"/>
            <p:cNvSpPr>
              <a:spLocks noChangeAspect="1"/>
            </p:cNvSpPr>
            <p:nvPr/>
          </p:nvSpPr>
          <p:spPr>
            <a:xfrm>
              <a:off x="7156200" y="4038600"/>
              <a:ext cx="540000" cy="540000"/>
            </a:xfrm>
            <a:prstGeom prst="ellipse">
              <a:avLst/>
            </a:prstGeom>
            <a:noFill/>
            <a:ln w="38100" cap="flat" cmpd="sng" algn="ctr">
              <a:solidFill>
                <a:srgbClr val="008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grpSp>
      <p:sp>
        <p:nvSpPr>
          <p:cNvPr id="26629" name="TextBox 123"/>
          <p:cNvSpPr txBox="1">
            <a:spLocks noChangeArrowheads="1"/>
          </p:cNvSpPr>
          <p:nvPr/>
        </p:nvSpPr>
        <p:spPr bwMode="auto">
          <a:xfrm>
            <a:off x="6919913" y="4775200"/>
            <a:ext cx="928687" cy="461963"/>
          </a:xfrm>
          <a:prstGeom prst="rect">
            <a:avLst/>
          </a:prstGeom>
          <a:noFill/>
          <a:ln w="9525">
            <a:noFill/>
            <a:miter lim="800000"/>
            <a:headEnd/>
            <a:tailEnd/>
          </a:ln>
        </p:spPr>
        <p:txBody>
          <a:bodyPr wrap="none">
            <a:spAutoFit/>
          </a:bodyPr>
          <a:lstStyle/>
          <a:p>
            <a:pPr algn="ctr"/>
            <a:r>
              <a:rPr kumimoji="0" lang="en-US" altLang="zh-TW" sz="1200">
                <a:solidFill>
                  <a:srgbClr val="008000"/>
                </a:solidFill>
              </a:rPr>
              <a:t>Email </a:t>
            </a:r>
          </a:p>
          <a:p>
            <a:pPr algn="ctr"/>
            <a:r>
              <a:rPr kumimoji="0" lang="en-US" altLang="zh-TW" sz="1200">
                <a:solidFill>
                  <a:srgbClr val="008000"/>
                </a:solidFill>
              </a:rPr>
              <a:t>Reputation</a:t>
            </a:r>
          </a:p>
        </p:txBody>
      </p:sp>
      <p:sp>
        <p:nvSpPr>
          <p:cNvPr id="26630" name="TextBox 124"/>
          <p:cNvSpPr txBox="1">
            <a:spLocks noChangeArrowheads="1"/>
          </p:cNvSpPr>
          <p:nvPr/>
        </p:nvSpPr>
        <p:spPr bwMode="auto">
          <a:xfrm>
            <a:off x="6919913" y="3784600"/>
            <a:ext cx="928687" cy="461963"/>
          </a:xfrm>
          <a:prstGeom prst="rect">
            <a:avLst/>
          </a:prstGeom>
          <a:noFill/>
          <a:ln w="9525">
            <a:noFill/>
            <a:miter lim="800000"/>
            <a:headEnd/>
            <a:tailEnd/>
          </a:ln>
        </p:spPr>
        <p:txBody>
          <a:bodyPr wrap="none">
            <a:spAutoFit/>
          </a:bodyPr>
          <a:lstStyle/>
          <a:p>
            <a:pPr algn="ctr"/>
            <a:r>
              <a:rPr kumimoji="0" lang="en-US" altLang="zh-TW" sz="1200">
                <a:solidFill>
                  <a:srgbClr val="0000FF"/>
                </a:solidFill>
              </a:rPr>
              <a:t>Web</a:t>
            </a:r>
          </a:p>
          <a:p>
            <a:pPr algn="ctr"/>
            <a:r>
              <a:rPr kumimoji="0" lang="en-US" altLang="zh-TW" sz="1200">
                <a:solidFill>
                  <a:srgbClr val="0000FF"/>
                </a:solidFill>
              </a:rPr>
              <a:t>Reputation</a:t>
            </a:r>
          </a:p>
        </p:txBody>
      </p:sp>
      <p:sp>
        <p:nvSpPr>
          <p:cNvPr id="26631" name="TextBox 126"/>
          <p:cNvSpPr txBox="1">
            <a:spLocks noChangeArrowheads="1"/>
          </p:cNvSpPr>
          <p:nvPr/>
        </p:nvSpPr>
        <p:spPr bwMode="auto">
          <a:xfrm>
            <a:off x="6858000" y="2722563"/>
            <a:ext cx="928688" cy="461962"/>
          </a:xfrm>
          <a:prstGeom prst="rect">
            <a:avLst/>
          </a:prstGeom>
          <a:noFill/>
          <a:ln w="9525">
            <a:noFill/>
            <a:miter lim="800000"/>
            <a:headEnd/>
            <a:tailEnd/>
          </a:ln>
        </p:spPr>
        <p:txBody>
          <a:bodyPr wrap="none">
            <a:spAutoFit/>
          </a:bodyPr>
          <a:lstStyle/>
          <a:p>
            <a:pPr algn="ctr"/>
            <a:r>
              <a:rPr kumimoji="0" lang="en-US" altLang="zh-TW" sz="1200">
                <a:solidFill>
                  <a:srgbClr val="FF0000"/>
                </a:solidFill>
              </a:rPr>
              <a:t>File</a:t>
            </a:r>
          </a:p>
          <a:p>
            <a:pPr algn="ctr"/>
            <a:r>
              <a:rPr kumimoji="0" lang="en-US" altLang="zh-TW" sz="1200">
                <a:solidFill>
                  <a:srgbClr val="FF0000"/>
                </a:solidFill>
              </a:rPr>
              <a:t>Reputation</a:t>
            </a:r>
          </a:p>
        </p:txBody>
      </p:sp>
      <p:cxnSp>
        <p:nvCxnSpPr>
          <p:cNvPr id="128" name="Straight Arrow Connector 127"/>
          <p:cNvCxnSpPr/>
          <p:nvPr/>
        </p:nvCxnSpPr>
        <p:spPr>
          <a:xfrm rot="5400000" flipH="1" flipV="1">
            <a:off x="5891212" y="1984376"/>
            <a:ext cx="714375" cy="1663700"/>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0" name="Straight Arrow Connector 129"/>
          <p:cNvCxnSpPr/>
          <p:nvPr/>
        </p:nvCxnSpPr>
        <p:spPr>
          <a:xfrm flipV="1">
            <a:off x="5562600" y="3519488"/>
            <a:ext cx="1524000" cy="3175"/>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1" name="Straight Arrow Connector 130"/>
          <p:cNvCxnSpPr/>
          <p:nvPr/>
        </p:nvCxnSpPr>
        <p:spPr>
          <a:xfrm rot="16200000" flipH="1">
            <a:off x="5926931" y="3363119"/>
            <a:ext cx="642938" cy="1663700"/>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59" name="Picture 58" descr="pcc.png"/>
          <p:cNvPicPr>
            <a:picLocks noChangeAspect="1"/>
          </p:cNvPicPr>
          <p:nvPr/>
        </p:nvPicPr>
        <p:blipFill>
          <a:blip r:embed="rId4"/>
          <a:srcRect/>
          <a:stretch>
            <a:fillRect/>
          </a:stretch>
        </p:blipFill>
        <p:spPr bwMode="auto">
          <a:xfrm>
            <a:off x="5181600" y="3127375"/>
            <a:ext cx="301625" cy="301625"/>
          </a:xfrm>
          <a:prstGeom prst="rect">
            <a:avLst/>
          </a:prstGeom>
          <a:noFill/>
          <a:ln w="9525">
            <a:noFill/>
            <a:miter lim="800000"/>
            <a:headEnd/>
            <a:tailEnd/>
          </a:ln>
        </p:spPr>
      </p:pic>
      <p:pic>
        <p:nvPicPr>
          <p:cNvPr id="61" name="Picture 60" descr="pcc.png"/>
          <p:cNvPicPr>
            <a:picLocks noChangeAspect="1"/>
          </p:cNvPicPr>
          <p:nvPr/>
        </p:nvPicPr>
        <p:blipFill>
          <a:blip r:embed="rId4"/>
          <a:srcRect/>
          <a:stretch>
            <a:fillRect/>
          </a:stretch>
        </p:blipFill>
        <p:spPr bwMode="auto">
          <a:xfrm>
            <a:off x="5257800" y="3276600"/>
            <a:ext cx="301625" cy="301625"/>
          </a:xfrm>
          <a:prstGeom prst="rect">
            <a:avLst/>
          </a:prstGeom>
          <a:noFill/>
          <a:ln w="9525">
            <a:noFill/>
            <a:miter lim="800000"/>
            <a:headEnd/>
            <a:tailEnd/>
          </a:ln>
        </p:spPr>
      </p:pic>
      <p:pic>
        <p:nvPicPr>
          <p:cNvPr id="62" name="Picture 61" descr="pcc.png"/>
          <p:cNvPicPr>
            <a:picLocks noChangeAspect="1"/>
          </p:cNvPicPr>
          <p:nvPr/>
        </p:nvPicPr>
        <p:blipFill>
          <a:blip r:embed="rId4"/>
          <a:srcRect/>
          <a:stretch>
            <a:fillRect/>
          </a:stretch>
        </p:blipFill>
        <p:spPr bwMode="auto">
          <a:xfrm>
            <a:off x="5181600" y="3581400"/>
            <a:ext cx="301625" cy="301625"/>
          </a:xfrm>
          <a:prstGeom prst="rect">
            <a:avLst/>
          </a:prstGeom>
          <a:noFill/>
          <a:ln w="9525">
            <a:noFill/>
            <a:miter lim="800000"/>
            <a:headEnd/>
            <a:tailEnd/>
          </a:ln>
        </p:spPr>
      </p:pic>
      <p:sp>
        <p:nvSpPr>
          <p:cNvPr id="73" name="Oval 10"/>
          <p:cNvSpPr>
            <a:spLocks noChangeAspect="1" noChangeArrowheads="1"/>
          </p:cNvSpPr>
          <p:nvPr/>
        </p:nvSpPr>
        <p:spPr bwMode="auto">
          <a:xfrm>
            <a:off x="2362200" y="2189163"/>
            <a:ext cx="990600" cy="990600"/>
          </a:xfrm>
          <a:prstGeom prst="ellipse">
            <a:avLst/>
          </a:prstGeom>
          <a:solidFill>
            <a:sysClr val="window" lastClr="FFFFFF"/>
          </a:soli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78" name="Oval 10"/>
          <p:cNvSpPr>
            <a:spLocks noChangeAspect="1" noChangeArrowheads="1"/>
          </p:cNvSpPr>
          <p:nvPr/>
        </p:nvSpPr>
        <p:spPr bwMode="auto">
          <a:xfrm>
            <a:off x="2362200" y="3713163"/>
            <a:ext cx="990600" cy="990600"/>
          </a:xfrm>
          <a:prstGeom prst="ellipse">
            <a:avLst/>
          </a:prstGeom>
          <a:solidFill>
            <a:sysClr val="window" lastClr="FFFFFF"/>
          </a:soli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79" name="Text Box 11"/>
          <p:cNvSpPr txBox="1">
            <a:spLocks noChangeArrowheads="1"/>
          </p:cNvSpPr>
          <p:nvPr/>
        </p:nvSpPr>
        <p:spPr bwMode="auto">
          <a:xfrm>
            <a:off x="2400300" y="2493963"/>
            <a:ext cx="952500" cy="4572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rgbClr val="CC0000"/>
                </a:solidFill>
                <a:latin typeface="+mn-lt"/>
                <a:ea typeface="新細明體"/>
                <a:cs typeface="+mn-cs"/>
              </a:rPr>
              <a:t>Incident</a:t>
            </a:r>
          </a:p>
          <a:p>
            <a:pPr algn="ctr" fontAlgn="auto">
              <a:spcBef>
                <a:spcPts val="0"/>
              </a:spcBef>
              <a:spcAft>
                <a:spcPts val="0"/>
              </a:spcAft>
              <a:defRPr/>
            </a:pPr>
            <a:r>
              <a:rPr kumimoji="0" lang="en-US" altLang="zh-TW" sz="1400" b="1" dirty="0">
                <a:solidFill>
                  <a:srgbClr val="CC0000"/>
                </a:solidFill>
                <a:latin typeface="+mn-lt"/>
                <a:ea typeface="新細明體"/>
                <a:cs typeface="+mn-cs"/>
              </a:rPr>
              <a:t>Trigger</a:t>
            </a:r>
          </a:p>
        </p:txBody>
      </p:sp>
      <p:cxnSp>
        <p:nvCxnSpPr>
          <p:cNvPr id="81" name="Straight Arrow Connector 80"/>
          <p:cNvCxnSpPr/>
          <p:nvPr/>
        </p:nvCxnSpPr>
        <p:spPr>
          <a:xfrm>
            <a:off x="609600" y="4094163"/>
            <a:ext cx="1676400" cy="1587"/>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a:stCxn id="78" idx="0"/>
            <a:endCxn id="73" idx="4"/>
          </p:cNvCxnSpPr>
          <p:nvPr/>
        </p:nvCxnSpPr>
        <p:spPr>
          <a:xfrm rot="5400000" flipH="1" flipV="1">
            <a:off x="2589213" y="3446463"/>
            <a:ext cx="534987" cy="1587"/>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26643" name="Picture 26" descr="learn.png"/>
          <p:cNvPicPr>
            <a:picLocks noChangeAspect="1"/>
          </p:cNvPicPr>
          <p:nvPr/>
        </p:nvPicPr>
        <p:blipFill>
          <a:blip r:embed="rId5"/>
          <a:srcRect/>
          <a:stretch>
            <a:fillRect/>
          </a:stretch>
        </p:blipFill>
        <p:spPr bwMode="auto">
          <a:xfrm>
            <a:off x="8229600" y="3865563"/>
            <a:ext cx="457200" cy="387350"/>
          </a:xfrm>
          <a:prstGeom prst="rect">
            <a:avLst/>
          </a:prstGeom>
          <a:noFill/>
          <a:ln w="9525">
            <a:noFill/>
            <a:miter lim="800000"/>
            <a:headEnd/>
            <a:tailEnd/>
          </a:ln>
        </p:spPr>
      </p:pic>
      <p:pic>
        <p:nvPicPr>
          <p:cNvPr id="26644" name="Picture 26" descr="learn.png"/>
          <p:cNvPicPr>
            <a:picLocks noChangeAspect="1"/>
          </p:cNvPicPr>
          <p:nvPr/>
        </p:nvPicPr>
        <p:blipFill>
          <a:blip r:embed="rId5"/>
          <a:srcRect/>
          <a:stretch>
            <a:fillRect/>
          </a:stretch>
        </p:blipFill>
        <p:spPr bwMode="auto">
          <a:xfrm>
            <a:off x="8229600" y="3408363"/>
            <a:ext cx="457200" cy="387350"/>
          </a:xfrm>
          <a:prstGeom prst="rect">
            <a:avLst/>
          </a:prstGeom>
          <a:noFill/>
          <a:ln w="9525">
            <a:noFill/>
            <a:miter lim="800000"/>
            <a:headEnd/>
            <a:tailEnd/>
          </a:ln>
        </p:spPr>
      </p:pic>
      <p:sp>
        <p:nvSpPr>
          <p:cNvPr id="129" name="Text Box 11"/>
          <p:cNvSpPr txBox="1">
            <a:spLocks noChangeArrowheads="1"/>
          </p:cNvSpPr>
          <p:nvPr/>
        </p:nvSpPr>
        <p:spPr bwMode="auto">
          <a:xfrm>
            <a:off x="2400300" y="4094163"/>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rgbClr val="CC0000"/>
                </a:solidFill>
                <a:latin typeface="+mn-lt"/>
                <a:ea typeface="新細明體"/>
                <a:cs typeface="+mn-cs"/>
              </a:rPr>
              <a:t>Monitor</a:t>
            </a:r>
          </a:p>
        </p:txBody>
      </p:sp>
      <p:sp>
        <p:nvSpPr>
          <p:cNvPr id="133" name="Text Box 11"/>
          <p:cNvSpPr txBox="1">
            <a:spLocks noChangeArrowheads="1"/>
          </p:cNvSpPr>
          <p:nvPr/>
        </p:nvSpPr>
        <p:spPr bwMode="auto">
          <a:xfrm>
            <a:off x="4610100" y="3409950"/>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chemeClr val="bg1"/>
                </a:solidFill>
                <a:latin typeface="+mn-lt"/>
                <a:ea typeface="新細明體"/>
                <a:cs typeface="+mn-cs"/>
              </a:rPr>
              <a:t>Correlation</a:t>
            </a:r>
          </a:p>
        </p:txBody>
      </p:sp>
      <p:cxnSp>
        <p:nvCxnSpPr>
          <p:cNvPr id="134" name="Straight Arrow Connector 133"/>
          <p:cNvCxnSpPr>
            <a:stCxn id="73" idx="5"/>
          </p:cNvCxnSpPr>
          <p:nvPr/>
        </p:nvCxnSpPr>
        <p:spPr>
          <a:xfrm rot="16200000" flipH="1">
            <a:off x="3644900" y="2595563"/>
            <a:ext cx="488950" cy="1365250"/>
          </a:xfrm>
          <a:prstGeom prst="straightConnector1">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5" name="Elbow Connector 134"/>
          <p:cNvCxnSpPr/>
          <p:nvPr/>
        </p:nvCxnSpPr>
        <p:spPr>
          <a:xfrm rot="16200000" flipH="1" flipV="1">
            <a:off x="4404519" y="50007"/>
            <a:ext cx="923925" cy="7183437"/>
          </a:xfrm>
          <a:prstGeom prst="bentConnector3">
            <a:avLst>
              <a:gd name="adj1" fmla="val -238390"/>
            </a:avLst>
          </a:prstGeom>
          <a:ln w="762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26649" name="Picture 26" descr="learn.png"/>
          <p:cNvPicPr>
            <a:picLocks noChangeAspect="1"/>
          </p:cNvPicPr>
          <p:nvPr/>
        </p:nvPicPr>
        <p:blipFill>
          <a:blip r:embed="rId5"/>
          <a:srcRect/>
          <a:stretch>
            <a:fillRect/>
          </a:stretch>
        </p:blipFill>
        <p:spPr bwMode="auto">
          <a:xfrm>
            <a:off x="8229600" y="2963863"/>
            <a:ext cx="457200" cy="388937"/>
          </a:xfrm>
          <a:prstGeom prst="rect">
            <a:avLst/>
          </a:prstGeom>
          <a:noFill/>
          <a:ln w="9525">
            <a:noFill/>
            <a:miter lim="800000"/>
            <a:headEnd/>
            <a:tailEnd/>
          </a:ln>
        </p:spPr>
      </p:pic>
      <p:cxnSp>
        <p:nvCxnSpPr>
          <p:cNvPr id="150" name="Straight Arrow Connector 149"/>
          <p:cNvCxnSpPr/>
          <p:nvPr/>
        </p:nvCxnSpPr>
        <p:spPr>
          <a:xfrm>
            <a:off x="609600" y="4322763"/>
            <a:ext cx="1676400" cy="1587"/>
          </a:xfrm>
          <a:prstGeom prst="straightConnector1">
            <a:avLst/>
          </a:prstGeom>
          <a:ln w="38100" cap="flat" cmpd="sng" algn="ctr">
            <a:solidFill>
              <a:srgbClr val="FFCC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122" name="Date Placeholder 1"/>
          <p:cNvSpPr>
            <a:spLocks noGrp="1"/>
          </p:cNvSpPr>
          <p:nvPr>
            <p:ph type="dt" sz="quarter" idx="10"/>
          </p:nvPr>
        </p:nvSpPr>
        <p:spPr>
          <a:xfrm>
            <a:off x="1519238" y="6548438"/>
            <a:ext cx="838200" cy="174625"/>
          </a:xfrm>
        </p:spPr>
        <p:txBody>
          <a:bodyPr/>
          <a:lstStyle/>
          <a:p>
            <a:pPr>
              <a:defRPr/>
            </a:pPr>
            <a:r>
              <a:rPr lang="en-US" smtClean="0">
                <a:latin typeface="Arial" charset="0"/>
              </a:rPr>
              <a:t>Feb 2009</a:t>
            </a:r>
          </a:p>
        </p:txBody>
      </p:sp>
      <p:sp>
        <p:nvSpPr>
          <p:cNvPr id="16389" name="Rectangle 2"/>
          <p:cNvSpPr>
            <a:spLocks noGrp="1" noChangeArrowheads="1"/>
          </p:cNvSpPr>
          <p:nvPr>
            <p:ph type="title" idx="4294967295"/>
          </p:nvPr>
        </p:nvSpPr>
        <p:spPr>
          <a:xfrm>
            <a:off x="76200" y="47625"/>
            <a:ext cx="8915400" cy="714375"/>
          </a:xfrm>
        </p:spPr>
        <p:txBody>
          <a:bodyPr anchor="ctr"/>
          <a:lstStyle/>
          <a:p>
            <a:pPr eaLnBrk="1" hangingPunct="1">
              <a:defRPr/>
            </a:pPr>
            <a:r>
              <a:rPr lang="en-US" dirty="0" smtClean="0">
                <a:solidFill>
                  <a:schemeClr val="accent4">
                    <a:lumMod val="50000"/>
                  </a:schemeClr>
                </a:solidFill>
              </a:rPr>
              <a:t>Smart Protection Network against </a:t>
            </a:r>
            <a:r>
              <a:rPr lang="en-US" dirty="0" err="1" smtClean="0">
                <a:solidFill>
                  <a:schemeClr val="accent4">
                    <a:lumMod val="50000"/>
                  </a:schemeClr>
                </a:solidFill>
              </a:rPr>
              <a:t>Conficker</a:t>
            </a:r>
            <a:endParaRPr lang="en-US" dirty="0" smtClean="0">
              <a:solidFill>
                <a:schemeClr val="accent4">
                  <a:lumMod val="50000"/>
                </a:schemeClr>
              </a:solidFill>
            </a:endParaRPr>
          </a:p>
        </p:txBody>
      </p:sp>
      <p:sp>
        <p:nvSpPr>
          <p:cNvPr id="145" name="Rounded Rectangular Callout 144"/>
          <p:cNvSpPr/>
          <p:nvPr/>
        </p:nvSpPr>
        <p:spPr>
          <a:xfrm>
            <a:off x="228600" y="4267200"/>
            <a:ext cx="6705600" cy="2514600"/>
          </a:xfrm>
          <a:prstGeom prst="wedgeRoundRectCallout">
            <a:avLst>
              <a:gd name="adj1" fmla="val 22389"/>
              <a:gd name="adj2" fmla="val -57175"/>
              <a:gd name="adj3" fmla="val 16667"/>
            </a:avLst>
          </a:prstGeom>
          <a:solidFill>
            <a:srgbClr val="FFC7F7"/>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152" name="TextBox 151"/>
          <p:cNvSpPr txBox="1"/>
          <p:nvPr/>
        </p:nvSpPr>
        <p:spPr>
          <a:xfrm>
            <a:off x="304800" y="5113338"/>
            <a:ext cx="1828800" cy="1014412"/>
          </a:xfrm>
          <a:prstGeom prst="rect">
            <a:avLst/>
          </a:prstGeom>
          <a:noFill/>
        </p:spPr>
        <p:txBody>
          <a:bodyPr>
            <a:spAutoFit/>
          </a:bodyPr>
          <a:lstStyle/>
          <a:p>
            <a:pPr algn="ctr">
              <a:defRPr/>
            </a:pPr>
            <a:r>
              <a:rPr kumimoji="0" lang="en-US" sz="1200" b="1" dirty="0">
                <a:solidFill>
                  <a:schemeClr val="accent4">
                    <a:lumMod val="50000"/>
                  </a:schemeClr>
                </a:solidFill>
                <a:latin typeface="Arial" pitchFamily="34" charset="0"/>
                <a:ea typeface="+mn-ea"/>
                <a:cs typeface="Arial" pitchFamily="34" charset="0"/>
              </a:rPr>
              <a:t>Domain / Name Server / IP / Register’s Email  Correlation</a:t>
            </a:r>
          </a:p>
          <a:p>
            <a:pPr algn="ctr">
              <a:defRPr/>
            </a:pPr>
            <a:r>
              <a:rPr kumimoji="0" lang="en-US" sz="1200" b="1" dirty="0">
                <a:solidFill>
                  <a:schemeClr val="accent4">
                    <a:lumMod val="50000"/>
                  </a:schemeClr>
                </a:solidFill>
                <a:latin typeface="Arial" pitchFamily="34" charset="0"/>
                <a:ea typeface="+mn-ea"/>
                <a:cs typeface="Arial" pitchFamily="34" charset="0"/>
              </a:rPr>
              <a:t>to build up a Spider Network</a:t>
            </a:r>
          </a:p>
        </p:txBody>
      </p:sp>
      <p:sp>
        <p:nvSpPr>
          <p:cNvPr id="57" name="TextBox 151"/>
          <p:cNvSpPr txBox="1"/>
          <p:nvPr/>
        </p:nvSpPr>
        <p:spPr>
          <a:xfrm>
            <a:off x="3505200" y="1524000"/>
            <a:ext cx="2971800" cy="338138"/>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lgn="ctr">
              <a:defRPr/>
            </a:pPr>
            <a:r>
              <a:rPr kumimoji="0" lang="en-US" sz="1600" b="1" dirty="0">
                <a:solidFill>
                  <a:schemeClr val="accent4">
                    <a:lumMod val="50000"/>
                  </a:schemeClr>
                </a:solidFill>
                <a:latin typeface="Arial" pitchFamily="34" charset="0"/>
                <a:ea typeface="+mn-ea"/>
                <a:cs typeface="Arial" pitchFamily="34" charset="0"/>
              </a:rPr>
              <a:t>Threat Intelligence</a:t>
            </a:r>
          </a:p>
        </p:txBody>
      </p:sp>
      <p:pic>
        <p:nvPicPr>
          <p:cNvPr id="26656" name="Picture 146" descr="pcc.png"/>
          <p:cNvPicPr>
            <a:picLocks noChangeAspect="1"/>
          </p:cNvPicPr>
          <p:nvPr/>
        </p:nvPicPr>
        <p:blipFill>
          <a:blip r:embed="rId4"/>
          <a:srcRect/>
          <a:stretch>
            <a:fillRect/>
          </a:stretch>
        </p:blipFill>
        <p:spPr bwMode="auto">
          <a:xfrm>
            <a:off x="5181600" y="3148013"/>
            <a:ext cx="301625" cy="301625"/>
          </a:xfrm>
          <a:prstGeom prst="rect">
            <a:avLst/>
          </a:prstGeom>
          <a:noFill/>
          <a:ln w="9525">
            <a:noFill/>
            <a:miter lim="800000"/>
            <a:headEnd/>
            <a:tailEnd/>
          </a:ln>
        </p:spPr>
      </p:pic>
      <p:pic>
        <p:nvPicPr>
          <p:cNvPr id="26657" name="Picture 147" descr="pcc.png"/>
          <p:cNvPicPr>
            <a:picLocks noChangeAspect="1"/>
          </p:cNvPicPr>
          <p:nvPr/>
        </p:nvPicPr>
        <p:blipFill>
          <a:blip r:embed="rId4"/>
          <a:srcRect/>
          <a:stretch>
            <a:fillRect/>
          </a:stretch>
        </p:blipFill>
        <p:spPr bwMode="auto">
          <a:xfrm>
            <a:off x="5257800" y="3297238"/>
            <a:ext cx="301625" cy="301625"/>
          </a:xfrm>
          <a:prstGeom prst="rect">
            <a:avLst/>
          </a:prstGeom>
          <a:noFill/>
          <a:ln w="9525">
            <a:noFill/>
            <a:miter lim="800000"/>
            <a:headEnd/>
            <a:tailEnd/>
          </a:ln>
        </p:spPr>
      </p:pic>
      <p:pic>
        <p:nvPicPr>
          <p:cNvPr id="26658" name="Picture 148" descr="pcc.png"/>
          <p:cNvPicPr>
            <a:picLocks noChangeAspect="1"/>
          </p:cNvPicPr>
          <p:nvPr/>
        </p:nvPicPr>
        <p:blipFill>
          <a:blip r:embed="rId4"/>
          <a:srcRect/>
          <a:stretch>
            <a:fillRect/>
          </a:stretch>
        </p:blipFill>
        <p:spPr bwMode="auto">
          <a:xfrm>
            <a:off x="5181600" y="3602038"/>
            <a:ext cx="301625" cy="301625"/>
          </a:xfrm>
          <a:prstGeom prst="rect">
            <a:avLst/>
          </a:prstGeom>
          <a:noFill/>
          <a:ln w="9525">
            <a:noFill/>
            <a:miter lim="800000"/>
            <a:headEnd/>
            <a:tailEnd/>
          </a:ln>
        </p:spPr>
      </p:pic>
      <p:sp>
        <p:nvSpPr>
          <p:cNvPr id="67" name="Oval 10"/>
          <p:cNvSpPr>
            <a:spLocks noChangeAspect="1" noChangeArrowheads="1"/>
          </p:cNvSpPr>
          <p:nvPr/>
        </p:nvSpPr>
        <p:spPr bwMode="auto">
          <a:xfrm>
            <a:off x="4572000" y="3048000"/>
            <a:ext cx="990600" cy="990600"/>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a:ln w="127000" algn="ctr">
            <a:solidFill>
              <a:srgbClr val="FF0000"/>
            </a:solidFill>
            <a:round/>
            <a:headEnd/>
            <a:tailEnd/>
          </a:ln>
          <a:effectLst>
            <a:outerShdw blurRad="50800" dist="38100" dir="2700000" algn="tl" rotWithShape="0">
              <a:prstClr val="black">
                <a:alpha val="40000"/>
              </a:prstClr>
            </a:outerShdw>
          </a:effectLst>
        </p:spPr>
        <p:txBody>
          <a:bodyPr anchor="ctr"/>
          <a:lstStyle/>
          <a:p>
            <a:pPr fontAlgn="auto">
              <a:spcBef>
                <a:spcPts val="0"/>
              </a:spcBef>
              <a:spcAft>
                <a:spcPts val="0"/>
              </a:spcAft>
              <a:defRPr/>
            </a:pPr>
            <a:endParaRPr kumimoji="0" lang="zh-TW" altLang="en-US" sz="1400">
              <a:solidFill>
                <a:prstClr val="black"/>
              </a:solidFill>
              <a:latin typeface="+mn-lt"/>
              <a:ea typeface="新細明體"/>
              <a:cs typeface="+mn-cs"/>
            </a:endParaRPr>
          </a:p>
        </p:txBody>
      </p:sp>
      <p:sp>
        <p:nvSpPr>
          <p:cNvPr id="68" name="Text Box 11"/>
          <p:cNvSpPr txBox="1">
            <a:spLocks noChangeArrowheads="1"/>
          </p:cNvSpPr>
          <p:nvPr/>
        </p:nvSpPr>
        <p:spPr bwMode="auto">
          <a:xfrm>
            <a:off x="4610100" y="3429000"/>
            <a:ext cx="952500" cy="304800"/>
          </a:xfrm>
          <a:prstGeom prst="rect">
            <a:avLst/>
          </a:prstGeom>
          <a:noFill/>
          <a:ln w="9525" algn="ctr">
            <a:noFill/>
            <a:miter lim="800000"/>
            <a:headEnd/>
            <a:tailEnd/>
          </a:ln>
          <a:effectLst/>
        </p:spPr>
        <p:txBody>
          <a:bodyPr lIns="0" tIns="0" rIns="0" bIns="0"/>
          <a:lstStyle/>
          <a:p>
            <a:pPr algn="ctr" fontAlgn="auto">
              <a:spcBef>
                <a:spcPts val="0"/>
              </a:spcBef>
              <a:spcAft>
                <a:spcPts val="0"/>
              </a:spcAft>
              <a:defRPr/>
            </a:pPr>
            <a:r>
              <a:rPr kumimoji="0" lang="en-US" altLang="zh-TW" sz="1400" b="1" dirty="0">
                <a:solidFill>
                  <a:schemeClr val="bg1"/>
                </a:solidFill>
                <a:latin typeface="+mn-lt"/>
                <a:ea typeface="新細明體"/>
                <a:cs typeface="+mn-cs"/>
              </a:rPr>
              <a:t>Correlation</a:t>
            </a:r>
          </a:p>
        </p:txBody>
      </p:sp>
      <p:sp>
        <p:nvSpPr>
          <p:cNvPr id="69" name="圓角矩形 68"/>
          <p:cNvSpPr/>
          <p:nvPr/>
        </p:nvSpPr>
        <p:spPr>
          <a:xfrm>
            <a:off x="8077200" y="2819400"/>
            <a:ext cx="762000" cy="1600200"/>
          </a:xfrm>
          <a:prstGeom prst="roundRect">
            <a:avLst/>
          </a:prstGeom>
          <a:noFill/>
          <a:ln>
            <a:solidFill>
              <a:srgbClr val="0BFF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p>
        </p:txBody>
      </p:sp>
      <p:sp>
        <p:nvSpPr>
          <p:cNvPr id="26662" name="TextBox 95"/>
          <p:cNvSpPr txBox="1">
            <a:spLocks noChangeArrowheads="1"/>
          </p:cNvSpPr>
          <p:nvPr/>
        </p:nvSpPr>
        <p:spPr bwMode="auto">
          <a:xfrm>
            <a:off x="8001000" y="4419600"/>
            <a:ext cx="946150" cy="461963"/>
          </a:xfrm>
          <a:prstGeom prst="rect">
            <a:avLst/>
          </a:prstGeom>
          <a:noFill/>
          <a:ln w="9525">
            <a:noFill/>
            <a:miter lim="800000"/>
            <a:headEnd/>
            <a:tailEnd/>
          </a:ln>
        </p:spPr>
        <p:txBody>
          <a:bodyPr wrap="none">
            <a:spAutoFit/>
          </a:bodyPr>
          <a:lstStyle/>
          <a:p>
            <a:pPr algn="ctr"/>
            <a:r>
              <a:rPr kumimoji="0" lang="en-US" altLang="zh-TW" sz="1200" b="1">
                <a:solidFill>
                  <a:srgbClr val="00B050"/>
                </a:solidFill>
              </a:rPr>
              <a:t>Immediate</a:t>
            </a:r>
          </a:p>
          <a:p>
            <a:pPr algn="ctr"/>
            <a:r>
              <a:rPr kumimoji="0" lang="en-US" altLang="zh-TW" sz="1200" b="1">
                <a:solidFill>
                  <a:srgbClr val="00B050"/>
                </a:solidFill>
              </a:rPr>
              <a:t>Protection</a:t>
            </a:r>
          </a:p>
        </p:txBody>
      </p:sp>
      <p:pic>
        <p:nvPicPr>
          <p:cNvPr id="26663" name="Picture 59"/>
          <p:cNvPicPr>
            <a:picLocks noChangeAspect="1"/>
          </p:cNvPicPr>
          <p:nvPr/>
        </p:nvPicPr>
        <p:blipFill>
          <a:blip r:embed="rId6"/>
          <a:srcRect/>
          <a:stretch>
            <a:fillRect/>
          </a:stretch>
        </p:blipFill>
        <p:spPr bwMode="auto">
          <a:xfrm>
            <a:off x="2362200" y="4495800"/>
            <a:ext cx="4114800" cy="2009775"/>
          </a:xfrm>
          <a:prstGeom prst="rect">
            <a:avLst/>
          </a:prstGeom>
          <a:noFill/>
          <a:ln w="9525">
            <a:noFill/>
            <a:miter lim="800000"/>
            <a:headEnd/>
            <a:tailEnd/>
          </a:ln>
        </p:spPr>
      </p:pic>
      <p:pic>
        <p:nvPicPr>
          <p:cNvPr id="63" name="Picture 62"/>
          <p:cNvPicPr>
            <a:picLocks noChangeAspect="1"/>
          </p:cNvPicPr>
          <p:nvPr/>
        </p:nvPicPr>
        <p:blipFill>
          <a:blip r:embed="rId6"/>
          <a:srcRect/>
          <a:stretch>
            <a:fillRect/>
          </a:stretch>
        </p:blipFill>
        <p:spPr bwMode="auto">
          <a:xfrm>
            <a:off x="0" y="15240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2000" fill="hold"/>
                                        <p:tgtEl>
                                          <p:spTgt spid="63"/>
                                        </p:tgtEl>
                                        <p:attrNameLst>
                                          <p:attrName>ppt_w</p:attrName>
                                        </p:attrNameLst>
                                      </p:cBhvr>
                                      <p:tavLst>
                                        <p:tav tm="0">
                                          <p:val>
                                            <p:strVal val="2/3*#ppt_w"/>
                                          </p:val>
                                        </p:tav>
                                        <p:tav tm="100000">
                                          <p:val>
                                            <p:strVal val="#ppt_w"/>
                                          </p:val>
                                        </p:tav>
                                      </p:tavLst>
                                    </p:anim>
                                    <p:anim calcmode="lin" valueType="num">
                                      <p:cBhvr>
                                        <p:cTn id="8" dur="2000" fill="hold"/>
                                        <p:tgtEl>
                                          <p:spTgt spid="63"/>
                                        </p:tgtEl>
                                        <p:attrNameLst>
                                          <p:attrName>ppt_h</p:attrName>
                                        </p:attrNameLst>
                                      </p:cBhvr>
                                      <p:tavLst>
                                        <p:tav tm="0">
                                          <p:val>
                                            <p:strVal val="2/3*#ppt_h"/>
                                          </p:val>
                                        </p:tav>
                                        <p:tav tm="100000">
                                          <p:val>
                                            <p:strVal val="#ppt_h"/>
                                          </p:val>
                                        </p:tav>
                                      </p:tavLst>
                                    </p:anim>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par>
                          <p:cTn id="9" fill="hold">
                            <p:stCondLst>
                              <p:cond delay="2000"/>
                            </p:stCondLst>
                            <p:childTnLst>
                              <p:par>
                                <p:cTn id="10" presetID="1" presetClass="entr" presetSubtype="0"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childTnLst>
                                </p:cTn>
                              </p:par>
                            </p:childTnLst>
                          </p:cTn>
                        </p:par>
                        <p:par>
                          <p:cTn id="12" fill="hold">
                            <p:stCondLst>
                              <p:cond delay="2000"/>
                            </p:stCondLst>
                            <p:childTnLst>
                              <p:par>
                                <p:cTn id="13" presetID="56" presetClass="path" presetSubtype="0" accel="50000" decel="50000" fill="hold" nodeType="afterEffect">
                                  <p:stCondLst>
                                    <p:cond delay="0"/>
                                  </p:stCondLst>
                                  <p:childTnLst>
                                    <p:animMotion origin="layout" path="M -3.05556E-6 -2.86772E-6 L 0.20018 -0.11077 " pathEditMode="relative" rAng="0" ptsTypes="AA">
                                      <p:cBhvr>
                                        <p:cTn id="14" dur="1000" fill="hold"/>
                                        <p:tgtEl>
                                          <p:spTgt spid="59"/>
                                        </p:tgtEl>
                                        <p:attrNameLst>
                                          <p:attrName>ppt_x</p:attrName>
                                          <p:attrName>ppt_y</p:attrName>
                                        </p:attrNameLst>
                                      </p:cBhvr>
                                      <p:rCtr x="100" y="-56"/>
                                    </p:animMotion>
                                  </p:childTnLst>
                                  <p:subTnLst>
                                    <p:set>
                                      <p:cBhvr override="childStyle">
                                        <p:cTn dur="1" fill="hold" display="0" masterRel="sameClick" afterEffect="1">
                                          <p:stCondLst>
                                            <p:cond evt="end" delay="0">
                                              <p:tn val="13"/>
                                            </p:cond>
                                          </p:stCondLst>
                                        </p:cTn>
                                        <p:tgtEl>
                                          <p:spTgt spid="59"/>
                                        </p:tgtEl>
                                        <p:attrNameLst>
                                          <p:attrName>style.visibility</p:attrName>
                                        </p:attrNameLst>
                                      </p:cBhvr>
                                      <p:to>
                                        <p:strVal val="hidden"/>
                                      </p:to>
                                    </p:set>
                                  </p:subTnLst>
                                </p:cTn>
                              </p:par>
                              <p:par>
                                <p:cTn id="15" presetID="1" presetClass="entr" presetSubtype="0" fill="hold" nodeType="withEffect">
                                  <p:stCondLst>
                                    <p:cond delay="0"/>
                                  </p:stCondLst>
                                  <p:childTnLst>
                                    <p:set>
                                      <p:cBhvr>
                                        <p:cTn id="16" dur="1" fill="hold">
                                          <p:stCondLst>
                                            <p:cond delay="0"/>
                                          </p:stCondLst>
                                        </p:cTn>
                                        <p:tgtEl>
                                          <p:spTgt spid="61"/>
                                        </p:tgtEl>
                                        <p:attrNameLst>
                                          <p:attrName>style.visibility</p:attrName>
                                        </p:attrNameLst>
                                      </p:cBhvr>
                                      <p:to>
                                        <p:strVal val="visible"/>
                                      </p:to>
                                    </p:set>
                                  </p:childTnLst>
                                </p:cTn>
                              </p:par>
                            </p:childTnLst>
                          </p:cTn>
                        </p:par>
                        <p:par>
                          <p:cTn id="17" fill="hold">
                            <p:stCondLst>
                              <p:cond delay="3000"/>
                            </p:stCondLst>
                            <p:childTnLst>
                              <p:par>
                                <p:cTn id="18" presetID="63" presetClass="path" presetSubtype="0" accel="50000" decel="50000" fill="hold" nodeType="afterEffect">
                                  <p:stCondLst>
                                    <p:cond delay="0"/>
                                  </p:stCondLst>
                                  <p:childTnLst>
                                    <p:animMotion origin="layout" path="M -0.0415 0.00023 L 0.2085 0.00023 " pathEditMode="relative" rAng="0" ptsTypes="AA">
                                      <p:cBhvr>
                                        <p:cTn id="19" dur="1000" fill="hold"/>
                                        <p:tgtEl>
                                          <p:spTgt spid="61"/>
                                        </p:tgtEl>
                                        <p:attrNameLst>
                                          <p:attrName>ppt_x</p:attrName>
                                          <p:attrName>ppt_y</p:attrName>
                                        </p:attrNameLst>
                                      </p:cBhvr>
                                      <p:rCtr x="125" y="0"/>
                                    </p:animMotion>
                                  </p:childTnLst>
                                  <p:subTnLst>
                                    <p:set>
                                      <p:cBhvr override="childStyle">
                                        <p:cTn dur="1" fill="hold" display="0" masterRel="sameClick" afterEffect="1">
                                          <p:stCondLst>
                                            <p:cond evt="end" delay="0">
                                              <p:tn val="18"/>
                                            </p:cond>
                                          </p:stCondLst>
                                        </p:cTn>
                                        <p:tgtEl>
                                          <p:spTgt spid="61"/>
                                        </p:tgtEl>
                                        <p:attrNameLst>
                                          <p:attrName>style.visibility</p:attrName>
                                        </p:attrNameLst>
                                      </p:cBhvr>
                                      <p:to>
                                        <p:strVal val="hidden"/>
                                      </p:to>
                                    </p:set>
                                  </p:subTnLst>
                                </p:cTn>
                              </p:par>
                              <p:par>
                                <p:cTn id="20" presetID="1" presetClass="entr" presetSubtype="0" fill="hold" nodeType="withEffect">
                                  <p:stCondLst>
                                    <p:cond delay="0"/>
                                  </p:stCondLst>
                                  <p:childTnLst>
                                    <p:set>
                                      <p:cBhvr>
                                        <p:cTn id="21" dur="1" fill="hold">
                                          <p:stCondLst>
                                            <p:cond delay="0"/>
                                          </p:stCondLst>
                                        </p:cTn>
                                        <p:tgtEl>
                                          <p:spTgt spid="62"/>
                                        </p:tgtEl>
                                        <p:attrNameLst>
                                          <p:attrName>style.visibility</p:attrName>
                                        </p:attrNameLst>
                                      </p:cBhvr>
                                      <p:to>
                                        <p:strVal val="visible"/>
                                      </p:to>
                                    </p:set>
                                  </p:childTnLst>
                                </p:cTn>
                              </p:par>
                            </p:childTnLst>
                          </p:cTn>
                        </p:par>
                        <p:par>
                          <p:cTn id="22" fill="hold">
                            <p:stCondLst>
                              <p:cond delay="4000"/>
                            </p:stCondLst>
                            <p:childTnLst>
                              <p:par>
                                <p:cTn id="23" presetID="49" presetClass="path" presetSubtype="0" accel="50000" decel="50000" fill="hold" nodeType="afterEffect">
                                  <p:stCondLst>
                                    <p:cond delay="0"/>
                                  </p:stCondLst>
                                  <p:childTnLst>
                                    <p:animMotion origin="layout" path="M 3.61111E-6 -3.60777E-7 L 0.19184 0.10014 " pathEditMode="relative" rAng="0" ptsTypes="AA">
                                      <p:cBhvr>
                                        <p:cTn id="24" dur="1000" fill="hold"/>
                                        <p:tgtEl>
                                          <p:spTgt spid="62"/>
                                        </p:tgtEl>
                                        <p:attrNameLst>
                                          <p:attrName>ppt_x</p:attrName>
                                          <p:attrName>ppt_y</p:attrName>
                                        </p:attrNameLst>
                                      </p:cBhvr>
                                      <p:rCtr x="96" y="50"/>
                                    </p:animMotion>
                                  </p:childTnLst>
                                  <p:subTnLst>
                                    <p:set>
                                      <p:cBhvr override="childStyle">
                                        <p:cTn dur="1" fill="hold" display="0" masterRel="sameClick" afterEffect="1">
                                          <p:stCondLst>
                                            <p:cond evt="end" delay="0">
                                              <p:tn val="23"/>
                                            </p:cond>
                                          </p:stCondLst>
                                        </p:cTn>
                                        <p:tgtEl>
                                          <p:spTgt spid="6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圓角矩形 34"/>
          <p:cNvSpPr/>
          <p:nvPr/>
        </p:nvSpPr>
        <p:spPr>
          <a:xfrm>
            <a:off x="1752600" y="2362200"/>
            <a:ext cx="5257800" cy="2971800"/>
          </a:xfrm>
          <a:prstGeom prst="roundRect">
            <a:avLst>
              <a:gd name="adj" fmla="val 8055"/>
            </a:avLst>
          </a:prstGeom>
          <a:solidFill>
            <a:srgbClr val="CCEC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p>
        </p:txBody>
      </p:sp>
      <p:sp>
        <p:nvSpPr>
          <p:cNvPr id="6" name="雲朵形圖說文字 63"/>
          <p:cNvSpPr/>
          <p:nvPr/>
        </p:nvSpPr>
        <p:spPr bwMode="auto">
          <a:xfrm rot="10800000">
            <a:off x="1676401" y="4419599"/>
            <a:ext cx="5486399" cy="1981200"/>
          </a:xfrm>
          <a:prstGeom prst="cloudCallout">
            <a:avLst>
              <a:gd name="adj1" fmla="val -41971"/>
              <a:gd name="adj2" fmla="val -12521"/>
            </a:avLst>
          </a:prstGeom>
          <a:solidFill>
            <a:srgbClr val="6600FF">
              <a:alpha val="72941"/>
            </a:srgbClr>
          </a:solidFill>
          <a:ln w="9525" cap="flat" cmpd="sng" algn="ctr">
            <a:noFill/>
            <a:prstDash val="solid"/>
            <a:round/>
            <a:headEnd type="none" w="med" len="med"/>
            <a:tailEnd type="none" w="med" len="med"/>
          </a:ln>
          <a:effectLst>
            <a:outerShdw blurRad="50800" dist="38100" dir="16200000" rotWithShape="0">
              <a:prstClr val="black">
                <a:alpha val="40000"/>
              </a:prstClr>
            </a:outerShdw>
          </a:effectLst>
          <a:scene3d>
            <a:camera prst="orthographicFront">
              <a:rot lat="3000000" lon="0" rev="0"/>
            </a:camera>
            <a:lightRig rig="twoPt" dir="t"/>
          </a:scene3d>
          <a:sp3d prstMaterial="metal">
            <a:bevelT/>
          </a:sp3d>
        </p:spPr>
        <p:txBody>
          <a:bodyPr anchor="b" anchorCtr="1"/>
          <a:lstStyle/>
          <a:p>
            <a:pPr algn="ctr">
              <a:spcBef>
                <a:spcPct val="50000"/>
              </a:spcBef>
              <a:defRPr/>
            </a:pPr>
            <a:endParaRPr kumimoji="0" lang="zh-TW" altLang="en-US" sz="1200" dirty="0">
              <a:solidFill>
                <a:prstClr val="black"/>
              </a:solidFill>
              <a:latin typeface="+mn-lt"/>
              <a:ea typeface="新細明體"/>
              <a:cs typeface="+mn-cs"/>
            </a:endParaRPr>
          </a:p>
        </p:txBody>
      </p:sp>
      <p:sp>
        <p:nvSpPr>
          <p:cNvPr id="28675" name="Title 1"/>
          <p:cNvSpPr>
            <a:spLocks noGrp="1"/>
          </p:cNvSpPr>
          <p:nvPr>
            <p:ph type="title"/>
          </p:nvPr>
        </p:nvSpPr>
        <p:spPr>
          <a:xfrm>
            <a:off x="381000" y="204788"/>
            <a:ext cx="8534400" cy="714375"/>
          </a:xfrm>
        </p:spPr>
        <p:txBody>
          <a:bodyPr/>
          <a:lstStyle/>
          <a:p>
            <a:r>
              <a:rPr lang="en-US" altLang="zh-TW" smtClean="0">
                <a:solidFill>
                  <a:srgbClr val="282828"/>
                </a:solidFill>
                <a:ea typeface="新細明體" charset="-120"/>
              </a:rPr>
              <a:t>What &amp; How Trend Micro use Cloud Computing</a:t>
            </a:r>
          </a:p>
        </p:txBody>
      </p:sp>
      <p:sp>
        <p:nvSpPr>
          <p:cNvPr id="4" name="Date Placeholder 3"/>
          <p:cNvSpPr>
            <a:spLocks noGrp="1"/>
          </p:cNvSpPr>
          <p:nvPr>
            <p:ph type="dt" sz="quarter" idx="10"/>
          </p:nvPr>
        </p:nvSpPr>
        <p:spPr/>
        <p:txBody>
          <a:bodyPr/>
          <a:lstStyle/>
          <a:p>
            <a:pPr>
              <a:defRPr/>
            </a:pPr>
            <a:r>
              <a:rPr lang="en-US" smtClean="0"/>
              <a:t>Feb 2009</a:t>
            </a:r>
            <a:endParaRPr lang="en-US"/>
          </a:p>
        </p:txBody>
      </p:sp>
      <p:sp>
        <p:nvSpPr>
          <p:cNvPr id="5" name="Footer Placeholder 4"/>
          <p:cNvSpPr>
            <a:spLocks noGrp="1"/>
          </p:cNvSpPr>
          <p:nvPr>
            <p:ph type="ftr" sz="quarter" idx="12"/>
          </p:nvPr>
        </p:nvSpPr>
        <p:spPr/>
        <p:txBody>
          <a:bodyPr/>
          <a:lstStyle/>
          <a:p>
            <a:pPr>
              <a:defRPr/>
            </a:pPr>
            <a:r>
              <a:rPr lang="en-US" smtClean="0"/>
              <a:t>Internal - Confidential</a:t>
            </a:r>
            <a:endParaRPr lang="en-US"/>
          </a:p>
        </p:txBody>
      </p:sp>
      <p:sp>
        <p:nvSpPr>
          <p:cNvPr id="20" name="Oval 19"/>
          <p:cNvSpPr>
            <a:spLocks noChangeAspect="1"/>
          </p:cNvSpPr>
          <p:nvPr/>
        </p:nvSpPr>
        <p:spPr>
          <a:xfrm>
            <a:off x="34353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1" name="Oval 20"/>
          <p:cNvSpPr>
            <a:spLocks noChangeAspect="1"/>
          </p:cNvSpPr>
          <p:nvPr/>
        </p:nvSpPr>
        <p:spPr>
          <a:xfrm>
            <a:off x="29781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2" name="Oval 21"/>
          <p:cNvSpPr>
            <a:spLocks noChangeAspect="1"/>
          </p:cNvSpPr>
          <p:nvPr/>
        </p:nvSpPr>
        <p:spPr>
          <a:xfrm>
            <a:off x="43497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3" name="Oval 22"/>
          <p:cNvSpPr>
            <a:spLocks noChangeAspect="1"/>
          </p:cNvSpPr>
          <p:nvPr/>
        </p:nvSpPr>
        <p:spPr>
          <a:xfrm>
            <a:off x="38925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4" name="Oval 23"/>
          <p:cNvSpPr>
            <a:spLocks noChangeAspect="1"/>
          </p:cNvSpPr>
          <p:nvPr/>
        </p:nvSpPr>
        <p:spPr>
          <a:xfrm>
            <a:off x="64071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5" name="Oval 24"/>
          <p:cNvSpPr>
            <a:spLocks noChangeAspect="1"/>
          </p:cNvSpPr>
          <p:nvPr/>
        </p:nvSpPr>
        <p:spPr>
          <a:xfrm>
            <a:off x="59499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6" name="Rectangle 25"/>
          <p:cNvSpPr/>
          <p:nvPr/>
        </p:nvSpPr>
        <p:spPr>
          <a:xfrm>
            <a:off x="1981200" y="4821238"/>
            <a:ext cx="4800600" cy="360362"/>
          </a:xfrm>
          <a:prstGeom prst="rect">
            <a:avLst/>
          </a:prstGeom>
          <a:solidFill>
            <a:srgbClr val="FFCC66"/>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chemeClr val="accent4">
                    <a:lumMod val="50000"/>
                  </a:schemeClr>
                </a:solidFill>
              </a:rPr>
              <a:t>OS</a:t>
            </a:r>
          </a:p>
        </p:txBody>
      </p:sp>
      <p:sp>
        <p:nvSpPr>
          <p:cNvPr id="28" name="Oval 27"/>
          <p:cNvSpPr>
            <a:spLocks noChangeAspect="1"/>
          </p:cNvSpPr>
          <p:nvPr/>
        </p:nvSpPr>
        <p:spPr>
          <a:xfrm>
            <a:off x="481330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29" name="Oval 28"/>
          <p:cNvSpPr>
            <a:spLocks noChangeAspect="1"/>
          </p:cNvSpPr>
          <p:nvPr/>
        </p:nvSpPr>
        <p:spPr>
          <a:xfrm>
            <a:off x="20637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sp>
        <p:nvSpPr>
          <p:cNvPr id="31" name="Oval 30"/>
          <p:cNvSpPr>
            <a:spLocks noChangeAspect="1"/>
          </p:cNvSpPr>
          <p:nvPr/>
        </p:nvSpPr>
        <p:spPr>
          <a:xfrm>
            <a:off x="2520950" y="5181600"/>
            <a:ext cx="374650" cy="374650"/>
          </a:xfrm>
          <a:prstGeom prst="ellipse">
            <a:avLst/>
          </a:prstGeom>
          <a:gradFill flip="none" rotWithShape="1">
            <a:gsLst>
              <a:gs pos="68000">
                <a:srgbClr val="660066"/>
              </a:gs>
              <a:gs pos="100000">
                <a:srgbClr val="FFFF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0" lang="en-US"/>
          </a:p>
        </p:txBody>
      </p:sp>
      <p:cxnSp>
        <p:nvCxnSpPr>
          <p:cNvPr id="33" name="Straight Connector 32"/>
          <p:cNvCxnSpPr/>
          <p:nvPr/>
        </p:nvCxnSpPr>
        <p:spPr>
          <a:xfrm>
            <a:off x="5264150" y="5408613"/>
            <a:ext cx="609600" cy="1587"/>
          </a:xfrm>
          <a:prstGeom prst="line">
            <a:avLst/>
          </a:prstGeom>
          <a:ln w="38100" cap="flat" cmpd="sng" algn="ctr">
            <a:solidFill>
              <a:srgbClr val="660066"/>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689" name="TextBox 35"/>
          <p:cNvSpPr txBox="1">
            <a:spLocks noChangeArrowheads="1"/>
          </p:cNvSpPr>
          <p:nvPr/>
        </p:nvSpPr>
        <p:spPr bwMode="auto">
          <a:xfrm>
            <a:off x="3721100" y="5559425"/>
            <a:ext cx="1231900" cy="307975"/>
          </a:xfrm>
          <a:prstGeom prst="rect">
            <a:avLst/>
          </a:prstGeom>
          <a:noFill/>
          <a:ln w="9525">
            <a:noFill/>
            <a:miter lim="800000"/>
            <a:headEnd/>
            <a:tailEnd/>
          </a:ln>
        </p:spPr>
        <p:txBody>
          <a:bodyPr wrap="none">
            <a:spAutoFit/>
          </a:bodyPr>
          <a:lstStyle/>
          <a:p>
            <a:r>
              <a:rPr kumimoji="0" lang="en-US" altLang="zh-TW" sz="1400" b="1">
                <a:solidFill>
                  <a:srgbClr val="010000"/>
                </a:solidFill>
              </a:rPr>
              <a:t>Server Farm</a:t>
            </a:r>
          </a:p>
        </p:txBody>
      </p:sp>
      <p:sp>
        <p:nvSpPr>
          <p:cNvPr id="37" name="TextBox 36"/>
          <p:cNvSpPr txBox="1"/>
          <p:nvPr/>
        </p:nvSpPr>
        <p:spPr>
          <a:xfrm>
            <a:off x="3048000" y="6062663"/>
            <a:ext cx="2711450" cy="338137"/>
          </a:xfrm>
          <a:prstGeom prst="rect">
            <a:avLst/>
          </a:prstGeom>
          <a:noFill/>
        </p:spPr>
        <p:txBody>
          <a:bodyPr wrap="none">
            <a:spAutoFit/>
          </a:bodyPr>
          <a:lstStyle/>
          <a:p>
            <a:pPr>
              <a:defRPr/>
            </a:pPr>
            <a:r>
              <a:rPr kumimoji="0" lang="en-US" sz="1600" b="1" dirty="0">
                <a:solidFill>
                  <a:schemeClr val="accent4">
                    <a:lumMod val="50000"/>
                  </a:schemeClr>
                </a:solidFill>
                <a:latin typeface="Arial" pitchFamily="34" charset="0"/>
                <a:ea typeface="+mn-ea"/>
                <a:cs typeface="Arial" pitchFamily="34" charset="0"/>
              </a:rPr>
              <a:t>Smart Protection Network</a:t>
            </a:r>
          </a:p>
        </p:txBody>
      </p:sp>
      <p:sp>
        <p:nvSpPr>
          <p:cNvPr id="38" name="Rectangle 37"/>
          <p:cNvSpPr/>
          <p:nvPr/>
        </p:nvSpPr>
        <p:spPr>
          <a:xfrm>
            <a:off x="1981200" y="3546475"/>
            <a:ext cx="1676400" cy="360363"/>
          </a:xfrm>
          <a:prstGeom prst="rect">
            <a:avLst/>
          </a:prstGeom>
          <a:solidFill>
            <a:srgbClr val="6600FF"/>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chemeClr val="bg1"/>
                </a:solidFill>
              </a:rPr>
              <a:t>Tracking System</a:t>
            </a:r>
          </a:p>
        </p:txBody>
      </p:sp>
      <p:sp>
        <p:nvSpPr>
          <p:cNvPr id="39" name="Rectangle 38"/>
          <p:cNvSpPr/>
          <p:nvPr/>
        </p:nvSpPr>
        <p:spPr>
          <a:xfrm>
            <a:off x="3733800" y="3546475"/>
            <a:ext cx="3048000" cy="360363"/>
          </a:xfrm>
          <a:prstGeom prst="rect">
            <a:avLst/>
          </a:prstGeom>
          <a:solidFill>
            <a:schemeClr val="bg1">
              <a:lumMod val="50000"/>
            </a:schemeClr>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err="1">
                <a:solidFill>
                  <a:srgbClr val="010000"/>
                </a:solidFill>
              </a:rPr>
              <a:t>Hadoop</a:t>
            </a:r>
            <a:r>
              <a:rPr kumimoji="0" lang="en-US" sz="1400" b="1" dirty="0">
                <a:solidFill>
                  <a:srgbClr val="010000"/>
                </a:solidFill>
              </a:rPr>
              <a:t> ( HBASE / Meta Data )</a:t>
            </a:r>
          </a:p>
        </p:txBody>
      </p:sp>
      <p:sp>
        <p:nvSpPr>
          <p:cNvPr id="40" name="Rectangle 39"/>
          <p:cNvSpPr/>
          <p:nvPr/>
        </p:nvSpPr>
        <p:spPr>
          <a:xfrm>
            <a:off x="1981200" y="4394200"/>
            <a:ext cx="4800600" cy="360363"/>
          </a:xfrm>
          <a:prstGeom prst="rect">
            <a:avLst/>
          </a:prstGeom>
          <a:solidFill>
            <a:srgbClr val="008000"/>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FFFFFF"/>
                </a:solidFill>
              </a:rPr>
              <a:t>Virtualization</a:t>
            </a:r>
          </a:p>
        </p:txBody>
      </p:sp>
      <p:sp>
        <p:nvSpPr>
          <p:cNvPr id="41" name="Rectangle 40"/>
          <p:cNvSpPr/>
          <p:nvPr/>
        </p:nvSpPr>
        <p:spPr>
          <a:xfrm>
            <a:off x="4724400" y="3983038"/>
            <a:ext cx="2057400" cy="360362"/>
          </a:xfrm>
          <a:prstGeom prst="rect">
            <a:avLst/>
          </a:prstGeom>
          <a:solidFill>
            <a:schemeClr val="tx1">
              <a:lumMod val="50000"/>
            </a:schemeClr>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err="1"/>
              <a:t>Hadoop</a:t>
            </a:r>
            <a:r>
              <a:rPr kumimoji="0" lang="en-US" sz="1400" b="1" dirty="0"/>
              <a:t> (HDFS)</a:t>
            </a:r>
          </a:p>
        </p:txBody>
      </p:sp>
      <p:sp>
        <p:nvSpPr>
          <p:cNvPr id="42" name="Rectangle 41"/>
          <p:cNvSpPr/>
          <p:nvPr/>
        </p:nvSpPr>
        <p:spPr>
          <a:xfrm>
            <a:off x="1981200" y="3983038"/>
            <a:ext cx="2667000" cy="360362"/>
          </a:xfrm>
          <a:prstGeom prst="rect">
            <a:avLst/>
          </a:prstGeom>
          <a:solidFill>
            <a:srgbClr val="6600FF"/>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t>Message Routing framework</a:t>
            </a:r>
          </a:p>
        </p:txBody>
      </p:sp>
      <p:sp>
        <p:nvSpPr>
          <p:cNvPr id="44" name="Rectangle 43"/>
          <p:cNvSpPr/>
          <p:nvPr/>
        </p:nvSpPr>
        <p:spPr>
          <a:xfrm>
            <a:off x="5638800" y="3111500"/>
            <a:ext cx="1143000" cy="358775"/>
          </a:xfrm>
          <a:prstGeom prst="rect">
            <a:avLst/>
          </a:prstGeom>
          <a:solidFill>
            <a:schemeClr val="bg1">
              <a:lumMod val="75000"/>
            </a:schemeClr>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lIns="36000" rIns="36000" anchor="ctr"/>
          <a:lstStyle/>
          <a:p>
            <a:pPr algn="ctr">
              <a:defRPr/>
            </a:pPr>
            <a:r>
              <a:rPr kumimoji="0" lang="en-US" sz="1400" b="1" dirty="0" err="1">
                <a:solidFill>
                  <a:srgbClr val="010000"/>
                </a:solidFill>
              </a:rPr>
              <a:t>MapReduce</a:t>
            </a:r>
            <a:endParaRPr kumimoji="0" lang="en-US" sz="1400" b="1" dirty="0">
              <a:solidFill>
                <a:srgbClr val="010000"/>
              </a:solidFill>
            </a:endParaRPr>
          </a:p>
        </p:txBody>
      </p:sp>
      <p:sp>
        <p:nvSpPr>
          <p:cNvPr id="45" name="Rectangle 44"/>
          <p:cNvSpPr/>
          <p:nvPr/>
        </p:nvSpPr>
        <p:spPr>
          <a:xfrm>
            <a:off x="1981200" y="3105150"/>
            <a:ext cx="1219200" cy="360363"/>
          </a:xfrm>
          <a:prstGeom prst="rect">
            <a:avLst/>
          </a:prstGeom>
          <a:solidFill>
            <a:srgbClr val="0BFF26"/>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010000"/>
                </a:solidFill>
              </a:rPr>
              <a:t>Clustering</a:t>
            </a:r>
          </a:p>
        </p:txBody>
      </p:sp>
      <p:sp>
        <p:nvSpPr>
          <p:cNvPr id="46" name="Rectangle 45"/>
          <p:cNvSpPr/>
          <p:nvPr/>
        </p:nvSpPr>
        <p:spPr>
          <a:xfrm>
            <a:off x="4495800" y="3111500"/>
            <a:ext cx="1066800" cy="360363"/>
          </a:xfrm>
          <a:prstGeom prst="rect">
            <a:avLst/>
          </a:prstGeom>
          <a:solidFill>
            <a:schemeClr val="bg1">
              <a:lumMod val="95000"/>
            </a:schemeClr>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010000"/>
                </a:solidFill>
              </a:rPr>
              <a:t>Clawer</a:t>
            </a:r>
          </a:p>
        </p:txBody>
      </p:sp>
      <p:sp>
        <p:nvSpPr>
          <p:cNvPr id="47" name="Rectangle 46"/>
          <p:cNvSpPr/>
          <p:nvPr/>
        </p:nvSpPr>
        <p:spPr>
          <a:xfrm>
            <a:off x="3276600" y="3111500"/>
            <a:ext cx="1143000" cy="358775"/>
          </a:xfrm>
          <a:prstGeom prst="rect">
            <a:avLst/>
          </a:prstGeom>
          <a:solidFill>
            <a:srgbClr val="0BFF26"/>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010000"/>
                </a:solidFill>
              </a:rPr>
              <a:t>Analyzer</a:t>
            </a:r>
          </a:p>
        </p:txBody>
      </p:sp>
      <p:sp>
        <p:nvSpPr>
          <p:cNvPr id="49" name="Rectangle 48"/>
          <p:cNvSpPr/>
          <p:nvPr/>
        </p:nvSpPr>
        <p:spPr>
          <a:xfrm>
            <a:off x="1981200" y="2654300"/>
            <a:ext cx="1600200" cy="358775"/>
          </a:xfrm>
          <a:prstGeom prst="rect">
            <a:avLst/>
          </a:prstGeom>
          <a:solidFill>
            <a:schemeClr val="accent2"/>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chemeClr val="bg1"/>
                </a:solidFill>
              </a:rPr>
              <a:t>Monitor</a:t>
            </a:r>
          </a:p>
        </p:txBody>
      </p:sp>
      <p:sp>
        <p:nvSpPr>
          <p:cNvPr id="50" name="Rectangle 49"/>
          <p:cNvSpPr/>
          <p:nvPr/>
        </p:nvSpPr>
        <p:spPr>
          <a:xfrm>
            <a:off x="3657600" y="2654300"/>
            <a:ext cx="1600200" cy="358775"/>
          </a:xfrm>
          <a:prstGeom prst="rect">
            <a:avLst/>
          </a:prstGeom>
          <a:solidFill>
            <a:schemeClr val="accent2"/>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chemeClr val="bg1"/>
                </a:solidFill>
              </a:rPr>
              <a:t>Incident Trigger</a:t>
            </a:r>
          </a:p>
        </p:txBody>
      </p:sp>
      <p:sp>
        <p:nvSpPr>
          <p:cNvPr id="51" name="Rectangle 50"/>
          <p:cNvSpPr/>
          <p:nvPr/>
        </p:nvSpPr>
        <p:spPr>
          <a:xfrm>
            <a:off x="5334000" y="2654300"/>
            <a:ext cx="1447800" cy="358775"/>
          </a:xfrm>
          <a:prstGeom prst="rect">
            <a:avLst/>
          </a:prstGeom>
          <a:solidFill>
            <a:schemeClr val="accent2"/>
          </a:solidFill>
          <a:ln>
            <a:no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FFFFFF"/>
                </a:solidFill>
              </a:rPr>
              <a:t>Correlation</a:t>
            </a:r>
          </a:p>
        </p:txBody>
      </p:sp>
      <p:grpSp>
        <p:nvGrpSpPr>
          <p:cNvPr id="28703" name="群組 47"/>
          <p:cNvGrpSpPr>
            <a:grpSpLocks/>
          </p:cNvGrpSpPr>
          <p:nvPr/>
        </p:nvGrpSpPr>
        <p:grpSpPr bwMode="auto">
          <a:xfrm>
            <a:off x="2036763" y="2133600"/>
            <a:ext cx="4724400" cy="360363"/>
            <a:chOff x="1981200" y="1545000"/>
            <a:chExt cx="4572000" cy="360000"/>
          </a:xfrm>
        </p:grpSpPr>
        <p:sp>
          <p:nvSpPr>
            <p:cNvPr id="52" name="Rectangle 51"/>
            <p:cNvSpPr/>
            <p:nvPr/>
          </p:nvSpPr>
          <p:spPr>
            <a:xfrm>
              <a:off x="1981200" y="1545000"/>
              <a:ext cx="1513245" cy="360000"/>
            </a:xfrm>
            <a:prstGeom prst="rect">
              <a:avLst/>
            </a:prstGeom>
            <a:solidFill>
              <a:schemeClr val="bg1"/>
            </a:solidFill>
            <a:ln w="25400">
              <a:solidFill>
                <a:srgbClr val="002060"/>
              </a:solid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002060"/>
                  </a:solidFill>
                </a:rPr>
                <a:t>HTTP</a:t>
              </a:r>
            </a:p>
          </p:txBody>
        </p:sp>
        <p:sp>
          <p:nvSpPr>
            <p:cNvPr id="53" name="Rectangle 52"/>
            <p:cNvSpPr/>
            <p:nvPr/>
          </p:nvSpPr>
          <p:spPr>
            <a:xfrm>
              <a:off x="3582015" y="1545000"/>
              <a:ext cx="1496347" cy="360000"/>
            </a:xfrm>
            <a:prstGeom prst="rect">
              <a:avLst/>
            </a:prstGeom>
            <a:solidFill>
              <a:schemeClr val="bg1"/>
            </a:solidFill>
            <a:ln w="25400">
              <a:solidFill>
                <a:srgbClr val="002060"/>
              </a:solid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002060"/>
                  </a:solidFill>
                </a:rPr>
                <a:t>DNS</a:t>
              </a:r>
            </a:p>
          </p:txBody>
        </p:sp>
        <p:sp>
          <p:nvSpPr>
            <p:cNvPr id="54" name="Rectangle 53"/>
            <p:cNvSpPr/>
            <p:nvPr/>
          </p:nvSpPr>
          <p:spPr>
            <a:xfrm>
              <a:off x="5152103" y="1545000"/>
              <a:ext cx="1401097" cy="360000"/>
            </a:xfrm>
            <a:prstGeom prst="rect">
              <a:avLst/>
            </a:prstGeom>
            <a:solidFill>
              <a:schemeClr val="bg1"/>
            </a:solidFill>
            <a:ln w="25400">
              <a:solidFill>
                <a:srgbClr val="002060"/>
              </a:solidFill>
            </a:ln>
            <a:effectLst>
              <a:outerShdw blurRad="40000" dist="356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kumimoji="0" lang="en-US" sz="1400" b="1" dirty="0">
                  <a:solidFill>
                    <a:srgbClr val="002060"/>
                  </a:solidFill>
                </a:rPr>
                <a:t>FTP</a:t>
              </a:r>
            </a:p>
          </p:txBody>
        </p:sp>
      </p:grpSp>
      <p:sp>
        <p:nvSpPr>
          <p:cNvPr id="59" name="雲朵形 58"/>
          <p:cNvSpPr/>
          <p:nvPr/>
        </p:nvSpPr>
        <p:spPr>
          <a:xfrm>
            <a:off x="457200" y="990600"/>
            <a:ext cx="2971800" cy="838200"/>
          </a:xfrm>
          <a:prstGeom prst="cloud">
            <a:avLst/>
          </a:prstGeom>
          <a:solidFill>
            <a:schemeClr val="bg1">
              <a:lumMod val="9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p>
        </p:txBody>
      </p:sp>
      <p:sp>
        <p:nvSpPr>
          <p:cNvPr id="60" name="文字方塊 59"/>
          <p:cNvSpPr txBox="1"/>
          <p:nvPr/>
        </p:nvSpPr>
        <p:spPr>
          <a:xfrm>
            <a:off x="1524000" y="1368623"/>
            <a:ext cx="1600200" cy="307777"/>
          </a:xfrm>
          <a:prstGeom prst="rect">
            <a:avLst/>
          </a:prstGeom>
          <a:solidFill>
            <a:schemeClr val="bg1">
              <a:lumMod val="50000"/>
            </a:schemeClr>
          </a:solidFill>
          <a:scene3d>
            <a:camera prst="isometricOffAxis1Right"/>
            <a:lightRig rig="threePt" dir="t"/>
          </a:scene3d>
        </p:spPr>
        <p:txBody>
          <a:bodyPr>
            <a:spAutoFit/>
          </a:bodyPr>
          <a:lstStyle/>
          <a:p>
            <a:pPr algn="ctr">
              <a:defRPr/>
            </a:pPr>
            <a:r>
              <a:rPr kumimoji="0" lang="en-US" altLang="zh-TW" sz="1400" b="1" dirty="0">
                <a:solidFill>
                  <a:schemeClr val="bg1"/>
                </a:solidFill>
                <a:latin typeface="Arial" pitchFamily="34" charset="0"/>
                <a:ea typeface="+mn-ea"/>
                <a:cs typeface="Arial" pitchFamily="34" charset="0"/>
              </a:rPr>
              <a:t>User traffic log</a:t>
            </a:r>
            <a:endParaRPr kumimoji="0" lang="zh-TW" altLang="en-US" sz="1400" b="1" dirty="0">
              <a:solidFill>
                <a:schemeClr val="bg1"/>
              </a:solidFill>
              <a:latin typeface="Arial" pitchFamily="34" charset="0"/>
              <a:ea typeface="+mn-ea"/>
              <a:cs typeface="Arial" pitchFamily="34" charset="0"/>
            </a:endParaRPr>
          </a:p>
        </p:txBody>
      </p:sp>
      <p:sp>
        <p:nvSpPr>
          <p:cNvPr id="61" name="文字方塊 60"/>
          <p:cNvSpPr txBox="1"/>
          <p:nvPr/>
        </p:nvSpPr>
        <p:spPr>
          <a:xfrm>
            <a:off x="685800" y="1140023"/>
            <a:ext cx="1795684" cy="307777"/>
          </a:xfrm>
          <a:prstGeom prst="rect">
            <a:avLst/>
          </a:prstGeom>
          <a:solidFill>
            <a:schemeClr val="bg1">
              <a:lumMod val="50000"/>
            </a:schemeClr>
          </a:solidFill>
          <a:scene3d>
            <a:camera prst="isometricOffAxis1Right"/>
            <a:lightRig rig="threePt" dir="t"/>
          </a:scene3d>
        </p:spPr>
        <p:txBody>
          <a:bodyPr wrap="none">
            <a:spAutoFit/>
          </a:bodyPr>
          <a:lstStyle/>
          <a:p>
            <a:pPr>
              <a:defRPr/>
            </a:pPr>
            <a:r>
              <a:rPr kumimoji="0" lang="en-US" altLang="zh-TW" sz="1400" b="1" dirty="0">
                <a:solidFill>
                  <a:schemeClr val="bg1"/>
                </a:solidFill>
                <a:latin typeface="Arial" pitchFamily="34" charset="0"/>
                <a:ea typeface="+mn-ea"/>
                <a:cs typeface="Arial" pitchFamily="34" charset="0"/>
              </a:rPr>
              <a:t>Proactive sourcing</a:t>
            </a:r>
            <a:endParaRPr kumimoji="0" lang="zh-TW" altLang="en-US" sz="1400" b="1" dirty="0">
              <a:solidFill>
                <a:schemeClr val="bg1"/>
              </a:solidFill>
              <a:latin typeface="Arial" pitchFamily="34" charset="0"/>
              <a:ea typeface="+mn-ea"/>
              <a:cs typeface="Arial" pitchFamily="34" charset="0"/>
            </a:endParaRPr>
          </a:p>
        </p:txBody>
      </p:sp>
      <p:sp>
        <p:nvSpPr>
          <p:cNvPr id="62" name="雲朵形 61"/>
          <p:cNvSpPr/>
          <p:nvPr/>
        </p:nvSpPr>
        <p:spPr>
          <a:xfrm>
            <a:off x="5486400" y="1066800"/>
            <a:ext cx="2971800" cy="838200"/>
          </a:xfrm>
          <a:prstGeom prst="cloud">
            <a:avLst/>
          </a:prstGeom>
          <a:solidFill>
            <a:schemeClr val="bg1">
              <a:lumMod val="9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p>
        </p:txBody>
      </p:sp>
      <p:sp>
        <p:nvSpPr>
          <p:cNvPr id="66" name="弧形 65"/>
          <p:cNvSpPr/>
          <p:nvPr/>
        </p:nvSpPr>
        <p:spPr>
          <a:xfrm rot="1669210">
            <a:off x="2974975" y="1665288"/>
            <a:ext cx="706438" cy="403225"/>
          </a:xfrm>
          <a:prstGeom prst="arc">
            <a:avLst>
              <a:gd name="adj1" fmla="val 12763221"/>
              <a:gd name="adj2" fmla="val 20233042"/>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kumimoji="0" lang="zh-TW" altLang="en-US"/>
          </a:p>
        </p:txBody>
      </p:sp>
      <p:sp>
        <p:nvSpPr>
          <p:cNvPr id="68" name="文字方塊 67"/>
          <p:cNvSpPr txBox="1"/>
          <p:nvPr/>
        </p:nvSpPr>
        <p:spPr>
          <a:xfrm>
            <a:off x="6705600" y="1143000"/>
            <a:ext cx="1600200" cy="307777"/>
          </a:xfrm>
          <a:prstGeom prst="rect">
            <a:avLst/>
          </a:prstGeom>
          <a:solidFill>
            <a:srgbClr val="0070C0"/>
          </a:solidFill>
          <a:scene3d>
            <a:camera prst="isometricOffAxis2Left"/>
            <a:lightRig rig="threePt" dir="t"/>
          </a:scene3d>
        </p:spPr>
        <p:txBody>
          <a:bodyPr>
            <a:spAutoFit/>
          </a:bodyPr>
          <a:lstStyle/>
          <a:p>
            <a:pPr algn="ctr">
              <a:defRPr/>
            </a:pPr>
            <a:r>
              <a:rPr kumimoji="0" lang="en-US" altLang="zh-TW" sz="1400" b="1" dirty="0">
                <a:solidFill>
                  <a:schemeClr val="bg1"/>
                </a:solidFill>
                <a:latin typeface="Arial" pitchFamily="34" charset="0"/>
                <a:ea typeface="+mn-ea"/>
                <a:cs typeface="Arial" pitchFamily="34" charset="0"/>
              </a:rPr>
              <a:t>Customer</a:t>
            </a:r>
            <a:endParaRPr kumimoji="0" lang="zh-TW" altLang="en-US" sz="1400" b="1" dirty="0">
              <a:solidFill>
                <a:schemeClr val="bg1"/>
              </a:solidFill>
              <a:latin typeface="Arial" pitchFamily="34" charset="0"/>
              <a:ea typeface="+mn-ea"/>
              <a:cs typeface="Arial" pitchFamily="34" charset="0"/>
            </a:endParaRPr>
          </a:p>
        </p:txBody>
      </p:sp>
      <p:sp>
        <p:nvSpPr>
          <p:cNvPr id="69" name="文字方塊 68"/>
          <p:cNvSpPr txBox="1"/>
          <p:nvPr/>
        </p:nvSpPr>
        <p:spPr>
          <a:xfrm>
            <a:off x="5943600" y="1368623"/>
            <a:ext cx="1402433" cy="307777"/>
          </a:xfrm>
          <a:prstGeom prst="rect">
            <a:avLst/>
          </a:prstGeom>
          <a:solidFill>
            <a:srgbClr val="0070C0"/>
          </a:solidFill>
          <a:scene3d>
            <a:camera prst="isometricOffAxis2Left"/>
            <a:lightRig rig="threePt" dir="t"/>
          </a:scene3d>
        </p:spPr>
        <p:txBody>
          <a:bodyPr>
            <a:spAutoFit/>
          </a:bodyPr>
          <a:lstStyle/>
          <a:p>
            <a:pPr algn="ctr">
              <a:defRPr/>
            </a:pPr>
            <a:r>
              <a:rPr kumimoji="0" lang="en-US" altLang="zh-TW" sz="1400" b="1" dirty="0">
                <a:solidFill>
                  <a:schemeClr val="bg1"/>
                </a:solidFill>
                <a:latin typeface="Arial" pitchFamily="34" charset="0"/>
                <a:ea typeface="+mn-ea"/>
                <a:cs typeface="Arial" pitchFamily="34" charset="0"/>
              </a:rPr>
              <a:t>Customer</a:t>
            </a:r>
            <a:endParaRPr kumimoji="0" lang="zh-TW" altLang="en-US" sz="1400" b="1" dirty="0">
              <a:solidFill>
                <a:schemeClr val="bg1"/>
              </a:solidFill>
              <a:latin typeface="Arial" pitchFamily="34" charset="0"/>
              <a:ea typeface="+mn-ea"/>
              <a:cs typeface="Arial" pitchFamily="34" charset="0"/>
            </a:endParaRPr>
          </a:p>
        </p:txBody>
      </p:sp>
      <p:sp>
        <p:nvSpPr>
          <p:cNvPr id="70" name="弧形 69"/>
          <p:cNvSpPr/>
          <p:nvPr/>
        </p:nvSpPr>
        <p:spPr>
          <a:xfrm rot="20406641" flipH="1">
            <a:off x="5057775" y="1663700"/>
            <a:ext cx="688975" cy="385763"/>
          </a:xfrm>
          <a:prstGeom prst="arc">
            <a:avLst>
              <a:gd name="adj1" fmla="val 12763221"/>
              <a:gd name="adj2" fmla="val 20464720"/>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kumimoji="0" lang="zh-TW" altLang="en-US"/>
          </a:p>
        </p:txBody>
      </p:sp>
      <p:sp>
        <p:nvSpPr>
          <p:cNvPr id="55" name="Right Brace 54"/>
          <p:cNvSpPr/>
          <p:nvPr/>
        </p:nvSpPr>
        <p:spPr>
          <a:xfrm>
            <a:off x="6858000" y="4419600"/>
            <a:ext cx="228600" cy="762000"/>
          </a:xfrm>
          <a:prstGeom prst="rightBrace">
            <a:avLst/>
          </a:prstGeom>
          <a:ln>
            <a:solidFill>
              <a:srgbClr val="01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sp>
        <p:nvSpPr>
          <p:cNvPr id="57" name="Right Brace 56"/>
          <p:cNvSpPr/>
          <p:nvPr/>
        </p:nvSpPr>
        <p:spPr>
          <a:xfrm>
            <a:off x="6858000" y="3124200"/>
            <a:ext cx="228600" cy="381000"/>
          </a:xfrm>
          <a:prstGeom prst="rightBrace">
            <a:avLst/>
          </a:prstGeom>
          <a:ln>
            <a:solidFill>
              <a:srgbClr val="01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sp>
        <p:nvSpPr>
          <p:cNvPr id="58" name="Right Brace 57"/>
          <p:cNvSpPr/>
          <p:nvPr/>
        </p:nvSpPr>
        <p:spPr>
          <a:xfrm>
            <a:off x="6858000" y="2667000"/>
            <a:ext cx="228600" cy="381000"/>
          </a:xfrm>
          <a:prstGeom prst="rightBrace">
            <a:avLst/>
          </a:prstGeom>
          <a:ln>
            <a:solidFill>
              <a:srgbClr val="01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sp>
        <p:nvSpPr>
          <p:cNvPr id="28715" name="TextBox 62"/>
          <p:cNvSpPr txBox="1">
            <a:spLocks noChangeArrowheads="1"/>
          </p:cNvSpPr>
          <p:nvPr/>
        </p:nvSpPr>
        <p:spPr bwMode="auto">
          <a:xfrm>
            <a:off x="7123113" y="4645025"/>
            <a:ext cx="1592262" cy="307975"/>
          </a:xfrm>
          <a:prstGeom prst="rect">
            <a:avLst/>
          </a:prstGeom>
          <a:noFill/>
          <a:ln w="9525">
            <a:noFill/>
            <a:miter lim="800000"/>
            <a:headEnd/>
            <a:tailEnd/>
          </a:ln>
        </p:spPr>
        <p:txBody>
          <a:bodyPr wrap="none">
            <a:spAutoFit/>
          </a:bodyPr>
          <a:lstStyle/>
          <a:p>
            <a:r>
              <a:rPr kumimoji="0" lang="en-US" altLang="zh-TW" sz="1400">
                <a:solidFill>
                  <a:srgbClr val="010000"/>
                </a:solidFill>
              </a:rPr>
              <a:t>Operating system</a:t>
            </a:r>
          </a:p>
        </p:txBody>
      </p:sp>
      <p:sp>
        <p:nvSpPr>
          <p:cNvPr id="28716" name="TextBox 63"/>
          <p:cNvSpPr txBox="1">
            <a:spLocks noChangeArrowheads="1"/>
          </p:cNvSpPr>
          <p:nvPr/>
        </p:nvSpPr>
        <p:spPr bwMode="auto">
          <a:xfrm>
            <a:off x="7170738" y="3962400"/>
            <a:ext cx="1243012" cy="307975"/>
          </a:xfrm>
          <a:prstGeom prst="rect">
            <a:avLst/>
          </a:prstGeom>
          <a:noFill/>
          <a:ln w="9525">
            <a:noFill/>
            <a:miter lim="800000"/>
            <a:headEnd/>
            <a:tailEnd/>
          </a:ln>
        </p:spPr>
        <p:txBody>
          <a:bodyPr wrap="none">
            <a:spAutoFit/>
          </a:bodyPr>
          <a:lstStyle/>
          <a:p>
            <a:r>
              <a:rPr kumimoji="0" lang="en-US" altLang="zh-TW" sz="1400">
                <a:solidFill>
                  <a:srgbClr val="010000"/>
                </a:solidFill>
              </a:rPr>
              <a:t>Infrastructure</a:t>
            </a:r>
          </a:p>
        </p:txBody>
      </p:sp>
      <p:sp>
        <p:nvSpPr>
          <p:cNvPr id="71" name="Right Brace 70"/>
          <p:cNvSpPr/>
          <p:nvPr/>
        </p:nvSpPr>
        <p:spPr>
          <a:xfrm>
            <a:off x="6858000" y="3962400"/>
            <a:ext cx="228600" cy="381000"/>
          </a:xfrm>
          <a:prstGeom prst="rightBrace">
            <a:avLst/>
          </a:prstGeom>
          <a:ln>
            <a:solidFill>
              <a:srgbClr val="01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sp>
        <p:nvSpPr>
          <p:cNvPr id="72" name="Right Brace 71"/>
          <p:cNvSpPr/>
          <p:nvPr/>
        </p:nvSpPr>
        <p:spPr>
          <a:xfrm>
            <a:off x="6858000" y="3581400"/>
            <a:ext cx="228600" cy="381000"/>
          </a:xfrm>
          <a:prstGeom prst="rightBrace">
            <a:avLst/>
          </a:prstGeom>
          <a:ln>
            <a:solidFill>
              <a:srgbClr val="01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0" lang="en-US"/>
          </a:p>
        </p:txBody>
      </p:sp>
      <p:sp>
        <p:nvSpPr>
          <p:cNvPr id="28719" name="TextBox 72"/>
          <p:cNvSpPr txBox="1">
            <a:spLocks noChangeArrowheads="1"/>
          </p:cNvSpPr>
          <p:nvPr/>
        </p:nvSpPr>
        <p:spPr bwMode="auto">
          <a:xfrm>
            <a:off x="7162800" y="3581400"/>
            <a:ext cx="1203325" cy="307975"/>
          </a:xfrm>
          <a:prstGeom prst="rect">
            <a:avLst/>
          </a:prstGeom>
          <a:noFill/>
          <a:ln w="9525">
            <a:noFill/>
            <a:miter lim="800000"/>
            <a:headEnd/>
            <a:tailEnd/>
          </a:ln>
        </p:spPr>
        <p:txBody>
          <a:bodyPr wrap="none">
            <a:spAutoFit/>
          </a:bodyPr>
          <a:lstStyle/>
          <a:p>
            <a:r>
              <a:rPr kumimoji="0" lang="en-US" altLang="zh-TW" sz="1400">
                <a:solidFill>
                  <a:srgbClr val="010000"/>
                </a:solidFill>
              </a:rPr>
              <a:t>Data Archive</a:t>
            </a:r>
          </a:p>
        </p:txBody>
      </p:sp>
      <p:sp>
        <p:nvSpPr>
          <p:cNvPr id="28720" name="TextBox 73"/>
          <p:cNvSpPr txBox="1">
            <a:spLocks noChangeArrowheads="1"/>
          </p:cNvSpPr>
          <p:nvPr/>
        </p:nvSpPr>
        <p:spPr bwMode="auto">
          <a:xfrm>
            <a:off x="7162800" y="3124200"/>
            <a:ext cx="1501775" cy="307975"/>
          </a:xfrm>
          <a:prstGeom prst="rect">
            <a:avLst/>
          </a:prstGeom>
          <a:noFill/>
          <a:ln w="9525">
            <a:noFill/>
            <a:miter lim="800000"/>
            <a:headEnd/>
            <a:tailEnd/>
          </a:ln>
        </p:spPr>
        <p:txBody>
          <a:bodyPr wrap="none">
            <a:spAutoFit/>
          </a:bodyPr>
          <a:lstStyle/>
          <a:p>
            <a:r>
              <a:rPr kumimoji="0" lang="en-US" altLang="zh-TW" sz="1400">
                <a:solidFill>
                  <a:srgbClr val="010000"/>
                </a:solidFill>
              </a:rPr>
              <a:t>Data Processing</a:t>
            </a:r>
          </a:p>
        </p:txBody>
      </p:sp>
      <p:sp>
        <p:nvSpPr>
          <p:cNvPr id="28721" name="TextBox 74"/>
          <p:cNvSpPr txBox="1">
            <a:spLocks noChangeArrowheads="1"/>
          </p:cNvSpPr>
          <p:nvPr/>
        </p:nvSpPr>
        <p:spPr bwMode="auto">
          <a:xfrm>
            <a:off x="7162800" y="2667000"/>
            <a:ext cx="1062038" cy="307975"/>
          </a:xfrm>
          <a:prstGeom prst="rect">
            <a:avLst/>
          </a:prstGeom>
          <a:noFill/>
          <a:ln w="9525">
            <a:noFill/>
            <a:miter lim="800000"/>
            <a:headEnd/>
            <a:tailEnd/>
          </a:ln>
        </p:spPr>
        <p:txBody>
          <a:bodyPr wrap="none">
            <a:spAutoFit/>
          </a:bodyPr>
          <a:lstStyle/>
          <a:p>
            <a:r>
              <a:rPr kumimoji="0" lang="en-US" altLang="zh-TW" sz="1400">
                <a:solidFill>
                  <a:srgbClr val="010000"/>
                </a:solidFill>
              </a:rPr>
              <a:t>Correlation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p:txBody>
          <a:bodyPr/>
          <a:lstStyle/>
          <a:p>
            <a:pPr>
              <a:defRPr/>
            </a:pPr>
            <a:r>
              <a:rPr lang="en-US" smtClean="0">
                <a:latin typeface="Arial" charset="0"/>
              </a:rPr>
              <a:t>Feb 2009</a:t>
            </a:r>
          </a:p>
        </p:txBody>
      </p:sp>
      <p:sp>
        <p:nvSpPr>
          <p:cNvPr id="5123" name="Footer Placeholder 3"/>
          <p:cNvSpPr>
            <a:spLocks noGrp="1"/>
          </p:cNvSpPr>
          <p:nvPr>
            <p:ph type="ftr" sz="quarter" idx="12"/>
          </p:nvPr>
        </p:nvSpPr>
        <p:spPr/>
        <p:txBody>
          <a:bodyPr/>
          <a:lstStyle/>
          <a:p>
            <a:pPr>
              <a:defRPr/>
            </a:pPr>
            <a:r>
              <a:rPr lang="en-US" smtClean="0">
                <a:latin typeface="Arial" charset="0"/>
              </a:rPr>
              <a:t>Internal - Confidential</a:t>
            </a:r>
          </a:p>
        </p:txBody>
      </p:sp>
      <p:sp>
        <p:nvSpPr>
          <p:cNvPr id="29699" name="Rectangle 2"/>
          <p:cNvSpPr>
            <a:spLocks noGrp="1" noChangeArrowheads="1"/>
          </p:cNvSpPr>
          <p:nvPr>
            <p:ph type="title" idx="4294967295"/>
          </p:nvPr>
        </p:nvSpPr>
        <p:spPr>
          <a:xfrm>
            <a:off x="76200" y="47625"/>
            <a:ext cx="5729288" cy="714375"/>
          </a:xfrm>
        </p:spPr>
        <p:txBody>
          <a:bodyPr anchor="ctr"/>
          <a:lstStyle/>
          <a:p>
            <a:pPr eaLnBrk="1" hangingPunct="1"/>
            <a:r>
              <a:rPr lang="en-GB" altLang="zh-TW" smtClean="0">
                <a:solidFill>
                  <a:srgbClr val="282828"/>
                </a:solidFill>
                <a:ea typeface="新細明體" charset="-120"/>
              </a:rPr>
              <a:t>Why Smart Protection Network</a:t>
            </a:r>
            <a:endParaRPr lang="en-US" altLang="zh-TW" smtClean="0">
              <a:solidFill>
                <a:srgbClr val="282828"/>
              </a:solidFill>
              <a:ea typeface="新細明體" charset="-120"/>
            </a:endParaRPr>
          </a:p>
        </p:txBody>
      </p:sp>
      <p:grpSp>
        <p:nvGrpSpPr>
          <p:cNvPr id="5" name="Group 20"/>
          <p:cNvGrpSpPr>
            <a:grpSpLocks/>
          </p:cNvGrpSpPr>
          <p:nvPr/>
        </p:nvGrpSpPr>
        <p:grpSpPr bwMode="auto">
          <a:xfrm>
            <a:off x="838200" y="1524000"/>
            <a:ext cx="3657600" cy="2286000"/>
            <a:chOff x="838200" y="1524000"/>
            <a:chExt cx="3657600" cy="2286000"/>
          </a:xfrm>
        </p:grpSpPr>
        <p:sp>
          <p:nvSpPr>
            <p:cNvPr id="6" name="Rounded Rectangle 5"/>
            <p:cNvSpPr/>
            <p:nvPr/>
          </p:nvSpPr>
          <p:spPr bwMode="auto">
            <a:xfrm>
              <a:off x="838200" y="1524000"/>
              <a:ext cx="3657600" cy="2286000"/>
            </a:xfrm>
            <a:prstGeom prst="roundRect">
              <a:avLst/>
            </a:prstGeom>
            <a:solidFill>
              <a:srgbClr val="CC0000"/>
            </a:solidFill>
            <a:ln w="25400" cap="flat" cmpd="sng" algn="ctr">
              <a:solidFill>
                <a:srgbClr val="A40000"/>
              </a:solidFill>
              <a:prstDash val="solid"/>
              <a:round/>
              <a:headEnd type="none" w="med" len="med"/>
              <a:tailEnd type="none" w="med" len="med"/>
            </a:ln>
            <a:effectLst/>
            <a:scene3d>
              <a:camera prst="orthographicFront"/>
              <a:lightRig rig="threePt" dir="t"/>
            </a:scene3d>
            <a:sp3d>
              <a:bevelT/>
            </a:sp3d>
          </p:spPr>
          <p:txBody>
            <a:bodyPr/>
            <a:lstStyle/>
            <a:p>
              <a:pPr>
                <a:spcBef>
                  <a:spcPct val="30000"/>
                </a:spcBef>
                <a:defRPr/>
              </a:pPr>
              <a:endParaRPr kumimoji="0" lang="en-US" sz="1200">
                <a:ea typeface="+mn-ea"/>
              </a:endParaRPr>
            </a:p>
          </p:txBody>
        </p:sp>
        <p:sp>
          <p:nvSpPr>
            <p:cNvPr id="29724" name="TextBox 103"/>
            <p:cNvSpPr txBox="1">
              <a:spLocks noChangeArrowheads="1"/>
            </p:cNvSpPr>
            <p:nvPr/>
          </p:nvSpPr>
          <p:spPr bwMode="auto">
            <a:xfrm>
              <a:off x="838200" y="1905000"/>
              <a:ext cx="3581400" cy="400110"/>
            </a:xfrm>
            <a:prstGeom prst="rect">
              <a:avLst/>
            </a:prstGeom>
            <a:noFill/>
            <a:ln w="9525">
              <a:noFill/>
              <a:miter lim="800000"/>
              <a:headEnd/>
              <a:tailEnd/>
            </a:ln>
          </p:spPr>
          <p:txBody>
            <a:bodyPr>
              <a:spAutoFit/>
            </a:bodyPr>
            <a:lstStyle/>
            <a:p>
              <a:pPr algn="ctr">
                <a:spcBef>
                  <a:spcPct val="30000"/>
                </a:spcBef>
              </a:pPr>
              <a:r>
                <a:rPr kumimoji="0" lang="en-US" altLang="zh-TW" sz="2000" b="1">
                  <a:solidFill>
                    <a:schemeClr val="bg1"/>
                  </a:solidFill>
                </a:rPr>
                <a:t>Time to Protect</a:t>
              </a:r>
            </a:p>
          </p:txBody>
        </p:sp>
      </p:grpSp>
      <p:grpSp>
        <p:nvGrpSpPr>
          <p:cNvPr id="8" name="Group 23"/>
          <p:cNvGrpSpPr>
            <a:grpSpLocks/>
          </p:cNvGrpSpPr>
          <p:nvPr/>
        </p:nvGrpSpPr>
        <p:grpSpPr bwMode="auto">
          <a:xfrm>
            <a:off x="838200" y="3962400"/>
            <a:ext cx="3657600" cy="2286000"/>
            <a:chOff x="838200" y="3962400"/>
            <a:chExt cx="3657600" cy="2286000"/>
          </a:xfrm>
        </p:grpSpPr>
        <p:sp>
          <p:nvSpPr>
            <p:cNvPr id="9" name="Rounded Rectangle 8"/>
            <p:cNvSpPr/>
            <p:nvPr/>
          </p:nvSpPr>
          <p:spPr bwMode="auto">
            <a:xfrm>
              <a:off x="838200" y="3962400"/>
              <a:ext cx="3657600" cy="2286000"/>
            </a:xfrm>
            <a:prstGeom prst="roundRect">
              <a:avLst/>
            </a:prstGeom>
            <a:solidFill>
              <a:srgbClr val="CC0000"/>
            </a:solidFill>
            <a:ln w="25400" cap="flat" cmpd="sng" algn="ctr">
              <a:solidFill>
                <a:srgbClr val="A40000"/>
              </a:solidFill>
              <a:prstDash val="solid"/>
              <a:round/>
              <a:headEnd type="none" w="med" len="med"/>
              <a:tailEnd type="none" w="med" len="med"/>
            </a:ln>
            <a:effectLst/>
            <a:scene3d>
              <a:camera prst="orthographicFront"/>
              <a:lightRig rig="threePt" dir="t"/>
            </a:scene3d>
            <a:sp3d>
              <a:bevelT/>
            </a:sp3d>
          </p:spPr>
          <p:txBody>
            <a:bodyPr/>
            <a:lstStyle/>
            <a:p>
              <a:pPr>
                <a:spcBef>
                  <a:spcPct val="30000"/>
                </a:spcBef>
                <a:defRPr/>
              </a:pPr>
              <a:endParaRPr kumimoji="0" lang="en-US" sz="1200">
                <a:ea typeface="+mn-ea"/>
              </a:endParaRPr>
            </a:p>
          </p:txBody>
        </p:sp>
        <p:sp>
          <p:nvSpPr>
            <p:cNvPr id="29720" name="TextBox 104"/>
            <p:cNvSpPr txBox="1">
              <a:spLocks noChangeArrowheads="1"/>
            </p:cNvSpPr>
            <p:nvPr/>
          </p:nvSpPr>
          <p:spPr bwMode="auto">
            <a:xfrm>
              <a:off x="838200" y="4495800"/>
              <a:ext cx="3581400" cy="400110"/>
            </a:xfrm>
            <a:prstGeom prst="rect">
              <a:avLst/>
            </a:prstGeom>
            <a:noFill/>
            <a:ln w="9525">
              <a:noFill/>
              <a:miter lim="800000"/>
              <a:headEnd/>
              <a:tailEnd/>
            </a:ln>
          </p:spPr>
          <p:txBody>
            <a:bodyPr>
              <a:spAutoFit/>
            </a:bodyPr>
            <a:lstStyle/>
            <a:p>
              <a:pPr algn="ctr">
                <a:spcBef>
                  <a:spcPct val="30000"/>
                </a:spcBef>
              </a:pPr>
              <a:r>
                <a:rPr kumimoji="0" lang="en-US" altLang="zh-TW" sz="2000" b="1">
                  <a:solidFill>
                    <a:schemeClr val="bg1"/>
                  </a:solidFill>
                </a:rPr>
                <a:t>Less Complexity</a:t>
              </a:r>
            </a:p>
          </p:txBody>
        </p:sp>
      </p:grpSp>
      <p:grpSp>
        <p:nvGrpSpPr>
          <p:cNvPr id="11" name="Group 21"/>
          <p:cNvGrpSpPr>
            <a:grpSpLocks/>
          </p:cNvGrpSpPr>
          <p:nvPr/>
        </p:nvGrpSpPr>
        <p:grpSpPr bwMode="auto">
          <a:xfrm>
            <a:off x="4648200" y="1524000"/>
            <a:ext cx="3657600" cy="2286000"/>
            <a:chOff x="4648200" y="1524000"/>
            <a:chExt cx="3657600" cy="2286000"/>
          </a:xfrm>
        </p:grpSpPr>
        <p:sp>
          <p:nvSpPr>
            <p:cNvPr id="12" name="Rounded Rectangle 11"/>
            <p:cNvSpPr/>
            <p:nvPr/>
          </p:nvSpPr>
          <p:spPr bwMode="auto">
            <a:xfrm>
              <a:off x="4648200" y="1524000"/>
              <a:ext cx="3657600" cy="2286000"/>
            </a:xfrm>
            <a:prstGeom prst="roundRect">
              <a:avLst/>
            </a:prstGeom>
            <a:solidFill>
              <a:srgbClr val="CC0000"/>
            </a:solidFill>
            <a:ln w="25400" cap="flat" cmpd="sng" algn="ctr">
              <a:solidFill>
                <a:srgbClr val="A40000"/>
              </a:solidFill>
              <a:prstDash val="solid"/>
              <a:round/>
              <a:headEnd type="none" w="med" len="med"/>
              <a:tailEnd type="none" w="med" len="med"/>
            </a:ln>
            <a:effectLst/>
            <a:scene3d>
              <a:camera prst="orthographicFront"/>
              <a:lightRig rig="threePt" dir="t"/>
            </a:scene3d>
            <a:sp3d>
              <a:bevelT/>
            </a:sp3d>
          </p:spPr>
          <p:txBody>
            <a:bodyPr/>
            <a:lstStyle/>
            <a:p>
              <a:pPr>
                <a:spcBef>
                  <a:spcPct val="30000"/>
                </a:spcBef>
                <a:defRPr/>
              </a:pPr>
              <a:endParaRPr kumimoji="0" lang="en-US" sz="1200">
                <a:ea typeface="+mn-ea"/>
              </a:endParaRPr>
            </a:p>
          </p:txBody>
        </p:sp>
        <p:sp>
          <p:nvSpPr>
            <p:cNvPr id="29716" name="TextBox 105"/>
            <p:cNvSpPr txBox="1">
              <a:spLocks noChangeArrowheads="1"/>
            </p:cNvSpPr>
            <p:nvPr/>
          </p:nvSpPr>
          <p:spPr bwMode="auto">
            <a:xfrm>
              <a:off x="4648200" y="1905000"/>
              <a:ext cx="3581400" cy="400110"/>
            </a:xfrm>
            <a:prstGeom prst="rect">
              <a:avLst/>
            </a:prstGeom>
            <a:noFill/>
            <a:ln w="9525">
              <a:noFill/>
              <a:miter lim="800000"/>
              <a:headEnd/>
              <a:tailEnd/>
            </a:ln>
          </p:spPr>
          <p:txBody>
            <a:bodyPr>
              <a:spAutoFit/>
            </a:bodyPr>
            <a:lstStyle/>
            <a:p>
              <a:pPr algn="ctr">
                <a:spcBef>
                  <a:spcPct val="30000"/>
                </a:spcBef>
              </a:pPr>
              <a:r>
                <a:rPr kumimoji="0" lang="en-US" altLang="zh-TW" sz="2000" b="1">
                  <a:solidFill>
                    <a:schemeClr val="bg1"/>
                  </a:solidFill>
                </a:rPr>
                <a:t>Threat Intelligence</a:t>
              </a:r>
            </a:p>
          </p:txBody>
        </p:sp>
      </p:grpSp>
      <p:grpSp>
        <p:nvGrpSpPr>
          <p:cNvPr id="14" name="Group 22"/>
          <p:cNvGrpSpPr>
            <a:grpSpLocks/>
          </p:cNvGrpSpPr>
          <p:nvPr/>
        </p:nvGrpSpPr>
        <p:grpSpPr bwMode="auto">
          <a:xfrm>
            <a:off x="4648200" y="3962400"/>
            <a:ext cx="3657600" cy="2286000"/>
            <a:chOff x="4648200" y="3962400"/>
            <a:chExt cx="3657600" cy="2286000"/>
          </a:xfrm>
        </p:grpSpPr>
        <p:sp>
          <p:nvSpPr>
            <p:cNvPr id="15" name="Rounded Rectangle 14"/>
            <p:cNvSpPr/>
            <p:nvPr/>
          </p:nvSpPr>
          <p:spPr bwMode="auto">
            <a:xfrm>
              <a:off x="4648200" y="3962400"/>
              <a:ext cx="3657600" cy="2286000"/>
            </a:xfrm>
            <a:prstGeom prst="roundRect">
              <a:avLst/>
            </a:prstGeom>
            <a:solidFill>
              <a:srgbClr val="CC0000"/>
            </a:solidFill>
            <a:ln w="25400" cap="flat" cmpd="sng" algn="ctr">
              <a:solidFill>
                <a:srgbClr val="A40000"/>
              </a:solidFill>
              <a:prstDash val="solid"/>
              <a:round/>
              <a:headEnd type="none" w="med" len="med"/>
              <a:tailEnd type="none" w="med" len="med"/>
            </a:ln>
            <a:effectLst/>
            <a:scene3d>
              <a:camera prst="orthographicFront"/>
              <a:lightRig rig="threePt" dir="t"/>
            </a:scene3d>
            <a:sp3d>
              <a:bevelT/>
            </a:sp3d>
          </p:spPr>
          <p:txBody>
            <a:bodyPr/>
            <a:lstStyle/>
            <a:p>
              <a:pPr>
                <a:spcBef>
                  <a:spcPct val="30000"/>
                </a:spcBef>
                <a:defRPr/>
              </a:pPr>
              <a:endParaRPr kumimoji="0" lang="en-US" sz="1200">
                <a:ea typeface="+mn-ea"/>
              </a:endParaRPr>
            </a:p>
          </p:txBody>
        </p:sp>
        <p:sp>
          <p:nvSpPr>
            <p:cNvPr id="29712" name="TextBox 106"/>
            <p:cNvSpPr txBox="1">
              <a:spLocks noChangeArrowheads="1"/>
            </p:cNvSpPr>
            <p:nvPr/>
          </p:nvSpPr>
          <p:spPr bwMode="auto">
            <a:xfrm>
              <a:off x="4648200" y="4495800"/>
              <a:ext cx="3581400" cy="400110"/>
            </a:xfrm>
            <a:prstGeom prst="rect">
              <a:avLst/>
            </a:prstGeom>
            <a:noFill/>
            <a:ln w="9525">
              <a:noFill/>
              <a:miter lim="800000"/>
              <a:headEnd/>
              <a:tailEnd/>
            </a:ln>
          </p:spPr>
          <p:txBody>
            <a:bodyPr>
              <a:spAutoFit/>
            </a:bodyPr>
            <a:lstStyle/>
            <a:p>
              <a:pPr algn="ctr">
                <a:spcBef>
                  <a:spcPct val="30000"/>
                </a:spcBef>
              </a:pPr>
              <a:r>
                <a:rPr kumimoji="0" lang="en-US" altLang="zh-TW" sz="2000" b="1">
                  <a:solidFill>
                    <a:schemeClr val="bg1"/>
                  </a:solidFill>
                </a:rPr>
                <a:t>Reduce Cost</a:t>
              </a:r>
            </a:p>
          </p:txBody>
        </p:sp>
      </p:grpSp>
      <p:sp>
        <p:nvSpPr>
          <p:cNvPr id="17" name="Rectangle 16"/>
          <p:cNvSpPr/>
          <p:nvPr/>
        </p:nvSpPr>
        <p:spPr>
          <a:xfrm>
            <a:off x="1295400" y="2590800"/>
            <a:ext cx="2743200" cy="728663"/>
          </a:xfrm>
          <a:prstGeom prst="rect">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a:spAutoFit/>
          </a:bodyPr>
          <a:lstStyle/>
          <a:p>
            <a:pPr algn="ctr">
              <a:spcBef>
                <a:spcPct val="30000"/>
              </a:spcBef>
              <a:defRPr/>
            </a:pPr>
            <a:r>
              <a:rPr kumimoji="0" lang="en-US" dirty="0">
                <a:solidFill>
                  <a:schemeClr val="bg1"/>
                </a:solidFill>
              </a:rPr>
              <a:t>Immediate Protection</a:t>
            </a:r>
          </a:p>
          <a:p>
            <a:pPr algn="ctr">
              <a:spcBef>
                <a:spcPct val="30000"/>
              </a:spcBef>
              <a:defRPr/>
            </a:pPr>
            <a:r>
              <a:rPr kumimoji="0" lang="en-US" dirty="0">
                <a:solidFill>
                  <a:schemeClr val="bg1"/>
                </a:solidFill>
              </a:rPr>
              <a:t>Early Warning</a:t>
            </a:r>
          </a:p>
        </p:txBody>
      </p:sp>
      <p:sp>
        <p:nvSpPr>
          <p:cNvPr id="19" name="Rectangle 18"/>
          <p:cNvSpPr/>
          <p:nvPr/>
        </p:nvSpPr>
        <p:spPr>
          <a:xfrm>
            <a:off x="1295400" y="5105400"/>
            <a:ext cx="2743200" cy="728663"/>
          </a:xfrm>
          <a:prstGeom prst="rect">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a:spAutoFit/>
          </a:bodyPr>
          <a:lstStyle/>
          <a:p>
            <a:pPr algn="ctr">
              <a:spcBef>
                <a:spcPct val="30000"/>
              </a:spcBef>
              <a:defRPr/>
            </a:pPr>
            <a:r>
              <a:rPr kumimoji="0" lang="en-US" dirty="0">
                <a:solidFill>
                  <a:schemeClr val="bg1"/>
                </a:solidFill>
              </a:rPr>
              <a:t>Lightweight Clients </a:t>
            </a:r>
          </a:p>
          <a:p>
            <a:pPr algn="ctr">
              <a:spcBef>
                <a:spcPct val="30000"/>
              </a:spcBef>
              <a:defRPr/>
            </a:pPr>
            <a:r>
              <a:rPr kumimoji="0" lang="en-US" dirty="0">
                <a:solidFill>
                  <a:schemeClr val="bg1"/>
                </a:solidFill>
              </a:rPr>
              <a:t>Less Memory Usage</a:t>
            </a:r>
          </a:p>
        </p:txBody>
      </p:sp>
      <p:sp>
        <p:nvSpPr>
          <p:cNvPr id="20" name="Rectangle 19"/>
          <p:cNvSpPr/>
          <p:nvPr/>
        </p:nvSpPr>
        <p:spPr>
          <a:xfrm>
            <a:off x="5105400" y="5105400"/>
            <a:ext cx="2819400" cy="728663"/>
          </a:xfrm>
          <a:prstGeom prst="rect">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a:spAutoFit/>
          </a:bodyPr>
          <a:lstStyle/>
          <a:p>
            <a:pPr algn="ctr">
              <a:spcBef>
                <a:spcPct val="30000"/>
              </a:spcBef>
              <a:defRPr/>
            </a:pPr>
            <a:r>
              <a:rPr kumimoji="0" lang="en-US" dirty="0">
                <a:solidFill>
                  <a:schemeClr val="bg1"/>
                </a:solidFill>
              </a:rPr>
              <a:t>Reduce Downtime Costs</a:t>
            </a:r>
          </a:p>
          <a:p>
            <a:pPr algn="ctr">
              <a:spcBef>
                <a:spcPct val="30000"/>
              </a:spcBef>
              <a:defRPr/>
            </a:pPr>
            <a:r>
              <a:rPr kumimoji="0" lang="en-US" dirty="0">
                <a:solidFill>
                  <a:schemeClr val="bg1"/>
                </a:solidFill>
              </a:rPr>
              <a:t>Reduce Hardware Costs</a:t>
            </a:r>
          </a:p>
        </p:txBody>
      </p:sp>
      <p:sp>
        <p:nvSpPr>
          <p:cNvPr id="22" name="Rectangle 21"/>
          <p:cNvSpPr/>
          <p:nvPr/>
        </p:nvSpPr>
        <p:spPr>
          <a:xfrm>
            <a:off x="5257800" y="2590800"/>
            <a:ext cx="2514600" cy="762000"/>
          </a:xfrm>
          <a:prstGeom prst="rect">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a:lstStyle/>
          <a:p>
            <a:pPr algn="ctr">
              <a:spcBef>
                <a:spcPct val="30000"/>
              </a:spcBef>
              <a:defRPr/>
            </a:pPr>
            <a:r>
              <a:rPr kumimoji="0" lang="en-US" dirty="0">
                <a:solidFill>
                  <a:schemeClr val="bg1"/>
                </a:solidFill>
              </a:rPr>
              <a:t>Threat Lifecycle Management</a:t>
            </a:r>
          </a:p>
        </p:txBody>
      </p:sp>
      <p:pic>
        <p:nvPicPr>
          <p:cNvPr id="21" name="Picture 2"/>
          <p:cNvPicPr>
            <a:picLocks noChangeAspect="1" noChangeArrowheads="1"/>
          </p:cNvPicPr>
          <p:nvPr/>
        </p:nvPicPr>
        <p:blipFill>
          <a:blip r:embed="rId3"/>
          <a:srcRect l="3031" t="3197" r="9091" b="904"/>
          <a:stretch>
            <a:fillRect/>
          </a:stretch>
        </p:blipFill>
        <p:spPr bwMode="auto">
          <a:xfrm>
            <a:off x="3505200" y="2819400"/>
            <a:ext cx="1988820" cy="2057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edge">
                                      <p:cBhvr>
                                        <p:cTn id="7" dur="1000"/>
                                        <p:tgtEl>
                                          <p:spTgt spid="21"/>
                                        </p:tgtEl>
                                      </p:cBhvr>
                                    </p:animEffect>
                                  </p:childTnLst>
                                </p:cTn>
                              </p:par>
                            </p:childTnLst>
                          </p:cTn>
                        </p:par>
                        <p:par>
                          <p:cTn id="8" fill="hold">
                            <p:stCondLst>
                              <p:cond delay="1000"/>
                            </p:stCondLst>
                            <p:childTnLst>
                              <p:par>
                                <p:cTn id="9" presetID="4" presetClass="entr" presetSubtype="3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ox(out)">
                                      <p:cBhvr>
                                        <p:cTn id="11" dur="500"/>
                                        <p:tgtEl>
                                          <p:spTgt spid="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2000"/>
                                        <p:tgtEl>
                                          <p:spTgt spid="17"/>
                                        </p:tgtEl>
                                      </p:cBhvr>
                                    </p:animEffect>
                                  </p:childTnLst>
                                </p:cTn>
                              </p:par>
                            </p:childTnLst>
                          </p:cTn>
                        </p:par>
                        <p:par>
                          <p:cTn id="16" fill="hold">
                            <p:stCondLst>
                              <p:cond delay="3500"/>
                            </p:stCondLst>
                            <p:childTnLst>
                              <p:par>
                                <p:cTn id="17" presetID="4" presetClass="entr" presetSubtype="32"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ox(out)">
                                      <p:cBhvr>
                                        <p:cTn id="19" dur="500"/>
                                        <p:tgtEl>
                                          <p:spTgt spid="11"/>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2000"/>
                                        <p:tgtEl>
                                          <p:spTgt spid="22"/>
                                        </p:tgtEl>
                                      </p:cBhvr>
                                    </p:animEffect>
                                  </p:childTnLst>
                                </p:cTn>
                              </p:par>
                            </p:childTnLst>
                          </p:cTn>
                        </p:par>
                        <p:par>
                          <p:cTn id="24" fill="hold">
                            <p:stCondLst>
                              <p:cond delay="6000"/>
                            </p:stCondLst>
                            <p:childTnLst>
                              <p:par>
                                <p:cTn id="25" presetID="4" presetClass="entr" presetSubtype="3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ox(out)">
                                      <p:cBhvr>
                                        <p:cTn id="27" dur="500"/>
                                        <p:tgtEl>
                                          <p:spTgt spid="8"/>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2000"/>
                                        <p:tgtEl>
                                          <p:spTgt spid="19"/>
                                        </p:tgtEl>
                                      </p:cBhvr>
                                    </p:animEffect>
                                  </p:childTnLst>
                                </p:cTn>
                              </p:par>
                            </p:childTnLst>
                          </p:cTn>
                        </p:par>
                        <p:par>
                          <p:cTn id="32" fill="hold">
                            <p:stCondLst>
                              <p:cond delay="8500"/>
                            </p:stCondLst>
                            <p:childTnLst>
                              <p:par>
                                <p:cTn id="33" presetID="4" presetClass="entr" presetSubtype="32"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ox(out)">
                                      <p:cBhvr>
                                        <p:cTn id="35" dur="500"/>
                                        <p:tgtEl>
                                          <p:spTgt spid="14"/>
                                        </p:tgtEl>
                                      </p:cBhvr>
                                    </p:animEffect>
                                  </p:childTnLst>
                                </p:cTn>
                              </p:par>
                            </p:childTnLst>
                          </p:cTn>
                        </p:par>
                        <p:par>
                          <p:cTn id="36" fill="hold">
                            <p:stCondLst>
                              <p:cond delay="9000"/>
                            </p:stCondLst>
                            <p:childTnLst>
                              <p:par>
                                <p:cTn id="37" presetID="10"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 descr="NEWs_BW"/>
          <p:cNvPicPr>
            <a:picLocks noChangeAspect="1" noChangeArrowheads="1"/>
          </p:cNvPicPr>
          <p:nvPr/>
        </p:nvPicPr>
        <p:blipFill>
          <a:blip r:embed="rId2"/>
          <a:srcRect/>
          <a:stretch>
            <a:fillRect/>
          </a:stretch>
        </p:blipFill>
        <p:spPr bwMode="auto">
          <a:xfrm>
            <a:off x="533400" y="838200"/>
            <a:ext cx="8229600" cy="539908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M_Corporate_Template_Final">
  <a:themeElements>
    <a:clrScheme name="TM_Corporate_Template_Final 15">
      <a:dk1>
        <a:srgbClr val="5F5F5F"/>
      </a:dk1>
      <a:lt1>
        <a:srgbClr val="FFFFFF"/>
      </a:lt1>
      <a:dk2>
        <a:srgbClr val="5F5F5F"/>
      </a:dk2>
      <a:lt2>
        <a:srgbClr val="808080"/>
      </a:lt2>
      <a:accent1>
        <a:srgbClr val="5786BC"/>
      </a:accent1>
      <a:accent2>
        <a:srgbClr val="FF0000"/>
      </a:accent2>
      <a:accent3>
        <a:srgbClr val="FFFFFF"/>
      </a:accent3>
      <a:accent4>
        <a:srgbClr val="505050"/>
      </a:accent4>
      <a:accent5>
        <a:srgbClr val="B4C3DA"/>
      </a:accent5>
      <a:accent6>
        <a:srgbClr val="E70000"/>
      </a:accent6>
      <a:hlink>
        <a:srgbClr val="CC0000"/>
      </a:hlink>
      <a:folHlink>
        <a:srgbClr val="8FC4EE"/>
      </a:folHlink>
    </a:clrScheme>
    <a:fontScheme name="TM_Corporate_Template_Fina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M_Corporate_Template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M_Corporate_Template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M_Corporate_Template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M_Corporate_Template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M_Corporate_Template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M_Corporate_Template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M_Corporate_Template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M_Corporate_Template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M_Corporate_Template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M_Corporate_Template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M_Corporate_Template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M_Corporate_Template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M_Corporate_Template_Final 13">
        <a:dk1>
          <a:srgbClr val="5F5F5F"/>
        </a:dk1>
        <a:lt1>
          <a:srgbClr val="FFFFFF"/>
        </a:lt1>
        <a:dk2>
          <a:srgbClr val="5F5F5F"/>
        </a:dk2>
        <a:lt2>
          <a:srgbClr val="808080"/>
        </a:lt2>
        <a:accent1>
          <a:srgbClr val="BBE0E3"/>
        </a:accent1>
        <a:accent2>
          <a:srgbClr val="FF0000"/>
        </a:accent2>
        <a:accent3>
          <a:srgbClr val="FFFFFF"/>
        </a:accent3>
        <a:accent4>
          <a:srgbClr val="505050"/>
        </a:accent4>
        <a:accent5>
          <a:srgbClr val="DAEDEF"/>
        </a:accent5>
        <a:accent6>
          <a:srgbClr val="E70000"/>
        </a:accent6>
        <a:hlink>
          <a:srgbClr val="CC0000"/>
        </a:hlink>
        <a:folHlink>
          <a:srgbClr val="99CC00"/>
        </a:folHlink>
      </a:clrScheme>
      <a:clrMap bg1="lt1" tx1="dk1" bg2="lt2" tx2="dk2" accent1="accent1" accent2="accent2" accent3="accent3" accent4="accent4" accent5="accent5" accent6="accent6" hlink="hlink" folHlink="folHlink"/>
    </a:extraClrScheme>
    <a:extraClrScheme>
      <a:clrScheme name="TM_Corporate_Template_Final 14">
        <a:dk1>
          <a:srgbClr val="5F5F5F"/>
        </a:dk1>
        <a:lt1>
          <a:srgbClr val="FFFFFF"/>
        </a:lt1>
        <a:dk2>
          <a:srgbClr val="5F5F5F"/>
        </a:dk2>
        <a:lt2>
          <a:srgbClr val="808080"/>
        </a:lt2>
        <a:accent1>
          <a:srgbClr val="5786BC"/>
        </a:accent1>
        <a:accent2>
          <a:srgbClr val="FF0000"/>
        </a:accent2>
        <a:accent3>
          <a:srgbClr val="FFFFFF"/>
        </a:accent3>
        <a:accent4>
          <a:srgbClr val="505050"/>
        </a:accent4>
        <a:accent5>
          <a:srgbClr val="B4C3DA"/>
        </a:accent5>
        <a:accent6>
          <a:srgbClr val="E70000"/>
        </a:accent6>
        <a:hlink>
          <a:srgbClr val="CC0000"/>
        </a:hlink>
        <a:folHlink>
          <a:srgbClr val="99CC00"/>
        </a:folHlink>
      </a:clrScheme>
      <a:clrMap bg1="lt1" tx1="dk1" bg2="lt2" tx2="dk2" accent1="accent1" accent2="accent2" accent3="accent3" accent4="accent4" accent5="accent5" accent6="accent6" hlink="hlink" folHlink="folHlink"/>
    </a:extraClrScheme>
    <a:extraClrScheme>
      <a:clrScheme name="TM_Corporate_Template_Final 15">
        <a:dk1>
          <a:srgbClr val="5F5F5F"/>
        </a:dk1>
        <a:lt1>
          <a:srgbClr val="FFFFFF"/>
        </a:lt1>
        <a:dk2>
          <a:srgbClr val="5F5F5F"/>
        </a:dk2>
        <a:lt2>
          <a:srgbClr val="808080"/>
        </a:lt2>
        <a:accent1>
          <a:srgbClr val="5786BC"/>
        </a:accent1>
        <a:accent2>
          <a:srgbClr val="FF0000"/>
        </a:accent2>
        <a:accent3>
          <a:srgbClr val="FFFFFF"/>
        </a:accent3>
        <a:accent4>
          <a:srgbClr val="505050"/>
        </a:accent4>
        <a:accent5>
          <a:srgbClr val="B4C3DA"/>
        </a:accent5>
        <a:accent6>
          <a:srgbClr val="E70000"/>
        </a:accent6>
        <a:hlink>
          <a:srgbClr val="CC0000"/>
        </a:hlink>
        <a:folHlink>
          <a:srgbClr val="8FC4E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TW" altLang="en-US" sz="4800" b="0" i="0" u="none" strike="noStrike" cap="none" normalizeH="0" baseline="0" smtClean="0">
            <a:ln>
              <a:noFill/>
            </a:ln>
            <a:solidFill>
              <a:schemeClr val="tx1"/>
            </a:solidFill>
            <a:effectLst/>
            <a:latin typeface="Arial" charset="0"/>
            <a:ea typeface="新細明體"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TW" altLang="en-US" sz="4800" b="0" i="0" u="none" strike="noStrike" cap="none" normalizeH="0" baseline="0" smtClean="0">
            <a:ln>
              <a:noFill/>
            </a:ln>
            <a:solidFill>
              <a:schemeClr val="tx1"/>
            </a:solidFill>
            <a:effectLst/>
            <a:latin typeface="Arial" charset="0"/>
            <a:ea typeface="新細明體" pitchFamily="18" charset="-12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M_Corporate_Template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2218</TotalTime>
  <Words>657</Words>
  <Application>Microsoft Office PowerPoint</Application>
  <PresentationFormat>On-screen Show (4:3)</PresentationFormat>
  <Paragraphs>176</Paragraphs>
  <Slides>10</Slides>
  <Notes>8</Notes>
  <HiddenSlides>0</HiddenSlides>
  <MMClips>0</MMClips>
  <ScaleCrop>false</ScaleCrop>
  <HeadingPairs>
    <vt:vector size="6" baseType="variant">
      <vt:variant>
        <vt:lpstr>使用字型</vt:lpstr>
      </vt:variant>
      <vt:variant>
        <vt:i4>6</vt:i4>
      </vt:variant>
      <vt:variant>
        <vt:lpstr>簡報設計範本</vt:lpstr>
      </vt:variant>
      <vt:variant>
        <vt:i4>3</vt:i4>
      </vt:variant>
      <vt:variant>
        <vt:lpstr>投影片標題</vt:lpstr>
      </vt:variant>
      <vt:variant>
        <vt:i4>10</vt:i4>
      </vt:variant>
    </vt:vector>
  </HeadingPairs>
  <TitlesOfParts>
    <vt:vector size="19" baseType="lpstr">
      <vt:lpstr>Arial</vt:lpstr>
      <vt:lpstr>新細明體</vt:lpstr>
      <vt:lpstr>ヒラギノ角ゴ Pro W3</vt:lpstr>
      <vt:lpstr>Arial Black</vt:lpstr>
      <vt:lpstr>Arial Unicode MS</vt:lpstr>
      <vt:lpstr>華康中黑體(P)</vt:lpstr>
      <vt:lpstr>TM_Corporate_Template_Final</vt:lpstr>
      <vt:lpstr>Blank Presentation</vt:lpstr>
      <vt:lpstr>TM_Corporate_Template_Final</vt:lpstr>
      <vt:lpstr>Smart Protection Network</vt:lpstr>
      <vt:lpstr>Evolving Threat Landscape</vt:lpstr>
      <vt:lpstr>Example : Conficker / Downadup</vt:lpstr>
      <vt:lpstr>Smart Protection Network against Conficker</vt:lpstr>
      <vt:lpstr>Smart Protection Network against Conficker</vt:lpstr>
      <vt:lpstr>Smart Protection Network against Conficker</vt:lpstr>
      <vt:lpstr>What &amp; How Trend Micro use Cloud Computing</vt:lpstr>
      <vt:lpstr>Why Smart Protection Network</vt:lpstr>
      <vt:lpstr>投影片 9</vt:lpstr>
      <vt:lpstr>投影片 10</vt:lpstr>
    </vt:vector>
  </TitlesOfParts>
  <Company>TMI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Smart Protection Network</dc:title>
  <dc:creator>ABHINAV KARNWAL</dc:creator>
  <cp:lastModifiedBy>Kevin Chiu</cp:lastModifiedBy>
  <cp:revision>106</cp:revision>
  <dcterms:created xsi:type="dcterms:W3CDTF">2009-04-28T02:55:00Z</dcterms:created>
  <dcterms:modified xsi:type="dcterms:W3CDTF">2009-04-28T04:32:25Z</dcterms:modified>
</cp:coreProperties>
</file>