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0"/>
  </p:notesMasterIdLst>
  <p:sldIdLst>
    <p:sldId id="256" r:id="rId2"/>
    <p:sldId id="257" r:id="rId3"/>
    <p:sldId id="270" r:id="rId4"/>
    <p:sldId id="266" r:id="rId5"/>
    <p:sldId id="272" r:id="rId6"/>
    <p:sldId id="273" r:id="rId7"/>
    <p:sldId id="263" r:id="rId8"/>
    <p:sldId id="274" r:id="rId9"/>
    <p:sldId id="269" r:id="rId10"/>
    <p:sldId id="276" r:id="rId11"/>
    <p:sldId id="282" r:id="rId12"/>
    <p:sldId id="279" r:id="rId13"/>
    <p:sldId id="284" r:id="rId14"/>
    <p:sldId id="278" r:id="rId15"/>
    <p:sldId id="265" r:id="rId16"/>
    <p:sldId id="267" r:id="rId17"/>
    <p:sldId id="280" r:id="rId18"/>
    <p:sldId id="288" r:id="rId19"/>
    <p:sldId id="264" r:id="rId20"/>
    <p:sldId id="285" r:id="rId21"/>
    <p:sldId id="287" r:id="rId22"/>
    <p:sldId id="262" r:id="rId23"/>
    <p:sldId id="259" r:id="rId24"/>
    <p:sldId id="258" r:id="rId25"/>
    <p:sldId id="261" r:id="rId26"/>
    <p:sldId id="260" r:id="rId27"/>
    <p:sldId id="277" r:id="rId28"/>
    <p:sldId id="286" r:id="rId29"/>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C2C2"/>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0866" autoAdjust="0"/>
  </p:normalViewPr>
  <p:slideViewPr>
    <p:cSldViewPr>
      <p:cViewPr>
        <p:scale>
          <a:sx n="50" d="100"/>
          <a:sy n="50" d="100"/>
        </p:scale>
        <p:origin x="-1734"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dministrator\&#26700;&#38754;\btrfs_vs_ext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Administrator\&#26700;&#38754;\btrfs_vs_ext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Administrator\&#26700;&#38754;\btrfs_vs_ext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Administrator\&#26700;&#38754;\btrfs_vs_ext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'Sheet-read report'!$A$4</c:f>
              <c:strCache>
                <c:ptCount val="1"/>
                <c:pt idx="0">
                  <c:v>32M</c:v>
                </c:pt>
              </c:strCache>
            </c:strRef>
          </c:tx>
          <c:dLbls>
            <c:delete val="1"/>
          </c:dLbls>
          <c:cat>
            <c:multiLvlStrRef>
              <c:f>'Sheet-read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'Sheet-read report'!$B$4:$S$4</c:f>
              <c:numCache>
                <c:formatCode>General</c:formatCode>
                <c:ptCount val="18"/>
                <c:pt idx="0">
                  <c:v>2442109</c:v>
                </c:pt>
                <c:pt idx="1">
                  <c:v>2188625</c:v>
                </c:pt>
                <c:pt idx="2">
                  <c:v>2325626</c:v>
                </c:pt>
                <c:pt idx="3">
                  <c:v>2410309</c:v>
                </c:pt>
                <c:pt idx="4">
                  <c:v>2451231</c:v>
                </c:pt>
                <c:pt idx="5">
                  <c:v>2394638</c:v>
                </c:pt>
                <c:pt idx="6">
                  <c:v>2088877</c:v>
                </c:pt>
                <c:pt idx="7">
                  <c:v>2306306</c:v>
                </c:pt>
                <c:pt idx="8">
                  <c:v>1071126</c:v>
                </c:pt>
                <c:pt idx="9">
                  <c:v>1282097</c:v>
                </c:pt>
                <c:pt idx="10">
                  <c:v>837072</c:v>
                </c:pt>
                <c:pt idx="11">
                  <c:v>773174</c:v>
                </c:pt>
                <c:pt idx="12">
                  <c:v>788676</c:v>
                </c:pt>
                <c:pt idx="13">
                  <c:v>784768</c:v>
                </c:pt>
                <c:pt idx="14">
                  <c:v>780061</c:v>
                </c:pt>
                <c:pt idx="15">
                  <c:v>733887</c:v>
                </c:pt>
                <c:pt idx="16">
                  <c:v>767814</c:v>
                </c:pt>
                <c:pt idx="17">
                  <c:v>742365</c:v>
                </c:pt>
              </c:numCache>
            </c:numRef>
          </c:val>
        </c:ser>
        <c:ser>
          <c:idx val="1"/>
          <c:order val="1"/>
          <c:tx>
            <c:strRef>
              <c:f>'Sheet-read report'!$A$5</c:f>
              <c:strCache>
                <c:ptCount val="1"/>
                <c:pt idx="0">
                  <c:v>64M</c:v>
                </c:pt>
              </c:strCache>
            </c:strRef>
          </c:tx>
          <c:dLbls>
            <c:delete val="1"/>
          </c:dLbls>
          <c:cat>
            <c:multiLvlStrRef>
              <c:f>'Sheet-read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'Sheet-read report'!$B$5:$S$5</c:f>
              <c:numCache>
                <c:formatCode>General</c:formatCode>
                <c:ptCount val="18"/>
                <c:pt idx="0">
                  <c:v>2445459</c:v>
                </c:pt>
                <c:pt idx="1">
                  <c:v>2491765</c:v>
                </c:pt>
                <c:pt idx="2">
                  <c:v>2539170</c:v>
                </c:pt>
                <c:pt idx="3">
                  <c:v>2444455</c:v>
                </c:pt>
                <c:pt idx="4">
                  <c:v>2012277</c:v>
                </c:pt>
                <c:pt idx="5">
                  <c:v>2533272</c:v>
                </c:pt>
                <c:pt idx="6">
                  <c:v>2166976</c:v>
                </c:pt>
                <c:pt idx="7">
                  <c:v>2254262</c:v>
                </c:pt>
                <c:pt idx="8">
                  <c:v>1068964</c:v>
                </c:pt>
                <c:pt idx="9">
                  <c:v>1216534</c:v>
                </c:pt>
                <c:pt idx="10">
                  <c:v>823234</c:v>
                </c:pt>
                <c:pt idx="11">
                  <c:v>805664</c:v>
                </c:pt>
                <c:pt idx="12">
                  <c:v>796673</c:v>
                </c:pt>
                <c:pt idx="13">
                  <c:v>765615</c:v>
                </c:pt>
                <c:pt idx="14">
                  <c:v>778967</c:v>
                </c:pt>
                <c:pt idx="15">
                  <c:v>797391</c:v>
                </c:pt>
                <c:pt idx="16">
                  <c:v>788043</c:v>
                </c:pt>
                <c:pt idx="17">
                  <c:v>822995</c:v>
                </c:pt>
              </c:numCache>
            </c:numRef>
          </c:val>
        </c:ser>
        <c:ser>
          <c:idx val="2"/>
          <c:order val="2"/>
          <c:tx>
            <c:strRef>
              <c:f>'Sheet-read report'!$A$6</c:f>
              <c:strCache>
                <c:ptCount val="1"/>
                <c:pt idx="0">
                  <c:v>128M</c:v>
                </c:pt>
              </c:strCache>
            </c:strRef>
          </c:tx>
          <c:dLbls>
            <c:delete val="1"/>
          </c:dLbls>
          <c:cat>
            <c:multiLvlStrRef>
              <c:f>'Sheet-read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'Sheet-read report'!$B$6:$S$6</c:f>
              <c:numCache>
                <c:formatCode>General</c:formatCode>
                <c:ptCount val="18"/>
                <c:pt idx="0">
                  <c:v>2584224</c:v>
                </c:pt>
                <c:pt idx="1">
                  <c:v>2556054</c:v>
                </c:pt>
                <c:pt idx="2">
                  <c:v>1392665</c:v>
                </c:pt>
                <c:pt idx="3">
                  <c:v>2501322</c:v>
                </c:pt>
                <c:pt idx="4">
                  <c:v>2496133</c:v>
                </c:pt>
                <c:pt idx="5">
                  <c:v>2380102</c:v>
                </c:pt>
                <c:pt idx="6">
                  <c:v>2278085</c:v>
                </c:pt>
                <c:pt idx="7">
                  <c:v>2342158</c:v>
                </c:pt>
                <c:pt idx="8">
                  <c:v>1039684</c:v>
                </c:pt>
                <c:pt idx="9">
                  <c:v>1217936</c:v>
                </c:pt>
                <c:pt idx="10">
                  <c:v>820291</c:v>
                </c:pt>
                <c:pt idx="11">
                  <c:v>799892</c:v>
                </c:pt>
                <c:pt idx="12">
                  <c:v>789775</c:v>
                </c:pt>
                <c:pt idx="13">
                  <c:v>774991</c:v>
                </c:pt>
                <c:pt idx="14">
                  <c:v>790223</c:v>
                </c:pt>
                <c:pt idx="15">
                  <c:v>797115</c:v>
                </c:pt>
                <c:pt idx="16">
                  <c:v>793163</c:v>
                </c:pt>
                <c:pt idx="17">
                  <c:v>765996</c:v>
                </c:pt>
              </c:numCache>
            </c:numRef>
          </c:val>
        </c:ser>
        <c:ser>
          <c:idx val="3"/>
          <c:order val="3"/>
          <c:tx>
            <c:strRef>
              <c:f>'Sheet-read report'!$A$7</c:f>
              <c:strCache>
                <c:ptCount val="1"/>
                <c:pt idx="0">
                  <c:v>256M</c:v>
                </c:pt>
              </c:strCache>
            </c:strRef>
          </c:tx>
          <c:dLbls>
            <c:delete val="1"/>
          </c:dLbls>
          <c:cat>
            <c:multiLvlStrRef>
              <c:f>'Sheet-read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'Sheet-read report'!$B$7:$S$7</c:f>
              <c:numCache>
                <c:formatCode>General</c:formatCode>
                <c:ptCount val="18"/>
                <c:pt idx="0">
                  <c:v>64341</c:v>
                </c:pt>
                <c:pt idx="1">
                  <c:v>48046</c:v>
                </c:pt>
                <c:pt idx="2">
                  <c:v>65280</c:v>
                </c:pt>
                <c:pt idx="3">
                  <c:v>48267</c:v>
                </c:pt>
                <c:pt idx="4">
                  <c:v>69604</c:v>
                </c:pt>
                <c:pt idx="5">
                  <c:v>46765</c:v>
                </c:pt>
                <c:pt idx="6">
                  <c:v>63948</c:v>
                </c:pt>
                <c:pt idx="7">
                  <c:v>48492</c:v>
                </c:pt>
                <c:pt idx="8">
                  <c:v>65691</c:v>
                </c:pt>
                <c:pt idx="9">
                  <c:v>20501</c:v>
                </c:pt>
                <c:pt idx="10">
                  <c:v>40589</c:v>
                </c:pt>
                <c:pt idx="11">
                  <c:v>827610</c:v>
                </c:pt>
                <c:pt idx="12">
                  <c:v>65279</c:v>
                </c:pt>
                <c:pt idx="13">
                  <c:v>793334</c:v>
                </c:pt>
                <c:pt idx="14">
                  <c:v>63223</c:v>
                </c:pt>
                <c:pt idx="15">
                  <c:v>80118</c:v>
                </c:pt>
                <c:pt idx="16">
                  <c:v>62501</c:v>
                </c:pt>
                <c:pt idx="17">
                  <c:v>60823</c:v>
                </c:pt>
              </c:numCache>
            </c:numRef>
          </c:val>
        </c:ser>
        <c:ser>
          <c:idx val="4"/>
          <c:order val="4"/>
          <c:tx>
            <c:strRef>
              <c:f>'Sheet-read report'!$A$8</c:f>
              <c:strCache>
                <c:ptCount val="1"/>
                <c:pt idx="0">
                  <c:v>512M</c:v>
                </c:pt>
              </c:strCache>
            </c:strRef>
          </c:tx>
          <c:dLbls>
            <c:delete val="1"/>
          </c:dLbls>
          <c:cat>
            <c:multiLvlStrRef>
              <c:f>'Sheet-read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'Sheet-read report'!$B$8:$S$8</c:f>
              <c:numCache>
                <c:formatCode>General</c:formatCode>
                <c:ptCount val="18"/>
                <c:pt idx="0">
                  <c:v>63564</c:v>
                </c:pt>
                <c:pt idx="1">
                  <c:v>47998</c:v>
                </c:pt>
                <c:pt idx="2">
                  <c:v>66937</c:v>
                </c:pt>
                <c:pt idx="3">
                  <c:v>48097</c:v>
                </c:pt>
                <c:pt idx="4">
                  <c:v>66866</c:v>
                </c:pt>
                <c:pt idx="5">
                  <c:v>43768</c:v>
                </c:pt>
                <c:pt idx="6">
                  <c:v>66096</c:v>
                </c:pt>
                <c:pt idx="7">
                  <c:v>48404</c:v>
                </c:pt>
                <c:pt idx="8">
                  <c:v>66793</c:v>
                </c:pt>
                <c:pt idx="9">
                  <c:v>48719</c:v>
                </c:pt>
                <c:pt idx="10">
                  <c:v>65960</c:v>
                </c:pt>
                <c:pt idx="11">
                  <c:v>48480</c:v>
                </c:pt>
                <c:pt idx="12">
                  <c:v>67017</c:v>
                </c:pt>
                <c:pt idx="13">
                  <c:v>44327</c:v>
                </c:pt>
                <c:pt idx="14">
                  <c:v>65749</c:v>
                </c:pt>
                <c:pt idx="15">
                  <c:v>48302</c:v>
                </c:pt>
                <c:pt idx="16">
                  <c:v>66524</c:v>
                </c:pt>
                <c:pt idx="17">
                  <c:v>48166</c:v>
                </c:pt>
              </c:numCache>
            </c:numRef>
          </c:val>
        </c:ser>
        <c:dLbls>
          <c:showVal val="1"/>
        </c:dLbls>
        <c:gapWidth val="75"/>
        <c:axId val="83718528"/>
        <c:axId val="83720064"/>
      </c:barChart>
      <c:catAx>
        <c:axId val="83718528"/>
        <c:scaling>
          <c:orientation val="minMax"/>
        </c:scaling>
        <c:axPos val="b"/>
        <c:majorTickMark val="none"/>
        <c:tickLblPos val="nextTo"/>
        <c:crossAx val="83720064"/>
        <c:crosses val="autoZero"/>
        <c:auto val="1"/>
        <c:lblAlgn val="ctr"/>
        <c:lblOffset val="100"/>
      </c:catAx>
      <c:valAx>
        <c:axId val="83720064"/>
        <c:scaling>
          <c:orientation val="minMax"/>
        </c:scaling>
        <c:axPos val="l"/>
        <c:title>
          <c:tx>
            <c:rich>
              <a:bodyPr rot="-5400000" vert="horz"/>
              <a:lstStyle/>
              <a:p>
                <a:pPr>
                  <a:defRPr/>
                </a:pPr>
                <a:r>
                  <a:rPr lang="en-US"/>
                  <a:t>Read Speed(bytes/sec.)</a:t>
                </a:r>
                <a:endParaRPr lang="zh-TW"/>
              </a:p>
            </c:rich>
          </c:tx>
          <c:layout/>
        </c:title>
        <c:numFmt formatCode="General" sourceLinked="1"/>
        <c:majorTickMark val="none"/>
        <c:tickLblPos val="nextTo"/>
        <c:crossAx val="83718528"/>
        <c:crosses val="autoZero"/>
        <c:crossBetween val="between"/>
      </c:valAx>
    </c:plotArea>
    <c:legend>
      <c:legendPos val="b"/>
      <c:layout>
        <c:manualLayout>
          <c:xMode val="edge"/>
          <c:yMode val="edge"/>
          <c:x val="0.56259693833548485"/>
          <c:y val="5.5717250586080527E-2"/>
          <c:w val="0.4135954736744995"/>
          <c:h val="9.1056506856884531E-2"/>
        </c:manualLayout>
      </c:layout>
      <c:txPr>
        <a:bodyPr/>
        <a:lstStyle/>
        <a:p>
          <a:pPr>
            <a:defRPr sz="1600"/>
          </a:pPr>
          <a:endParaRPr lang="zh-TW"/>
        </a:p>
      </c:txPr>
    </c:legend>
    <c:plotVisOnly val="1"/>
  </c:chart>
  <c:txPr>
    <a:bodyPr/>
    <a:lstStyle/>
    <a:p>
      <a:pPr>
        <a:defRPr sz="1400" b="1">
          <a:latin typeface="Times New Roman" pitchFamily="18" charset="0"/>
          <a:cs typeface="Times New Roman" pitchFamily="18" charset="0"/>
        </a:defRPr>
      </a:pPr>
      <a:endParaRPr lang="zh-TW"/>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'Sheet-write report'!$A$4</c:f>
              <c:strCache>
                <c:ptCount val="1"/>
                <c:pt idx="0">
                  <c:v>32M</c:v>
                </c:pt>
              </c:strCache>
            </c:strRef>
          </c:tx>
          <c:dLbls>
            <c:delete val="1"/>
          </c:dLbls>
          <c:cat>
            <c:multiLvlStrRef>
              <c:f>'Sheet-write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'Sheet-write report'!$B$4:$S$4</c:f>
              <c:numCache>
                <c:formatCode>General</c:formatCode>
                <c:ptCount val="18"/>
                <c:pt idx="0">
                  <c:v>2310208</c:v>
                </c:pt>
                <c:pt idx="1">
                  <c:v>348181</c:v>
                </c:pt>
                <c:pt idx="2">
                  <c:v>2119260</c:v>
                </c:pt>
                <c:pt idx="3">
                  <c:v>359637</c:v>
                </c:pt>
                <c:pt idx="4">
                  <c:v>2451226</c:v>
                </c:pt>
                <c:pt idx="5">
                  <c:v>354513</c:v>
                </c:pt>
                <c:pt idx="6">
                  <c:v>1967929</c:v>
                </c:pt>
                <c:pt idx="7">
                  <c:v>356278</c:v>
                </c:pt>
                <c:pt idx="8">
                  <c:v>1072777</c:v>
                </c:pt>
                <c:pt idx="9">
                  <c:v>329383</c:v>
                </c:pt>
                <c:pt idx="10">
                  <c:v>834874</c:v>
                </c:pt>
                <c:pt idx="11">
                  <c:v>303790</c:v>
                </c:pt>
                <c:pt idx="12">
                  <c:v>791975</c:v>
                </c:pt>
                <c:pt idx="13">
                  <c:v>319211</c:v>
                </c:pt>
                <c:pt idx="14">
                  <c:v>790638</c:v>
                </c:pt>
                <c:pt idx="15">
                  <c:v>186942</c:v>
                </c:pt>
                <c:pt idx="16">
                  <c:v>785087</c:v>
                </c:pt>
                <c:pt idx="17">
                  <c:v>313866</c:v>
                </c:pt>
              </c:numCache>
            </c:numRef>
          </c:val>
        </c:ser>
        <c:ser>
          <c:idx val="1"/>
          <c:order val="1"/>
          <c:tx>
            <c:strRef>
              <c:f>'Sheet-write report'!$A$5</c:f>
              <c:strCache>
                <c:ptCount val="1"/>
                <c:pt idx="0">
                  <c:v>64M</c:v>
                </c:pt>
              </c:strCache>
            </c:strRef>
          </c:tx>
          <c:dLbls>
            <c:delete val="1"/>
          </c:dLbls>
          <c:cat>
            <c:multiLvlStrRef>
              <c:f>'Sheet-write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'Sheet-write report'!$B$5:$S$5</c:f>
              <c:numCache>
                <c:formatCode>General</c:formatCode>
                <c:ptCount val="18"/>
                <c:pt idx="0">
                  <c:v>2462555</c:v>
                </c:pt>
                <c:pt idx="1">
                  <c:v>292528</c:v>
                </c:pt>
                <c:pt idx="2">
                  <c:v>2520712</c:v>
                </c:pt>
                <c:pt idx="3">
                  <c:v>336897</c:v>
                </c:pt>
                <c:pt idx="4">
                  <c:v>2465242</c:v>
                </c:pt>
                <c:pt idx="5">
                  <c:v>337495</c:v>
                </c:pt>
                <c:pt idx="6">
                  <c:v>2106115</c:v>
                </c:pt>
                <c:pt idx="7">
                  <c:v>330224</c:v>
                </c:pt>
                <c:pt idx="8">
                  <c:v>1064794</c:v>
                </c:pt>
                <c:pt idx="9">
                  <c:v>314499</c:v>
                </c:pt>
                <c:pt idx="10">
                  <c:v>814658</c:v>
                </c:pt>
                <c:pt idx="11">
                  <c:v>297955</c:v>
                </c:pt>
                <c:pt idx="12">
                  <c:v>794606</c:v>
                </c:pt>
                <c:pt idx="13">
                  <c:v>303058</c:v>
                </c:pt>
                <c:pt idx="14">
                  <c:v>787257</c:v>
                </c:pt>
                <c:pt idx="15">
                  <c:v>304362</c:v>
                </c:pt>
                <c:pt idx="16">
                  <c:v>796141</c:v>
                </c:pt>
                <c:pt idx="17">
                  <c:v>300389</c:v>
                </c:pt>
              </c:numCache>
            </c:numRef>
          </c:val>
        </c:ser>
        <c:ser>
          <c:idx val="2"/>
          <c:order val="2"/>
          <c:tx>
            <c:strRef>
              <c:f>'Sheet-write report'!$A$6</c:f>
              <c:strCache>
                <c:ptCount val="1"/>
                <c:pt idx="0">
                  <c:v>128M</c:v>
                </c:pt>
              </c:strCache>
            </c:strRef>
          </c:tx>
          <c:dLbls>
            <c:delete val="1"/>
          </c:dLbls>
          <c:cat>
            <c:multiLvlStrRef>
              <c:f>'Sheet-write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'Sheet-write report'!$B$6:$S$6</c:f>
              <c:numCache>
                <c:formatCode>General</c:formatCode>
                <c:ptCount val="18"/>
                <c:pt idx="0">
                  <c:v>249682</c:v>
                </c:pt>
                <c:pt idx="1">
                  <c:v>112467</c:v>
                </c:pt>
                <c:pt idx="2">
                  <c:v>2562552</c:v>
                </c:pt>
                <c:pt idx="3">
                  <c:v>115786</c:v>
                </c:pt>
                <c:pt idx="4">
                  <c:v>2525520</c:v>
                </c:pt>
                <c:pt idx="5">
                  <c:v>117825</c:v>
                </c:pt>
                <c:pt idx="6">
                  <c:v>2274686</c:v>
                </c:pt>
                <c:pt idx="7">
                  <c:v>107803</c:v>
                </c:pt>
                <c:pt idx="8">
                  <c:v>1048148</c:v>
                </c:pt>
                <c:pt idx="9">
                  <c:v>104432</c:v>
                </c:pt>
                <c:pt idx="10">
                  <c:v>815809</c:v>
                </c:pt>
                <c:pt idx="11">
                  <c:v>105918</c:v>
                </c:pt>
                <c:pt idx="12">
                  <c:v>792181</c:v>
                </c:pt>
                <c:pt idx="13">
                  <c:v>107297</c:v>
                </c:pt>
                <c:pt idx="14">
                  <c:v>790557</c:v>
                </c:pt>
                <c:pt idx="15">
                  <c:v>108519</c:v>
                </c:pt>
                <c:pt idx="16">
                  <c:v>370656</c:v>
                </c:pt>
                <c:pt idx="17">
                  <c:v>107584</c:v>
                </c:pt>
              </c:numCache>
            </c:numRef>
          </c:val>
        </c:ser>
        <c:ser>
          <c:idx val="3"/>
          <c:order val="3"/>
          <c:tx>
            <c:strRef>
              <c:f>'Sheet-write report'!$A$7</c:f>
              <c:strCache>
                <c:ptCount val="1"/>
                <c:pt idx="0">
                  <c:v>256M</c:v>
                </c:pt>
              </c:strCache>
            </c:strRef>
          </c:tx>
          <c:dLbls>
            <c:delete val="1"/>
          </c:dLbls>
          <c:cat>
            <c:multiLvlStrRef>
              <c:f>'Sheet-write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'Sheet-write report'!$B$7:$S$7</c:f>
              <c:numCache>
                <c:formatCode>General</c:formatCode>
                <c:ptCount val="18"/>
                <c:pt idx="0">
                  <c:v>65542</c:v>
                </c:pt>
                <c:pt idx="1">
                  <c:v>66198</c:v>
                </c:pt>
                <c:pt idx="2">
                  <c:v>65262</c:v>
                </c:pt>
                <c:pt idx="3">
                  <c:v>65182</c:v>
                </c:pt>
                <c:pt idx="4">
                  <c:v>64221</c:v>
                </c:pt>
                <c:pt idx="5">
                  <c:v>66086</c:v>
                </c:pt>
                <c:pt idx="6">
                  <c:v>65557</c:v>
                </c:pt>
                <c:pt idx="7">
                  <c:v>66240</c:v>
                </c:pt>
                <c:pt idx="8">
                  <c:v>49964</c:v>
                </c:pt>
                <c:pt idx="9">
                  <c:v>55574</c:v>
                </c:pt>
                <c:pt idx="10">
                  <c:v>65220</c:v>
                </c:pt>
                <c:pt idx="11">
                  <c:v>66532</c:v>
                </c:pt>
                <c:pt idx="12">
                  <c:v>55425</c:v>
                </c:pt>
                <c:pt idx="13">
                  <c:v>66651</c:v>
                </c:pt>
                <c:pt idx="14">
                  <c:v>187418</c:v>
                </c:pt>
                <c:pt idx="15">
                  <c:v>66125</c:v>
                </c:pt>
                <c:pt idx="16">
                  <c:v>61673</c:v>
                </c:pt>
                <c:pt idx="17">
                  <c:v>66509</c:v>
                </c:pt>
              </c:numCache>
            </c:numRef>
          </c:val>
        </c:ser>
        <c:ser>
          <c:idx val="4"/>
          <c:order val="4"/>
          <c:tx>
            <c:strRef>
              <c:f>'Sheet-write report'!$A$8</c:f>
              <c:strCache>
                <c:ptCount val="1"/>
                <c:pt idx="0">
                  <c:v>512M</c:v>
                </c:pt>
              </c:strCache>
            </c:strRef>
          </c:tx>
          <c:dLbls>
            <c:delete val="1"/>
          </c:dLbls>
          <c:cat>
            <c:multiLvlStrRef>
              <c:f>'Sheet-write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'Sheet-write report'!$B$8:$S$8</c:f>
              <c:numCache>
                <c:formatCode>General</c:formatCode>
                <c:ptCount val="18"/>
                <c:pt idx="0">
                  <c:v>64108</c:v>
                </c:pt>
                <c:pt idx="1">
                  <c:v>52835</c:v>
                </c:pt>
                <c:pt idx="2">
                  <c:v>63213</c:v>
                </c:pt>
                <c:pt idx="3">
                  <c:v>53759</c:v>
                </c:pt>
                <c:pt idx="4">
                  <c:v>63829</c:v>
                </c:pt>
                <c:pt idx="5">
                  <c:v>54950</c:v>
                </c:pt>
                <c:pt idx="6">
                  <c:v>55662</c:v>
                </c:pt>
                <c:pt idx="7">
                  <c:v>55704</c:v>
                </c:pt>
                <c:pt idx="8">
                  <c:v>64414</c:v>
                </c:pt>
                <c:pt idx="9">
                  <c:v>53788</c:v>
                </c:pt>
                <c:pt idx="10">
                  <c:v>64220</c:v>
                </c:pt>
                <c:pt idx="11">
                  <c:v>56095</c:v>
                </c:pt>
                <c:pt idx="12">
                  <c:v>58947</c:v>
                </c:pt>
                <c:pt idx="13">
                  <c:v>54102</c:v>
                </c:pt>
                <c:pt idx="14">
                  <c:v>63297</c:v>
                </c:pt>
                <c:pt idx="15">
                  <c:v>56020</c:v>
                </c:pt>
                <c:pt idx="16">
                  <c:v>63376</c:v>
                </c:pt>
                <c:pt idx="17">
                  <c:v>54977</c:v>
                </c:pt>
              </c:numCache>
            </c:numRef>
          </c:val>
        </c:ser>
        <c:dLbls>
          <c:showVal val="1"/>
        </c:dLbls>
        <c:gapWidth val="75"/>
        <c:axId val="83629184"/>
        <c:axId val="83630720"/>
      </c:barChart>
      <c:catAx>
        <c:axId val="83629184"/>
        <c:scaling>
          <c:orientation val="minMax"/>
        </c:scaling>
        <c:axPos val="b"/>
        <c:majorTickMark val="none"/>
        <c:tickLblPos val="nextTo"/>
        <c:crossAx val="83630720"/>
        <c:crosses val="autoZero"/>
        <c:auto val="1"/>
        <c:lblAlgn val="ctr"/>
        <c:lblOffset val="100"/>
      </c:catAx>
      <c:valAx>
        <c:axId val="83630720"/>
        <c:scaling>
          <c:orientation val="minMax"/>
        </c:scaling>
        <c:axPos val="l"/>
        <c:title>
          <c:tx>
            <c:rich>
              <a:bodyPr rot="-5400000" vert="horz"/>
              <a:lstStyle/>
              <a:p>
                <a:pPr>
                  <a:defRPr/>
                </a:pPr>
                <a:r>
                  <a:rPr lang="en-US"/>
                  <a:t>Write Speed(bytes/sec.)</a:t>
                </a:r>
                <a:endParaRPr lang="zh-TW"/>
              </a:p>
            </c:rich>
          </c:tx>
          <c:layout/>
        </c:title>
        <c:numFmt formatCode="General" sourceLinked="1"/>
        <c:majorTickMark val="none"/>
        <c:tickLblPos val="nextTo"/>
        <c:txPr>
          <a:bodyPr/>
          <a:lstStyle/>
          <a:p>
            <a:pPr>
              <a:defRPr sz="1600">
                <a:latin typeface="Times New Roman" pitchFamily="18" charset="0"/>
                <a:cs typeface="Times New Roman" pitchFamily="18" charset="0"/>
              </a:defRPr>
            </a:pPr>
            <a:endParaRPr lang="zh-TW"/>
          </a:p>
        </c:txPr>
        <c:crossAx val="83629184"/>
        <c:crosses val="autoZero"/>
        <c:crossBetween val="between"/>
      </c:valAx>
    </c:plotArea>
    <c:legend>
      <c:legendPos val="b"/>
      <c:layout>
        <c:manualLayout>
          <c:xMode val="edge"/>
          <c:yMode val="edge"/>
          <c:x val="0.51560158772387132"/>
          <c:y val="5.6198976508267495E-2"/>
          <c:w val="0.45166119320733261"/>
          <c:h val="9.3356686282362183E-2"/>
        </c:manualLayout>
      </c:layout>
      <c:txPr>
        <a:bodyPr/>
        <a:lstStyle/>
        <a:p>
          <a:pPr>
            <a:defRPr sz="1600"/>
          </a:pPr>
          <a:endParaRPr lang="zh-TW"/>
        </a:p>
      </c:txPr>
    </c:legend>
    <c:plotVisOnly val="1"/>
  </c:chart>
  <c:txPr>
    <a:bodyPr/>
    <a:lstStyle/>
    <a:p>
      <a:pPr>
        <a:defRPr sz="1400" b="1">
          <a:latin typeface="Times New Roman" pitchFamily="18" charset="0"/>
          <a:cs typeface="Times New Roman" pitchFamily="18" charset="0"/>
        </a:defRPr>
      </a:pPr>
      <a:endParaRPr lang="zh-TW"/>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TW"/>
  <c:chart>
    <c:plotArea>
      <c:layout/>
      <c:barChart>
        <c:barDir val="col"/>
        <c:grouping val="clustered"/>
        <c:ser>
          <c:idx val="0"/>
          <c:order val="0"/>
          <c:tx>
            <c:strRef>
              <c:f>'Random read report'!$A$4</c:f>
              <c:strCache>
                <c:ptCount val="1"/>
                <c:pt idx="0">
                  <c:v>32M</c:v>
                </c:pt>
              </c:strCache>
            </c:strRef>
          </c:tx>
          <c:dLbls>
            <c:delete val="1"/>
          </c:dLbls>
          <c:cat>
            <c:multiLvlStrRef>
              <c:f>'Random 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read report'!$B$4:$S$4</c:f>
              <c:numCache>
                <c:formatCode>General</c:formatCode>
                <c:ptCount val="18"/>
                <c:pt idx="0">
                  <c:v>2447016</c:v>
                </c:pt>
                <c:pt idx="1">
                  <c:v>2643646</c:v>
                </c:pt>
                <c:pt idx="2">
                  <c:v>2416162</c:v>
                </c:pt>
                <c:pt idx="3">
                  <c:v>2711011</c:v>
                </c:pt>
                <c:pt idx="4">
                  <c:v>2238557</c:v>
                </c:pt>
                <c:pt idx="5">
                  <c:v>2750608</c:v>
                </c:pt>
                <c:pt idx="6">
                  <c:v>2067381</c:v>
                </c:pt>
                <c:pt idx="7">
                  <c:v>2509419</c:v>
                </c:pt>
                <c:pt idx="8">
                  <c:v>1016282</c:v>
                </c:pt>
                <c:pt idx="9">
                  <c:v>1245126</c:v>
                </c:pt>
                <c:pt idx="10">
                  <c:v>786973</c:v>
                </c:pt>
                <c:pt idx="11">
                  <c:v>633039</c:v>
                </c:pt>
                <c:pt idx="12">
                  <c:v>768534</c:v>
                </c:pt>
                <c:pt idx="13">
                  <c:v>791975</c:v>
                </c:pt>
                <c:pt idx="14">
                  <c:v>768300</c:v>
                </c:pt>
                <c:pt idx="15">
                  <c:v>578633</c:v>
                </c:pt>
                <c:pt idx="16">
                  <c:v>771665</c:v>
                </c:pt>
                <c:pt idx="17">
                  <c:v>737984</c:v>
                </c:pt>
              </c:numCache>
            </c:numRef>
          </c:val>
        </c:ser>
        <c:ser>
          <c:idx val="1"/>
          <c:order val="1"/>
          <c:tx>
            <c:strRef>
              <c:f>'Random read report'!$A$5</c:f>
              <c:strCache>
                <c:ptCount val="1"/>
                <c:pt idx="0">
                  <c:v>64M</c:v>
                </c:pt>
              </c:strCache>
            </c:strRef>
          </c:tx>
          <c:dLbls>
            <c:delete val="1"/>
          </c:dLbls>
          <c:cat>
            <c:multiLvlStrRef>
              <c:f>'Random 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read report'!$B$5:$S$5</c:f>
              <c:numCache>
                <c:formatCode>General</c:formatCode>
                <c:ptCount val="18"/>
                <c:pt idx="0">
                  <c:v>2410652</c:v>
                </c:pt>
                <c:pt idx="1">
                  <c:v>2529468</c:v>
                </c:pt>
                <c:pt idx="2">
                  <c:v>2378629</c:v>
                </c:pt>
                <c:pt idx="3">
                  <c:v>2613599</c:v>
                </c:pt>
                <c:pt idx="4">
                  <c:v>2504528</c:v>
                </c:pt>
                <c:pt idx="5">
                  <c:v>2736138</c:v>
                </c:pt>
                <c:pt idx="6">
                  <c:v>2132153</c:v>
                </c:pt>
                <c:pt idx="7">
                  <c:v>2434743</c:v>
                </c:pt>
                <c:pt idx="8">
                  <c:v>1031218</c:v>
                </c:pt>
                <c:pt idx="9">
                  <c:v>1208816</c:v>
                </c:pt>
                <c:pt idx="10">
                  <c:v>796819</c:v>
                </c:pt>
                <c:pt idx="11">
                  <c:v>799063</c:v>
                </c:pt>
                <c:pt idx="12">
                  <c:v>775775</c:v>
                </c:pt>
                <c:pt idx="13">
                  <c:v>782865</c:v>
                </c:pt>
                <c:pt idx="14">
                  <c:v>770295</c:v>
                </c:pt>
                <c:pt idx="15">
                  <c:v>802694</c:v>
                </c:pt>
                <c:pt idx="16">
                  <c:v>774391</c:v>
                </c:pt>
                <c:pt idx="17">
                  <c:v>807014</c:v>
                </c:pt>
              </c:numCache>
            </c:numRef>
          </c:val>
        </c:ser>
        <c:ser>
          <c:idx val="2"/>
          <c:order val="2"/>
          <c:tx>
            <c:strRef>
              <c:f>'Random read report'!$A$6</c:f>
              <c:strCache>
                <c:ptCount val="1"/>
                <c:pt idx="0">
                  <c:v>128M</c:v>
                </c:pt>
              </c:strCache>
            </c:strRef>
          </c:tx>
          <c:dLbls>
            <c:delete val="1"/>
          </c:dLbls>
          <c:cat>
            <c:multiLvlStrRef>
              <c:f>'Random 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read report'!$B$6:$S$6</c:f>
              <c:numCache>
                <c:formatCode>General</c:formatCode>
                <c:ptCount val="18"/>
                <c:pt idx="0">
                  <c:v>2550882</c:v>
                </c:pt>
                <c:pt idx="1">
                  <c:v>2624326</c:v>
                </c:pt>
                <c:pt idx="2">
                  <c:v>2487087</c:v>
                </c:pt>
                <c:pt idx="3">
                  <c:v>2635195</c:v>
                </c:pt>
                <c:pt idx="4">
                  <c:v>2510188</c:v>
                </c:pt>
                <c:pt idx="5">
                  <c:v>2370927</c:v>
                </c:pt>
                <c:pt idx="6">
                  <c:v>2185662</c:v>
                </c:pt>
                <c:pt idx="7">
                  <c:v>1238456</c:v>
                </c:pt>
                <c:pt idx="8">
                  <c:v>1029833</c:v>
                </c:pt>
                <c:pt idx="9">
                  <c:v>1235712</c:v>
                </c:pt>
                <c:pt idx="10">
                  <c:v>800987</c:v>
                </c:pt>
                <c:pt idx="11">
                  <c:v>803048</c:v>
                </c:pt>
                <c:pt idx="12">
                  <c:v>775381</c:v>
                </c:pt>
                <c:pt idx="13">
                  <c:v>780339</c:v>
                </c:pt>
                <c:pt idx="14">
                  <c:v>781814</c:v>
                </c:pt>
                <c:pt idx="15">
                  <c:v>799165</c:v>
                </c:pt>
                <c:pt idx="16">
                  <c:v>780701</c:v>
                </c:pt>
                <c:pt idx="17">
                  <c:v>764598</c:v>
                </c:pt>
              </c:numCache>
            </c:numRef>
          </c:val>
        </c:ser>
        <c:ser>
          <c:idx val="3"/>
          <c:order val="3"/>
          <c:tx>
            <c:strRef>
              <c:f>'Random read report'!$A$7</c:f>
              <c:strCache>
                <c:ptCount val="1"/>
                <c:pt idx="0">
                  <c:v>256M</c:v>
                </c:pt>
              </c:strCache>
            </c:strRef>
          </c:tx>
          <c:dLbls>
            <c:delete val="1"/>
          </c:dLbls>
          <c:cat>
            <c:multiLvlStrRef>
              <c:f>'Random 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read report'!$B$7:$S$7</c:f>
              <c:numCache>
                <c:formatCode>General</c:formatCode>
                <c:ptCount val="18"/>
                <c:pt idx="0">
                  <c:v>8377</c:v>
                </c:pt>
                <c:pt idx="1">
                  <c:v>11180</c:v>
                </c:pt>
                <c:pt idx="2">
                  <c:v>18865</c:v>
                </c:pt>
                <c:pt idx="3">
                  <c:v>21406</c:v>
                </c:pt>
                <c:pt idx="4">
                  <c:v>28687</c:v>
                </c:pt>
                <c:pt idx="5">
                  <c:v>36755</c:v>
                </c:pt>
                <c:pt idx="6">
                  <c:v>31214</c:v>
                </c:pt>
                <c:pt idx="7">
                  <c:v>62120</c:v>
                </c:pt>
                <c:pt idx="8">
                  <c:v>55829</c:v>
                </c:pt>
                <c:pt idx="9">
                  <c:v>44834</c:v>
                </c:pt>
                <c:pt idx="10">
                  <c:v>50049</c:v>
                </c:pt>
                <c:pt idx="11">
                  <c:v>823815</c:v>
                </c:pt>
                <c:pt idx="12">
                  <c:v>602110</c:v>
                </c:pt>
                <c:pt idx="13">
                  <c:v>792576</c:v>
                </c:pt>
                <c:pt idx="14">
                  <c:v>72891</c:v>
                </c:pt>
                <c:pt idx="15">
                  <c:v>150279</c:v>
                </c:pt>
                <c:pt idx="16">
                  <c:v>93862</c:v>
                </c:pt>
                <c:pt idx="17">
                  <c:v>794065</c:v>
                </c:pt>
              </c:numCache>
            </c:numRef>
          </c:val>
        </c:ser>
        <c:ser>
          <c:idx val="4"/>
          <c:order val="4"/>
          <c:tx>
            <c:strRef>
              <c:f>'Random read report'!$A$8</c:f>
              <c:strCache>
                <c:ptCount val="1"/>
                <c:pt idx="0">
                  <c:v>512M</c:v>
                </c:pt>
              </c:strCache>
            </c:strRef>
          </c:tx>
          <c:dLbls>
            <c:delete val="1"/>
          </c:dLbls>
          <c:cat>
            <c:multiLvlStrRef>
              <c:f>'Random read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read report'!$B$8:$S$8</c:f>
              <c:numCache>
                <c:formatCode>General</c:formatCode>
                <c:ptCount val="18"/>
                <c:pt idx="0">
                  <c:v>6546</c:v>
                </c:pt>
                <c:pt idx="1">
                  <c:v>6868</c:v>
                </c:pt>
                <c:pt idx="2">
                  <c:v>9710</c:v>
                </c:pt>
                <c:pt idx="3">
                  <c:v>12328</c:v>
                </c:pt>
                <c:pt idx="4">
                  <c:v>15737</c:v>
                </c:pt>
                <c:pt idx="5">
                  <c:v>16424</c:v>
                </c:pt>
                <c:pt idx="6">
                  <c:v>20297</c:v>
                </c:pt>
                <c:pt idx="7">
                  <c:v>28211</c:v>
                </c:pt>
                <c:pt idx="8">
                  <c:v>28553</c:v>
                </c:pt>
                <c:pt idx="9">
                  <c:v>38416</c:v>
                </c:pt>
                <c:pt idx="10">
                  <c:v>38035</c:v>
                </c:pt>
                <c:pt idx="11">
                  <c:v>42894</c:v>
                </c:pt>
                <c:pt idx="12">
                  <c:v>42703</c:v>
                </c:pt>
                <c:pt idx="13">
                  <c:v>48938</c:v>
                </c:pt>
                <c:pt idx="14">
                  <c:v>36239</c:v>
                </c:pt>
                <c:pt idx="15">
                  <c:v>51588</c:v>
                </c:pt>
                <c:pt idx="16">
                  <c:v>58908</c:v>
                </c:pt>
                <c:pt idx="17">
                  <c:v>49130</c:v>
                </c:pt>
              </c:numCache>
            </c:numRef>
          </c:val>
        </c:ser>
        <c:dLbls>
          <c:showVal val="1"/>
        </c:dLbls>
        <c:gapWidth val="75"/>
        <c:axId val="83662720"/>
        <c:axId val="83664256"/>
      </c:barChart>
      <c:catAx>
        <c:axId val="83662720"/>
        <c:scaling>
          <c:orientation val="minMax"/>
        </c:scaling>
        <c:axPos val="b"/>
        <c:majorTickMark val="none"/>
        <c:tickLblPos val="nextTo"/>
        <c:crossAx val="83664256"/>
        <c:crosses val="autoZero"/>
        <c:auto val="1"/>
        <c:lblAlgn val="ctr"/>
        <c:lblOffset val="100"/>
      </c:catAx>
      <c:valAx>
        <c:axId val="83664256"/>
        <c:scaling>
          <c:orientation val="minMax"/>
        </c:scaling>
        <c:axPos val="l"/>
        <c:title>
          <c:tx>
            <c:rich>
              <a:bodyPr rot="-5400000" vert="horz"/>
              <a:lstStyle/>
              <a:p>
                <a:pPr>
                  <a:defRPr/>
                </a:pPr>
                <a:r>
                  <a:rPr lang="en-US"/>
                  <a:t>Read Speed(bytes/sec.)</a:t>
                </a:r>
                <a:endParaRPr lang="zh-TW"/>
              </a:p>
            </c:rich>
          </c:tx>
          <c:layout/>
        </c:title>
        <c:numFmt formatCode="General" sourceLinked="1"/>
        <c:majorTickMark val="none"/>
        <c:tickLblPos val="nextTo"/>
        <c:crossAx val="83662720"/>
        <c:crosses val="autoZero"/>
        <c:crossBetween val="between"/>
      </c:valAx>
    </c:plotArea>
    <c:legend>
      <c:legendPos val="b"/>
      <c:layout>
        <c:manualLayout>
          <c:xMode val="edge"/>
          <c:yMode val="edge"/>
          <c:x val="0.58845765086937196"/>
          <c:y val="2.9181173071947952E-2"/>
          <c:w val="0.3769858228506674"/>
          <c:h val="4.7841305541958971E-2"/>
        </c:manualLayout>
      </c:layout>
    </c:legend>
    <c:plotVisOnly val="1"/>
  </c:chart>
  <c:txPr>
    <a:bodyPr/>
    <a:lstStyle/>
    <a:p>
      <a:pPr>
        <a:defRPr sz="1400" b="1">
          <a:latin typeface="Times New Roman" pitchFamily="18" charset="0"/>
          <a:cs typeface="Times New Roman" pitchFamily="18" charset="0"/>
        </a:defRPr>
      </a:pPr>
      <a:endParaRPr lang="zh-TW"/>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'Random write report'!$A$4</c:f>
              <c:strCache>
                <c:ptCount val="1"/>
                <c:pt idx="0">
                  <c:v>32M</c:v>
                </c:pt>
              </c:strCache>
            </c:strRef>
          </c:tx>
          <c:dLbls>
            <c:delete val="1"/>
          </c:dLbls>
          <c:cat>
            <c:multiLvlStrRef>
              <c:f>'Random 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write report'!$B$4:$S$4</c:f>
              <c:numCache>
                <c:formatCode>General</c:formatCode>
                <c:ptCount val="18"/>
                <c:pt idx="0">
                  <c:v>803334</c:v>
                </c:pt>
                <c:pt idx="1">
                  <c:v>1010921</c:v>
                </c:pt>
                <c:pt idx="2">
                  <c:v>864613</c:v>
                </c:pt>
                <c:pt idx="3">
                  <c:v>1014332</c:v>
                </c:pt>
                <c:pt idx="4">
                  <c:v>886100</c:v>
                </c:pt>
                <c:pt idx="5">
                  <c:v>997746</c:v>
                </c:pt>
                <c:pt idx="6">
                  <c:v>886892</c:v>
                </c:pt>
                <c:pt idx="7">
                  <c:v>992578</c:v>
                </c:pt>
                <c:pt idx="8">
                  <c:v>746814</c:v>
                </c:pt>
                <c:pt idx="9">
                  <c:v>868486</c:v>
                </c:pt>
                <c:pt idx="10">
                  <c:v>703825</c:v>
                </c:pt>
                <c:pt idx="11">
                  <c:v>515260</c:v>
                </c:pt>
                <c:pt idx="12">
                  <c:v>688070</c:v>
                </c:pt>
                <c:pt idx="13">
                  <c:v>741105</c:v>
                </c:pt>
                <c:pt idx="14">
                  <c:v>690041</c:v>
                </c:pt>
                <c:pt idx="15">
                  <c:v>555107</c:v>
                </c:pt>
                <c:pt idx="16">
                  <c:v>687248</c:v>
                </c:pt>
                <c:pt idx="17">
                  <c:v>710818</c:v>
                </c:pt>
              </c:numCache>
            </c:numRef>
          </c:val>
        </c:ser>
        <c:ser>
          <c:idx val="1"/>
          <c:order val="1"/>
          <c:tx>
            <c:strRef>
              <c:f>'Random write report'!$A$5</c:f>
              <c:strCache>
                <c:ptCount val="1"/>
                <c:pt idx="0">
                  <c:v>64M</c:v>
                </c:pt>
              </c:strCache>
            </c:strRef>
          </c:tx>
          <c:dLbls>
            <c:delete val="1"/>
          </c:dLbls>
          <c:cat>
            <c:multiLvlStrRef>
              <c:f>'Random 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write report'!$B$5:$S$5</c:f>
              <c:numCache>
                <c:formatCode>General</c:formatCode>
                <c:ptCount val="18"/>
                <c:pt idx="0">
                  <c:v>353316</c:v>
                </c:pt>
                <c:pt idx="1">
                  <c:v>804083</c:v>
                </c:pt>
                <c:pt idx="2">
                  <c:v>469516</c:v>
                </c:pt>
                <c:pt idx="3">
                  <c:v>833155</c:v>
                </c:pt>
                <c:pt idx="4">
                  <c:v>392236</c:v>
                </c:pt>
                <c:pt idx="5">
                  <c:v>845702</c:v>
                </c:pt>
                <c:pt idx="6">
                  <c:v>495508</c:v>
                </c:pt>
                <c:pt idx="7">
                  <c:v>826129</c:v>
                </c:pt>
                <c:pt idx="8">
                  <c:v>456219</c:v>
                </c:pt>
                <c:pt idx="9">
                  <c:v>670026</c:v>
                </c:pt>
                <c:pt idx="10">
                  <c:v>469085</c:v>
                </c:pt>
                <c:pt idx="11">
                  <c:v>651690</c:v>
                </c:pt>
                <c:pt idx="12">
                  <c:v>503689</c:v>
                </c:pt>
                <c:pt idx="13">
                  <c:v>611959</c:v>
                </c:pt>
                <c:pt idx="14">
                  <c:v>533107</c:v>
                </c:pt>
                <c:pt idx="15">
                  <c:v>644449</c:v>
                </c:pt>
                <c:pt idx="16">
                  <c:v>535512</c:v>
                </c:pt>
                <c:pt idx="17">
                  <c:v>616264</c:v>
                </c:pt>
              </c:numCache>
            </c:numRef>
          </c:val>
        </c:ser>
        <c:ser>
          <c:idx val="2"/>
          <c:order val="2"/>
          <c:tx>
            <c:strRef>
              <c:f>'Random write report'!$A$6</c:f>
              <c:strCache>
                <c:ptCount val="1"/>
                <c:pt idx="0">
                  <c:v>128M</c:v>
                </c:pt>
              </c:strCache>
            </c:strRef>
          </c:tx>
          <c:dLbls>
            <c:delete val="1"/>
          </c:dLbls>
          <c:cat>
            <c:multiLvlStrRef>
              <c:f>'Random 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write report'!$B$6:$S$6</c:f>
              <c:numCache>
                <c:formatCode>General</c:formatCode>
                <c:ptCount val="18"/>
                <c:pt idx="0">
                  <c:v>154175</c:v>
                </c:pt>
                <c:pt idx="1">
                  <c:v>78249</c:v>
                </c:pt>
                <c:pt idx="2">
                  <c:v>158251</c:v>
                </c:pt>
                <c:pt idx="3">
                  <c:v>82377</c:v>
                </c:pt>
                <c:pt idx="4">
                  <c:v>154168</c:v>
                </c:pt>
                <c:pt idx="5">
                  <c:v>50910</c:v>
                </c:pt>
                <c:pt idx="6">
                  <c:v>156888</c:v>
                </c:pt>
                <c:pt idx="7">
                  <c:v>93832</c:v>
                </c:pt>
                <c:pt idx="8">
                  <c:v>149912</c:v>
                </c:pt>
                <c:pt idx="9">
                  <c:v>110716</c:v>
                </c:pt>
                <c:pt idx="10">
                  <c:v>159691</c:v>
                </c:pt>
                <c:pt idx="11">
                  <c:v>116127</c:v>
                </c:pt>
                <c:pt idx="12">
                  <c:v>152887</c:v>
                </c:pt>
                <c:pt idx="13">
                  <c:v>113941</c:v>
                </c:pt>
                <c:pt idx="14">
                  <c:v>153881</c:v>
                </c:pt>
                <c:pt idx="15">
                  <c:v>121019</c:v>
                </c:pt>
                <c:pt idx="16">
                  <c:v>163829</c:v>
                </c:pt>
                <c:pt idx="17">
                  <c:v>121304</c:v>
                </c:pt>
              </c:numCache>
            </c:numRef>
          </c:val>
        </c:ser>
        <c:ser>
          <c:idx val="3"/>
          <c:order val="3"/>
          <c:tx>
            <c:strRef>
              <c:f>'Random write report'!$A$7</c:f>
              <c:strCache>
                <c:ptCount val="1"/>
                <c:pt idx="0">
                  <c:v>256M</c:v>
                </c:pt>
              </c:strCache>
            </c:strRef>
          </c:tx>
          <c:dLbls>
            <c:delete val="1"/>
          </c:dLbls>
          <c:cat>
            <c:multiLvlStrRef>
              <c:f>'Random 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write report'!$B$7:$S$7</c:f>
              <c:numCache>
                <c:formatCode>General</c:formatCode>
                <c:ptCount val="18"/>
                <c:pt idx="0">
                  <c:v>63347</c:v>
                </c:pt>
                <c:pt idx="1">
                  <c:v>31537</c:v>
                </c:pt>
                <c:pt idx="2">
                  <c:v>82907</c:v>
                </c:pt>
                <c:pt idx="3">
                  <c:v>35723</c:v>
                </c:pt>
                <c:pt idx="4">
                  <c:v>92939</c:v>
                </c:pt>
                <c:pt idx="5">
                  <c:v>38048</c:v>
                </c:pt>
                <c:pt idx="6">
                  <c:v>96331</c:v>
                </c:pt>
                <c:pt idx="7">
                  <c:v>34114</c:v>
                </c:pt>
                <c:pt idx="8">
                  <c:v>93351</c:v>
                </c:pt>
                <c:pt idx="9">
                  <c:v>57747</c:v>
                </c:pt>
                <c:pt idx="10">
                  <c:v>90945</c:v>
                </c:pt>
                <c:pt idx="11">
                  <c:v>36100</c:v>
                </c:pt>
                <c:pt idx="12">
                  <c:v>83826</c:v>
                </c:pt>
                <c:pt idx="13">
                  <c:v>64784</c:v>
                </c:pt>
                <c:pt idx="14">
                  <c:v>77681</c:v>
                </c:pt>
                <c:pt idx="15">
                  <c:v>59245</c:v>
                </c:pt>
                <c:pt idx="16">
                  <c:v>87321</c:v>
                </c:pt>
                <c:pt idx="17">
                  <c:v>57142</c:v>
                </c:pt>
              </c:numCache>
            </c:numRef>
          </c:val>
        </c:ser>
        <c:ser>
          <c:idx val="4"/>
          <c:order val="4"/>
          <c:tx>
            <c:strRef>
              <c:f>'Random write report'!$A$8</c:f>
              <c:strCache>
                <c:ptCount val="1"/>
                <c:pt idx="0">
                  <c:v>512M</c:v>
                </c:pt>
              </c:strCache>
            </c:strRef>
          </c:tx>
          <c:dLbls>
            <c:delete val="1"/>
          </c:dLbls>
          <c:cat>
            <c:multiLvlStrRef>
              <c:f>'Random write report'!$B$2:$S$3</c:f>
              <c:multiLvlStrCache>
                <c:ptCount val="18"/>
                <c:lvl>
                  <c:pt idx="0">
                    <c:v>BTRFS</c:v>
                  </c:pt>
                  <c:pt idx="1">
                    <c:v>EXT3</c:v>
                  </c:pt>
                  <c:pt idx="2">
                    <c:v>BTRFS</c:v>
                  </c:pt>
                  <c:pt idx="3">
                    <c:v>EXT3</c:v>
                  </c:pt>
                  <c:pt idx="4">
                    <c:v>BTRFS</c:v>
                  </c:pt>
                  <c:pt idx="5">
                    <c:v>EXT3</c:v>
                  </c:pt>
                  <c:pt idx="6">
                    <c:v>BTRFS</c:v>
                  </c:pt>
                  <c:pt idx="7">
                    <c:v>EXT3</c:v>
                  </c:pt>
                  <c:pt idx="8">
                    <c:v>BTRFS</c:v>
                  </c:pt>
                  <c:pt idx="9">
                    <c:v>EXT3</c:v>
                  </c:pt>
                  <c:pt idx="10">
                    <c:v>BTRFS</c:v>
                  </c:pt>
                  <c:pt idx="11">
                    <c:v>EXT3</c:v>
                  </c:pt>
                  <c:pt idx="12">
                    <c:v>BTRFS</c:v>
                  </c:pt>
                  <c:pt idx="13">
                    <c:v>EXT3</c:v>
                  </c:pt>
                  <c:pt idx="14">
                    <c:v>BTRFS</c:v>
                  </c:pt>
                  <c:pt idx="15">
                    <c:v>EXT3</c:v>
                  </c:pt>
                  <c:pt idx="16">
                    <c:v>BTRFS</c:v>
                  </c:pt>
                  <c:pt idx="17">
                    <c:v>EXT3</c:v>
                  </c:pt>
                </c:lvl>
                <c:lvl>
                  <c:pt idx="0">
                    <c:v>64</c:v>
                  </c:pt>
                  <c:pt idx="2">
                    <c:v>128</c:v>
                  </c:pt>
                  <c:pt idx="4">
                    <c:v>256</c:v>
                  </c:pt>
                  <c:pt idx="6">
                    <c:v>512</c:v>
                  </c:pt>
                  <c:pt idx="8">
                    <c:v>1024</c:v>
                  </c:pt>
                  <c:pt idx="10">
                    <c:v>2048</c:v>
                  </c:pt>
                  <c:pt idx="12">
                    <c:v>4096</c:v>
                  </c:pt>
                  <c:pt idx="14">
                    <c:v>8192</c:v>
                  </c:pt>
                  <c:pt idx="16">
                    <c:v>16384</c:v>
                  </c:pt>
                </c:lvl>
              </c:multiLvlStrCache>
            </c:multiLvlStrRef>
          </c:cat>
          <c:val>
            <c:numRef>
              <c:f>'Random write report'!$B$8:$S$8</c:f>
              <c:numCache>
                <c:formatCode>General</c:formatCode>
                <c:ptCount val="18"/>
                <c:pt idx="0">
                  <c:v>73598</c:v>
                </c:pt>
                <c:pt idx="1">
                  <c:v>18974</c:v>
                </c:pt>
                <c:pt idx="2">
                  <c:v>78320</c:v>
                </c:pt>
                <c:pt idx="3">
                  <c:v>23332</c:v>
                </c:pt>
                <c:pt idx="4">
                  <c:v>78312</c:v>
                </c:pt>
                <c:pt idx="5">
                  <c:v>29863</c:v>
                </c:pt>
                <c:pt idx="6">
                  <c:v>78049</c:v>
                </c:pt>
                <c:pt idx="7">
                  <c:v>37125</c:v>
                </c:pt>
                <c:pt idx="8">
                  <c:v>78230</c:v>
                </c:pt>
                <c:pt idx="9">
                  <c:v>43494</c:v>
                </c:pt>
                <c:pt idx="10">
                  <c:v>77552</c:v>
                </c:pt>
                <c:pt idx="11">
                  <c:v>47534</c:v>
                </c:pt>
                <c:pt idx="12">
                  <c:v>77909</c:v>
                </c:pt>
                <c:pt idx="13">
                  <c:v>43444</c:v>
                </c:pt>
                <c:pt idx="14">
                  <c:v>65909</c:v>
                </c:pt>
                <c:pt idx="15">
                  <c:v>51810</c:v>
                </c:pt>
                <c:pt idx="16">
                  <c:v>74865</c:v>
                </c:pt>
                <c:pt idx="17">
                  <c:v>49962</c:v>
                </c:pt>
              </c:numCache>
            </c:numRef>
          </c:val>
        </c:ser>
        <c:dLbls>
          <c:showVal val="1"/>
        </c:dLbls>
        <c:gapWidth val="75"/>
        <c:axId val="84241024"/>
        <c:axId val="84251008"/>
      </c:barChart>
      <c:catAx>
        <c:axId val="84241024"/>
        <c:scaling>
          <c:orientation val="minMax"/>
        </c:scaling>
        <c:axPos val="b"/>
        <c:majorTickMark val="none"/>
        <c:tickLblPos val="nextTo"/>
        <c:crossAx val="84251008"/>
        <c:crosses val="autoZero"/>
        <c:auto val="1"/>
        <c:lblAlgn val="ctr"/>
        <c:lblOffset val="100"/>
      </c:catAx>
      <c:valAx>
        <c:axId val="84251008"/>
        <c:scaling>
          <c:orientation val="minMax"/>
        </c:scaling>
        <c:axPos val="l"/>
        <c:title>
          <c:tx>
            <c:rich>
              <a:bodyPr rot="-5400000" vert="horz"/>
              <a:lstStyle/>
              <a:p>
                <a:pPr>
                  <a:defRPr/>
                </a:pPr>
                <a:r>
                  <a:rPr lang="en-US"/>
                  <a:t>Write Speed(bytes/sec.)</a:t>
                </a:r>
                <a:endParaRPr lang="zh-TW"/>
              </a:p>
            </c:rich>
          </c:tx>
          <c:layout/>
        </c:title>
        <c:numFmt formatCode="General" sourceLinked="1"/>
        <c:majorTickMark val="none"/>
        <c:tickLblPos val="nextTo"/>
        <c:crossAx val="84241024"/>
        <c:crosses val="autoZero"/>
        <c:crossBetween val="between"/>
      </c:valAx>
    </c:plotArea>
    <c:legend>
      <c:legendPos val="b"/>
      <c:layout>
        <c:manualLayout>
          <c:xMode val="edge"/>
          <c:yMode val="edge"/>
          <c:x val="0.54120378012922032"/>
          <c:y val="3.1268583292763066E-2"/>
          <c:w val="0.42838267466192426"/>
          <c:h val="5.2883798310808534E-2"/>
        </c:manualLayout>
      </c:layout>
      <c:txPr>
        <a:bodyPr/>
        <a:lstStyle/>
        <a:p>
          <a:pPr>
            <a:defRPr sz="1600"/>
          </a:pPr>
          <a:endParaRPr lang="zh-TW"/>
        </a:p>
      </c:txPr>
    </c:legend>
    <c:plotVisOnly val="1"/>
  </c:chart>
  <c:txPr>
    <a:bodyPr/>
    <a:lstStyle/>
    <a:p>
      <a:pPr>
        <a:defRPr sz="1400" b="1">
          <a:latin typeface="Times New Roman" pitchFamily="18" charset="0"/>
          <a:cs typeface="Times New Roman" pitchFamily="18" charset="0"/>
        </a:defRPr>
      </a:pPr>
      <a:endParaRPr lang="zh-TW"/>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D1A800-C57F-4DFC-8F22-75DC1C79632F}" type="datetimeFigureOut">
              <a:rPr lang="zh-TW" altLang="en-US" smtClean="0"/>
              <a:pPr/>
              <a:t>2009/10/19</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ADFF09-1ECE-485D-8C45-750DA0DB1345}"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2</a:t>
            </a:fld>
            <a:endParaRPr lang="zh-TW"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14</a:t>
            </a:fld>
            <a:endParaRPr lang="zh-TW"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dirty="0" smtClean="0"/>
              <a:t>The type field in </a:t>
            </a:r>
            <a:r>
              <a:rPr lang="en-US" dirty="0" err="1" smtClean="0"/>
              <a:t>struct</a:t>
            </a:r>
            <a:r>
              <a:rPr lang="en-US" dirty="0" smtClean="0"/>
              <a:t> </a:t>
            </a:r>
            <a:r>
              <a:rPr lang="en-US" dirty="0" err="1" smtClean="0"/>
              <a:t>btrfs_disk_key</a:t>
            </a:r>
            <a:r>
              <a:rPr lang="en-US" dirty="0" smtClean="0"/>
              <a:t> indicates the type of data stored in the item. </a:t>
            </a:r>
          </a:p>
          <a:p>
            <a:r>
              <a:rPr lang="en-US" dirty="0" smtClean="0"/>
              <a:t>The offset and size fields in the item indicate where in the leaf the item data can be found. </a:t>
            </a:r>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15</a:t>
            </a:fld>
            <a:endParaRPr lang="zh-TW"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Extent</a:t>
            </a:r>
            <a:r>
              <a:rPr lang="en-US" altLang="zh-TW" baseline="0" dirty="0" smtClean="0"/>
              <a:t> tree </a:t>
            </a:r>
            <a:r>
              <a:rPr lang="zh-TW" altLang="en-US" baseline="0" dirty="0" smtClean="0"/>
              <a:t>以</a:t>
            </a:r>
            <a:r>
              <a:rPr lang="en-US" altLang="zh-TW" baseline="0" dirty="0" smtClean="0"/>
              <a:t>block group</a:t>
            </a:r>
            <a:r>
              <a:rPr lang="zh-TW" altLang="en-US" baseline="0" dirty="0" smtClean="0"/>
              <a:t>為管理單位，針對大型檔案寫入速度較快，也較</a:t>
            </a:r>
            <a:r>
              <a:rPr lang="en-US" altLang="zh-TW" baseline="0" dirty="0" smtClean="0"/>
              <a:t>ext file system</a:t>
            </a:r>
            <a:r>
              <a:rPr lang="zh-TW" altLang="en-US" baseline="0" dirty="0" smtClean="0"/>
              <a:t>系列有較多彈性化配制的特性，因</a:t>
            </a:r>
            <a:r>
              <a:rPr lang="en-US" altLang="zh-TW" baseline="0" dirty="0" smtClean="0"/>
              <a:t>ext file system</a:t>
            </a:r>
            <a:r>
              <a:rPr lang="zh-TW" altLang="en-US" baseline="0" dirty="0" smtClean="0"/>
              <a:t>採</a:t>
            </a:r>
            <a:r>
              <a:rPr lang="en-US" altLang="zh-TW" baseline="0" dirty="0" smtClean="0"/>
              <a:t>bit map</a:t>
            </a:r>
            <a:r>
              <a:rPr lang="zh-TW" altLang="en-US" baseline="0" dirty="0" smtClean="0"/>
              <a:t>方式記錄</a:t>
            </a:r>
            <a:r>
              <a:rPr lang="en-US" altLang="zh-TW" baseline="0" dirty="0" smtClean="0"/>
              <a:t>free block</a:t>
            </a:r>
            <a:r>
              <a:rPr lang="zh-TW" altLang="en-US" baseline="0" dirty="0" smtClean="0"/>
              <a:t>，若磁碟容量增加，</a:t>
            </a:r>
            <a:r>
              <a:rPr lang="en-US" altLang="zh-TW" baseline="0" dirty="0" smtClean="0"/>
              <a:t>bit map</a:t>
            </a:r>
            <a:r>
              <a:rPr lang="zh-TW" altLang="en-US" baseline="0" dirty="0" smtClean="0"/>
              <a:t>也會越來越大。</a:t>
            </a:r>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16</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B </a:t>
            </a:r>
            <a:r>
              <a:rPr lang="zh-TW" altLang="en-US" dirty="0" smtClean="0"/>
              <a:t>扇形磁區</a:t>
            </a:r>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3</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MBR(</a:t>
            </a:r>
            <a:r>
              <a:rPr lang="en-US" dirty="0" smtClean="0"/>
              <a:t>Master Boot Record</a:t>
            </a:r>
            <a:r>
              <a:rPr lang="en-US" altLang="zh-TW" dirty="0" smtClean="0"/>
              <a:t>)</a:t>
            </a:r>
          </a:p>
          <a:p>
            <a:pPr lvl="1"/>
            <a:r>
              <a:rPr lang="en-US" dirty="0" smtClean="0"/>
              <a:t>The master boot record is always located at cylinder 0, head 0, and sector 1, the first sector on the disk.</a:t>
            </a:r>
          </a:p>
          <a:p>
            <a:pPr lvl="1"/>
            <a:r>
              <a:rPr lang="en-US" dirty="0" smtClean="0"/>
              <a:t>When a computer starts and the BIOS boots the machine, it will always look at this first sector for instructions and information on how to proceed with the boot process and load the operating system.</a:t>
            </a:r>
            <a:endParaRPr lang="zh-TW" altLang="en-US" dirty="0" smtClean="0"/>
          </a:p>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4</a:t>
            </a:fld>
            <a:endParaRPr lang="zh-TW"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6B99F2CA-99B9-4958-ADDA-BDDBAC0E3B72}" type="slidenum">
              <a:rPr lang="zh-TW" altLang="en-US" smtClean="0"/>
              <a:pPr/>
              <a:t>5</a:t>
            </a:fld>
            <a:endParaRPr lang="zh-TW"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 file RESUME.DOC is stored in clusters 0, 2, 3 and 7. The directory entry points to cluster 0 where the file begins. The entry for cluster 0 points to cluster 2 and so on. BUDGET.XLS is stored in clusters 1, 4, 8 and 9.</a:t>
            </a:r>
            <a:endParaRPr lang="zh-TW" altLang="en-US" b="1" dirty="0" smtClean="0"/>
          </a:p>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6</a:t>
            </a:fld>
            <a:endParaRPr lang="zh-TW"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7</a:t>
            </a:fld>
            <a:endParaRPr lang="zh-TW"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fontScale="85000" lnSpcReduction="20000"/>
          </a:bodyPr>
          <a:lstStyle/>
          <a:p>
            <a:r>
              <a:rPr lang="en-US" altLang="zh-TW" dirty="0" smtClean="0"/>
              <a:t>EXT2 </a:t>
            </a:r>
            <a:r>
              <a:rPr lang="zh-TW" altLang="en-US" dirty="0" smtClean="0"/>
              <a:t>檔案系統被建立時，除了有 </a:t>
            </a:r>
            <a:r>
              <a:rPr lang="en-US" altLang="zh-TW" dirty="0" smtClean="0"/>
              <a:t>superblock </a:t>
            </a:r>
            <a:r>
              <a:rPr lang="zh-TW" altLang="en-US" dirty="0" smtClean="0"/>
              <a:t>外，還會依據 </a:t>
            </a:r>
            <a:r>
              <a:rPr lang="en-US" altLang="zh-TW" dirty="0" smtClean="0"/>
              <a:t>partition </a:t>
            </a:r>
            <a:r>
              <a:rPr lang="zh-TW" altLang="en-US" dirty="0" smtClean="0"/>
              <a:t>的大小給予數個 </a:t>
            </a:r>
            <a:r>
              <a:rPr lang="en-US" altLang="zh-TW" dirty="0" smtClean="0"/>
              <a:t>block group</a:t>
            </a:r>
            <a:r>
              <a:rPr lang="zh-TW" altLang="en-US" dirty="0" smtClean="0"/>
              <a:t>。 </a:t>
            </a:r>
            <a:r>
              <a:rPr lang="en-US" altLang="zh-TW" dirty="0" smtClean="0"/>
              <a:t>Superblock </a:t>
            </a:r>
            <a:r>
              <a:rPr lang="zh-TW" altLang="en-US" dirty="0" smtClean="0"/>
              <a:t>記錄資訊主要有： </a:t>
            </a:r>
            <a:r>
              <a:rPr lang="en-US" altLang="zh-TW" dirty="0" smtClean="0"/>
              <a:t>block </a:t>
            </a:r>
            <a:r>
              <a:rPr lang="zh-TW" altLang="en-US" dirty="0" smtClean="0"/>
              <a:t>與 </a:t>
            </a:r>
            <a:r>
              <a:rPr lang="en-US" altLang="zh-TW" dirty="0" err="1" smtClean="0"/>
              <a:t>inode</a:t>
            </a:r>
            <a:r>
              <a:rPr lang="en-US" altLang="zh-TW" dirty="0" smtClean="0"/>
              <a:t> </a:t>
            </a:r>
            <a:r>
              <a:rPr lang="zh-TW" altLang="en-US" dirty="0" smtClean="0"/>
              <a:t>的總量</a:t>
            </a:r>
            <a:r>
              <a:rPr lang="en-US" altLang="zh-TW" dirty="0" smtClean="0"/>
              <a:t>﹔ </a:t>
            </a:r>
          </a:p>
          <a:p>
            <a:r>
              <a:rPr lang="zh-TW" altLang="en-US" dirty="0" smtClean="0"/>
              <a:t>未使用與已使用的 </a:t>
            </a:r>
            <a:r>
              <a:rPr lang="en-US" altLang="zh-TW" dirty="0" err="1" smtClean="0"/>
              <a:t>inode</a:t>
            </a:r>
            <a:r>
              <a:rPr lang="en-US" altLang="zh-TW" dirty="0" smtClean="0"/>
              <a:t>/block </a:t>
            </a:r>
            <a:r>
              <a:rPr lang="zh-TW" altLang="en-US" dirty="0" smtClean="0"/>
              <a:t>數量</a:t>
            </a:r>
            <a:r>
              <a:rPr lang="en-US" altLang="zh-TW" dirty="0" smtClean="0"/>
              <a:t>﹔ </a:t>
            </a:r>
          </a:p>
          <a:p>
            <a:r>
              <a:rPr lang="zh-TW" altLang="en-US" dirty="0" smtClean="0"/>
              <a:t>一個 </a:t>
            </a:r>
            <a:r>
              <a:rPr lang="en-US" altLang="zh-TW" dirty="0" smtClean="0"/>
              <a:t>block </a:t>
            </a:r>
            <a:r>
              <a:rPr lang="zh-TW" altLang="en-US" dirty="0" smtClean="0"/>
              <a:t>與一個 </a:t>
            </a:r>
            <a:r>
              <a:rPr lang="en-US" altLang="zh-TW" dirty="0" err="1" smtClean="0"/>
              <a:t>inode</a:t>
            </a:r>
            <a:r>
              <a:rPr lang="en-US" altLang="zh-TW" dirty="0" smtClean="0"/>
              <a:t> </a:t>
            </a:r>
            <a:r>
              <a:rPr lang="zh-TW" altLang="en-US" dirty="0" smtClean="0"/>
              <a:t>的大小</a:t>
            </a:r>
            <a:r>
              <a:rPr lang="en-US" altLang="zh-TW" dirty="0" smtClean="0"/>
              <a:t>﹔ </a:t>
            </a:r>
          </a:p>
          <a:p>
            <a:r>
              <a:rPr lang="zh-TW" altLang="en-US" dirty="0" smtClean="0"/>
              <a:t>檔案系統的掛載時間、最近一次寫入資料的時間、最近一次檢驗磁碟的時間等</a:t>
            </a:r>
            <a:r>
              <a:rPr lang="en-US" altLang="zh-TW" dirty="0" smtClean="0"/>
              <a:t>﹔ </a:t>
            </a:r>
          </a:p>
          <a:p>
            <a:r>
              <a:rPr lang="en-US" altLang="zh-TW" dirty="0" smtClean="0"/>
              <a:t>valid bit(0 </a:t>
            </a:r>
            <a:r>
              <a:rPr lang="zh-TW" altLang="en-US" dirty="0" smtClean="0"/>
              <a:t>表示已被掛載</a:t>
            </a:r>
            <a:r>
              <a:rPr lang="en-US" altLang="zh-TW" dirty="0" smtClean="0"/>
              <a:t>﹔1 </a:t>
            </a:r>
            <a:r>
              <a:rPr lang="zh-TW" altLang="en-US" dirty="0" smtClean="0"/>
              <a:t>表示未被掛載</a:t>
            </a:r>
            <a:r>
              <a:rPr lang="en-US" altLang="zh-TW" dirty="0" smtClean="0"/>
              <a:t>)</a:t>
            </a:r>
            <a:r>
              <a:rPr lang="zh-TW" altLang="en-US" dirty="0" smtClean="0"/>
              <a:t>。 </a:t>
            </a:r>
          </a:p>
          <a:p>
            <a:r>
              <a:rPr lang="zh-TW" altLang="en-US" dirty="0" smtClean="0"/>
              <a:t>每個 </a:t>
            </a:r>
            <a:r>
              <a:rPr lang="en-US" altLang="zh-TW" dirty="0" smtClean="0"/>
              <a:t>block group </a:t>
            </a:r>
            <a:r>
              <a:rPr lang="zh-TW" altLang="en-US" dirty="0" smtClean="0"/>
              <a:t>包含： </a:t>
            </a:r>
            <a:endParaRPr lang="en-US" altLang="zh-TW" dirty="0" smtClean="0"/>
          </a:p>
          <a:p>
            <a:r>
              <a:rPr lang="en-US" altLang="zh-TW" dirty="0" smtClean="0"/>
              <a:t>Group description</a:t>
            </a:r>
            <a:r>
              <a:rPr lang="zh-TW" altLang="en-US" dirty="0" smtClean="0"/>
              <a:t>：記錄此 </a:t>
            </a:r>
            <a:r>
              <a:rPr lang="en-US" altLang="zh-TW" dirty="0" smtClean="0"/>
              <a:t>block </a:t>
            </a:r>
            <a:r>
              <a:rPr lang="zh-TW" altLang="en-US" dirty="0" smtClean="0"/>
              <a:t>由何處開始記錄</a:t>
            </a:r>
            <a:r>
              <a:rPr lang="en-US" altLang="zh-TW" dirty="0" smtClean="0"/>
              <a:t>﹔ </a:t>
            </a:r>
          </a:p>
          <a:p>
            <a:r>
              <a:rPr lang="en-US" altLang="zh-TW" dirty="0" smtClean="0"/>
              <a:t>Block bitmap</a:t>
            </a:r>
            <a:r>
              <a:rPr lang="zh-TW" altLang="en-US" dirty="0" smtClean="0"/>
              <a:t>：記錄那個 </a:t>
            </a:r>
            <a:r>
              <a:rPr lang="en-US" altLang="zh-TW" dirty="0" smtClean="0"/>
              <a:t>block </a:t>
            </a:r>
            <a:r>
              <a:rPr lang="zh-TW" altLang="en-US" dirty="0" smtClean="0"/>
              <a:t>有沒有被使用</a:t>
            </a:r>
            <a:r>
              <a:rPr lang="en-US" altLang="zh-TW" dirty="0" smtClean="0"/>
              <a:t>﹔ </a:t>
            </a:r>
          </a:p>
          <a:p>
            <a:r>
              <a:rPr lang="en-US" altLang="zh-TW" dirty="0" err="1" smtClean="0"/>
              <a:t>Inode</a:t>
            </a:r>
            <a:r>
              <a:rPr lang="en-US" altLang="zh-TW" dirty="0" smtClean="0"/>
              <a:t> bitmap</a:t>
            </a:r>
            <a:r>
              <a:rPr lang="zh-TW" altLang="en-US" dirty="0" smtClean="0"/>
              <a:t>：記錄那個 </a:t>
            </a:r>
            <a:r>
              <a:rPr lang="en-US" altLang="zh-TW" dirty="0" err="1" smtClean="0"/>
              <a:t>inode</a:t>
            </a:r>
            <a:r>
              <a:rPr lang="en-US" altLang="zh-TW" dirty="0" smtClean="0"/>
              <a:t> </a:t>
            </a:r>
            <a:r>
              <a:rPr lang="zh-TW" altLang="en-US" dirty="0" smtClean="0"/>
              <a:t>有沒有被使用</a:t>
            </a:r>
            <a:r>
              <a:rPr lang="en-US" altLang="zh-TW" dirty="0" smtClean="0"/>
              <a:t>﹔ </a:t>
            </a:r>
          </a:p>
          <a:p>
            <a:r>
              <a:rPr lang="en-US" altLang="zh-TW" dirty="0" err="1" smtClean="0"/>
              <a:t>Inode</a:t>
            </a:r>
            <a:r>
              <a:rPr lang="en-US" altLang="zh-TW" dirty="0" smtClean="0"/>
              <a:t> table</a:t>
            </a:r>
            <a:r>
              <a:rPr lang="zh-TW" altLang="en-US" dirty="0" smtClean="0"/>
              <a:t>：每個 </a:t>
            </a:r>
            <a:r>
              <a:rPr lang="en-US" altLang="zh-TW" dirty="0" err="1" smtClean="0"/>
              <a:t>inode</a:t>
            </a:r>
            <a:r>
              <a:rPr lang="en-US" altLang="zh-TW" dirty="0" smtClean="0"/>
              <a:t> </a:t>
            </a:r>
            <a:r>
              <a:rPr lang="zh-TW" altLang="en-US" dirty="0" smtClean="0"/>
              <a:t>資料存儲區</a:t>
            </a:r>
            <a:r>
              <a:rPr lang="en-US" altLang="zh-TW" dirty="0" smtClean="0"/>
              <a:t>﹔ </a:t>
            </a:r>
          </a:p>
          <a:p>
            <a:r>
              <a:rPr lang="en-US" altLang="zh-TW" dirty="0" smtClean="0"/>
              <a:t>Data blocks</a:t>
            </a:r>
            <a:r>
              <a:rPr lang="zh-TW" altLang="en-US" dirty="0" smtClean="0"/>
              <a:t>：每個 </a:t>
            </a:r>
            <a:r>
              <a:rPr lang="en-US" altLang="zh-TW" dirty="0" smtClean="0"/>
              <a:t>block </a:t>
            </a:r>
            <a:r>
              <a:rPr lang="zh-TW" altLang="en-US" dirty="0" smtClean="0"/>
              <a:t>資料存儲區。 </a:t>
            </a:r>
          </a:p>
          <a:p>
            <a:r>
              <a:rPr lang="zh-TW" altLang="en-US" dirty="0" smtClean="0"/>
              <a:t>使用 </a:t>
            </a:r>
            <a:r>
              <a:rPr lang="en-US" altLang="zh-TW" dirty="0" smtClean="0"/>
              <a:t>dumpe2fs </a:t>
            </a:r>
            <a:r>
              <a:rPr lang="zh-TW" altLang="en-US" dirty="0" smtClean="0"/>
              <a:t>讀取上述 </a:t>
            </a:r>
            <a:r>
              <a:rPr lang="en-US" altLang="zh-TW" dirty="0" smtClean="0"/>
              <a:t>ext2/etx3 </a:t>
            </a:r>
            <a:r>
              <a:rPr lang="zh-TW" altLang="en-US" dirty="0" smtClean="0"/>
              <a:t>檔案系統的資料。 新增一個檔案</a:t>
            </a:r>
            <a:r>
              <a:rPr lang="en-US" altLang="zh-TW" dirty="0" smtClean="0"/>
              <a:t>(</a:t>
            </a:r>
            <a:r>
              <a:rPr lang="zh-TW" altLang="en-US" dirty="0" smtClean="0"/>
              <a:t>目錄</a:t>
            </a:r>
            <a:r>
              <a:rPr lang="en-US" altLang="zh-TW" dirty="0" smtClean="0"/>
              <a:t>)</a:t>
            </a:r>
            <a:r>
              <a:rPr lang="zh-TW" altLang="en-US" dirty="0" smtClean="0"/>
              <a:t>時： 根據 </a:t>
            </a:r>
            <a:r>
              <a:rPr lang="en-US" altLang="zh-TW" dirty="0" err="1" smtClean="0"/>
              <a:t>inode</a:t>
            </a:r>
            <a:r>
              <a:rPr lang="en-US" altLang="zh-TW" dirty="0" smtClean="0"/>
              <a:t> bitmap/block bitmap </a:t>
            </a:r>
            <a:r>
              <a:rPr lang="zh-TW" altLang="en-US" dirty="0" smtClean="0"/>
              <a:t>找到尚未被使用的 </a:t>
            </a:r>
            <a:r>
              <a:rPr lang="en-US" altLang="zh-TW" dirty="0" err="1" smtClean="0"/>
              <a:t>inode</a:t>
            </a:r>
            <a:r>
              <a:rPr lang="en-US" altLang="zh-TW" dirty="0" smtClean="0"/>
              <a:t> </a:t>
            </a:r>
            <a:r>
              <a:rPr lang="zh-TW" altLang="en-US" dirty="0" smtClean="0"/>
              <a:t>與 </a:t>
            </a:r>
            <a:r>
              <a:rPr lang="en-US" altLang="zh-TW" dirty="0" smtClean="0"/>
              <a:t>block﹔ </a:t>
            </a:r>
          </a:p>
          <a:p>
            <a:r>
              <a:rPr lang="zh-TW" altLang="en-US" dirty="0" smtClean="0"/>
              <a:t>將要新增的檔案之屬性與資料分別記載進 </a:t>
            </a:r>
            <a:r>
              <a:rPr lang="en-US" altLang="zh-TW" dirty="0" err="1" smtClean="0"/>
              <a:t>inode</a:t>
            </a:r>
            <a:r>
              <a:rPr lang="en-US" altLang="zh-TW" dirty="0" smtClean="0"/>
              <a:t> </a:t>
            </a:r>
            <a:r>
              <a:rPr lang="zh-TW" altLang="en-US" dirty="0" smtClean="0"/>
              <a:t>與 </a:t>
            </a:r>
            <a:r>
              <a:rPr lang="en-US" altLang="zh-TW" dirty="0" smtClean="0"/>
              <a:t>block</a:t>
            </a:r>
            <a:r>
              <a:rPr lang="zh-TW" altLang="en-US" dirty="0" smtClean="0"/>
              <a:t>。 </a:t>
            </a:r>
          </a:p>
          <a:p>
            <a:r>
              <a:rPr lang="zh-TW" altLang="en-US" dirty="0" smtClean="0"/>
              <a:t>更新 </a:t>
            </a:r>
            <a:r>
              <a:rPr lang="en-US" altLang="zh-TW" dirty="0" smtClean="0"/>
              <a:t>metadata(superblock</a:t>
            </a:r>
            <a:r>
              <a:rPr lang="zh-TW" altLang="en-US" dirty="0" smtClean="0"/>
              <a:t>、</a:t>
            </a:r>
            <a:r>
              <a:rPr lang="en-US" altLang="zh-TW" dirty="0" err="1" smtClean="0"/>
              <a:t>inode</a:t>
            </a:r>
            <a:r>
              <a:rPr lang="en-US" altLang="zh-TW" dirty="0" smtClean="0"/>
              <a:t> bitmap</a:t>
            </a:r>
            <a:r>
              <a:rPr lang="zh-TW" altLang="en-US" dirty="0" smtClean="0"/>
              <a:t>、</a:t>
            </a:r>
            <a:r>
              <a:rPr lang="en-US" altLang="zh-TW" dirty="0" smtClean="0"/>
              <a:t>block bitmap)</a:t>
            </a:r>
            <a:r>
              <a:rPr lang="zh-TW" altLang="en-US" dirty="0" smtClean="0"/>
              <a:t>：將剛被使用的 </a:t>
            </a:r>
            <a:r>
              <a:rPr lang="en-US" altLang="zh-TW" dirty="0" err="1" smtClean="0"/>
              <a:t>inode</a:t>
            </a:r>
            <a:r>
              <a:rPr lang="en-US" altLang="zh-TW" dirty="0" smtClean="0"/>
              <a:t> </a:t>
            </a:r>
            <a:r>
              <a:rPr lang="zh-TW" altLang="en-US" dirty="0" smtClean="0"/>
              <a:t>與 </a:t>
            </a:r>
            <a:r>
              <a:rPr lang="en-US" altLang="zh-TW" dirty="0" smtClean="0"/>
              <a:t>block </a:t>
            </a:r>
            <a:r>
              <a:rPr lang="zh-TW" altLang="en-US" dirty="0" smtClean="0"/>
              <a:t>的號碼告知 </a:t>
            </a:r>
            <a:r>
              <a:rPr lang="en-US" altLang="zh-TW" dirty="0" smtClean="0"/>
              <a:t>metadata</a:t>
            </a:r>
            <a:r>
              <a:rPr lang="zh-TW" altLang="en-US" dirty="0" smtClean="0"/>
              <a:t>。 </a:t>
            </a:r>
          </a:p>
          <a:p>
            <a:r>
              <a:rPr lang="zh-TW" altLang="en-US" dirty="0" smtClean="0"/>
              <a:t>資料的不一致 </a:t>
            </a:r>
            <a:r>
              <a:rPr lang="en-US" altLang="zh-TW" dirty="0" smtClean="0"/>
              <a:t>(inconsistent) </a:t>
            </a:r>
            <a:r>
              <a:rPr lang="zh-TW" altLang="en-US" dirty="0" smtClean="0"/>
              <a:t>狀態 當檔案寫入硬碟時系統中斷，將產生 </a:t>
            </a:r>
            <a:r>
              <a:rPr lang="en-US" altLang="zh-TW" dirty="0" smtClean="0"/>
              <a:t>metadata </a:t>
            </a:r>
            <a:r>
              <a:rPr lang="zh-TW" altLang="en-US" dirty="0" smtClean="0"/>
              <a:t>的資料存放區產生不一致的情況。 </a:t>
            </a:r>
          </a:p>
          <a:p>
            <a:r>
              <a:rPr lang="en-US" altLang="zh-TW" dirty="0" smtClean="0"/>
              <a:t>ext2 </a:t>
            </a:r>
            <a:r>
              <a:rPr lang="zh-TW" altLang="en-US" dirty="0" smtClean="0"/>
              <a:t>檔案系統在重新開機時，會藉由 </a:t>
            </a:r>
            <a:r>
              <a:rPr lang="en-US" altLang="zh-TW" dirty="0" smtClean="0"/>
              <a:t>superblock </a:t>
            </a:r>
            <a:r>
              <a:rPr lang="zh-TW" altLang="en-US" dirty="0" smtClean="0"/>
              <a:t>中記錄的 </a:t>
            </a:r>
            <a:r>
              <a:rPr lang="en-US" altLang="zh-TW" dirty="0" smtClean="0"/>
              <a:t>valid bit </a:t>
            </a:r>
            <a:r>
              <a:rPr lang="zh-TW" altLang="en-US" dirty="0" smtClean="0"/>
              <a:t>與 </a:t>
            </a:r>
            <a:r>
              <a:rPr lang="en-US" altLang="zh-TW" dirty="0" err="1" smtClean="0"/>
              <a:t>filesystem</a:t>
            </a:r>
            <a:r>
              <a:rPr lang="en-US" altLang="zh-TW" dirty="0" smtClean="0"/>
              <a:t> state </a:t>
            </a:r>
            <a:r>
              <a:rPr lang="zh-TW" altLang="en-US" dirty="0" smtClean="0"/>
              <a:t>等狀態判斷是否強制進行資料一致性的檢查。 </a:t>
            </a:r>
          </a:p>
          <a:p>
            <a:r>
              <a:rPr lang="zh-TW" altLang="en-US" dirty="0" smtClean="0"/>
              <a:t>檢查以指令 </a:t>
            </a:r>
            <a:r>
              <a:rPr lang="en-US" altLang="zh-TW" dirty="0" smtClean="0"/>
              <a:t>e2fsck </a:t>
            </a:r>
            <a:r>
              <a:rPr lang="zh-TW" altLang="en-US" dirty="0" smtClean="0"/>
              <a:t>進行 </a:t>
            </a:r>
            <a:r>
              <a:rPr lang="en-US" altLang="zh-TW" dirty="0" smtClean="0"/>
              <a:t>metadata </a:t>
            </a:r>
            <a:r>
              <a:rPr lang="zh-TW" altLang="en-US" dirty="0" smtClean="0"/>
              <a:t>區域與實際資料存放區進行比對。 </a:t>
            </a:r>
          </a:p>
          <a:p>
            <a:r>
              <a:rPr lang="zh-TW" altLang="en-US" dirty="0" smtClean="0"/>
              <a:t>檢查相當費時。 </a:t>
            </a:r>
          </a:p>
          <a:p>
            <a:r>
              <a:rPr lang="zh-TW" altLang="en-US" dirty="0" smtClean="0"/>
              <a:t>日誌式的檔案系統 </a:t>
            </a:r>
            <a:r>
              <a:rPr lang="en-US" altLang="zh-TW" dirty="0" smtClean="0"/>
              <a:t>EXT3 </a:t>
            </a:r>
            <a:r>
              <a:rPr lang="zh-TW" altLang="en-US" dirty="0" smtClean="0"/>
              <a:t>日誌式檔案寫入步驟： </a:t>
            </a:r>
          </a:p>
          <a:p>
            <a:pPr lvl="1"/>
            <a:r>
              <a:rPr lang="zh-TW" altLang="en-US" dirty="0" smtClean="0"/>
              <a:t>系統要寫入檔案時會先在日誌記錄區塊中記錄：某個檔案準備要寫入磁碟</a:t>
            </a:r>
            <a:r>
              <a:rPr lang="en-US" altLang="zh-TW" dirty="0" smtClean="0"/>
              <a:t>﹔ </a:t>
            </a:r>
          </a:p>
          <a:p>
            <a:pPr lvl="1"/>
            <a:r>
              <a:rPr lang="zh-TW" altLang="en-US" dirty="0" smtClean="0"/>
              <a:t>開始寫入檔案的權限與資料</a:t>
            </a:r>
            <a:r>
              <a:rPr lang="en-US" altLang="zh-TW" dirty="0" smtClean="0"/>
              <a:t>﹔ </a:t>
            </a:r>
          </a:p>
          <a:p>
            <a:pPr lvl="1"/>
            <a:r>
              <a:rPr lang="zh-TW" altLang="en-US" dirty="0" smtClean="0"/>
              <a:t>開始更新 </a:t>
            </a:r>
            <a:r>
              <a:rPr lang="en-US" altLang="zh-TW" dirty="0" smtClean="0"/>
              <a:t>metadata </a:t>
            </a:r>
            <a:r>
              <a:rPr lang="zh-TW" altLang="en-US" dirty="0" smtClean="0"/>
              <a:t>的資料</a:t>
            </a:r>
            <a:r>
              <a:rPr lang="en-US" altLang="zh-TW" dirty="0" smtClean="0"/>
              <a:t>﹔ </a:t>
            </a:r>
          </a:p>
          <a:p>
            <a:pPr lvl="1"/>
            <a:r>
              <a:rPr lang="zh-TW" altLang="en-US" dirty="0" smtClean="0"/>
              <a:t>完成資料與 </a:t>
            </a:r>
            <a:r>
              <a:rPr lang="en-US" altLang="zh-TW" dirty="0" smtClean="0"/>
              <a:t>metadata </a:t>
            </a:r>
            <a:r>
              <a:rPr lang="zh-TW" altLang="en-US" dirty="0" smtClean="0"/>
              <a:t>的更新後，在日誌記錄區塊當中完成該檔案的紀錄。 </a:t>
            </a:r>
          </a:p>
          <a:p>
            <a:r>
              <a:rPr lang="zh-TW" altLang="en-US" dirty="0" smtClean="0"/>
              <a:t>萬一資料在記錄過程發生問題，系統只要檢查日誌記錄區塊，即可知那個檔案發生問題。 </a:t>
            </a:r>
          </a:p>
          <a:p>
            <a:r>
              <a:rPr lang="zh-TW" altLang="en-US" dirty="0" smtClean="0"/>
              <a:t>只要針對有問題的檔案進行一致性檢查，不必針對整個檔案系統進行檢查。 </a:t>
            </a:r>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8</a:t>
            </a:fld>
            <a:endParaRPr lang="zh-TW"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10</a:t>
            </a:fld>
            <a:endParaRPr lang="zh-TW"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70ADFF09-1ECE-485D-8C45-750DA0DB1345}" type="slidenum">
              <a:rPr lang="zh-TW" altLang="en-US" smtClean="0"/>
              <a:pPr/>
              <a:t>11</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8" name="標題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6400800" y="6355080"/>
            <a:ext cx="2286000" cy="365760"/>
          </a:xfrm>
        </p:spPr>
        <p:txBody>
          <a:bodyPr/>
          <a:lstStyle>
            <a:lvl1pPr>
              <a:defRPr sz="1400"/>
            </a:lvl1pPr>
          </a:lstStyle>
          <a:p>
            <a:fld id="{348BD5FB-11B5-476A-A9BE-848CB8F6DDE9}" type="datetimeFigureOut">
              <a:rPr lang="zh-TW" altLang="en-US" smtClean="0"/>
              <a:pPr/>
              <a:t>2009/10/19</a:t>
            </a:fld>
            <a:endParaRPr lang="zh-TW" altLang="en-US"/>
          </a:p>
        </p:txBody>
      </p:sp>
      <p:sp>
        <p:nvSpPr>
          <p:cNvPr id="17" name="頁尾版面配置區 16"/>
          <p:cNvSpPr>
            <a:spLocks noGrp="1"/>
          </p:cNvSpPr>
          <p:nvPr>
            <p:ph type="ftr" sz="quarter" idx="11"/>
          </p:nvPr>
        </p:nvSpPr>
        <p:spPr>
          <a:xfrm>
            <a:off x="2898648" y="6355080"/>
            <a:ext cx="3474720" cy="365760"/>
          </a:xfrm>
        </p:spPr>
        <p:txBody>
          <a:bodyPr/>
          <a:lstStyle/>
          <a:p>
            <a:endParaRPr lang="zh-TW" altLang="en-US"/>
          </a:p>
        </p:txBody>
      </p:sp>
      <p:sp>
        <p:nvSpPr>
          <p:cNvPr id="29" name="投影片編號版面配置區 28"/>
          <p:cNvSpPr>
            <a:spLocks noGrp="1"/>
          </p:cNvSpPr>
          <p:nvPr>
            <p:ph type="sldNum" sz="quarter" idx="12"/>
          </p:nvPr>
        </p:nvSpPr>
        <p:spPr>
          <a:xfrm>
            <a:off x="1216152" y="6355080"/>
            <a:ext cx="1219200" cy="365760"/>
          </a:xfrm>
        </p:spPr>
        <p:txBody>
          <a:bodyPr/>
          <a:lstStyle/>
          <a:p>
            <a:fld id="{3768DD88-26B6-4539-804D-48859DFBC87C}" type="slidenum">
              <a:rPr lang="zh-TW" altLang="en-US" smtClean="0"/>
              <a:pPr/>
              <a:t>‹#›</a:t>
            </a:fld>
            <a:endParaRPr lang="zh-TW" alt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768DD88-26B6-4539-804D-48859DFBC87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7" name="直線接點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接點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8" name="內容版面配置區 7"/>
          <p:cNvSpPr>
            <a:spLocks noGrp="1"/>
          </p:cNvSpPr>
          <p:nvPr>
            <p:ph sz="quarter" idx="1"/>
          </p:nvPr>
        </p:nvSpPr>
        <p:spPr>
          <a:xfrm>
            <a:off x="457200" y="1219200"/>
            <a:ext cx="8229600"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bg>
      <p:bgRef idx="1001">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a:xfrm>
            <a:off x="6400800" y="6355080"/>
            <a:ext cx="2286000" cy="365760"/>
          </a:xfrm>
        </p:spPr>
        <p:txBody>
          <a:bodyPr/>
          <a:lstStyle/>
          <a:p>
            <a:fld id="{348BD5FB-11B5-476A-A9BE-848CB8F6DDE9}" type="datetimeFigureOut">
              <a:rPr lang="zh-TW" altLang="en-US" smtClean="0"/>
              <a:pPr/>
              <a:t>2009/10/19</a:t>
            </a:fld>
            <a:endParaRPr lang="zh-TW" altLang="en-US"/>
          </a:p>
        </p:txBody>
      </p:sp>
      <p:sp>
        <p:nvSpPr>
          <p:cNvPr id="5" name="頁尾版面配置區 4"/>
          <p:cNvSpPr>
            <a:spLocks noGrp="1"/>
          </p:cNvSpPr>
          <p:nvPr>
            <p:ph type="ftr" sz="quarter" idx="11"/>
          </p:nvPr>
        </p:nvSpPr>
        <p:spPr>
          <a:xfrm>
            <a:off x="2898648" y="6355080"/>
            <a:ext cx="3474720" cy="365760"/>
          </a:xfrm>
        </p:spPr>
        <p:txBody>
          <a:bodyPr/>
          <a:lstStyle/>
          <a:p>
            <a:endParaRPr lang="zh-TW" altLang="en-US"/>
          </a:p>
        </p:txBody>
      </p:sp>
      <p:sp>
        <p:nvSpPr>
          <p:cNvPr id="6" name="投影片編號版面配置區 5"/>
          <p:cNvSpPr>
            <a:spLocks noGrp="1"/>
          </p:cNvSpPr>
          <p:nvPr>
            <p:ph type="sldNum" sz="quarter" idx="12"/>
          </p:nvPr>
        </p:nvSpPr>
        <p:spPr>
          <a:xfrm>
            <a:off x="1069848" y="6355080"/>
            <a:ext cx="1520952" cy="365760"/>
          </a:xfrm>
        </p:spPr>
        <p:txBody>
          <a:bodyPr/>
          <a:lstStyle/>
          <a:p>
            <a:fld id="{3768DD88-26B6-4539-804D-48859DFBC87C}" type="slidenum">
              <a:rPr lang="zh-TW" altLang="en-US" smtClean="0"/>
              <a:pPr/>
              <a:t>‹#›</a:t>
            </a:fld>
            <a:endParaRPr lang="zh-TW" alt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9" name="內容版面配置區 8"/>
          <p:cNvSpPr>
            <a:spLocks noGrp="1"/>
          </p:cNvSpPr>
          <p:nvPr>
            <p:ph sz="quarter" idx="1"/>
          </p:nvPr>
        </p:nvSpPr>
        <p:spPr>
          <a:xfrm>
            <a:off x="457200" y="1219200"/>
            <a:ext cx="4041648"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632198" y="1216152"/>
            <a:ext cx="4041648" cy="493776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nchor="ct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7" name="日期版面配置區 6"/>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11" name="內容版面配置區 10"/>
          <p:cNvSpPr>
            <a:spLocks noGrp="1"/>
          </p:cNvSpPr>
          <p:nvPr>
            <p:ph sz="quarter" idx="2"/>
          </p:nvPr>
        </p:nvSpPr>
        <p:spPr>
          <a:xfrm>
            <a:off x="457200" y="2133600"/>
            <a:ext cx="4038600" cy="4038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648200" y="2133600"/>
            <a:ext cx="4038600" cy="4038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457200" y="228600"/>
            <a:ext cx="8229600" cy="914400"/>
          </a:xfrm>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5" name="直線接點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8" name="直線接點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接點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內容版面配置區 11"/>
          <p:cNvSpPr>
            <a:spLocks noGrp="1"/>
          </p:cNvSpPr>
          <p:nvPr>
            <p:ph sz="quarter" idx="1"/>
          </p:nvPr>
        </p:nvSpPr>
        <p:spPr>
          <a:xfrm>
            <a:off x="304800" y="304800"/>
            <a:ext cx="5715000" cy="5715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1">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TW" altLang="en-US" smtClean="0"/>
              <a:t>按一下圖示以新增圖片</a:t>
            </a:r>
            <a:endParaRPr kumimoji="0" lang="en-US" dirty="0"/>
          </a:p>
        </p:txBody>
      </p:sp>
      <p:sp>
        <p:nvSpPr>
          <p:cNvPr id="4" name="文字版面配置區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348BD5FB-11B5-476A-A9BE-848CB8F6DDE9}" type="datetimeFigureOut">
              <a:rPr lang="zh-TW" altLang="en-US" smtClean="0"/>
              <a:pPr/>
              <a:t>2009/10/19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768DD88-26B6-4539-804D-48859DFBC87C}" type="slidenum">
              <a:rPr lang="zh-TW" altLang="en-US" smtClean="0"/>
              <a:pPr/>
              <a:t>‹#›</a:t>
            </a:fld>
            <a:endParaRPr lang="zh-TW" altLang="en-US"/>
          </a:p>
        </p:txBody>
      </p:sp>
      <p:sp>
        <p:nvSpPr>
          <p:cNvPr id="8" name="直線接點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457200" y="152400"/>
            <a:ext cx="8229600" cy="990600"/>
          </a:xfrm>
          <a:prstGeom prst="rect">
            <a:avLst/>
          </a:prstGeom>
        </p:spPr>
        <p:txBody>
          <a:bodyPr vert="horz" anchor="b" anchorCtr="0">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48BD5FB-11B5-476A-A9BE-848CB8F6DDE9}" type="datetimeFigureOut">
              <a:rPr lang="zh-TW" altLang="en-US" smtClean="0"/>
              <a:pPr/>
              <a:t>2009/10/19</a:t>
            </a:fld>
            <a:endParaRPr lang="zh-TW" altLang="en-US"/>
          </a:p>
        </p:txBody>
      </p:sp>
      <p:sp>
        <p:nvSpPr>
          <p:cNvPr id="3" name="頁尾版面配置區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zh-TW" altLang="en-US"/>
          </a:p>
        </p:txBody>
      </p:sp>
      <p:sp>
        <p:nvSpPr>
          <p:cNvPr id="23" name="投影片編號版面配置區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3768DD88-26B6-4539-804D-48859DFBC87C}" type="slidenum">
              <a:rPr lang="zh-TW" altLang="en-US" smtClean="0"/>
              <a:pPr/>
              <a:t>‹#›</a:t>
            </a:fld>
            <a:endParaRPr lang="zh-TW" altLang="en-US"/>
          </a:p>
        </p:txBody>
      </p:sp>
      <p:sp>
        <p:nvSpPr>
          <p:cNvPr id="28" name="直線接點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接點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071538" y="4000504"/>
            <a:ext cx="7143800" cy="876296"/>
          </a:xfrm>
        </p:spPr>
        <p:txBody>
          <a:bodyPr>
            <a:normAutofit fontScale="90000"/>
          </a:bodyPr>
          <a:lstStyle/>
          <a:p>
            <a:pPr algn="ctr"/>
            <a:r>
              <a:rPr lang="en-US" altLang="zh-TW" dirty="0" smtClean="0">
                <a:latin typeface="Times New Roman" pitchFamily="18" charset="0"/>
                <a:cs typeface="Times New Roman" pitchFamily="18" charset="0"/>
              </a:rPr>
              <a:t>Introduce File Systems – EXT2/3 and BTRFS</a:t>
            </a:r>
            <a:endParaRPr lang="zh-TW" altLang="en-US" dirty="0">
              <a:latin typeface="Times New Roman" pitchFamily="18" charset="0"/>
              <a:cs typeface="Times New Roman" pitchFamily="18" charset="0"/>
            </a:endParaRPr>
          </a:p>
        </p:txBody>
      </p:sp>
      <p:sp>
        <p:nvSpPr>
          <p:cNvPr id="3" name="副標題 2"/>
          <p:cNvSpPr>
            <a:spLocks noGrp="1"/>
          </p:cNvSpPr>
          <p:nvPr>
            <p:ph type="subTitle" idx="1"/>
          </p:nvPr>
        </p:nvSpPr>
        <p:spPr/>
        <p:txBody>
          <a:bodyPr/>
          <a:lstStyle/>
          <a:p>
            <a:r>
              <a:rPr lang="en-US" altLang="zh-TW" dirty="0" smtClean="0">
                <a:latin typeface="Times New Roman" pitchFamily="18" charset="0"/>
                <a:cs typeface="Times New Roman" pitchFamily="18" charset="0"/>
              </a:rPr>
              <a:t>Yang </a:t>
            </a:r>
            <a:r>
              <a:rPr lang="en-US" altLang="zh-TW" dirty="0" err="1" smtClean="0">
                <a:latin typeface="Times New Roman" pitchFamily="18" charset="0"/>
                <a:cs typeface="Times New Roman" pitchFamily="18" charset="0"/>
              </a:rPr>
              <a:t>ShunFa</a:t>
            </a:r>
            <a:endParaRPr lang="zh-TW" alt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EXT2/3 Design</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r>
              <a:rPr lang="en-US" altLang="zh-TW" dirty="0" smtClean="0">
                <a:latin typeface="Times New Roman" pitchFamily="18" charset="0"/>
                <a:cs typeface="Times New Roman" pitchFamily="18" charset="0"/>
              </a:rPr>
              <a:t>Data Structure</a:t>
            </a:r>
            <a:endParaRPr lang="zh-TW" altLang="en-US" dirty="0">
              <a:latin typeface="Times New Roman" pitchFamily="18" charset="0"/>
              <a:cs typeface="Times New Roman" pitchFamily="18" charset="0"/>
            </a:endParaRPr>
          </a:p>
        </p:txBody>
      </p:sp>
      <p:pic>
        <p:nvPicPr>
          <p:cNvPr id="5" name="Picture 2" descr="figure8213"/>
          <p:cNvPicPr>
            <a:picLocks noChangeAspect="1" noChangeArrowheads="1"/>
          </p:cNvPicPr>
          <p:nvPr/>
        </p:nvPicPr>
        <p:blipFill>
          <a:blip r:embed="rId3"/>
          <a:srcRect/>
          <a:stretch>
            <a:fillRect/>
          </a:stretch>
        </p:blipFill>
        <p:spPr bwMode="auto">
          <a:xfrm>
            <a:off x="2786050" y="1785926"/>
            <a:ext cx="4214842" cy="435417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EXT2/3 Design</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r>
              <a:rPr lang="en-US" altLang="zh-TW" dirty="0" smtClean="0">
                <a:latin typeface="Times New Roman" pitchFamily="18" charset="0"/>
                <a:cs typeface="Times New Roman" pitchFamily="18" charset="0"/>
              </a:rPr>
              <a:t>Direct blocks and indirect blocks</a:t>
            </a:r>
            <a:endParaRPr lang="zh-TW" altLang="en-US" dirty="0">
              <a:latin typeface="Times New Roman" pitchFamily="18" charset="0"/>
              <a:cs typeface="Times New Roman" pitchFamily="18" charset="0"/>
            </a:endParaRPr>
          </a:p>
        </p:txBody>
      </p:sp>
      <p:pic>
        <p:nvPicPr>
          <p:cNvPr id="15361" name="Picture 1"/>
          <p:cNvPicPr>
            <a:picLocks noChangeAspect="1" noChangeArrowheads="1"/>
          </p:cNvPicPr>
          <p:nvPr/>
        </p:nvPicPr>
        <p:blipFill>
          <a:blip r:embed="rId3"/>
          <a:srcRect/>
          <a:stretch>
            <a:fillRect/>
          </a:stretch>
        </p:blipFill>
        <p:spPr bwMode="auto">
          <a:xfrm>
            <a:off x="428596" y="1785926"/>
            <a:ext cx="8501090" cy="450059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latin typeface="Times New Roman" pitchFamily="18" charset="0"/>
                <a:cs typeface="Times New Roman" pitchFamily="18" charset="0"/>
              </a:rPr>
              <a:t>EXT2 directory</a:t>
            </a:r>
            <a:endParaRPr lang="zh-TW" alt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srcRect/>
          <a:stretch>
            <a:fillRect/>
          </a:stretch>
        </p:blipFill>
        <p:spPr bwMode="auto">
          <a:xfrm>
            <a:off x="1571604" y="1785926"/>
            <a:ext cx="6689845" cy="36052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latin typeface="Times New Roman" pitchFamily="18" charset="0"/>
                <a:cs typeface="Times New Roman" pitchFamily="18" charset="0"/>
              </a:rPr>
              <a:t>BTRFS(Buffer File System)</a:t>
            </a:r>
            <a:endParaRPr lang="zh-TW" altLang="en-US" dirty="0">
              <a:latin typeface="Times New Roman" pitchFamily="18" charset="0"/>
              <a:cs typeface="Times New Roman" pitchFamily="18" charset="0"/>
            </a:endParaRPr>
          </a:p>
        </p:txBody>
      </p:sp>
      <p:sp>
        <p:nvSpPr>
          <p:cNvPr id="3" name="內容版面配置區 2"/>
          <p:cNvSpPr>
            <a:spLocks noGrp="1"/>
          </p:cNvSpPr>
          <p:nvPr>
            <p:ph sz="quarter" idx="1"/>
          </p:nvPr>
        </p:nvSpPr>
        <p:spPr>
          <a:xfrm>
            <a:off x="457200" y="1219200"/>
            <a:ext cx="8229600" cy="5281634"/>
          </a:xfrm>
        </p:spPr>
        <p:txBody>
          <a:bodyPr>
            <a:normAutofit/>
          </a:bodyPr>
          <a:lstStyle/>
          <a:p>
            <a:pPr>
              <a:lnSpc>
                <a:spcPts val="3600"/>
              </a:lnSpc>
            </a:pPr>
            <a:r>
              <a:rPr lang="en-US" dirty="0" smtClean="0">
                <a:latin typeface="Times New Roman" pitchFamily="18" charset="0"/>
                <a:cs typeface="Times New Roman" pitchFamily="18" charset="0"/>
              </a:rPr>
              <a:t>The main </a:t>
            </a:r>
            <a:r>
              <a:rPr lang="en-US" dirty="0" err="1" smtClean="0">
                <a:latin typeface="Times New Roman" pitchFamily="18" charset="0"/>
                <a:cs typeface="Times New Roman" pitchFamily="18" charset="0"/>
              </a:rPr>
              <a:t>Btrfs</a:t>
            </a:r>
            <a:r>
              <a:rPr lang="en-US" dirty="0" smtClean="0">
                <a:latin typeface="Times New Roman" pitchFamily="18" charset="0"/>
                <a:cs typeface="Times New Roman" pitchFamily="18" charset="0"/>
              </a:rPr>
              <a:t> features include: </a:t>
            </a:r>
          </a:p>
          <a:p>
            <a:pPr lvl="1">
              <a:lnSpc>
                <a:spcPts val="3600"/>
              </a:lnSpc>
            </a:pPr>
            <a:r>
              <a:rPr lang="en-US" sz="2200" dirty="0" smtClean="0">
                <a:latin typeface="Times New Roman" pitchFamily="18" charset="0"/>
                <a:cs typeface="Times New Roman" pitchFamily="18" charset="0"/>
              </a:rPr>
              <a:t>Extent based file storage (2^64 max file size) </a:t>
            </a:r>
          </a:p>
          <a:p>
            <a:pPr lvl="1">
              <a:lnSpc>
                <a:spcPts val="3600"/>
              </a:lnSpc>
            </a:pPr>
            <a:r>
              <a:rPr lang="en-US" sz="2200" dirty="0" smtClean="0">
                <a:latin typeface="Times New Roman" pitchFamily="18" charset="0"/>
                <a:cs typeface="Times New Roman" pitchFamily="18" charset="0"/>
              </a:rPr>
              <a:t>Space efficient packing of small files </a:t>
            </a:r>
          </a:p>
          <a:p>
            <a:pPr lvl="1">
              <a:lnSpc>
                <a:spcPts val="3600"/>
              </a:lnSpc>
            </a:pPr>
            <a:r>
              <a:rPr lang="en-US" sz="2200" dirty="0" smtClean="0">
                <a:latin typeface="Times New Roman" pitchFamily="18" charset="0"/>
                <a:cs typeface="Times New Roman" pitchFamily="18" charset="0"/>
              </a:rPr>
              <a:t>Space efficient indexed directories </a:t>
            </a:r>
          </a:p>
          <a:p>
            <a:pPr lvl="1">
              <a:lnSpc>
                <a:spcPts val="3600"/>
              </a:lnSpc>
            </a:pPr>
            <a:r>
              <a:rPr lang="en-US" sz="2200" dirty="0" smtClean="0">
                <a:latin typeface="Times New Roman" pitchFamily="18" charset="0"/>
                <a:cs typeface="Times New Roman" pitchFamily="18" charset="0"/>
              </a:rPr>
              <a:t>Dynamic </a:t>
            </a:r>
            <a:r>
              <a:rPr lang="en-US" sz="2200" dirty="0" err="1" smtClean="0">
                <a:latin typeface="Times New Roman" pitchFamily="18" charset="0"/>
                <a:cs typeface="Times New Roman" pitchFamily="18" charset="0"/>
              </a:rPr>
              <a:t>inode</a:t>
            </a:r>
            <a:r>
              <a:rPr lang="en-US" sz="2200" dirty="0" smtClean="0">
                <a:latin typeface="Times New Roman" pitchFamily="18" charset="0"/>
                <a:cs typeface="Times New Roman" pitchFamily="18" charset="0"/>
              </a:rPr>
              <a:t> allocation </a:t>
            </a:r>
          </a:p>
          <a:p>
            <a:pPr lvl="1">
              <a:lnSpc>
                <a:spcPts val="3600"/>
              </a:lnSpc>
            </a:pPr>
            <a:r>
              <a:rPr lang="en-US" sz="2200" dirty="0" smtClean="0">
                <a:latin typeface="Times New Roman" pitchFamily="18" charset="0"/>
                <a:cs typeface="Times New Roman" pitchFamily="18" charset="0"/>
              </a:rPr>
              <a:t>Writable snapshots (clone)</a:t>
            </a:r>
          </a:p>
          <a:p>
            <a:pPr lvl="1">
              <a:lnSpc>
                <a:spcPts val="3600"/>
              </a:lnSpc>
            </a:pPr>
            <a:r>
              <a:rPr lang="en-US" sz="2200" dirty="0" smtClean="0">
                <a:latin typeface="Times New Roman" pitchFamily="18" charset="0"/>
                <a:cs typeface="Times New Roman" pitchFamily="18" charset="0"/>
              </a:rPr>
              <a:t>Subvolumes (separate internal </a:t>
            </a:r>
            <a:r>
              <a:rPr lang="en-US" sz="2200" dirty="0" err="1" smtClean="0">
                <a:latin typeface="Times New Roman" pitchFamily="18" charset="0"/>
                <a:cs typeface="Times New Roman" pitchFamily="18" charset="0"/>
              </a:rPr>
              <a:t>filesystem</a:t>
            </a:r>
            <a:r>
              <a:rPr lang="en-US" sz="2200" dirty="0" smtClean="0">
                <a:latin typeface="Times New Roman" pitchFamily="18" charset="0"/>
                <a:cs typeface="Times New Roman" pitchFamily="18" charset="0"/>
              </a:rPr>
              <a:t> roots) </a:t>
            </a:r>
          </a:p>
          <a:p>
            <a:pPr lvl="1">
              <a:lnSpc>
                <a:spcPts val="3600"/>
              </a:lnSpc>
            </a:pPr>
            <a:r>
              <a:rPr lang="en-US" sz="2200" dirty="0" smtClean="0">
                <a:latin typeface="Times New Roman" pitchFamily="18" charset="0"/>
                <a:cs typeface="Times New Roman" pitchFamily="18" charset="0"/>
              </a:rPr>
              <a:t>Checksums on data and metadata (multiple algorithms available) </a:t>
            </a:r>
          </a:p>
          <a:p>
            <a:pPr lvl="1">
              <a:lnSpc>
                <a:spcPts val="3600"/>
              </a:lnSpc>
            </a:pPr>
            <a:r>
              <a:rPr lang="en-US" sz="2200" dirty="0" smtClean="0">
                <a:latin typeface="Times New Roman" pitchFamily="18" charset="0"/>
                <a:cs typeface="Times New Roman" pitchFamily="18" charset="0"/>
              </a:rPr>
              <a:t>Compression </a:t>
            </a:r>
          </a:p>
          <a:p>
            <a:pPr lvl="1">
              <a:lnSpc>
                <a:spcPts val="3600"/>
              </a:lnSpc>
            </a:pPr>
            <a:r>
              <a:rPr lang="en-US" b="1" dirty="0" smtClean="0">
                <a:latin typeface="Times New Roman" pitchFamily="18" charset="0"/>
                <a:cs typeface="Times New Roman" pitchFamily="18" charset="0"/>
              </a:rPr>
              <a:t>Support SSD (Solid State Disk)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smtClean="0">
                <a:latin typeface="Times New Roman" pitchFamily="18" charset="0"/>
                <a:cs typeface="Times New Roman" pitchFamily="18" charset="0"/>
              </a:rPr>
              <a:t>BTRFS Design</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r>
              <a:rPr lang="en-US" altLang="zh-TW" dirty="0" err="1" smtClean="0">
                <a:latin typeface="Times New Roman" pitchFamily="18" charset="0"/>
                <a:cs typeface="Times New Roman" pitchFamily="18" charset="0"/>
              </a:rPr>
              <a:t>Btree</a:t>
            </a:r>
            <a:r>
              <a:rPr lang="en-US" altLang="zh-TW" dirty="0" smtClean="0">
                <a:latin typeface="Times New Roman" pitchFamily="18" charset="0"/>
                <a:cs typeface="Times New Roman" pitchFamily="18" charset="0"/>
              </a:rPr>
              <a:t> Data Structure</a:t>
            </a:r>
          </a:p>
          <a:p>
            <a:endParaRPr lang="zh-TW" altLang="en-US" dirty="0">
              <a:latin typeface="Times New Roman" pitchFamily="18" charset="0"/>
              <a:cs typeface="Times New Roman" pitchFamily="18" charset="0"/>
            </a:endParaRPr>
          </a:p>
        </p:txBody>
      </p:sp>
      <p:sp>
        <p:nvSpPr>
          <p:cNvPr id="4" name="文字方塊 3"/>
          <p:cNvSpPr txBox="1"/>
          <p:nvPr/>
        </p:nvSpPr>
        <p:spPr>
          <a:xfrm>
            <a:off x="5786995" y="2071678"/>
            <a:ext cx="3142723" cy="1477328"/>
          </a:xfrm>
          <a:prstGeom prst="rect">
            <a:avLst/>
          </a:prstGeom>
          <a:solidFill>
            <a:schemeClr val="accent1">
              <a:lumMod val="20000"/>
              <a:lumOff val="80000"/>
            </a:schemeClr>
          </a:solidFill>
          <a:ln w="19050">
            <a:solidFill>
              <a:schemeClr val="tx2">
                <a:lumMod val="75000"/>
              </a:schemeClr>
            </a:solidFill>
            <a:prstDash val="dash"/>
          </a:ln>
        </p:spPr>
        <p:txBody>
          <a:bodyPr wrap="square" rtlCol="0">
            <a:spAutoFit/>
          </a:bodyPr>
          <a:lstStyle/>
          <a:p>
            <a:r>
              <a:rPr lang="fr-FR" altLang="zh-TW" dirty="0" smtClean="0">
                <a:latin typeface="Times New Roman" pitchFamily="18" charset="0"/>
                <a:cs typeface="Times New Roman" pitchFamily="18" charset="0"/>
              </a:rPr>
              <a:t>struct </a:t>
            </a:r>
            <a:r>
              <a:rPr lang="fr-FR" altLang="zh-TW" b="1" dirty="0" smtClean="0">
                <a:latin typeface="Times New Roman" pitchFamily="18" charset="0"/>
                <a:cs typeface="Times New Roman" pitchFamily="18" charset="0"/>
              </a:rPr>
              <a:t>btrfs_disk_key </a:t>
            </a:r>
            <a:r>
              <a:rPr lang="fr-FR" altLang="zh-TW" dirty="0" smtClean="0">
                <a:latin typeface="Times New Roman" pitchFamily="18" charset="0"/>
                <a:cs typeface="Times New Roman" pitchFamily="18" charset="0"/>
              </a:rPr>
              <a:t>{</a:t>
            </a:r>
          </a:p>
          <a:p>
            <a:r>
              <a:rPr lang="fr-FR" altLang="zh-TW" dirty="0" smtClean="0">
                <a:latin typeface="Times New Roman" pitchFamily="18" charset="0"/>
                <a:cs typeface="Times New Roman" pitchFamily="18" charset="0"/>
              </a:rPr>
              <a:t>	__le64 objectid;</a:t>
            </a:r>
          </a:p>
          <a:p>
            <a:r>
              <a:rPr lang="fr-FR" altLang="zh-TW" dirty="0" smtClean="0">
                <a:latin typeface="Times New Roman" pitchFamily="18" charset="0"/>
                <a:cs typeface="Times New Roman" pitchFamily="18" charset="0"/>
              </a:rPr>
              <a:t>	u8 type;</a:t>
            </a:r>
          </a:p>
          <a:p>
            <a:r>
              <a:rPr lang="fr-FR" altLang="zh-TW" dirty="0" smtClean="0">
                <a:latin typeface="Times New Roman" pitchFamily="18" charset="0"/>
                <a:cs typeface="Times New Roman" pitchFamily="18" charset="0"/>
              </a:rPr>
              <a:t>	__le64 offset;</a:t>
            </a:r>
          </a:p>
          <a:p>
            <a:r>
              <a:rPr lang="fr-FR" altLang="zh-TW" dirty="0" smtClean="0">
                <a:latin typeface="Times New Roman" pitchFamily="18" charset="0"/>
                <a:cs typeface="Times New Roman" pitchFamily="18" charset="0"/>
              </a:rPr>
              <a:t>}</a:t>
            </a:r>
            <a:endParaRPr lang="zh-TW" altLang="en-US" dirty="0">
              <a:latin typeface="Times New Roman" pitchFamily="18" charset="0"/>
              <a:cs typeface="Times New Roman" pitchFamily="18" charset="0"/>
            </a:endParaRPr>
          </a:p>
        </p:txBody>
      </p:sp>
      <p:sp>
        <p:nvSpPr>
          <p:cNvPr id="5" name="文字方塊 4"/>
          <p:cNvSpPr txBox="1"/>
          <p:nvPr/>
        </p:nvSpPr>
        <p:spPr>
          <a:xfrm>
            <a:off x="357158" y="2071678"/>
            <a:ext cx="5143536" cy="3416320"/>
          </a:xfrm>
          <a:prstGeom prst="rect">
            <a:avLst/>
          </a:prstGeom>
          <a:solidFill>
            <a:schemeClr val="accent4">
              <a:lumMod val="20000"/>
              <a:lumOff val="80000"/>
            </a:schemeClr>
          </a:solidFill>
          <a:ln w="19050">
            <a:solidFill>
              <a:schemeClr val="accent1">
                <a:lumMod val="50000"/>
              </a:schemeClr>
            </a:solidFill>
            <a:prstDash val="dash"/>
          </a:ln>
        </p:spPr>
        <p:txBody>
          <a:bodyPr wrap="square" rtlCol="0">
            <a:spAutoFit/>
          </a:bodyPr>
          <a:lstStyle/>
          <a:p>
            <a:r>
              <a:rPr lang="en-US" altLang="zh-TW" dirty="0" err="1" smtClean="0">
                <a:latin typeface="Times New Roman" pitchFamily="18" charset="0"/>
                <a:cs typeface="Times New Roman" pitchFamily="18" charset="0"/>
              </a:rPr>
              <a:t>struct</a:t>
            </a:r>
            <a:r>
              <a:rPr lang="en-US" altLang="zh-TW" dirty="0" smtClean="0">
                <a:latin typeface="Times New Roman" pitchFamily="18" charset="0"/>
                <a:cs typeface="Times New Roman" pitchFamily="18" charset="0"/>
              </a:rPr>
              <a:t> </a:t>
            </a:r>
            <a:r>
              <a:rPr lang="en-US" altLang="zh-TW" b="1" dirty="0" err="1" smtClean="0">
                <a:latin typeface="Times New Roman" pitchFamily="18" charset="0"/>
                <a:cs typeface="Times New Roman" pitchFamily="18" charset="0"/>
              </a:rPr>
              <a:t>btrfs_header</a:t>
            </a:r>
            <a:r>
              <a:rPr lang="en-US" altLang="zh-TW" b="1" dirty="0" smtClean="0">
                <a:latin typeface="Times New Roman" pitchFamily="18" charset="0"/>
                <a:cs typeface="Times New Roman" pitchFamily="18" charset="0"/>
              </a:rPr>
              <a:t> </a:t>
            </a:r>
            <a:r>
              <a:rPr lang="en-US" altLang="zh-TW" dirty="0" smtClean="0">
                <a:latin typeface="Times New Roman" pitchFamily="18" charset="0"/>
                <a:cs typeface="Times New Roman" pitchFamily="18" charset="0"/>
              </a:rPr>
              <a:t>{</a:t>
            </a:r>
          </a:p>
          <a:p>
            <a:r>
              <a:rPr lang="en-US" altLang="zh-TW" dirty="0" smtClean="0">
                <a:latin typeface="Times New Roman" pitchFamily="18" charset="0"/>
                <a:cs typeface="Times New Roman" pitchFamily="18" charset="0"/>
              </a:rPr>
              <a:t>	u8 </a:t>
            </a:r>
            <a:r>
              <a:rPr lang="en-US" altLang="zh-TW" dirty="0" err="1" smtClean="0">
                <a:latin typeface="Times New Roman" pitchFamily="18" charset="0"/>
                <a:cs typeface="Times New Roman" pitchFamily="18" charset="0"/>
              </a:rPr>
              <a:t>csum</a:t>
            </a:r>
            <a:r>
              <a:rPr lang="en-US" altLang="zh-TW" dirty="0" smtClean="0">
                <a:latin typeface="Times New Roman" pitchFamily="18" charset="0"/>
                <a:cs typeface="Times New Roman" pitchFamily="18" charset="0"/>
              </a:rPr>
              <a:t>[BTRFS_CSUM_SIZE];</a:t>
            </a:r>
          </a:p>
          <a:p>
            <a:r>
              <a:rPr lang="en-US" altLang="zh-TW" dirty="0" smtClean="0">
                <a:latin typeface="Times New Roman" pitchFamily="18" charset="0"/>
                <a:cs typeface="Times New Roman" pitchFamily="18" charset="0"/>
              </a:rPr>
              <a:t>	u8 </a:t>
            </a:r>
            <a:r>
              <a:rPr lang="en-US" altLang="zh-TW" dirty="0" err="1" smtClean="0">
                <a:latin typeface="Times New Roman" pitchFamily="18" charset="0"/>
                <a:cs typeface="Times New Roman" pitchFamily="18" charset="0"/>
              </a:rPr>
              <a:t>fsid</a:t>
            </a:r>
            <a:r>
              <a:rPr lang="en-US" altLang="zh-TW" dirty="0" smtClean="0">
                <a:latin typeface="Times New Roman" pitchFamily="18" charset="0"/>
                <a:cs typeface="Times New Roman" pitchFamily="18" charset="0"/>
              </a:rPr>
              <a:t>[BTRFS_FSID_SIZE]; </a:t>
            </a:r>
          </a:p>
          <a:p>
            <a:r>
              <a:rPr lang="en-US" altLang="zh-TW" dirty="0" smtClean="0">
                <a:latin typeface="Times New Roman" pitchFamily="18" charset="0"/>
                <a:cs typeface="Times New Roman" pitchFamily="18" charset="0"/>
              </a:rPr>
              <a:t>	__le64 </a:t>
            </a:r>
            <a:r>
              <a:rPr lang="en-US" altLang="zh-TW" dirty="0" err="1" smtClean="0">
                <a:latin typeface="Times New Roman" pitchFamily="18" charset="0"/>
                <a:cs typeface="Times New Roman" pitchFamily="18" charset="0"/>
              </a:rPr>
              <a:t>bytenr</a:t>
            </a:r>
            <a:r>
              <a:rPr lang="en-US" altLang="zh-TW" dirty="0" smtClean="0">
                <a:latin typeface="Times New Roman" pitchFamily="18" charset="0"/>
                <a:cs typeface="Times New Roman" pitchFamily="18" charset="0"/>
              </a:rPr>
              <a:t>; </a:t>
            </a:r>
          </a:p>
          <a:p>
            <a:r>
              <a:rPr lang="en-US" altLang="zh-TW" dirty="0" smtClean="0">
                <a:latin typeface="Times New Roman" pitchFamily="18" charset="0"/>
                <a:cs typeface="Times New Roman" pitchFamily="18" charset="0"/>
              </a:rPr>
              <a:t>	__le64 flags;</a:t>
            </a:r>
          </a:p>
          <a:p>
            <a:endParaRPr lang="en-US" altLang="zh-TW" dirty="0" smtClean="0">
              <a:latin typeface="Times New Roman" pitchFamily="18" charset="0"/>
              <a:cs typeface="Times New Roman" pitchFamily="18" charset="0"/>
            </a:endParaRPr>
          </a:p>
          <a:p>
            <a:r>
              <a:rPr lang="en-US" altLang="zh-TW" dirty="0" smtClean="0">
                <a:latin typeface="Times New Roman" pitchFamily="18" charset="0"/>
                <a:cs typeface="Times New Roman" pitchFamily="18" charset="0"/>
              </a:rPr>
              <a:t>	u8 </a:t>
            </a:r>
            <a:r>
              <a:rPr lang="en-US" altLang="zh-TW" dirty="0" err="1" smtClean="0">
                <a:latin typeface="Times New Roman" pitchFamily="18" charset="0"/>
                <a:cs typeface="Times New Roman" pitchFamily="18" charset="0"/>
              </a:rPr>
              <a:t>chunk_tree_uuid</a:t>
            </a:r>
            <a:r>
              <a:rPr lang="en-US" altLang="zh-TW" dirty="0" smtClean="0">
                <a:latin typeface="Times New Roman" pitchFamily="18" charset="0"/>
                <a:cs typeface="Times New Roman" pitchFamily="18" charset="0"/>
              </a:rPr>
              <a:t>[BTRFS_UUID_SIZE];</a:t>
            </a:r>
          </a:p>
          <a:p>
            <a:r>
              <a:rPr lang="en-US" altLang="zh-TW" dirty="0" smtClean="0">
                <a:latin typeface="Times New Roman" pitchFamily="18" charset="0"/>
                <a:cs typeface="Times New Roman" pitchFamily="18" charset="0"/>
              </a:rPr>
              <a:t>	__le64 generation;</a:t>
            </a:r>
          </a:p>
          <a:p>
            <a:r>
              <a:rPr lang="en-US" altLang="zh-TW" dirty="0" smtClean="0">
                <a:latin typeface="Times New Roman" pitchFamily="18" charset="0"/>
                <a:cs typeface="Times New Roman" pitchFamily="18" charset="0"/>
              </a:rPr>
              <a:t>	__le64 owner;</a:t>
            </a:r>
          </a:p>
          <a:p>
            <a:r>
              <a:rPr lang="en-US" altLang="zh-TW" dirty="0" smtClean="0">
                <a:latin typeface="Times New Roman" pitchFamily="18" charset="0"/>
                <a:cs typeface="Times New Roman" pitchFamily="18" charset="0"/>
              </a:rPr>
              <a:t>	__le32 </a:t>
            </a:r>
            <a:r>
              <a:rPr lang="en-US" altLang="zh-TW" dirty="0" err="1" smtClean="0">
                <a:latin typeface="Times New Roman" pitchFamily="18" charset="0"/>
                <a:cs typeface="Times New Roman" pitchFamily="18" charset="0"/>
              </a:rPr>
              <a:t>nritems</a:t>
            </a:r>
            <a:r>
              <a:rPr lang="en-US" altLang="zh-TW" dirty="0" smtClean="0">
                <a:latin typeface="Times New Roman" pitchFamily="18" charset="0"/>
                <a:cs typeface="Times New Roman" pitchFamily="18" charset="0"/>
              </a:rPr>
              <a:t>;</a:t>
            </a:r>
          </a:p>
          <a:p>
            <a:r>
              <a:rPr lang="en-US" altLang="zh-TW" dirty="0" smtClean="0">
                <a:latin typeface="Times New Roman" pitchFamily="18" charset="0"/>
                <a:cs typeface="Times New Roman" pitchFamily="18" charset="0"/>
              </a:rPr>
              <a:t>	u8 level;</a:t>
            </a:r>
          </a:p>
          <a:p>
            <a:r>
              <a:rPr lang="en-US" altLang="zh-TW" dirty="0" smtClean="0">
                <a:latin typeface="Times New Roman" pitchFamily="18" charset="0"/>
                <a:cs typeface="Times New Roman" pitchFamily="18" charset="0"/>
              </a:rPr>
              <a:t>}</a:t>
            </a:r>
            <a:endParaRPr lang="zh-TW" altLang="en-US" dirty="0">
              <a:latin typeface="Times New Roman" pitchFamily="18" charset="0"/>
              <a:cs typeface="Times New Roman" pitchFamily="18" charset="0"/>
            </a:endParaRPr>
          </a:p>
        </p:txBody>
      </p:sp>
      <p:sp>
        <p:nvSpPr>
          <p:cNvPr id="6" name="文字方塊 5"/>
          <p:cNvSpPr txBox="1"/>
          <p:nvPr/>
        </p:nvSpPr>
        <p:spPr>
          <a:xfrm>
            <a:off x="5786446" y="4000504"/>
            <a:ext cx="3143272" cy="1477328"/>
          </a:xfrm>
          <a:prstGeom prst="rect">
            <a:avLst/>
          </a:prstGeom>
          <a:solidFill>
            <a:schemeClr val="tx2">
              <a:lumMod val="20000"/>
              <a:lumOff val="80000"/>
            </a:schemeClr>
          </a:solidFill>
          <a:ln w="19050">
            <a:solidFill>
              <a:schemeClr val="tx1">
                <a:lumMod val="75000"/>
                <a:lumOff val="25000"/>
              </a:schemeClr>
            </a:solidFill>
            <a:prstDash val="dash"/>
          </a:ln>
        </p:spPr>
        <p:txBody>
          <a:bodyPr wrap="square" rtlCol="0">
            <a:spAutoFit/>
          </a:bodyPr>
          <a:lstStyle/>
          <a:p>
            <a:r>
              <a:rPr lang="en-US" altLang="zh-TW" dirty="0" err="1" smtClean="0">
                <a:latin typeface="Times New Roman" pitchFamily="18" charset="0"/>
                <a:cs typeface="Times New Roman" pitchFamily="18" charset="0"/>
              </a:rPr>
              <a:t>struct</a:t>
            </a:r>
            <a:r>
              <a:rPr lang="en-US" altLang="zh-TW" dirty="0" smtClean="0">
                <a:latin typeface="Times New Roman" pitchFamily="18" charset="0"/>
                <a:cs typeface="Times New Roman" pitchFamily="18" charset="0"/>
              </a:rPr>
              <a:t> </a:t>
            </a:r>
            <a:r>
              <a:rPr lang="en-US" altLang="zh-TW" b="1" dirty="0" err="1" smtClean="0">
                <a:latin typeface="Times New Roman" pitchFamily="18" charset="0"/>
                <a:cs typeface="Times New Roman" pitchFamily="18" charset="0"/>
              </a:rPr>
              <a:t>btrfs_item</a:t>
            </a:r>
            <a:r>
              <a:rPr lang="en-US" altLang="zh-TW" dirty="0" smtClean="0">
                <a:latin typeface="Times New Roman" pitchFamily="18" charset="0"/>
                <a:cs typeface="Times New Roman" pitchFamily="18" charset="0"/>
              </a:rPr>
              <a:t> {</a:t>
            </a:r>
          </a:p>
          <a:p>
            <a:r>
              <a:rPr lang="en-US" altLang="zh-TW" dirty="0" smtClean="0">
                <a:latin typeface="Times New Roman" pitchFamily="18" charset="0"/>
                <a:cs typeface="Times New Roman" pitchFamily="18" charset="0"/>
              </a:rPr>
              <a:t>	</a:t>
            </a:r>
            <a:r>
              <a:rPr lang="en-US" altLang="zh-TW" sz="1400" b="1" dirty="0" err="1" smtClean="0">
                <a:latin typeface="Times New Roman" pitchFamily="18" charset="0"/>
                <a:cs typeface="Times New Roman" pitchFamily="18" charset="0"/>
              </a:rPr>
              <a:t>struct</a:t>
            </a:r>
            <a:r>
              <a:rPr lang="en-US" altLang="zh-TW" sz="1400" b="1" dirty="0" smtClean="0">
                <a:latin typeface="Times New Roman" pitchFamily="18" charset="0"/>
                <a:cs typeface="Times New Roman" pitchFamily="18" charset="0"/>
              </a:rPr>
              <a:t> </a:t>
            </a:r>
            <a:r>
              <a:rPr lang="en-US" altLang="zh-TW" sz="1400" b="1" dirty="0" err="1" smtClean="0">
                <a:latin typeface="Times New Roman" pitchFamily="18" charset="0"/>
                <a:cs typeface="Times New Roman" pitchFamily="18" charset="0"/>
              </a:rPr>
              <a:t>btrfs_disk_key</a:t>
            </a:r>
            <a:r>
              <a:rPr lang="en-US" altLang="zh-TW" sz="1400" b="1" dirty="0" smtClean="0">
                <a:latin typeface="Times New Roman" pitchFamily="18" charset="0"/>
                <a:cs typeface="Times New Roman" pitchFamily="18" charset="0"/>
              </a:rPr>
              <a:t> key;</a:t>
            </a:r>
          </a:p>
          <a:p>
            <a:r>
              <a:rPr lang="en-US" altLang="zh-TW" dirty="0" smtClean="0">
                <a:latin typeface="Times New Roman" pitchFamily="18" charset="0"/>
                <a:cs typeface="Times New Roman" pitchFamily="18" charset="0"/>
              </a:rPr>
              <a:t>	__le32 offset;</a:t>
            </a:r>
          </a:p>
          <a:p>
            <a:r>
              <a:rPr lang="en-US" altLang="zh-TW" dirty="0" smtClean="0">
                <a:latin typeface="Times New Roman" pitchFamily="18" charset="0"/>
                <a:cs typeface="Times New Roman" pitchFamily="18" charset="0"/>
              </a:rPr>
              <a:t>	__le32 size;</a:t>
            </a:r>
          </a:p>
          <a:p>
            <a:r>
              <a:rPr lang="en-US" altLang="zh-TW" dirty="0" smtClean="0">
                <a:latin typeface="Times New Roman" pitchFamily="18" charset="0"/>
                <a:cs typeface="Times New Roman" pitchFamily="18" charset="0"/>
              </a:rPr>
              <a:t>}</a:t>
            </a:r>
            <a:endParaRPr lang="zh-TW" alt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smtClean="0">
                <a:latin typeface="Times New Roman" pitchFamily="18" charset="0"/>
                <a:cs typeface="Times New Roman" pitchFamily="18" charset="0"/>
              </a:rPr>
              <a:t>BTRFS Design</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r>
              <a:rPr lang="en-US" altLang="zh-TW" dirty="0" err="1" smtClean="0">
                <a:latin typeface="Times New Roman" pitchFamily="18" charset="0"/>
                <a:cs typeface="Times New Roman" pitchFamily="18" charset="0"/>
              </a:rPr>
              <a:t>Btree</a:t>
            </a:r>
            <a:r>
              <a:rPr lang="en-US" altLang="zh-TW" dirty="0" smtClean="0">
                <a:latin typeface="Times New Roman" pitchFamily="18" charset="0"/>
                <a:cs typeface="Times New Roman" pitchFamily="18" charset="0"/>
              </a:rPr>
              <a:t> Data Structure</a:t>
            </a:r>
          </a:p>
          <a:p>
            <a:endParaRPr lang="zh-TW" altLang="en-US" dirty="0">
              <a:latin typeface="Times New Roman" pitchFamily="18" charset="0"/>
              <a:cs typeface="Times New Roman" pitchFamily="18" charset="0"/>
            </a:endParaRPr>
          </a:p>
        </p:txBody>
      </p:sp>
      <p:sp>
        <p:nvSpPr>
          <p:cNvPr id="9" name="橢圓 8"/>
          <p:cNvSpPr/>
          <p:nvPr/>
        </p:nvSpPr>
        <p:spPr>
          <a:xfrm>
            <a:off x="1571604" y="3429000"/>
            <a:ext cx="1428760" cy="128588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400" b="1" dirty="0" smtClean="0">
                <a:latin typeface="Times New Roman" pitchFamily="18" charset="0"/>
                <a:cs typeface="Times New Roman" pitchFamily="18" charset="0"/>
              </a:rPr>
              <a:t>[key, block pointer]</a:t>
            </a:r>
            <a:endParaRPr lang="zh-TW" altLang="en-US" sz="1400" b="1" dirty="0">
              <a:latin typeface="Times New Roman" pitchFamily="18" charset="0"/>
              <a:cs typeface="Times New Roman" pitchFamily="18" charset="0"/>
            </a:endParaRPr>
          </a:p>
        </p:txBody>
      </p:sp>
      <p:sp>
        <p:nvSpPr>
          <p:cNvPr id="10" name="橢圓 9"/>
          <p:cNvSpPr/>
          <p:nvPr/>
        </p:nvSpPr>
        <p:spPr>
          <a:xfrm>
            <a:off x="5857884" y="3429000"/>
            <a:ext cx="1428760" cy="128588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1400" b="1" dirty="0" smtClean="0">
                <a:latin typeface="Times New Roman" pitchFamily="18" charset="0"/>
                <a:cs typeface="Times New Roman" pitchFamily="18" charset="0"/>
              </a:rPr>
              <a:t>[key, block pointer]</a:t>
            </a:r>
            <a:endParaRPr lang="zh-TW" altLang="en-US" sz="1400" b="1" dirty="0">
              <a:latin typeface="Times New Roman" pitchFamily="18" charset="0"/>
              <a:cs typeface="Times New Roman" pitchFamily="18" charset="0"/>
            </a:endParaRPr>
          </a:p>
        </p:txBody>
      </p:sp>
      <p:sp>
        <p:nvSpPr>
          <p:cNvPr id="11" name="橢圓 10"/>
          <p:cNvSpPr/>
          <p:nvPr/>
        </p:nvSpPr>
        <p:spPr>
          <a:xfrm>
            <a:off x="3786182" y="2000240"/>
            <a:ext cx="1428760" cy="128588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root</a:t>
            </a:r>
            <a:endParaRPr lang="zh-TW" altLang="en-US" sz="2000" b="1" dirty="0">
              <a:latin typeface="Times New Roman" pitchFamily="18" charset="0"/>
              <a:cs typeface="Times New Roman" pitchFamily="18" charset="0"/>
            </a:endParaRPr>
          </a:p>
        </p:txBody>
      </p:sp>
      <p:sp>
        <p:nvSpPr>
          <p:cNvPr id="12" name="矩形 11"/>
          <p:cNvSpPr/>
          <p:nvPr/>
        </p:nvSpPr>
        <p:spPr>
          <a:xfrm>
            <a:off x="1214414" y="5214950"/>
            <a:ext cx="214314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tree …</a:t>
            </a:r>
            <a:endParaRPr lang="zh-TW" altLang="en-US" sz="2000" b="1" dirty="0">
              <a:latin typeface="Times New Roman" pitchFamily="18" charset="0"/>
              <a:cs typeface="Times New Roman" pitchFamily="18" charset="0"/>
            </a:endParaRPr>
          </a:p>
        </p:txBody>
      </p:sp>
      <p:sp>
        <p:nvSpPr>
          <p:cNvPr id="13" name="矩形 12"/>
          <p:cNvSpPr/>
          <p:nvPr/>
        </p:nvSpPr>
        <p:spPr>
          <a:xfrm>
            <a:off x="5500694" y="5214950"/>
            <a:ext cx="214314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tree …</a:t>
            </a:r>
            <a:endParaRPr lang="zh-TW" altLang="en-US" sz="2000" b="1" dirty="0">
              <a:latin typeface="Times New Roman" pitchFamily="18" charset="0"/>
              <a:cs typeface="Times New Roman" pitchFamily="18" charset="0"/>
            </a:endParaRPr>
          </a:p>
        </p:txBody>
      </p:sp>
      <p:cxnSp>
        <p:nvCxnSpPr>
          <p:cNvPr id="14" name="直線接點 13"/>
          <p:cNvCxnSpPr>
            <a:stCxn id="11" idx="3"/>
            <a:endCxn id="9" idx="0"/>
          </p:cNvCxnSpPr>
          <p:nvPr/>
        </p:nvCxnSpPr>
        <p:spPr>
          <a:xfrm rot="5400000">
            <a:off x="2975108" y="2408688"/>
            <a:ext cx="331189" cy="170943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直線接點 14"/>
          <p:cNvCxnSpPr>
            <a:stCxn id="11" idx="5"/>
            <a:endCxn id="10" idx="0"/>
          </p:cNvCxnSpPr>
          <p:nvPr/>
        </p:nvCxnSpPr>
        <p:spPr>
          <a:xfrm rot="16200000" flipH="1">
            <a:off x="5623390" y="2480125"/>
            <a:ext cx="331189" cy="156655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直線接點 15"/>
          <p:cNvCxnSpPr>
            <a:stCxn id="9" idx="4"/>
            <a:endCxn id="12" idx="0"/>
          </p:cNvCxnSpPr>
          <p:nvPr/>
        </p:nvCxnSpPr>
        <p:spPr>
          <a:xfrm rot="5400000">
            <a:off x="2035951" y="4964917"/>
            <a:ext cx="500066"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直線接點 16"/>
          <p:cNvCxnSpPr>
            <a:stCxn id="10" idx="4"/>
            <a:endCxn id="13" idx="0"/>
          </p:cNvCxnSpPr>
          <p:nvPr/>
        </p:nvCxnSpPr>
        <p:spPr>
          <a:xfrm rot="5400000">
            <a:off x="6322231" y="4964917"/>
            <a:ext cx="500066" cy="1588"/>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283779" y="1639614"/>
            <a:ext cx="8751834" cy="3657600"/>
          </a:xfrm>
          <a:prstGeom prst="rect">
            <a:avLst/>
          </a:prstGeom>
          <a:noFill/>
          <a:ln w="9525">
            <a:noFill/>
            <a:miter lim="800000"/>
            <a:headEnd/>
            <a:tailEnd/>
          </a:ln>
          <a:effectLst/>
        </p:spPr>
      </p:pic>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BTRFS Design</a:t>
            </a:r>
            <a:endParaRPr lang="zh-TW" altLang="en-US" sz="4000" dirty="0">
              <a:latin typeface="Times New Roman" pitchFamily="18" charset="0"/>
              <a:cs typeface="Times New Roman" pitchFamily="18" charset="0"/>
            </a:endParaRPr>
          </a:p>
        </p:txBody>
      </p:sp>
      <p:sp>
        <p:nvSpPr>
          <p:cNvPr id="6" name="文字方塊 5"/>
          <p:cNvSpPr txBox="1"/>
          <p:nvPr/>
        </p:nvSpPr>
        <p:spPr>
          <a:xfrm>
            <a:off x="0" y="5857892"/>
            <a:ext cx="9144000" cy="369332"/>
          </a:xfrm>
          <a:prstGeom prst="rect">
            <a:avLst/>
          </a:prstGeom>
          <a:noFill/>
        </p:spPr>
        <p:txBody>
          <a:bodyPr wrap="square" rtlCol="0">
            <a:spAutoFit/>
          </a:bodyPr>
          <a:lstStyle/>
          <a:p>
            <a:pPr algn="ctr"/>
            <a:r>
              <a:rPr lang="en-US" altLang="zh-TW" b="1" dirty="0" smtClean="0">
                <a:latin typeface="Times New Roman" pitchFamily="18" charset="0"/>
                <a:cs typeface="Times New Roman" pitchFamily="18" charset="0"/>
              </a:rPr>
              <a:t>The architecture of BTRFS tree</a:t>
            </a:r>
            <a:endParaRPr lang="zh-TW" altLang="en-US" b="1" dirty="0">
              <a:latin typeface="Times New Roman" pitchFamily="18" charset="0"/>
              <a:cs typeface="Times New Roman" pitchFamily="18" charset="0"/>
            </a:endParaRPr>
          </a:p>
        </p:txBody>
      </p:sp>
      <p:sp>
        <p:nvSpPr>
          <p:cNvPr id="5" name="矩形 4"/>
          <p:cNvSpPr/>
          <p:nvPr/>
        </p:nvSpPr>
        <p:spPr>
          <a:xfrm>
            <a:off x="189186" y="4659211"/>
            <a:ext cx="1452837" cy="7143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矩形 7"/>
          <p:cNvSpPr/>
          <p:nvPr/>
        </p:nvSpPr>
        <p:spPr>
          <a:xfrm>
            <a:off x="3547791" y="4651628"/>
            <a:ext cx="1452837" cy="71438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10"/>
          <p:cNvSpPr/>
          <p:nvPr/>
        </p:nvSpPr>
        <p:spPr>
          <a:xfrm>
            <a:off x="7657465" y="3286124"/>
            <a:ext cx="1452837" cy="71438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文字方塊 11"/>
          <p:cNvSpPr txBox="1"/>
          <p:nvPr/>
        </p:nvSpPr>
        <p:spPr>
          <a:xfrm>
            <a:off x="0" y="5572140"/>
            <a:ext cx="2143108" cy="646331"/>
          </a:xfrm>
          <a:prstGeom prst="rect">
            <a:avLst/>
          </a:prstGeom>
          <a:noFill/>
        </p:spPr>
        <p:txBody>
          <a:bodyPr wrap="square" rtlCol="0">
            <a:spAutoFit/>
          </a:bodyPr>
          <a:lstStyle/>
          <a:p>
            <a:pPr algn="ctr"/>
            <a:r>
              <a:rPr lang="en-US" altLang="zh-TW" b="1" dirty="0" smtClean="0">
                <a:solidFill>
                  <a:srgbClr val="FF0000"/>
                </a:solidFill>
                <a:latin typeface="Times New Roman" pitchFamily="18" charset="0"/>
                <a:cs typeface="Times New Roman" pitchFamily="18" charset="0"/>
              </a:rPr>
              <a:t>Space allocation information</a:t>
            </a:r>
            <a:endParaRPr lang="zh-TW" altLang="en-US" b="1" dirty="0">
              <a:solidFill>
                <a:srgbClr val="FF0000"/>
              </a:solidFill>
              <a:latin typeface="Times New Roman" pitchFamily="18" charset="0"/>
              <a:cs typeface="Times New Roman" pitchFamily="18" charset="0"/>
            </a:endParaRPr>
          </a:p>
        </p:txBody>
      </p:sp>
      <p:sp>
        <p:nvSpPr>
          <p:cNvPr id="13" name="文字方塊 12"/>
          <p:cNvSpPr txBox="1"/>
          <p:nvPr/>
        </p:nvSpPr>
        <p:spPr>
          <a:xfrm>
            <a:off x="3357554" y="5357826"/>
            <a:ext cx="1643042" cy="369332"/>
          </a:xfrm>
          <a:prstGeom prst="rect">
            <a:avLst/>
          </a:prstGeom>
          <a:noFill/>
        </p:spPr>
        <p:txBody>
          <a:bodyPr wrap="square" rtlCol="0">
            <a:spAutoFit/>
          </a:bodyPr>
          <a:lstStyle/>
          <a:p>
            <a:pPr algn="ctr"/>
            <a:r>
              <a:rPr lang="en-US" altLang="zh-TW" b="1" dirty="0" err="1" smtClean="0">
                <a:solidFill>
                  <a:srgbClr val="00B050"/>
                </a:solidFill>
                <a:latin typeface="Times New Roman" pitchFamily="18" charset="0"/>
                <a:cs typeface="Times New Roman" pitchFamily="18" charset="0"/>
              </a:rPr>
              <a:t>Inode</a:t>
            </a:r>
            <a:r>
              <a:rPr lang="en-US" altLang="zh-TW" b="1" dirty="0" smtClean="0">
                <a:solidFill>
                  <a:srgbClr val="00B050"/>
                </a:solidFill>
                <a:latin typeface="Times New Roman" pitchFamily="18" charset="0"/>
                <a:cs typeface="Times New Roman" pitchFamily="18" charset="0"/>
              </a:rPr>
              <a:t>, dir….</a:t>
            </a:r>
            <a:endParaRPr lang="zh-TW" altLang="en-US" b="1" dirty="0">
              <a:solidFill>
                <a:srgbClr val="00B050"/>
              </a:solidFill>
              <a:latin typeface="Times New Roman" pitchFamily="18" charset="0"/>
              <a:cs typeface="Times New Roman" pitchFamily="18" charset="0"/>
            </a:endParaRPr>
          </a:p>
        </p:txBody>
      </p:sp>
      <p:sp>
        <p:nvSpPr>
          <p:cNvPr id="14" name="文字方塊 13"/>
          <p:cNvSpPr txBox="1"/>
          <p:nvPr/>
        </p:nvSpPr>
        <p:spPr>
          <a:xfrm>
            <a:off x="7500958" y="2571744"/>
            <a:ext cx="1643042" cy="646331"/>
          </a:xfrm>
          <a:prstGeom prst="rect">
            <a:avLst/>
          </a:prstGeom>
          <a:noFill/>
        </p:spPr>
        <p:txBody>
          <a:bodyPr wrap="square" rtlCol="0">
            <a:spAutoFit/>
          </a:bodyPr>
          <a:lstStyle/>
          <a:p>
            <a:pPr algn="ctr"/>
            <a:r>
              <a:rPr lang="en-US" altLang="zh-TW" b="1" dirty="0" smtClean="0">
                <a:solidFill>
                  <a:srgbClr val="0070C0"/>
                </a:solidFill>
                <a:latin typeface="Times New Roman" pitchFamily="18" charset="0"/>
                <a:cs typeface="Times New Roman" pitchFamily="18" charset="0"/>
              </a:rPr>
              <a:t>Device management</a:t>
            </a:r>
            <a:endParaRPr lang="zh-TW" altLang="en-US" b="1" dirty="0">
              <a:solidFill>
                <a:srgbClr val="0070C0"/>
              </a:solidFill>
              <a:latin typeface="Times New Roman" pitchFamily="18" charset="0"/>
              <a:cs typeface="Times New Roman" pitchFamily="18" charset="0"/>
            </a:endParaRPr>
          </a:p>
        </p:txBody>
      </p:sp>
      <p:sp>
        <p:nvSpPr>
          <p:cNvPr id="15" name="矩形 14"/>
          <p:cNvSpPr/>
          <p:nvPr/>
        </p:nvSpPr>
        <p:spPr>
          <a:xfrm>
            <a:off x="642910" y="3214686"/>
            <a:ext cx="6572296" cy="107157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文字方塊 15"/>
          <p:cNvSpPr txBox="1"/>
          <p:nvPr/>
        </p:nvSpPr>
        <p:spPr>
          <a:xfrm>
            <a:off x="857224" y="2786058"/>
            <a:ext cx="1785950" cy="369332"/>
          </a:xfrm>
          <a:prstGeom prst="rect">
            <a:avLst/>
          </a:prstGeom>
          <a:noFill/>
        </p:spPr>
        <p:txBody>
          <a:bodyPr wrap="square" rtlCol="0">
            <a:spAutoFit/>
          </a:bodyPr>
          <a:lstStyle/>
          <a:p>
            <a:pPr algn="ctr"/>
            <a:r>
              <a:rPr lang="en-US" altLang="zh-TW" b="1" dirty="0" smtClean="0">
                <a:solidFill>
                  <a:srgbClr val="C00000"/>
                </a:solidFill>
                <a:latin typeface="Times New Roman" pitchFamily="18" charset="0"/>
                <a:cs typeface="Times New Roman" pitchFamily="18" charset="0"/>
              </a:rPr>
              <a:t>root of each tree</a:t>
            </a:r>
            <a:endParaRPr lang="zh-TW" altLang="en-US"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childTnLst>
                          </p:cTn>
                        </p:par>
                        <p:par>
                          <p:cTn id="19" fill="hold">
                            <p:stCondLst>
                              <p:cond delay="500"/>
                            </p:stCondLst>
                            <p:childTnLst>
                              <p:par>
                                <p:cTn id="20" presetID="3" presetClass="entr" presetSubtype="1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grpId="1" nodeType="clickEffect">
                                  <p:stCondLst>
                                    <p:cond delay="0"/>
                                  </p:stCondLst>
                                  <p:childTnLst>
                                    <p:animEffect transition="out" filter="blinds(horizontal)">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3" presetClass="exit" presetSubtype="10" fill="hold" grpId="1" nodeType="withEffect">
                                  <p:stCondLst>
                                    <p:cond delay="0"/>
                                  </p:stCondLst>
                                  <p:childTnLst>
                                    <p:animEffect transition="out" filter="blinds(horizontal)">
                                      <p:cBhvr>
                                        <p:cTn id="32" dur="500"/>
                                        <p:tgtEl>
                                          <p:spTgt spid="12"/>
                                        </p:tgtEl>
                                      </p:cBhvr>
                                    </p:animEffect>
                                    <p:set>
                                      <p:cBhvr>
                                        <p:cTn id="33" dur="1" fill="hold">
                                          <p:stCondLst>
                                            <p:cond delay="499"/>
                                          </p:stCondLst>
                                        </p:cTn>
                                        <p:tgtEl>
                                          <p:spTgt spid="12"/>
                                        </p:tgtEl>
                                        <p:attrNameLst>
                                          <p:attrName>style.visibility</p:attrName>
                                        </p:attrNameLst>
                                      </p:cBhvr>
                                      <p:to>
                                        <p:strVal val="hidden"/>
                                      </p:to>
                                    </p:se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par>
                          <p:cTn id="38" fill="hold">
                            <p:stCondLst>
                              <p:cond delay="1000"/>
                            </p:stCondLst>
                            <p:childTnLst>
                              <p:par>
                                <p:cTn id="39" presetID="3" presetClass="entr" presetSubtype="1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linds(horizontal)">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xit" presetSubtype="0" fill="hold" grpId="1" nodeType="clickEffect">
                                  <p:stCondLst>
                                    <p:cond delay="0"/>
                                  </p:stCondLst>
                                  <p:childTnLst>
                                    <p:animEffect transition="out" filter="dissolve">
                                      <p:cBhvr>
                                        <p:cTn id="45" dur="500"/>
                                        <p:tgtEl>
                                          <p:spTgt spid="13"/>
                                        </p:tgtEl>
                                      </p:cBhvr>
                                    </p:animEffect>
                                    <p:set>
                                      <p:cBhvr>
                                        <p:cTn id="46" dur="1" fill="hold">
                                          <p:stCondLst>
                                            <p:cond delay="499"/>
                                          </p:stCondLst>
                                        </p:cTn>
                                        <p:tgtEl>
                                          <p:spTgt spid="13"/>
                                        </p:tgtEl>
                                        <p:attrNameLst>
                                          <p:attrName>style.visibility</p:attrName>
                                        </p:attrNameLst>
                                      </p:cBhvr>
                                      <p:to>
                                        <p:strVal val="hidden"/>
                                      </p:to>
                                    </p:set>
                                  </p:childTnLst>
                                </p:cTn>
                              </p:par>
                              <p:par>
                                <p:cTn id="47" presetID="9" presetClass="exit" presetSubtype="0" fill="hold" grpId="1" nodeType="withEffect">
                                  <p:stCondLst>
                                    <p:cond delay="0"/>
                                  </p:stCondLst>
                                  <p:childTnLst>
                                    <p:animEffect transition="out" filter="dissolve">
                                      <p:cBhvr>
                                        <p:cTn id="48" dur="500"/>
                                        <p:tgtEl>
                                          <p:spTgt spid="8"/>
                                        </p:tgtEl>
                                      </p:cBhvr>
                                    </p:animEffect>
                                    <p:set>
                                      <p:cBhvr>
                                        <p:cTn id="49" dur="1" fill="hold">
                                          <p:stCondLst>
                                            <p:cond delay="499"/>
                                          </p:stCondLst>
                                        </p:cTn>
                                        <p:tgtEl>
                                          <p:spTgt spid="8"/>
                                        </p:tgtEl>
                                        <p:attrNameLst>
                                          <p:attrName>style.visibility</p:attrName>
                                        </p:attrNameLst>
                                      </p:cBhvr>
                                      <p:to>
                                        <p:strVal val="hidden"/>
                                      </p:to>
                                    </p:set>
                                  </p:childTnLst>
                                </p:cTn>
                              </p:par>
                            </p:childTnLst>
                          </p:cTn>
                        </p:par>
                        <p:par>
                          <p:cTn id="50" fill="hold">
                            <p:stCondLst>
                              <p:cond delay="500"/>
                            </p:stCondLst>
                            <p:childTnLst>
                              <p:par>
                                <p:cTn id="51" presetID="3" presetClass="entr" presetSubtype="1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blinds(horizontal)">
                                      <p:cBhvr>
                                        <p:cTn id="53" dur="500"/>
                                        <p:tgtEl>
                                          <p:spTgt spid="11"/>
                                        </p:tgtEl>
                                      </p:cBhvr>
                                    </p:animEffect>
                                  </p:childTnLst>
                                </p:cTn>
                              </p:par>
                            </p:childTnLst>
                          </p:cTn>
                        </p:par>
                        <p:par>
                          <p:cTn id="54" fill="hold">
                            <p:stCondLst>
                              <p:cond delay="1000"/>
                            </p:stCondLst>
                            <p:childTnLst>
                              <p:par>
                                <p:cTn id="55" presetID="3" presetClass="entr" presetSubtype="1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linds(horizontal)">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P spid="8" grpId="1" animBg="1"/>
      <p:bldP spid="11" grpId="0" animBg="1"/>
      <p:bldP spid="12" grpId="0"/>
      <p:bldP spid="12" grpId="1"/>
      <p:bldP spid="13" grpId="0"/>
      <p:bldP spid="13" grpId="1"/>
      <p:bldP spid="14" grpId="0"/>
      <p:bldP spid="15" grpId="0" animBg="1"/>
      <p:bldP spid="15" grpId="1" animBg="1"/>
      <p:bldP spid="16" grpId="0"/>
      <p:bldP spid="1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latin typeface="Times New Roman" pitchFamily="18" charset="0"/>
                <a:cs typeface="Times New Roman" pitchFamily="18" charset="0"/>
              </a:rPr>
              <a:t>Extent tree(BTRFS)</a:t>
            </a:r>
            <a:endParaRPr lang="zh-TW" altLang="en-US" dirty="0"/>
          </a:p>
        </p:txBody>
      </p:sp>
      <p:sp>
        <p:nvSpPr>
          <p:cNvPr id="4" name="橢圓 3"/>
          <p:cNvSpPr/>
          <p:nvPr/>
        </p:nvSpPr>
        <p:spPr>
          <a:xfrm>
            <a:off x="3857620" y="1486524"/>
            <a:ext cx="1357322" cy="135732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b="1" dirty="0" smtClean="0">
                <a:latin typeface="Times New Roman" pitchFamily="18" charset="0"/>
                <a:cs typeface="Times New Roman" pitchFamily="18" charset="0"/>
              </a:rPr>
              <a:t>Extent tree</a:t>
            </a:r>
            <a:endParaRPr lang="zh-TW" altLang="en-US" b="1" dirty="0">
              <a:latin typeface="Times New Roman" pitchFamily="18" charset="0"/>
              <a:cs typeface="Times New Roman" pitchFamily="18" charset="0"/>
            </a:endParaRPr>
          </a:p>
        </p:txBody>
      </p:sp>
      <p:sp>
        <p:nvSpPr>
          <p:cNvPr id="5" name="矩形 4"/>
          <p:cNvSpPr/>
          <p:nvPr/>
        </p:nvSpPr>
        <p:spPr>
          <a:xfrm>
            <a:off x="1285852" y="3343912"/>
            <a:ext cx="1857388" cy="7143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b="1" dirty="0" smtClean="0">
                <a:latin typeface="Times New Roman" pitchFamily="18" charset="0"/>
                <a:cs typeface="Times New Roman" pitchFamily="18" charset="0"/>
              </a:rPr>
              <a:t>Extent item</a:t>
            </a:r>
            <a:endParaRPr lang="zh-TW" altLang="en-US" b="1" dirty="0">
              <a:latin typeface="Times New Roman" pitchFamily="18" charset="0"/>
              <a:cs typeface="Times New Roman" pitchFamily="18" charset="0"/>
            </a:endParaRPr>
          </a:p>
        </p:txBody>
      </p:sp>
      <p:sp>
        <p:nvSpPr>
          <p:cNvPr id="6" name="矩形 5"/>
          <p:cNvSpPr/>
          <p:nvPr/>
        </p:nvSpPr>
        <p:spPr>
          <a:xfrm>
            <a:off x="6000760" y="3343912"/>
            <a:ext cx="1857388" cy="7143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b="1" dirty="0" smtClean="0">
                <a:latin typeface="Times New Roman" pitchFamily="18" charset="0"/>
                <a:cs typeface="Times New Roman" pitchFamily="18" charset="0"/>
              </a:rPr>
              <a:t>Extent item</a:t>
            </a:r>
            <a:endParaRPr lang="zh-TW" altLang="en-US" b="1" dirty="0">
              <a:latin typeface="Times New Roman" pitchFamily="18" charset="0"/>
              <a:cs typeface="Times New Roman" pitchFamily="18" charset="0"/>
            </a:endParaRPr>
          </a:p>
        </p:txBody>
      </p:sp>
      <p:cxnSp>
        <p:nvCxnSpPr>
          <p:cNvPr id="8" name="直線接點 7"/>
          <p:cNvCxnSpPr>
            <a:stCxn id="4" idx="3"/>
            <a:endCxn id="5" idx="0"/>
          </p:cNvCxnSpPr>
          <p:nvPr/>
        </p:nvCxnSpPr>
        <p:spPr>
          <a:xfrm rot="5400000">
            <a:off x="2786051" y="2073567"/>
            <a:ext cx="698841" cy="1841849"/>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直線接點 9"/>
          <p:cNvCxnSpPr>
            <a:stCxn id="4" idx="5"/>
            <a:endCxn id="6" idx="0"/>
          </p:cNvCxnSpPr>
          <p:nvPr/>
        </p:nvCxnSpPr>
        <p:spPr>
          <a:xfrm rot="16200000" flipH="1">
            <a:off x="5623390" y="2037847"/>
            <a:ext cx="698841" cy="1913287"/>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11" name="表格 10"/>
          <p:cNvGraphicFramePr>
            <a:graphicFrameLocks noGrp="1"/>
          </p:cNvGraphicFramePr>
          <p:nvPr/>
        </p:nvGraphicFramePr>
        <p:xfrm>
          <a:off x="357158" y="4844110"/>
          <a:ext cx="3714776" cy="370840"/>
        </p:xfrm>
        <a:graphic>
          <a:graphicData uri="http://schemas.openxmlformats.org/drawingml/2006/table">
            <a:tbl>
              <a:tblPr firstRow="1" bandRow="1">
                <a:tableStyleId>{5C22544A-7EE6-4342-B048-85BDC9FD1C3A}</a:tableStyleId>
              </a:tblPr>
              <a:tblGrid>
                <a:gridCol w="464347"/>
                <a:gridCol w="464347"/>
                <a:gridCol w="464347"/>
                <a:gridCol w="464347"/>
                <a:gridCol w="464347"/>
                <a:gridCol w="464347"/>
                <a:gridCol w="464347"/>
                <a:gridCol w="464347"/>
              </a:tblGrid>
              <a:tr h="370840">
                <a:tc>
                  <a:txBody>
                    <a:bodyPr/>
                    <a:lstStyle/>
                    <a:p>
                      <a:r>
                        <a:rPr lang="en-US" altLang="zh-TW" dirty="0" smtClean="0"/>
                        <a:t>B0</a:t>
                      </a:r>
                      <a:endParaRPr lang="zh-TW" altLang="en-US" dirty="0"/>
                    </a:p>
                  </a:txBody>
                  <a:tcPr/>
                </a:tc>
                <a:tc>
                  <a:txBody>
                    <a:bodyPr/>
                    <a:lstStyle/>
                    <a:p>
                      <a:r>
                        <a:rPr lang="en-US" altLang="zh-TW" dirty="0" smtClean="0"/>
                        <a:t>B1</a:t>
                      </a:r>
                      <a:endParaRPr lang="zh-TW" altLang="en-US" dirty="0"/>
                    </a:p>
                  </a:txBody>
                  <a:tcPr/>
                </a:tc>
                <a:tc>
                  <a:txBody>
                    <a:bodyPr/>
                    <a:lstStyle/>
                    <a:p>
                      <a:r>
                        <a:rPr lang="en-US" altLang="zh-TW" dirty="0" smtClean="0"/>
                        <a:t>B2</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err="1" smtClean="0"/>
                        <a:t>Bn</a:t>
                      </a:r>
                      <a:endParaRPr lang="zh-TW" altLang="en-US" dirty="0"/>
                    </a:p>
                  </a:txBody>
                  <a:tcPr/>
                </a:tc>
              </a:tr>
            </a:tbl>
          </a:graphicData>
        </a:graphic>
      </p:graphicFrame>
      <p:graphicFrame>
        <p:nvGraphicFramePr>
          <p:cNvPr id="13" name="表格 12"/>
          <p:cNvGraphicFramePr>
            <a:graphicFrameLocks noGrp="1"/>
          </p:cNvGraphicFramePr>
          <p:nvPr/>
        </p:nvGraphicFramePr>
        <p:xfrm>
          <a:off x="5143504" y="4844110"/>
          <a:ext cx="3714776" cy="370840"/>
        </p:xfrm>
        <a:graphic>
          <a:graphicData uri="http://schemas.openxmlformats.org/drawingml/2006/table">
            <a:tbl>
              <a:tblPr firstRow="1" bandRow="1">
                <a:tableStyleId>{5C22544A-7EE6-4342-B048-85BDC9FD1C3A}</a:tableStyleId>
              </a:tblPr>
              <a:tblGrid>
                <a:gridCol w="464347"/>
                <a:gridCol w="464347"/>
                <a:gridCol w="464347"/>
                <a:gridCol w="464347"/>
                <a:gridCol w="464347"/>
                <a:gridCol w="464347"/>
                <a:gridCol w="464347"/>
                <a:gridCol w="464347"/>
              </a:tblGrid>
              <a:tr h="370840">
                <a:tc>
                  <a:txBody>
                    <a:bodyPr/>
                    <a:lstStyle/>
                    <a:p>
                      <a:r>
                        <a:rPr lang="en-US" altLang="zh-TW" dirty="0" smtClean="0"/>
                        <a:t>B0</a:t>
                      </a:r>
                      <a:endParaRPr lang="zh-TW" altLang="en-US" dirty="0"/>
                    </a:p>
                  </a:txBody>
                  <a:tcPr/>
                </a:tc>
                <a:tc>
                  <a:txBody>
                    <a:bodyPr/>
                    <a:lstStyle/>
                    <a:p>
                      <a:r>
                        <a:rPr lang="en-US" altLang="zh-TW" dirty="0" smtClean="0"/>
                        <a:t>B1</a:t>
                      </a:r>
                      <a:endParaRPr lang="zh-TW" altLang="en-US" dirty="0"/>
                    </a:p>
                  </a:txBody>
                  <a:tcPr/>
                </a:tc>
                <a:tc>
                  <a:txBody>
                    <a:bodyPr/>
                    <a:lstStyle/>
                    <a:p>
                      <a:r>
                        <a:rPr lang="en-US" altLang="zh-TW" dirty="0" smtClean="0"/>
                        <a:t>B2</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err="1" smtClean="0"/>
                        <a:t>Bn</a:t>
                      </a:r>
                      <a:endParaRPr lang="zh-TW" altLang="en-US" dirty="0"/>
                    </a:p>
                  </a:txBody>
                  <a:tcPr/>
                </a:tc>
              </a:tr>
            </a:tbl>
          </a:graphicData>
        </a:graphic>
      </p:graphicFrame>
      <p:cxnSp>
        <p:nvCxnSpPr>
          <p:cNvPr id="15" name="直線接點 14"/>
          <p:cNvCxnSpPr/>
          <p:nvPr/>
        </p:nvCxnSpPr>
        <p:spPr>
          <a:xfrm rot="10800000" flipV="1">
            <a:off x="357158" y="4058292"/>
            <a:ext cx="928694" cy="78581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a:xfrm>
            <a:off x="3143240" y="4058292"/>
            <a:ext cx="928694" cy="78581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a:xfrm rot="10800000" flipV="1">
            <a:off x="5143504" y="4058292"/>
            <a:ext cx="857256" cy="78581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a:xfrm>
            <a:off x="7858148" y="4058292"/>
            <a:ext cx="1000132" cy="78581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文字方塊 22"/>
          <p:cNvSpPr txBox="1"/>
          <p:nvPr/>
        </p:nvSpPr>
        <p:spPr>
          <a:xfrm>
            <a:off x="357158" y="4415482"/>
            <a:ext cx="3714776" cy="369332"/>
          </a:xfrm>
          <a:prstGeom prst="rect">
            <a:avLst/>
          </a:prstGeom>
          <a:noFill/>
        </p:spPr>
        <p:txBody>
          <a:bodyPr wrap="square" rtlCol="0">
            <a:spAutoFit/>
          </a:bodyPr>
          <a:lstStyle/>
          <a:p>
            <a:pPr algn="ctr"/>
            <a:r>
              <a:rPr lang="en-US" altLang="zh-TW" dirty="0" smtClean="0">
                <a:latin typeface="Times New Roman" pitchFamily="18" charset="0"/>
                <a:cs typeface="Times New Roman" pitchFamily="18" charset="0"/>
              </a:rPr>
              <a:t>extent</a:t>
            </a:r>
            <a:endParaRPr lang="zh-TW" altLang="en-US" dirty="0">
              <a:latin typeface="Times New Roman" pitchFamily="18" charset="0"/>
              <a:cs typeface="Times New Roman" pitchFamily="18" charset="0"/>
            </a:endParaRPr>
          </a:p>
        </p:txBody>
      </p:sp>
      <p:sp>
        <p:nvSpPr>
          <p:cNvPr id="24" name="文字方塊 23"/>
          <p:cNvSpPr txBox="1"/>
          <p:nvPr/>
        </p:nvSpPr>
        <p:spPr>
          <a:xfrm>
            <a:off x="5143504" y="4415482"/>
            <a:ext cx="3714776" cy="369332"/>
          </a:xfrm>
          <a:prstGeom prst="rect">
            <a:avLst/>
          </a:prstGeom>
          <a:noFill/>
        </p:spPr>
        <p:txBody>
          <a:bodyPr wrap="square" rtlCol="0">
            <a:spAutoFit/>
          </a:bodyPr>
          <a:lstStyle/>
          <a:p>
            <a:pPr algn="ctr"/>
            <a:r>
              <a:rPr lang="en-US" altLang="zh-TW" dirty="0" smtClean="0">
                <a:latin typeface="Times New Roman" pitchFamily="18" charset="0"/>
                <a:cs typeface="Times New Roman" pitchFamily="18" charset="0"/>
              </a:rPr>
              <a:t>extent</a:t>
            </a:r>
            <a:endParaRPr lang="zh-TW" altLang="en-US" dirty="0">
              <a:latin typeface="Times New Roman" pitchFamily="18" charset="0"/>
              <a:cs typeface="Times New Roman" pitchFamily="18" charset="0"/>
            </a:endParaRPr>
          </a:p>
        </p:txBody>
      </p:sp>
      <p:sp>
        <p:nvSpPr>
          <p:cNvPr id="25" name="文字方塊 24"/>
          <p:cNvSpPr txBox="1"/>
          <p:nvPr/>
        </p:nvSpPr>
        <p:spPr>
          <a:xfrm>
            <a:off x="0" y="5857892"/>
            <a:ext cx="9144000" cy="369332"/>
          </a:xfrm>
          <a:prstGeom prst="rect">
            <a:avLst/>
          </a:prstGeom>
          <a:noFill/>
        </p:spPr>
        <p:txBody>
          <a:bodyPr wrap="square" rtlCol="0">
            <a:spAutoFit/>
          </a:bodyPr>
          <a:lstStyle/>
          <a:p>
            <a:pPr algn="ctr"/>
            <a:r>
              <a:rPr lang="en-US" altLang="zh-TW" b="1" dirty="0" smtClean="0">
                <a:latin typeface="Times New Roman" pitchFamily="18" charset="0"/>
                <a:cs typeface="Times New Roman" pitchFamily="18" charset="0"/>
              </a:rPr>
              <a:t>Extent tree</a:t>
            </a:r>
            <a:endParaRPr lang="zh-TW" alt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latin typeface="Times New Roman" pitchFamily="18" charset="0"/>
                <a:cs typeface="Times New Roman" pitchFamily="18" charset="0"/>
              </a:rPr>
              <a:t>Extent</a:t>
            </a:r>
            <a:endParaRPr lang="zh-TW" altLang="en-US" dirty="0"/>
          </a:p>
        </p:txBody>
      </p:sp>
      <p:graphicFrame>
        <p:nvGraphicFramePr>
          <p:cNvPr id="8" name="表格 7"/>
          <p:cNvGraphicFramePr>
            <a:graphicFrameLocks noGrp="1"/>
          </p:cNvGraphicFramePr>
          <p:nvPr/>
        </p:nvGraphicFramePr>
        <p:xfrm>
          <a:off x="571471" y="4357694"/>
          <a:ext cx="8001057" cy="370840"/>
        </p:xfrm>
        <a:graphic>
          <a:graphicData uri="http://schemas.openxmlformats.org/drawingml/2006/table">
            <a:tbl>
              <a:tblPr firstRow="1" bandRow="1">
                <a:tableStyleId>{5C22544A-7EE6-4342-B048-85BDC9FD1C3A}</a:tableStyleId>
              </a:tblPr>
              <a:tblGrid>
                <a:gridCol w="932160"/>
                <a:gridCol w="1009843"/>
                <a:gridCol w="1242882"/>
                <a:gridCol w="543761"/>
                <a:gridCol w="1242882"/>
                <a:gridCol w="1600768"/>
                <a:gridCol w="1428761"/>
              </a:tblGrid>
              <a:tr h="370840">
                <a:tc>
                  <a:txBody>
                    <a:bodyPr/>
                    <a:lstStyle/>
                    <a:p>
                      <a:pPr algn="ctr"/>
                      <a:r>
                        <a:rPr lang="en-US" altLang="zh-TW" sz="1400" dirty="0" smtClean="0">
                          <a:latin typeface="Times New Roman" pitchFamily="18" charset="0"/>
                          <a:cs typeface="Times New Roman" pitchFamily="18" charset="0"/>
                        </a:rPr>
                        <a:t>Item0…</a:t>
                      </a:r>
                      <a:endParaRPr lang="zh-TW" altLang="en-US" sz="1400" dirty="0">
                        <a:latin typeface="Times New Roman" pitchFamily="18" charset="0"/>
                        <a:cs typeface="Times New Roman" pitchFamily="18" charset="0"/>
                      </a:endParaRPr>
                    </a:p>
                  </a:txBody>
                  <a:tcPr anchor="ctr"/>
                </a:tc>
                <a:tc>
                  <a:txBody>
                    <a:bodyPr/>
                    <a:lstStyle/>
                    <a:p>
                      <a:pPr algn="ctr"/>
                      <a:r>
                        <a:rPr lang="en-US" altLang="zh-TW" sz="1400" dirty="0" smtClean="0">
                          <a:latin typeface="Times New Roman" pitchFamily="18" charset="0"/>
                          <a:cs typeface="Times New Roman" pitchFamily="18" charset="0"/>
                        </a:rPr>
                        <a:t>Item N</a:t>
                      </a:r>
                      <a:endParaRPr lang="zh-TW" altLang="en-US" sz="1400" dirty="0">
                        <a:latin typeface="Times New Roman" pitchFamily="18" charset="0"/>
                        <a:cs typeface="Times New Roman" pitchFamily="18" charset="0"/>
                      </a:endParaRPr>
                    </a:p>
                  </a:txBody>
                  <a:tcPr anchor="ctr"/>
                </a:tc>
                <a:tc>
                  <a:txBody>
                    <a:bodyPr/>
                    <a:lstStyle/>
                    <a:p>
                      <a:pPr algn="ctr"/>
                      <a:r>
                        <a:rPr lang="en-US" altLang="zh-TW" sz="1400" dirty="0" smtClean="0">
                          <a:latin typeface="Times New Roman" pitchFamily="18" charset="0"/>
                          <a:cs typeface="Times New Roman" pitchFamily="18" charset="0"/>
                        </a:rPr>
                        <a:t>Free Space</a:t>
                      </a:r>
                      <a:endParaRPr lang="zh-TW" altLang="en-US" sz="1400" dirty="0">
                        <a:latin typeface="Times New Roman" pitchFamily="18" charset="0"/>
                        <a:cs typeface="Times New Roman" pitchFamily="18" charset="0"/>
                      </a:endParaRPr>
                    </a:p>
                  </a:txBody>
                  <a:tcPr anchor="ctr">
                    <a:solidFill>
                      <a:schemeClr val="bg1">
                        <a:lumMod val="75000"/>
                      </a:schemeClr>
                    </a:solidFill>
                  </a:tcPr>
                </a:tc>
                <a:tc>
                  <a:txBody>
                    <a:bodyPr/>
                    <a:lstStyle/>
                    <a:p>
                      <a:pPr algn="ctr"/>
                      <a:r>
                        <a:rPr lang="en-US" altLang="zh-TW" sz="1400" dirty="0" smtClean="0">
                          <a:latin typeface="Times New Roman" pitchFamily="18" charset="0"/>
                          <a:cs typeface="Times New Roman" pitchFamily="18" charset="0"/>
                        </a:rPr>
                        <a:t>…</a:t>
                      </a:r>
                      <a:endParaRPr lang="zh-TW" altLang="en-US" sz="1400" dirty="0">
                        <a:latin typeface="Times New Roman" pitchFamily="18" charset="0"/>
                        <a:cs typeface="Times New Roman" pitchFamily="18" charset="0"/>
                      </a:endParaRPr>
                    </a:p>
                  </a:txBody>
                  <a:tcPr anchor="ctr">
                    <a:solidFill>
                      <a:schemeClr val="bg1">
                        <a:lumMod val="75000"/>
                      </a:schemeClr>
                    </a:solidFill>
                  </a:tcPr>
                </a:tc>
                <a:tc>
                  <a:txBody>
                    <a:bodyPr/>
                    <a:lstStyle/>
                    <a:p>
                      <a:pPr algn="ctr"/>
                      <a:r>
                        <a:rPr lang="en-US" altLang="zh-TW" sz="1400" dirty="0" smtClean="0">
                          <a:latin typeface="Times New Roman" pitchFamily="18" charset="0"/>
                          <a:cs typeface="Times New Roman" pitchFamily="18" charset="0"/>
                        </a:rPr>
                        <a:t>Free Space</a:t>
                      </a:r>
                      <a:endParaRPr lang="zh-TW" altLang="en-US" sz="1400" dirty="0">
                        <a:latin typeface="Times New Roman" pitchFamily="18" charset="0"/>
                        <a:cs typeface="Times New Roman" pitchFamily="18" charset="0"/>
                      </a:endParaRPr>
                    </a:p>
                  </a:txBody>
                  <a:tcPr anchor="ctr">
                    <a:solidFill>
                      <a:schemeClr val="bg1">
                        <a:lumMod val="75000"/>
                      </a:schemeClr>
                    </a:solidFill>
                  </a:tcPr>
                </a:tc>
                <a:tc>
                  <a:txBody>
                    <a:bodyPr/>
                    <a:lstStyle/>
                    <a:p>
                      <a:pPr algn="ctr"/>
                      <a:r>
                        <a:rPr lang="en-US" altLang="zh-TW" sz="1400" dirty="0" smtClean="0">
                          <a:latin typeface="Times New Roman" pitchFamily="18" charset="0"/>
                          <a:cs typeface="Times New Roman" pitchFamily="18" charset="0"/>
                        </a:rPr>
                        <a:t>Data for Item N…</a:t>
                      </a:r>
                      <a:endParaRPr lang="zh-TW" altLang="en-US" sz="1400" dirty="0">
                        <a:latin typeface="Times New Roman" pitchFamily="18" charset="0"/>
                        <a:cs typeface="Times New Roman" pitchFamily="18" charset="0"/>
                      </a:endParaRPr>
                    </a:p>
                  </a:txBody>
                  <a:tcPr anchor="ctr"/>
                </a:tc>
                <a:tc>
                  <a:txBody>
                    <a:bodyPr/>
                    <a:lstStyle/>
                    <a:p>
                      <a:pPr algn="ctr"/>
                      <a:r>
                        <a:rPr lang="en-US" altLang="zh-TW" sz="1400" dirty="0" smtClean="0">
                          <a:latin typeface="Times New Roman" pitchFamily="18" charset="0"/>
                          <a:cs typeface="Times New Roman" pitchFamily="18" charset="0"/>
                        </a:rPr>
                        <a:t>Data for Item 0</a:t>
                      </a:r>
                      <a:endParaRPr lang="zh-TW" altLang="en-US" sz="1400" dirty="0">
                        <a:latin typeface="Times New Roman" pitchFamily="18" charset="0"/>
                        <a:cs typeface="Times New Roman" pitchFamily="18" charset="0"/>
                      </a:endParaRPr>
                    </a:p>
                  </a:txBody>
                  <a:tcPr anchor="ctr"/>
                </a:tc>
              </a:tr>
            </a:tbl>
          </a:graphicData>
        </a:graphic>
      </p:graphicFrame>
      <p:graphicFrame>
        <p:nvGraphicFramePr>
          <p:cNvPr id="21" name="表格 20"/>
          <p:cNvGraphicFramePr>
            <a:graphicFrameLocks noGrp="1"/>
          </p:cNvGraphicFramePr>
          <p:nvPr/>
        </p:nvGraphicFramePr>
        <p:xfrm>
          <a:off x="2714611" y="2000240"/>
          <a:ext cx="3714776" cy="370840"/>
        </p:xfrm>
        <a:graphic>
          <a:graphicData uri="http://schemas.openxmlformats.org/drawingml/2006/table">
            <a:tbl>
              <a:tblPr firstRow="1" bandRow="1">
                <a:tableStyleId>{5C22544A-7EE6-4342-B048-85BDC9FD1C3A}</a:tableStyleId>
              </a:tblPr>
              <a:tblGrid>
                <a:gridCol w="464347"/>
                <a:gridCol w="464347"/>
                <a:gridCol w="464347"/>
                <a:gridCol w="464347"/>
                <a:gridCol w="464347"/>
                <a:gridCol w="464347"/>
                <a:gridCol w="464347"/>
                <a:gridCol w="464347"/>
              </a:tblGrid>
              <a:tr h="370840">
                <a:tc>
                  <a:txBody>
                    <a:bodyPr/>
                    <a:lstStyle/>
                    <a:p>
                      <a:r>
                        <a:rPr lang="en-US" altLang="zh-TW" dirty="0" smtClean="0"/>
                        <a:t>B0</a:t>
                      </a:r>
                      <a:endParaRPr lang="zh-TW" altLang="en-US" dirty="0"/>
                    </a:p>
                  </a:txBody>
                  <a:tcPr/>
                </a:tc>
                <a:tc>
                  <a:txBody>
                    <a:bodyPr/>
                    <a:lstStyle/>
                    <a:p>
                      <a:r>
                        <a:rPr lang="en-US" altLang="zh-TW" dirty="0" smtClean="0"/>
                        <a:t>B1</a:t>
                      </a:r>
                      <a:endParaRPr lang="zh-TW" altLang="en-US" dirty="0"/>
                    </a:p>
                  </a:txBody>
                  <a:tcPr/>
                </a:tc>
                <a:tc>
                  <a:txBody>
                    <a:bodyPr/>
                    <a:lstStyle/>
                    <a:p>
                      <a:r>
                        <a:rPr lang="en-US" altLang="zh-TW" dirty="0" smtClean="0"/>
                        <a:t>B2</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smtClean="0"/>
                        <a:t>…</a:t>
                      </a:r>
                      <a:endParaRPr lang="zh-TW" altLang="en-US" dirty="0"/>
                    </a:p>
                  </a:txBody>
                  <a:tcPr/>
                </a:tc>
                <a:tc>
                  <a:txBody>
                    <a:bodyPr/>
                    <a:lstStyle/>
                    <a:p>
                      <a:r>
                        <a:rPr lang="en-US" altLang="zh-TW" dirty="0" err="1" smtClean="0"/>
                        <a:t>Bn</a:t>
                      </a:r>
                      <a:endParaRPr lang="zh-TW" altLang="en-US" dirty="0"/>
                    </a:p>
                  </a:txBody>
                  <a:tcPr/>
                </a:tc>
              </a:tr>
            </a:tbl>
          </a:graphicData>
        </a:graphic>
      </p:graphicFrame>
      <p:sp>
        <p:nvSpPr>
          <p:cNvPr id="22" name="向下箭號 21"/>
          <p:cNvSpPr/>
          <p:nvPr/>
        </p:nvSpPr>
        <p:spPr>
          <a:xfrm>
            <a:off x="4214809" y="2857496"/>
            <a:ext cx="857256" cy="1071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linds(horizontal)">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Copy on Write Logging</a:t>
            </a:r>
            <a:endParaRPr lang="zh-TW" altLang="en-US" sz="4000" dirty="0">
              <a:latin typeface="Times New Roman" pitchFamily="18" charset="0"/>
              <a:cs typeface="Times New Roman" pitchFamily="18" charset="0"/>
            </a:endParaRPr>
          </a:p>
        </p:txBody>
      </p:sp>
      <p:sp>
        <p:nvSpPr>
          <p:cNvPr id="4" name="矩形 3"/>
          <p:cNvSpPr/>
          <p:nvPr/>
        </p:nvSpPr>
        <p:spPr>
          <a:xfrm>
            <a:off x="3714744" y="1571612"/>
            <a:ext cx="1714512" cy="50006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Superblock</a:t>
            </a:r>
            <a:endParaRPr lang="zh-TW" altLang="en-US" sz="2000" b="1" dirty="0">
              <a:latin typeface="Times New Roman" pitchFamily="18" charset="0"/>
              <a:cs typeface="Times New Roman" pitchFamily="18" charset="0"/>
            </a:endParaRPr>
          </a:p>
        </p:txBody>
      </p:sp>
      <p:sp>
        <p:nvSpPr>
          <p:cNvPr id="5" name="橢圓 4"/>
          <p:cNvSpPr/>
          <p:nvPr/>
        </p:nvSpPr>
        <p:spPr>
          <a:xfrm>
            <a:off x="4143372" y="2586038"/>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A</a:t>
            </a:r>
            <a:endParaRPr lang="zh-TW" altLang="en-US" sz="2000" b="1" dirty="0">
              <a:latin typeface="Times New Roman" pitchFamily="18" charset="0"/>
              <a:cs typeface="Times New Roman" pitchFamily="18" charset="0"/>
            </a:endParaRPr>
          </a:p>
        </p:txBody>
      </p:sp>
      <p:sp>
        <p:nvSpPr>
          <p:cNvPr id="6" name="橢圓 5"/>
          <p:cNvSpPr/>
          <p:nvPr/>
        </p:nvSpPr>
        <p:spPr>
          <a:xfrm>
            <a:off x="2071670" y="3871922"/>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B</a:t>
            </a:r>
            <a:endParaRPr lang="zh-TW" altLang="en-US" sz="2000" b="1" dirty="0">
              <a:latin typeface="Times New Roman" pitchFamily="18" charset="0"/>
              <a:cs typeface="Times New Roman" pitchFamily="18" charset="0"/>
            </a:endParaRPr>
          </a:p>
        </p:txBody>
      </p:sp>
      <p:sp>
        <p:nvSpPr>
          <p:cNvPr id="7" name="橢圓 6"/>
          <p:cNvSpPr/>
          <p:nvPr/>
        </p:nvSpPr>
        <p:spPr>
          <a:xfrm>
            <a:off x="1142976" y="5300682"/>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C</a:t>
            </a:r>
            <a:endParaRPr lang="zh-TW" altLang="en-US" sz="2000" b="1" dirty="0">
              <a:latin typeface="Times New Roman" pitchFamily="18" charset="0"/>
              <a:cs typeface="Times New Roman" pitchFamily="18" charset="0"/>
            </a:endParaRPr>
          </a:p>
        </p:txBody>
      </p:sp>
      <p:sp>
        <p:nvSpPr>
          <p:cNvPr id="8" name="橢圓 7"/>
          <p:cNvSpPr/>
          <p:nvPr/>
        </p:nvSpPr>
        <p:spPr>
          <a:xfrm>
            <a:off x="3071802" y="5286388"/>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E</a:t>
            </a:r>
            <a:endParaRPr lang="zh-TW" altLang="en-US" sz="2000" b="1" dirty="0">
              <a:latin typeface="Times New Roman" pitchFamily="18" charset="0"/>
              <a:cs typeface="Times New Roman" pitchFamily="18" charset="0"/>
            </a:endParaRPr>
          </a:p>
        </p:txBody>
      </p:sp>
      <p:sp>
        <p:nvSpPr>
          <p:cNvPr id="9" name="橢圓 8"/>
          <p:cNvSpPr/>
          <p:nvPr/>
        </p:nvSpPr>
        <p:spPr>
          <a:xfrm>
            <a:off x="6286512" y="3871922"/>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D</a:t>
            </a:r>
            <a:endParaRPr lang="zh-TW" altLang="en-US" sz="2000" b="1" dirty="0">
              <a:latin typeface="Times New Roman" pitchFamily="18" charset="0"/>
              <a:cs typeface="Times New Roman" pitchFamily="18" charset="0"/>
            </a:endParaRPr>
          </a:p>
        </p:txBody>
      </p:sp>
      <p:sp>
        <p:nvSpPr>
          <p:cNvPr id="10" name="橢圓 9"/>
          <p:cNvSpPr/>
          <p:nvPr/>
        </p:nvSpPr>
        <p:spPr>
          <a:xfrm>
            <a:off x="7572396" y="5229244"/>
            <a:ext cx="8572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b="1" dirty="0" smtClean="0">
                <a:latin typeface="Times New Roman" pitchFamily="18" charset="0"/>
                <a:cs typeface="Times New Roman" pitchFamily="18" charset="0"/>
              </a:rPr>
              <a:t>F</a:t>
            </a:r>
            <a:endParaRPr lang="zh-TW" altLang="en-US" sz="2000" b="1" dirty="0">
              <a:latin typeface="Times New Roman" pitchFamily="18" charset="0"/>
              <a:cs typeface="Times New Roman" pitchFamily="18" charset="0"/>
            </a:endParaRPr>
          </a:p>
        </p:txBody>
      </p:sp>
      <p:cxnSp>
        <p:nvCxnSpPr>
          <p:cNvPr id="14" name="直線單箭頭接點 13"/>
          <p:cNvCxnSpPr>
            <a:stCxn id="4" idx="2"/>
            <a:endCxn id="5" idx="0"/>
          </p:cNvCxnSpPr>
          <p:nvPr/>
        </p:nvCxnSpPr>
        <p:spPr>
          <a:xfrm rot="5400000">
            <a:off x="4314820" y="2328858"/>
            <a:ext cx="51436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直線接點 15"/>
          <p:cNvCxnSpPr>
            <a:stCxn id="5" idx="3"/>
            <a:endCxn id="6" idx="0"/>
          </p:cNvCxnSpPr>
          <p:nvPr/>
        </p:nvCxnSpPr>
        <p:spPr>
          <a:xfrm rot="5400000">
            <a:off x="3101421" y="2704428"/>
            <a:ext cx="566371" cy="17686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直線接點 16"/>
          <p:cNvCxnSpPr>
            <a:stCxn id="5" idx="5"/>
            <a:endCxn id="9" idx="0"/>
          </p:cNvCxnSpPr>
          <p:nvPr/>
        </p:nvCxnSpPr>
        <p:spPr>
          <a:xfrm rot="16200000" flipH="1">
            <a:off x="5511928" y="2668709"/>
            <a:ext cx="566371" cy="184005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直線接點 19"/>
          <p:cNvCxnSpPr>
            <a:stCxn id="6" idx="3"/>
            <a:endCxn id="7" idx="0"/>
          </p:cNvCxnSpPr>
          <p:nvPr/>
        </p:nvCxnSpPr>
        <p:spPr>
          <a:xfrm rot="5400000">
            <a:off x="1529785" y="4633254"/>
            <a:ext cx="709247" cy="62560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直線接點 22"/>
          <p:cNvCxnSpPr>
            <a:stCxn id="6" idx="5"/>
            <a:endCxn id="8" idx="0"/>
          </p:cNvCxnSpPr>
          <p:nvPr/>
        </p:nvCxnSpPr>
        <p:spPr>
          <a:xfrm rot="16200000" flipH="1">
            <a:off x="2804431" y="4590388"/>
            <a:ext cx="694953" cy="69704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直線接點 25"/>
          <p:cNvCxnSpPr>
            <a:stCxn id="9" idx="5"/>
            <a:endCxn id="10" idx="0"/>
          </p:cNvCxnSpPr>
          <p:nvPr/>
        </p:nvCxnSpPr>
        <p:spPr>
          <a:xfrm rot="16200000" flipH="1">
            <a:off x="7190721" y="4418940"/>
            <a:ext cx="637809" cy="98279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9" name="橢圓 28"/>
          <p:cNvSpPr/>
          <p:nvPr/>
        </p:nvSpPr>
        <p:spPr>
          <a:xfrm>
            <a:off x="2115814" y="5273385"/>
            <a:ext cx="857256" cy="842962"/>
          </a:xfrm>
          <a:prstGeom prst="ellipse">
            <a:avLst/>
          </a:prstGeom>
          <a:ln>
            <a:solidFill>
              <a:schemeClr val="bg2">
                <a:lumMod val="10000"/>
              </a:schemeClr>
            </a:solidFill>
            <a:prstDash val="sysDash"/>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C’</a:t>
            </a:r>
            <a:endParaRPr lang="zh-TW" altLang="en-US" sz="2000" b="1" dirty="0">
              <a:latin typeface="Times New Roman" pitchFamily="18" charset="0"/>
              <a:cs typeface="Times New Roman" pitchFamily="18" charset="0"/>
            </a:endParaRPr>
          </a:p>
        </p:txBody>
      </p:sp>
      <p:sp>
        <p:nvSpPr>
          <p:cNvPr id="31" name="橢圓 30"/>
          <p:cNvSpPr/>
          <p:nvPr/>
        </p:nvSpPr>
        <p:spPr>
          <a:xfrm>
            <a:off x="3313411" y="3830979"/>
            <a:ext cx="857256" cy="842962"/>
          </a:xfrm>
          <a:prstGeom prst="ellipse">
            <a:avLst/>
          </a:prstGeom>
          <a:ln>
            <a:solidFill>
              <a:schemeClr val="bg2">
                <a:lumMod val="10000"/>
              </a:schemeClr>
            </a:solidFill>
            <a:prstDash val="sysDash"/>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B’</a:t>
            </a:r>
            <a:endParaRPr lang="zh-TW" altLang="en-US" sz="2000" b="1" dirty="0">
              <a:latin typeface="Times New Roman" pitchFamily="18" charset="0"/>
              <a:cs typeface="Times New Roman" pitchFamily="18" charset="0"/>
            </a:endParaRPr>
          </a:p>
        </p:txBody>
      </p:sp>
      <p:cxnSp>
        <p:nvCxnSpPr>
          <p:cNvPr id="35" name="直線接點 34"/>
          <p:cNvCxnSpPr>
            <a:stCxn id="31" idx="3"/>
            <a:endCxn id="29" idx="0"/>
          </p:cNvCxnSpPr>
          <p:nvPr/>
        </p:nvCxnSpPr>
        <p:spPr>
          <a:xfrm rot="5400000">
            <a:off x="2630252" y="4464683"/>
            <a:ext cx="722893" cy="894511"/>
          </a:xfrm>
          <a:prstGeom prst="line">
            <a:avLst/>
          </a:prstGeom>
          <a:ln w="25400">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6" name="橢圓 35"/>
          <p:cNvSpPr/>
          <p:nvPr/>
        </p:nvSpPr>
        <p:spPr>
          <a:xfrm>
            <a:off x="5134111" y="2564928"/>
            <a:ext cx="857256" cy="842962"/>
          </a:xfrm>
          <a:prstGeom prst="ellipse">
            <a:avLst/>
          </a:prstGeom>
          <a:ln>
            <a:solidFill>
              <a:schemeClr val="bg2">
                <a:lumMod val="10000"/>
              </a:schemeClr>
            </a:solidFill>
            <a:prstDash val="sysDash"/>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A’</a:t>
            </a:r>
            <a:endParaRPr lang="zh-TW" altLang="en-US" sz="2000" b="1" dirty="0">
              <a:latin typeface="Times New Roman" pitchFamily="18" charset="0"/>
              <a:cs typeface="Times New Roman" pitchFamily="18" charset="0"/>
            </a:endParaRPr>
          </a:p>
        </p:txBody>
      </p:sp>
      <p:cxnSp>
        <p:nvCxnSpPr>
          <p:cNvPr id="39" name="直線接點 38"/>
          <p:cNvCxnSpPr>
            <a:stCxn id="36" idx="3"/>
            <a:endCxn id="31" idx="0"/>
          </p:cNvCxnSpPr>
          <p:nvPr/>
        </p:nvCxnSpPr>
        <p:spPr>
          <a:xfrm rot="5400000">
            <a:off x="4227577" y="2798903"/>
            <a:ext cx="546538" cy="1517614"/>
          </a:xfrm>
          <a:prstGeom prst="line">
            <a:avLst/>
          </a:prstGeom>
          <a:ln w="25400">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橢圓 41"/>
          <p:cNvSpPr/>
          <p:nvPr/>
        </p:nvSpPr>
        <p:spPr>
          <a:xfrm>
            <a:off x="4286248" y="5286388"/>
            <a:ext cx="857256" cy="842962"/>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E’</a:t>
            </a:r>
            <a:endParaRPr lang="zh-TW" altLang="en-US" sz="2000" b="1" dirty="0">
              <a:latin typeface="Times New Roman" pitchFamily="18" charset="0"/>
              <a:cs typeface="Times New Roman" pitchFamily="18" charset="0"/>
            </a:endParaRPr>
          </a:p>
        </p:txBody>
      </p:sp>
      <p:cxnSp>
        <p:nvCxnSpPr>
          <p:cNvPr id="43" name="直線接點 42"/>
          <p:cNvCxnSpPr>
            <a:stCxn id="44" idx="4"/>
            <a:endCxn id="9" idx="0"/>
          </p:cNvCxnSpPr>
          <p:nvPr/>
        </p:nvCxnSpPr>
        <p:spPr>
          <a:xfrm rot="5400000">
            <a:off x="6629408" y="3500438"/>
            <a:ext cx="457216" cy="285752"/>
          </a:xfrm>
          <a:prstGeom prst="line">
            <a:avLst/>
          </a:prstGeom>
          <a:ln w="254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44" name="橢圓 43"/>
          <p:cNvSpPr/>
          <p:nvPr/>
        </p:nvSpPr>
        <p:spPr>
          <a:xfrm>
            <a:off x="6572264" y="2571744"/>
            <a:ext cx="857256" cy="842962"/>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A’’</a:t>
            </a:r>
            <a:endParaRPr lang="zh-TW" altLang="en-US" sz="2000" b="1" dirty="0">
              <a:latin typeface="Times New Roman" pitchFamily="18" charset="0"/>
              <a:cs typeface="Times New Roman" pitchFamily="18" charset="0"/>
            </a:endParaRPr>
          </a:p>
        </p:txBody>
      </p:sp>
      <p:sp>
        <p:nvSpPr>
          <p:cNvPr id="45" name="橢圓 44"/>
          <p:cNvSpPr/>
          <p:nvPr/>
        </p:nvSpPr>
        <p:spPr>
          <a:xfrm>
            <a:off x="4572000" y="3800484"/>
            <a:ext cx="857256" cy="842962"/>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TW" sz="2000" b="1" dirty="0" smtClean="0">
                <a:latin typeface="Times New Roman" pitchFamily="18" charset="0"/>
                <a:cs typeface="Times New Roman" pitchFamily="18" charset="0"/>
              </a:rPr>
              <a:t>B’’</a:t>
            </a:r>
            <a:endParaRPr lang="zh-TW" altLang="en-US" sz="2000" b="1" dirty="0">
              <a:latin typeface="Times New Roman" pitchFamily="18" charset="0"/>
              <a:cs typeface="Times New Roman" pitchFamily="18" charset="0"/>
            </a:endParaRPr>
          </a:p>
        </p:txBody>
      </p:sp>
      <p:cxnSp>
        <p:nvCxnSpPr>
          <p:cNvPr id="46" name="直線接點 45"/>
          <p:cNvCxnSpPr>
            <a:stCxn id="31" idx="4"/>
            <a:endCxn id="8" idx="0"/>
          </p:cNvCxnSpPr>
          <p:nvPr/>
        </p:nvCxnSpPr>
        <p:spPr>
          <a:xfrm rot="5400000">
            <a:off x="3315012" y="4859360"/>
            <a:ext cx="612447" cy="241609"/>
          </a:xfrm>
          <a:prstGeom prst="line">
            <a:avLst/>
          </a:prstGeom>
          <a:ln w="25400">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直線接點 48"/>
          <p:cNvCxnSpPr>
            <a:stCxn id="36" idx="5"/>
            <a:endCxn id="9" idx="0"/>
          </p:cNvCxnSpPr>
          <p:nvPr/>
        </p:nvCxnSpPr>
        <p:spPr>
          <a:xfrm rot="16200000" flipH="1">
            <a:off x="5996742" y="3153523"/>
            <a:ext cx="587481" cy="849315"/>
          </a:xfrm>
          <a:prstGeom prst="line">
            <a:avLst/>
          </a:prstGeom>
          <a:ln w="25400">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直線接點 51"/>
          <p:cNvCxnSpPr>
            <a:stCxn id="45" idx="4"/>
            <a:endCxn id="42" idx="0"/>
          </p:cNvCxnSpPr>
          <p:nvPr/>
        </p:nvCxnSpPr>
        <p:spPr>
          <a:xfrm rot="5400000">
            <a:off x="4536281" y="4822041"/>
            <a:ext cx="642942" cy="285752"/>
          </a:xfrm>
          <a:prstGeom prst="line">
            <a:avLst/>
          </a:prstGeom>
          <a:ln w="254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接點 54"/>
          <p:cNvCxnSpPr>
            <a:stCxn id="45" idx="3"/>
            <a:endCxn id="29" idx="0"/>
          </p:cNvCxnSpPr>
          <p:nvPr/>
        </p:nvCxnSpPr>
        <p:spPr>
          <a:xfrm rot="5400000">
            <a:off x="3244298" y="3820141"/>
            <a:ext cx="753388" cy="2153100"/>
          </a:xfrm>
          <a:prstGeom prst="line">
            <a:avLst/>
          </a:prstGeom>
          <a:ln w="254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接點 57"/>
          <p:cNvCxnSpPr>
            <a:stCxn id="44" idx="4"/>
            <a:endCxn id="45" idx="0"/>
          </p:cNvCxnSpPr>
          <p:nvPr/>
        </p:nvCxnSpPr>
        <p:spPr>
          <a:xfrm rot="5400000">
            <a:off x="5807871" y="2607463"/>
            <a:ext cx="385778" cy="2000264"/>
          </a:xfrm>
          <a:prstGeom prst="line">
            <a:avLst/>
          </a:prstGeom>
          <a:ln w="2540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0" name="Picture 3" descr="C:\Documents and Settings\Administrator\桌面\口試ppt\圖\st-785914-s200.jpg">
            <a:hlinkClick r:id="rId2" action="ppaction://hlinksldjump"/>
          </p:cNvPr>
          <p:cNvPicPr>
            <a:picLocks noChangeAspect="1" noChangeArrowheads="1"/>
          </p:cNvPicPr>
          <p:nvPr/>
        </p:nvPicPr>
        <p:blipFill>
          <a:blip r:embed="rId3"/>
          <a:srcRect/>
          <a:stretch>
            <a:fillRect/>
          </a:stretch>
        </p:blipFill>
        <p:spPr bwMode="auto">
          <a:xfrm>
            <a:off x="714348" y="6357958"/>
            <a:ext cx="357190" cy="3571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linds(horizontal)">
                                      <p:cBhvr>
                                        <p:cTn id="12" dur="500"/>
                                        <p:tgtEl>
                                          <p:spTgt spid="3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linds(horizontal)">
                                      <p:cBhvr>
                                        <p:cTn id="15" dur="500"/>
                                        <p:tgtEl>
                                          <p:spTgt spid="31"/>
                                        </p:tgtEl>
                                      </p:cBhvr>
                                    </p:animEffect>
                                  </p:childTnLst>
                                </p:cTn>
                              </p:par>
                              <p:par>
                                <p:cTn id="16" presetID="3" presetClass="entr" presetSubtype="1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blinds(horizontal)">
                                      <p:cBhvr>
                                        <p:cTn id="18" dur="500"/>
                                        <p:tgtEl>
                                          <p:spTgt spid="46"/>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blinds(horizontal)">
                                      <p:cBhvr>
                                        <p:cTn id="23" dur="500"/>
                                        <p:tgtEl>
                                          <p:spTgt spid="3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linds(horizontal)">
                                      <p:cBhvr>
                                        <p:cTn id="26" dur="500"/>
                                        <p:tgtEl>
                                          <p:spTgt spid="36"/>
                                        </p:tgtEl>
                                      </p:cBhvr>
                                    </p:animEffect>
                                  </p:childTnLst>
                                </p:cTn>
                              </p:par>
                              <p:par>
                                <p:cTn id="27" presetID="3" presetClass="entr" presetSubtype="1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blinds(horizontal)">
                                      <p:cBhvr>
                                        <p:cTn id="29" dur="500"/>
                                        <p:tgtEl>
                                          <p:spTgt spid="49"/>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blinds(horizontal)">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blinds(horizontal)">
                                      <p:cBhvr>
                                        <p:cTn id="39" dur="500"/>
                                        <p:tgtEl>
                                          <p:spTgt spid="52"/>
                                        </p:tgtEl>
                                      </p:cBhvr>
                                    </p:animEffect>
                                  </p:childTnLst>
                                </p:cTn>
                              </p:par>
                              <p:par>
                                <p:cTn id="40" presetID="3" presetClass="entr" presetSubtype="10"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blinds(horizontal)">
                                      <p:cBhvr>
                                        <p:cTn id="42" dur="500"/>
                                        <p:tgtEl>
                                          <p:spTgt spid="55"/>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blinds(horizontal)">
                                      <p:cBhvr>
                                        <p:cTn id="45" dur="500"/>
                                        <p:tgtEl>
                                          <p:spTgt spid="45"/>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blinds(horizontal)">
                                      <p:cBhvr>
                                        <p:cTn id="50" dur="500"/>
                                        <p:tgtEl>
                                          <p:spTgt spid="43"/>
                                        </p:tgtEl>
                                      </p:cBhvr>
                                    </p:animEffect>
                                  </p:childTnLst>
                                </p:cTn>
                              </p:par>
                              <p:par>
                                <p:cTn id="51" presetID="3" presetClass="entr" presetSubtype="1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blinds(horizontal)">
                                      <p:cBhvr>
                                        <p:cTn id="53" dur="500"/>
                                        <p:tgtEl>
                                          <p:spTgt spid="58"/>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blinds(horizontal)">
                                      <p:cBhvr>
                                        <p:cTn id="56" dur="500"/>
                                        <p:tgtEl>
                                          <p:spTgt spid="44"/>
                                        </p:tgtEl>
                                      </p:cBhvr>
                                    </p:animEffect>
                                  </p:childTnLst>
                                </p:cTn>
                              </p:par>
                            </p:childTnLst>
                          </p:cTn>
                        </p:par>
                      </p:childTnLst>
                    </p:cTn>
                  </p:par>
                  <p:par>
                    <p:cTn id="57" fill="hold">
                      <p:stCondLst>
                        <p:cond delay="indefinite"/>
                      </p:stCondLst>
                      <p:childTnLst>
                        <p:par>
                          <p:cTn id="58" fill="hold">
                            <p:stCondLst>
                              <p:cond delay="0"/>
                            </p:stCondLst>
                            <p:childTnLst>
                              <p:par>
                                <p:cTn id="59" presetID="63" presetClass="path" presetSubtype="0" accel="50000" decel="50000" fill="hold" grpId="0" nodeType="clickEffect">
                                  <p:stCondLst>
                                    <p:cond delay="0"/>
                                  </p:stCondLst>
                                  <p:childTnLst>
                                    <p:animMotion origin="layout" path="M 0 3.60481E-6 L 0.25885 -0.00093 " pathEditMode="relative" rAng="0" ptsTypes="AA">
                                      <p:cBhvr>
                                        <p:cTn id="60" dur="2000" fill="hold"/>
                                        <p:tgtEl>
                                          <p:spTgt spid="4"/>
                                        </p:tgtEl>
                                        <p:attrNameLst>
                                          <p:attrName>ppt_x</p:attrName>
                                          <p:attrName>ppt_y</p:attrName>
                                        </p:attrNameLst>
                                      </p:cBhvr>
                                      <p:rCtr x="129" y="0"/>
                                    </p:animMotion>
                                  </p:childTnLst>
                                </p:cTn>
                              </p:par>
                              <p:par>
                                <p:cTn id="61" presetID="63" presetClass="path" presetSubtype="0" accel="50000" decel="50000" fill="hold" nodeType="withEffect">
                                  <p:stCondLst>
                                    <p:cond delay="0"/>
                                  </p:stCondLst>
                                  <p:childTnLst>
                                    <p:animMotion origin="layout" path="M 0 3.80842E-6 L 0.26198 3.80842E-6 " pathEditMode="relative" rAng="0" ptsTypes="AA">
                                      <p:cBhvr>
                                        <p:cTn id="62" dur="2000" fill="hold"/>
                                        <p:tgtEl>
                                          <p:spTgt spid="14"/>
                                        </p:tgtEl>
                                        <p:attrNameLst>
                                          <p:attrName>ppt_x</p:attrName>
                                          <p:attrName>ppt_y</p:attrName>
                                        </p:attrNameLst>
                                      </p:cBhvr>
                                      <p:rCtr x="131" y="0"/>
                                    </p:animMotion>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nodeType="clickEffect">
                                  <p:stCondLst>
                                    <p:cond delay="0"/>
                                  </p:stCondLst>
                                  <p:childTnLst>
                                    <p:animEffect transition="out" filter="dissolve">
                                      <p:cBhvr>
                                        <p:cTn id="66" dur="500"/>
                                        <p:tgtEl>
                                          <p:spTgt spid="49"/>
                                        </p:tgtEl>
                                      </p:cBhvr>
                                    </p:animEffect>
                                    <p:set>
                                      <p:cBhvr>
                                        <p:cTn id="67" dur="1" fill="hold">
                                          <p:stCondLst>
                                            <p:cond delay="499"/>
                                          </p:stCondLst>
                                        </p:cTn>
                                        <p:tgtEl>
                                          <p:spTgt spid="49"/>
                                        </p:tgtEl>
                                        <p:attrNameLst>
                                          <p:attrName>style.visibility</p:attrName>
                                        </p:attrNameLst>
                                      </p:cBhvr>
                                      <p:to>
                                        <p:strVal val="hidden"/>
                                      </p:to>
                                    </p:set>
                                  </p:childTnLst>
                                </p:cTn>
                              </p:par>
                              <p:par>
                                <p:cTn id="68" presetID="9" presetClass="exit" presetSubtype="0" fill="hold" grpId="1" nodeType="withEffect">
                                  <p:stCondLst>
                                    <p:cond delay="0"/>
                                  </p:stCondLst>
                                  <p:childTnLst>
                                    <p:animEffect transition="out" filter="dissolve">
                                      <p:cBhvr>
                                        <p:cTn id="69" dur="500"/>
                                        <p:tgtEl>
                                          <p:spTgt spid="36"/>
                                        </p:tgtEl>
                                      </p:cBhvr>
                                    </p:animEffect>
                                    <p:set>
                                      <p:cBhvr>
                                        <p:cTn id="70" dur="1" fill="hold">
                                          <p:stCondLst>
                                            <p:cond delay="499"/>
                                          </p:stCondLst>
                                        </p:cTn>
                                        <p:tgtEl>
                                          <p:spTgt spid="36"/>
                                        </p:tgtEl>
                                        <p:attrNameLst>
                                          <p:attrName>style.visibility</p:attrName>
                                        </p:attrNameLst>
                                      </p:cBhvr>
                                      <p:to>
                                        <p:strVal val="hidden"/>
                                      </p:to>
                                    </p:set>
                                  </p:childTnLst>
                                </p:cTn>
                              </p:par>
                              <p:par>
                                <p:cTn id="71" presetID="9" presetClass="exit" presetSubtype="0" fill="hold" grpId="0" nodeType="withEffect">
                                  <p:stCondLst>
                                    <p:cond delay="0"/>
                                  </p:stCondLst>
                                  <p:childTnLst>
                                    <p:animEffect transition="out" filter="dissolve">
                                      <p:cBhvr>
                                        <p:cTn id="72" dur="500"/>
                                        <p:tgtEl>
                                          <p:spTgt spid="5"/>
                                        </p:tgtEl>
                                      </p:cBhvr>
                                    </p:animEffect>
                                    <p:set>
                                      <p:cBhvr>
                                        <p:cTn id="73" dur="1" fill="hold">
                                          <p:stCondLst>
                                            <p:cond delay="499"/>
                                          </p:stCondLst>
                                        </p:cTn>
                                        <p:tgtEl>
                                          <p:spTgt spid="5"/>
                                        </p:tgtEl>
                                        <p:attrNameLst>
                                          <p:attrName>style.visibility</p:attrName>
                                        </p:attrNameLst>
                                      </p:cBhvr>
                                      <p:to>
                                        <p:strVal val="hidden"/>
                                      </p:to>
                                    </p:set>
                                  </p:childTnLst>
                                </p:cTn>
                              </p:par>
                              <p:par>
                                <p:cTn id="74" presetID="9" presetClass="exit" presetSubtype="0" fill="hold" nodeType="withEffect">
                                  <p:stCondLst>
                                    <p:cond delay="0"/>
                                  </p:stCondLst>
                                  <p:childTnLst>
                                    <p:animEffect transition="out" filter="dissolve">
                                      <p:cBhvr>
                                        <p:cTn id="75" dur="500"/>
                                        <p:tgtEl>
                                          <p:spTgt spid="39"/>
                                        </p:tgtEl>
                                      </p:cBhvr>
                                    </p:animEffect>
                                    <p:set>
                                      <p:cBhvr>
                                        <p:cTn id="76" dur="1" fill="hold">
                                          <p:stCondLst>
                                            <p:cond delay="499"/>
                                          </p:stCondLst>
                                        </p:cTn>
                                        <p:tgtEl>
                                          <p:spTgt spid="39"/>
                                        </p:tgtEl>
                                        <p:attrNameLst>
                                          <p:attrName>style.visibility</p:attrName>
                                        </p:attrNameLst>
                                      </p:cBhvr>
                                      <p:to>
                                        <p:strVal val="hidden"/>
                                      </p:to>
                                    </p:set>
                                  </p:childTnLst>
                                </p:cTn>
                              </p:par>
                              <p:par>
                                <p:cTn id="77" presetID="9" presetClass="exit" presetSubtype="0" fill="hold" grpId="1" nodeType="withEffect">
                                  <p:stCondLst>
                                    <p:cond delay="0"/>
                                  </p:stCondLst>
                                  <p:childTnLst>
                                    <p:animEffect transition="out" filter="dissolv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par>
                                <p:cTn id="80" presetID="9" presetClass="exit" presetSubtype="0" fill="hold" nodeType="withEffect">
                                  <p:stCondLst>
                                    <p:cond delay="0"/>
                                  </p:stCondLst>
                                  <p:childTnLst>
                                    <p:animEffect transition="out" filter="dissolve">
                                      <p:cBhvr>
                                        <p:cTn id="81" dur="500"/>
                                        <p:tgtEl>
                                          <p:spTgt spid="16"/>
                                        </p:tgtEl>
                                      </p:cBhvr>
                                    </p:animEffect>
                                    <p:set>
                                      <p:cBhvr>
                                        <p:cTn id="82" dur="1" fill="hold">
                                          <p:stCondLst>
                                            <p:cond delay="499"/>
                                          </p:stCondLst>
                                        </p:cTn>
                                        <p:tgtEl>
                                          <p:spTgt spid="16"/>
                                        </p:tgtEl>
                                        <p:attrNameLst>
                                          <p:attrName>style.visibility</p:attrName>
                                        </p:attrNameLst>
                                      </p:cBhvr>
                                      <p:to>
                                        <p:strVal val="hidden"/>
                                      </p:to>
                                    </p:set>
                                  </p:childTnLst>
                                </p:cTn>
                              </p:par>
                              <p:par>
                                <p:cTn id="83" presetID="9" presetClass="exit" presetSubtype="0" fill="hold" grpId="0" nodeType="withEffect">
                                  <p:stCondLst>
                                    <p:cond delay="0"/>
                                  </p:stCondLst>
                                  <p:childTnLst>
                                    <p:animEffect transition="out" filter="dissolve">
                                      <p:cBhvr>
                                        <p:cTn id="84" dur="500"/>
                                        <p:tgtEl>
                                          <p:spTgt spid="6"/>
                                        </p:tgtEl>
                                      </p:cBhvr>
                                    </p:animEffect>
                                    <p:set>
                                      <p:cBhvr>
                                        <p:cTn id="85" dur="1" fill="hold">
                                          <p:stCondLst>
                                            <p:cond delay="499"/>
                                          </p:stCondLst>
                                        </p:cTn>
                                        <p:tgtEl>
                                          <p:spTgt spid="6"/>
                                        </p:tgtEl>
                                        <p:attrNameLst>
                                          <p:attrName>style.visibility</p:attrName>
                                        </p:attrNameLst>
                                      </p:cBhvr>
                                      <p:to>
                                        <p:strVal val="hidden"/>
                                      </p:to>
                                    </p:set>
                                  </p:childTnLst>
                                </p:cTn>
                              </p:par>
                              <p:par>
                                <p:cTn id="86" presetID="9" presetClass="exit" presetSubtype="0" fill="hold" nodeType="withEffect">
                                  <p:stCondLst>
                                    <p:cond delay="0"/>
                                  </p:stCondLst>
                                  <p:childTnLst>
                                    <p:animEffect transition="out" filter="dissolve">
                                      <p:cBhvr>
                                        <p:cTn id="87" dur="500"/>
                                        <p:tgtEl>
                                          <p:spTgt spid="20"/>
                                        </p:tgtEl>
                                      </p:cBhvr>
                                    </p:animEffect>
                                    <p:set>
                                      <p:cBhvr>
                                        <p:cTn id="88" dur="1" fill="hold">
                                          <p:stCondLst>
                                            <p:cond delay="499"/>
                                          </p:stCondLst>
                                        </p:cTn>
                                        <p:tgtEl>
                                          <p:spTgt spid="20"/>
                                        </p:tgtEl>
                                        <p:attrNameLst>
                                          <p:attrName>style.visibility</p:attrName>
                                        </p:attrNameLst>
                                      </p:cBhvr>
                                      <p:to>
                                        <p:strVal val="hidden"/>
                                      </p:to>
                                    </p:set>
                                  </p:childTnLst>
                                </p:cTn>
                              </p:par>
                              <p:par>
                                <p:cTn id="89" presetID="9" presetClass="exit" presetSubtype="0" fill="hold" nodeType="withEffect">
                                  <p:stCondLst>
                                    <p:cond delay="0"/>
                                  </p:stCondLst>
                                  <p:childTnLst>
                                    <p:animEffect transition="out" filter="dissolve">
                                      <p:cBhvr>
                                        <p:cTn id="90" dur="500"/>
                                        <p:tgtEl>
                                          <p:spTgt spid="35"/>
                                        </p:tgtEl>
                                      </p:cBhvr>
                                    </p:animEffect>
                                    <p:set>
                                      <p:cBhvr>
                                        <p:cTn id="91" dur="1" fill="hold">
                                          <p:stCondLst>
                                            <p:cond delay="499"/>
                                          </p:stCondLst>
                                        </p:cTn>
                                        <p:tgtEl>
                                          <p:spTgt spid="35"/>
                                        </p:tgtEl>
                                        <p:attrNameLst>
                                          <p:attrName>style.visibility</p:attrName>
                                        </p:attrNameLst>
                                      </p:cBhvr>
                                      <p:to>
                                        <p:strVal val="hidden"/>
                                      </p:to>
                                    </p:set>
                                  </p:childTnLst>
                                </p:cTn>
                              </p:par>
                              <p:par>
                                <p:cTn id="92" presetID="9" presetClass="exit" presetSubtype="0" fill="hold" grpId="0" nodeType="withEffect">
                                  <p:stCondLst>
                                    <p:cond delay="0"/>
                                  </p:stCondLst>
                                  <p:childTnLst>
                                    <p:animEffect transition="out" filter="dissolve">
                                      <p:cBhvr>
                                        <p:cTn id="93" dur="500"/>
                                        <p:tgtEl>
                                          <p:spTgt spid="8"/>
                                        </p:tgtEl>
                                      </p:cBhvr>
                                    </p:animEffect>
                                    <p:set>
                                      <p:cBhvr>
                                        <p:cTn id="94" dur="1" fill="hold">
                                          <p:stCondLst>
                                            <p:cond delay="499"/>
                                          </p:stCondLst>
                                        </p:cTn>
                                        <p:tgtEl>
                                          <p:spTgt spid="8"/>
                                        </p:tgtEl>
                                        <p:attrNameLst>
                                          <p:attrName>style.visibility</p:attrName>
                                        </p:attrNameLst>
                                      </p:cBhvr>
                                      <p:to>
                                        <p:strVal val="hidden"/>
                                      </p:to>
                                    </p:set>
                                  </p:childTnLst>
                                </p:cTn>
                              </p:par>
                              <p:par>
                                <p:cTn id="95" presetID="9" presetClass="exit" presetSubtype="0" fill="hold" nodeType="withEffect">
                                  <p:stCondLst>
                                    <p:cond delay="0"/>
                                  </p:stCondLst>
                                  <p:childTnLst>
                                    <p:animEffect transition="out" filter="dissolve">
                                      <p:cBhvr>
                                        <p:cTn id="96" dur="500"/>
                                        <p:tgtEl>
                                          <p:spTgt spid="23"/>
                                        </p:tgtEl>
                                      </p:cBhvr>
                                    </p:animEffect>
                                    <p:set>
                                      <p:cBhvr>
                                        <p:cTn id="97" dur="1" fill="hold">
                                          <p:stCondLst>
                                            <p:cond delay="499"/>
                                          </p:stCondLst>
                                        </p:cTn>
                                        <p:tgtEl>
                                          <p:spTgt spid="23"/>
                                        </p:tgtEl>
                                        <p:attrNameLst>
                                          <p:attrName>style.visibility</p:attrName>
                                        </p:attrNameLst>
                                      </p:cBhvr>
                                      <p:to>
                                        <p:strVal val="hidden"/>
                                      </p:to>
                                    </p:set>
                                  </p:childTnLst>
                                </p:cTn>
                              </p:par>
                              <p:par>
                                <p:cTn id="98" presetID="9" presetClass="exit" presetSubtype="0" fill="hold" nodeType="withEffect">
                                  <p:stCondLst>
                                    <p:cond delay="0"/>
                                  </p:stCondLst>
                                  <p:childTnLst>
                                    <p:animEffect transition="out" filter="dissolve">
                                      <p:cBhvr>
                                        <p:cTn id="99" dur="500"/>
                                        <p:tgtEl>
                                          <p:spTgt spid="17"/>
                                        </p:tgtEl>
                                      </p:cBhvr>
                                    </p:animEffect>
                                    <p:set>
                                      <p:cBhvr>
                                        <p:cTn id="100" dur="1" fill="hold">
                                          <p:stCondLst>
                                            <p:cond delay="499"/>
                                          </p:stCondLst>
                                        </p:cTn>
                                        <p:tgtEl>
                                          <p:spTgt spid="17"/>
                                        </p:tgtEl>
                                        <p:attrNameLst>
                                          <p:attrName>style.visibility</p:attrName>
                                        </p:attrNameLst>
                                      </p:cBhvr>
                                      <p:to>
                                        <p:strVal val="hidden"/>
                                      </p:to>
                                    </p:set>
                                  </p:childTnLst>
                                </p:cTn>
                              </p:par>
                              <p:par>
                                <p:cTn id="101" presetID="9" presetClass="exit" presetSubtype="0" fill="hold" nodeType="withEffect">
                                  <p:stCondLst>
                                    <p:cond delay="0"/>
                                  </p:stCondLst>
                                  <p:childTnLst>
                                    <p:animEffect transition="out" filter="dissolve">
                                      <p:cBhvr>
                                        <p:cTn id="102" dur="500"/>
                                        <p:tgtEl>
                                          <p:spTgt spid="46"/>
                                        </p:tgtEl>
                                      </p:cBhvr>
                                    </p:animEffect>
                                    <p:set>
                                      <p:cBhvr>
                                        <p:cTn id="103" dur="1" fill="hold">
                                          <p:stCondLst>
                                            <p:cond delay="499"/>
                                          </p:stCondLst>
                                        </p:cTn>
                                        <p:tgtEl>
                                          <p:spTgt spid="46"/>
                                        </p:tgtEl>
                                        <p:attrNameLst>
                                          <p:attrName>style.visibility</p:attrName>
                                        </p:attrNameLst>
                                      </p:cBhvr>
                                      <p:to>
                                        <p:strVal val="hidden"/>
                                      </p:to>
                                    </p:set>
                                  </p:childTnLst>
                                </p:cTn>
                              </p:par>
                              <p:par>
                                <p:cTn id="104" presetID="9" presetClass="exit" presetSubtype="0" fill="hold" grpId="0" nodeType="withEffect">
                                  <p:stCondLst>
                                    <p:cond delay="0"/>
                                  </p:stCondLst>
                                  <p:childTnLst>
                                    <p:animEffect transition="out" filter="dissolve">
                                      <p:cBhvr>
                                        <p:cTn id="105" dur="500"/>
                                        <p:tgtEl>
                                          <p:spTgt spid="7"/>
                                        </p:tgtEl>
                                      </p:cBhvr>
                                    </p:animEffect>
                                    <p:set>
                                      <p:cBhvr>
                                        <p:cTn id="10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9" grpId="0" animBg="1"/>
      <p:bldP spid="31" grpId="0" animBg="1"/>
      <p:bldP spid="31" grpId="1" animBg="1"/>
      <p:bldP spid="36" grpId="0" animBg="1"/>
      <p:bldP spid="36" grpId="1" animBg="1"/>
      <p:bldP spid="42" grpId="0" animBg="1"/>
      <p:bldP spid="44" grpId="0" animBg="1"/>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Outline</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normAutofit/>
          </a:bodyPr>
          <a:lstStyle/>
          <a:p>
            <a:pPr>
              <a:lnSpc>
                <a:spcPts val="4000"/>
              </a:lnSpc>
            </a:pPr>
            <a:r>
              <a:rPr lang="en-US" altLang="zh-TW" dirty="0" smtClean="0">
                <a:latin typeface="Times New Roman" pitchFamily="18" charset="0"/>
                <a:cs typeface="Times New Roman" pitchFamily="18" charset="0"/>
              </a:rPr>
              <a:t>Introduce File System</a:t>
            </a:r>
          </a:p>
          <a:p>
            <a:pPr>
              <a:lnSpc>
                <a:spcPts val="4000"/>
              </a:lnSpc>
            </a:pPr>
            <a:r>
              <a:rPr lang="en-US" altLang="zh-TW" dirty="0" smtClean="0">
                <a:latin typeface="Times New Roman" pitchFamily="18" charset="0"/>
                <a:cs typeface="Times New Roman" pitchFamily="18" charset="0"/>
              </a:rPr>
              <a:t>EXT2/3 Design</a:t>
            </a:r>
          </a:p>
          <a:p>
            <a:pPr>
              <a:lnSpc>
                <a:spcPts val="4000"/>
              </a:lnSpc>
            </a:pPr>
            <a:r>
              <a:rPr lang="en-US" altLang="zh-TW" dirty="0" smtClean="0">
                <a:latin typeface="Times New Roman" pitchFamily="18" charset="0"/>
                <a:cs typeface="Times New Roman" pitchFamily="18" charset="0"/>
              </a:rPr>
              <a:t>BTRFS Design</a:t>
            </a:r>
          </a:p>
          <a:p>
            <a:pPr lvl="1">
              <a:lnSpc>
                <a:spcPts val="4000"/>
              </a:lnSpc>
            </a:pPr>
            <a:r>
              <a:rPr lang="en-US" altLang="zh-TW" dirty="0" smtClean="0">
                <a:latin typeface="Times New Roman" pitchFamily="18" charset="0"/>
                <a:cs typeface="Times New Roman" pitchFamily="18" charset="0"/>
              </a:rPr>
              <a:t>B-tree Data structures</a:t>
            </a:r>
          </a:p>
          <a:p>
            <a:pPr lvl="1">
              <a:lnSpc>
                <a:spcPts val="4000"/>
              </a:lnSpc>
            </a:pPr>
            <a:r>
              <a:rPr lang="en-US" altLang="zh-TW" dirty="0" smtClean="0">
                <a:latin typeface="Times New Roman" pitchFamily="18" charset="0"/>
                <a:cs typeface="Times New Roman" pitchFamily="18" charset="0"/>
              </a:rPr>
              <a:t>File System Data Structures</a:t>
            </a:r>
          </a:p>
          <a:p>
            <a:pPr lvl="1">
              <a:lnSpc>
                <a:spcPts val="4000"/>
              </a:lnSpc>
            </a:pPr>
            <a:r>
              <a:rPr lang="en-US" altLang="zh-TW" dirty="0" smtClean="0">
                <a:latin typeface="Times New Roman" pitchFamily="18" charset="0"/>
                <a:cs typeface="Times New Roman" pitchFamily="18" charset="0"/>
              </a:rPr>
              <a:t>Copy on Write Logging</a:t>
            </a:r>
          </a:p>
          <a:p>
            <a:pPr lvl="1">
              <a:lnSpc>
                <a:spcPts val="4000"/>
              </a:lnSpc>
            </a:pPr>
            <a:r>
              <a:rPr lang="en-US" altLang="zh-TW" dirty="0" smtClean="0">
                <a:latin typeface="Times New Roman" pitchFamily="18" charset="0"/>
                <a:cs typeface="Times New Roman" pitchFamily="18" charset="0"/>
              </a:rPr>
              <a:t>Other Characteristics</a:t>
            </a:r>
          </a:p>
          <a:p>
            <a:pPr>
              <a:lnSpc>
                <a:spcPts val="4000"/>
              </a:lnSpc>
            </a:pPr>
            <a:r>
              <a:rPr lang="en-US" altLang="zh-TW" dirty="0" smtClean="0">
                <a:latin typeface="Times New Roman" pitchFamily="18" charset="0"/>
                <a:cs typeface="Times New Roman" pitchFamily="18" charset="0"/>
              </a:rPr>
              <a:t>Measure the Access Time between EXT3 and BTRFS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en-US" altLang="zh-TW" dirty="0" smtClean="0">
                <a:latin typeface="Times New Roman" pitchFamily="18" charset="0"/>
                <a:cs typeface="Times New Roman" pitchFamily="18" charset="0"/>
              </a:rPr>
              <a:t>Flash-Memory Characteristics</a:t>
            </a:r>
            <a:endParaRPr lang="zh-TW" alt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a:srcRect/>
          <a:stretch>
            <a:fillRect/>
          </a:stretch>
        </p:blipFill>
        <p:spPr bwMode="auto">
          <a:xfrm>
            <a:off x="1428728" y="1643050"/>
            <a:ext cx="6405562" cy="4024312"/>
          </a:xfrm>
          <a:prstGeom prst="rect">
            <a:avLst/>
          </a:prstGeom>
          <a:noFill/>
          <a:ln w="9525">
            <a:noFill/>
            <a:miter lim="800000"/>
            <a:headEnd/>
            <a:tailEnd/>
          </a:ln>
        </p:spPr>
      </p:pic>
      <p:pic>
        <p:nvPicPr>
          <p:cNvPr id="5" name="Picture 3" descr="C:\Documents and Settings\Administrator\桌面\口試ppt\圖\st-785914-s200.jpg">
            <a:hlinkClick r:id="rId3" action="ppaction://hlinksldjump"/>
          </p:cNvPr>
          <p:cNvPicPr>
            <a:picLocks noChangeAspect="1" noChangeArrowheads="1"/>
          </p:cNvPicPr>
          <p:nvPr/>
        </p:nvPicPr>
        <p:blipFill>
          <a:blip r:embed="rId4"/>
          <a:srcRect/>
          <a:stretch>
            <a:fillRect/>
          </a:stretch>
        </p:blipFill>
        <p:spPr bwMode="auto">
          <a:xfrm>
            <a:off x="714348" y="6357958"/>
            <a:ext cx="357190" cy="357190"/>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sz="4000" dirty="0" smtClean="0">
                <a:latin typeface="Times New Roman" pitchFamily="18" charset="0"/>
                <a:cs typeface="Times New Roman" pitchFamily="18" charset="0"/>
              </a:rPr>
              <a:t>Other Characteristics</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pPr>
              <a:lnSpc>
                <a:spcPts val="4500"/>
              </a:lnSpc>
            </a:pPr>
            <a:r>
              <a:rPr lang="en-US" altLang="zh-TW" dirty="0" smtClean="0">
                <a:latin typeface="Times New Roman" pitchFamily="18" charset="0"/>
                <a:cs typeface="Times New Roman" pitchFamily="18" charset="0"/>
              </a:rPr>
              <a:t>Subvolumes</a:t>
            </a:r>
          </a:p>
          <a:p>
            <a:pPr>
              <a:lnSpc>
                <a:spcPts val="4500"/>
              </a:lnSpc>
            </a:pPr>
            <a:r>
              <a:rPr lang="en-US" altLang="zh-TW" dirty="0" smtClean="0">
                <a:latin typeface="Times New Roman" pitchFamily="18" charset="0"/>
                <a:cs typeface="Times New Roman" pitchFamily="18" charset="0"/>
              </a:rPr>
              <a:t>Snapshots</a:t>
            </a:r>
          </a:p>
          <a:p>
            <a:pPr>
              <a:lnSpc>
                <a:spcPts val="4500"/>
              </a:lnSpc>
            </a:pPr>
            <a:r>
              <a:rPr lang="en-US" dirty="0" smtClean="0">
                <a:latin typeface="Times New Roman" pitchFamily="18" charset="0"/>
                <a:cs typeface="Times New Roman" pitchFamily="18" charset="0"/>
              </a:rPr>
              <a:t>Delay allocation</a:t>
            </a:r>
          </a:p>
          <a:p>
            <a:pPr>
              <a:lnSpc>
                <a:spcPts val="4500"/>
              </a:lnSpc>
            </a:pPr>
            <a:r>
              <a:rPr lang="en-US" dirty="0" smtClean="0">
                <a:latin typeface="Times New Roman" pitchFamily="18" charset="0"/>
                <a:cs typeface="Times New Roman" pitchFamily="18" charset="0"/>
              </a:rPr>
              <a:t>Directory index</a:t>
            </a:r>
          </a:p>
          <a:p>
            <a:pPr>
              <a:lnSpc>
                <a:spcPts val="4500"/>
              </a:lnSpc>
            </a:pPr>
            <a:r>
              <a:rPr lang="en-US" dirty="0" smtClean="0">
                <a:latin typeface="Times New Roman" pitchFamily="18" charset="0"/>
                <a:cs typeface="Times New Roman" pitchFamily="18" charset="0"/>
              </a:rPr>
              <a:t>Compression</a:t>
            </a:r>
          </a:p>
          <a:p>
            <a:pPr>
              <a:lnSpc>
                <a:spcPts val="4500"/>
              </a:lnSpc>
            </a:pPr>
            <a:endParaRPr lang="en-US" dirty="0" smtClean="0">
              <a:latin typeface="Times New Roman" pitchFamily="18" charset="0"/>
              <a:cs typeface="Times New Roman" pitchFamily="18" charset="0"/>
            </a:endParaRPr>
          </a:p>
          <a:p>
            <a:pPr>
              <a:lnSpc>
                <a:spcPts val="4500"/>
              </a:lnSpc>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Statistics Environment</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normAutofit/>
          </a:bodyPr>
          <a:lstStyle/>
          <a:p>
            <a:pPr>
              <a:lnSpc>
                <a:spcPts val="3700"/>
              </a:lnSpc>
            </a:pPr>
            <a:r>
              <a:rPr lang="en-US" altLang="zh-TW" sz="2800" dirty="0" smtClean="0">
                <a:latin typeface="Times New Roman" pitchFamily="18" charset="0"/>
                <a:cs typeface="Times New Roman" pitchFamily="18" charset="0"/>
              </a:rPr>
              <a:t>Hardware</a:t>
            </a:r>
          </a:p>
          <a:p>
            <a:pPr lvl="1">
              <a:lnSpc>
                <a:spcPts val="3700"/>
              </a:lnSpc>
            </a:pPr>
            <a:r>
              <a:rPr lang="en-US" altLang="zh-TW" sz="2800" dirty="0" smtClean="0">
                <a:latin typeface="Times New Roman" pitchFamily="18" charset="0"/>
                <a:cs typeface="Times New Roman" pitchFamily="18" charset="0"/>
              </a:rPr>
              <a:t>RAM: 512 MB</a:t>
            </a:r>
          </a:p>
          <a:p>
            <a:pPr>
              <a:lnSpc>
                <a:spcPts val="3700"/>
              </a:lnSpc>
            </a:pPr>
            <a:endParaRPr lang="en-US" altLang="zh-TW" sz="2800" dirty="0" smtClean="0">
              <a:latin typeface="Times New Roman" pitchFamily="18" charset="0"/>
              <a:cs typeface="Times New Roman" pitchFamily="18" charset="0"/>
            </a:endParaRPr>
          </a:p>
          <a:p>
            <a:pPr>
              <a:lnSpc>
                <a:spcPts val="3700"/>
              </a:lnSpc>
            </a:pPr>
            <a:r>
              <a:rPr lang="en-US" altLang="zh-TW" sz="2800" dirty="0" smtClean="0">
                <a:latin typeface="Times New Roman" pitchFamily="18" charset="0"/>
                <a:cs typeface="Times New Roman" pitchFamily="18" charset="0"/>
              </a:rPr>
              <a:t>Software</a:t>
            </a:r>
          </a:p>
          <a:p>
            <a:pPr lvl="1">
              <a:lnSpc>
                <a:spcPts val="3700"/>
              </a:lnSpc>
            </a:pPr>
            <a:r>
              <a:rPr lang="en-US" altLang="zh-TW" sz="2800" dirty="0" smtClean="0">
                <a:latin typeface="Times New Roman" pitchFamily="18" charset="0"/>
                <a:cs typeface="Times New Roman" pitchFamily="18" charset="0"/>
              </a:rPr>
              <a:t>Operation System: </a:t>
            </a:r>
            <a:r>
              <a:rPr lang="en-US" altLang="zh-TW" sz="2800" dirty="0" err="1" smtClean="0">
                <a:latin typeface="Times New Roman" pitchFamily="18" charset="0"/>
                <a:cs typeface="Times New Roman" pitchFamily="18" charset="0"/>
              </a:rPr>
              <a:t>Ubuntu</a:t>
            </a:r>
            <a:r>
              <a:rPr lang="en-US" altLang="zh-TW" sz="2800" dirty="0" smtClean="0">
                <a:latin typeface="Times New Roman" pitchFamily="18" charset="0"/>
                <a:cs typeface="Times New Roman" pitchFamily="18" charset="0"/>
              </a:rPr>
              <a:t> 9.04</a:t>
            </a:r>
          </a:p>
          <a:p>
            <a:pPr lvl="1">
              <a:lnSpc>
                <a:spcPts val="3700"/>
              </a:lnSpc>
            </a:pPr>
            <a:r>
              <a:rPr lang="en-US" altLang="zh-TW" sz="2800" dirty="0" smtClean="0">
                <a:latin typeface="Times New Roman" pitchFamily="18" charset="0"/>
                <a:cs typeface="Times New Roman" pitchFamily="18" charset="0"/>
              </a:rPr>
              <a:t>Kernel Version: 2.6.31.1</a:t>
            </a:r>
          </a:p>
          <a:p>
            <a:pPr lvl="2">
              <a:lnSpc>
                <a:spcPts val="3700"/>
              </a:lnSpc>
            </a:pPr>
            <a:endParaRPr lang="en-US" altLang="zh-TW" sz="2800" dirty="0" smtClean="0">
              <a:latin typeface="Times New Roman" pitchFamily="18" charset="0"/>
              <a:cs typeface="Times New Roman" pitchFamily="18" charset="0"/>
            </a:endParaRPr>
          </a:p>
          <a:p>
            <a:pPr>
              <a:lnSpc>
                <a:spcPts val="3700"/>
              </a:lnSpc>
            </a:pPr>
            <a:r>
              <a:rPr lang="en-US" altLang="zh-TW" sz="2800" dirty="0" smtClean="0">
                <a:latin typeface="Times New Roman" pitchFamily="18" charset="0"/>
                <a:cs typeface="Times New Roman" pitchFamily="18" charset="0"/>
              </a:rPr>
              <a:t>Benchmark</a:t>
            </a:r>
          </a:p>
          <a:p>
            <a:pPr lvl="1">
              <a:lnSpc>
                <a:spcPts val="3700"/>
              </a:lnSpc>
            </a:pPr>
            <a:r>
              <a:rPr lang="en-US" altLang="zh-TW" sz="2800" dirty="0" err="1" smtClean="0">
                <a:latin typeface="Times New Roman" pitchFamily="18" charset="0"/>
                <a:cs typeface="Times New Roman" pitchFamily="18" charset="0"/>
              </a:rPr>
              <a:t>IOzone</a:t>
            </a:r>
            <a:endParaRPr lang="zh-TW" alt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Read Speed</a:t>
            </a:r>
            <a:endParaRPr lang="zh-TW" altLang="en-US" sz="4000" dirty="0">
              <a:latin typeface="Times New Roman" pitchFamily="18" charset="0"/>
              <a:cs typeface="Times New Roman" pitchFamily="18" charset="0"/>
            </a:endParaRPr>
          </a:p>
        </p:txBody>
      </p:sp>
      <p:graphicFrame>
        <p:nvGraphicFramePr>
          <p:cNvPr id="5" name="圖表 4"/>
          <p:cNvGraphicFramePr>
            <a:graphicFrameLocks noGrp="1"/>
          </p:cNvGraphicFramePr>
          <p:nvPr/>
        </p:nvGraphicFramePr>
        <p:xfrm>
          <a:off x="-83343" y="1142984"/>
          <a:ext cx="9310687" cy="54292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Write Speed</a:t>
            </a:r>
            <a:endParaRPr lang="zh-TW" altLang="en-US" sz="4000" dirty="0">
              <a:latin typeface="Times New Roman" pitchFamily="18" charset="0"/>
              <a:cs typeface="Times New Roman" pitchFamily="18" charset="0"/>
            </a:endParaRPr>
          </a:p>
        </p:txBody>
      </p:sp>
      <p:graphicFrame>
        <p:nvGraphicFramePr>
          <p:cNvPr id="5" name="圖表 4"/>
          <p:cNvGraphicFramePr>
            <a:graphicFrameLocks noGrp="1"/>
          </p:cNvGraphicFramePr>
          <p:nvPr/>
        </p:nvGraphicFramePr>
        <p:xfrm>
          <a:off x="1" y="1214422"/>
          <a:ext cx="9144000" cy="54292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Random Read</a:t>
            </a:r>
            <a:endParaRPr lang="zh-TW" altLang="en-US" sz="4000" dirty="0">
              <a:latin typeface="Times New Roman" pitchFamily="18" charset="0"/>
              <a:cs typeface="Times New Roman" pitchFamily="18" charset="0"/>
            </a:endParaRPr>
          </a:p>
        </p:txBody>
      </p:sp>
      <p:graphicFrame>
        <p:nvGraphicFramePr>
          <p:cNvPr id="3" name="圖表 2"/>
          <p:cNvGraphicFramePr>
            <a:graphicFrameLocks noGrp="1"/>
          </p:cNvGraphicFramePr>
          <p:nvPr/>
        </p:nvGraphicFramePr>
        <p:xfrm>
          <a:off x="-83343" y="1142983"/>
          <a:ext cx="9310687" cy="53280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Random Write</a:t>
            </a:r>
            <a:endParaRPr lang="zh-TW" altLang="en-US" sz="4000" dirty="0">
              <a:latin typeface="Times New Roman" pitchFamily="18" charset="0"/>
              <a:cs typeface="Times New Roman" pitchFamily="18" charset="0"/>
            </a:endParaRPr>
          </a:p>
        </p:txBody>
      </p:sp>
      <p:graphicFrame>
        <p:nvGraphicFramePr>
          <p:cNvPr id="3" name="圖表 2"/>
          <p:cNvGraphicFramePr>
            <a:graphicFrameLocks noGrp="1"/>
          </p:cNvGraphicFramePr>
          <p:nvPr/>
        </p:nvGraphicFramePr>
        <p:xfrm>
          <a:off x="0" y="1214421"/>
          <a:ext cx="9144000" cy="542928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Reference</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normAutofit lnSpcReduction="10000"/>
          </a:bodyPr>
          <a:lstStyle/>
          <a:p>
            <a:r>
              <a:rPr lang="en-US" altLang="zh-TW" dirty="0" smtClean="0">
                <a:latin typeface="Times New Roman" pitchFamily="18" charset="0"/>
                <a:cs typeface="Times New Roman" pitchFamily="18" charset="0"/>
              </a:rPr>
              <a:t>Derails of GRUB on the PC</a:t>
            </a:r>
          </a:p>
          <a:p>
            <a:pPr lvl="1"/>
            <a:r>
              <a:rPr lang="en-US" altLang="zh-TW" dirty="0" smtClean="0">
                <a:latin typeface="Times New Roman" pitchFamily="18" charset="0"/>
                <a:cs typeface="Times New Roman" pitchFamily="18" charset="0"/>
              </a:rPr>
              <a:t>http://www.pixelbeat.org/docs/disk/</a:t>
            </a:r>
          </a:p>
          <a:p>
            <a:r>
              <a:rPr lang="en-US" altLang="zh-TW" dirty="0" smtClean="0">
                <a:latin typeface="Times New Roman" pitchFamily="18" charset="0"/>
                <a:cs typeface="Times New Roman" pitchFamily="18" charset="0"/>
              </a:rPr>
              <a:t>On File Systems</a:t>
            </a:r>
          </a:p>
          <a:p>
            <a:pPr lvl="1"/>
            <a:r>
              <a:rPr lang="en-US" altLang="zh-TW" dirty="0" smtClean="0">
                <a:latin typeface="Times New Roman" pitchFamily="18" charset="0"/>
                <a:cs typeface="Times New Roman" pitchFamily="18" charset="0"/>
              </a:rPr>
              <a:t>http://www.kev009.com/wp/2008/11/on-file-systems/</a:t>
            </a:r>
          </a:p>
          <a:p>
            <a:r>
              <a:rPr lang="en-US" altLang="zh-TW" dirty="0" smtClean="0">
                <a:latin typeface="Times New Roman" pitchFamily="18" charset="0"/>
                <a:cs typeface="Times New Roman" pitchFamily="18" charset="0"/>
              </a:rPr>
              <a:t>BTRFS </a:t>
            </a:r>
          </a:p>
          <a:p>
            <a:pPr lvl="1"/>
            <a:r>
              <a:rPr lang="en-US" altLang="zh-TW" dirty="0" smtClean="0">
                <a:latin typeface="Times New Roman" pitchFamily="18" charset="0"/>
                <a:cs typeface="Times New Roman" pitchFamily="18" charset="0"/>
              </a:rPr>
              <a:t>http://btrfs.wiki.kernel.org/index.php/Main_Page</a:t>
            </a:r>
          </a:p>
          <a:p>
            <a:pPr lvl="1"/>
            <a:r>
              <a:rPr lang="en-US" altLang="zh-TW" dirty="0" smtClean="0">
                <a:latin typeface="Times New Roman" pitchFamily="18" charset="0"/>
                <a:cs typeface="Times New Roman" pitchFamily="18" charset="0"/>
              </a:rPr>
              <a:t>http://btrfs.wiki.kernel.org/index.php/Btrfs_design</a:t>
            </a:r>
          </a:p>
          <a:p>
            <a:pPr lvl="1"/>
            <a:r>
              <a:rPr lang="en-US" altLang="zh-TW" dirty="0" smtClean="0">
                <a:latin typeface="Times New Roman" pitchFamily="18" charset="0"/>
                <a:cs typeface="Times New Roman" pitchFamily="18" charset="0"/>
              </a:rPr>
              <a:t>http://btrfs.wiki.kernel.org/index.php/Code_documentation </a:t>
            </a:r>
          </a:p>
          <a:p>
            <a:pPr lvl="1"/>
            <a:r>
              <a:rPr lang="en-US" altLang="zh-TW" dirty="0" smtClean="0">
                <a:latin typeface="Times New Roman" pitchFamily="18" charset="0"/>
                <a:cs typeface="Times New Roman" pitchFamily="18" charset="0"/>
              </a:rPr>
              <a:t>http://www.ibm.com/developerworks/cn/linux/l-cn-btrfs/index.html</a:t>
            </a:r>
          </a:p>
          <a:p>
            <a:r>
              <a:rPr lang="en-US" altLang="zh-TW" dirty="0" err="1" smtClean="0">
                <a:latin typeface="Times New Roman" pitchFamily="18" charset="0"/>
                <a:cs typeface="Times New Roman" pitchFamily="18" charset="0"/>
              </a:rPr>
              <a:t>IOzone</a:t>
            </a:r>
            <a:endParaRPr lang="en-US" altLang="zh-TW" dirty="0" smtClean="0">
              <a:latin typeface="Times New Roman" pitchFamily="18" charset="0"/>
              <a:cs typeface="Times New Roman" pitchFamily="18" charset="0"/>
            </a:endParaRPr>
          </a:p>
          <a:p>
            <a:pPr lvl="1"/>
            <a:r>
              <a:rPr lang="en-US" altLang="zh-TW" dirty="0" smtClean="0">
                <a:latin typeface="Times New Roman" pitchFamily="18" charset="0"/>
                <a:cs typeface="Times New Roman" pitchFamily="18" charset="0"/>
              </a:rPr>
              <a:t>http://www.iozone.org/</a:t>
            </a:r>
            <a:endParaRPr lang="zh-TW" alt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3009904"/>
            <a:ext cx="8229600" cy="990600"/>
          </a:xfrm>
        </p:spPr>
        <p:txBody>
          <a:bodyPr>
            <a:noAutofit/>
          </a:bodyPr>
          <a:lstStyle/>
          <a:p>
            <a:pPr algn="ctr"/>
            <a:r>
              <a:rPr lang="en-US" altLang="zh-TW" sz="6000" dirty="0" smtClean="0">
                <a:latin typeface="Times New Roman" pitchFamily="18" charset="0"/>
                <a:cs typeface="Times New Roman" pitchFamily="18" charset="0"/>
              </a:rPr>
              <a:t>Discussion</a:t>
            </a:r>
            <a:endParaRPr lang="zh-TW" altLang="en-US" sz="6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Introduce File System</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pPr>
              <a:lnSpc>
                <a:spcPts val="4000"/>
              </a:lnSpc>
            </a:pPr>
            <a:r>
              <a:rPr lang="en-US" altLang="zh-TW" dirty="0" smtClean="0">
                <a:latin typeface="Times New Roman" pitchFamily="18" charset="0"/>
                <a:cs typeface="Times New Roman" pitchFamily="18" charset="0"/>
              </a:rPr>
              <a:t>Storage Device – Hard Disk Structure</a:t>
            </a:r>
          </a:p>
          <a:p>
            <a:pPr lvl="1">
              <a:lnSpc>
                <a:spcPts val="4000"/>
              </a:lnSpc>
            </a:pPr>
            <a:r>
              <a:rPr lang="en-US" altLang="zh-TW" dirty="0" smtClean="0">
                <a:latin typeface="Times New Roman" pitchFamily="18" charset="0"/>
                <a:cs typeface="Times New Roman" pitchFamily="18" charset="0"/>
              </a:rPr>
              <a:t>(A) track</a:t>
            </a:r>
          </a:p>
          <a:p>
            <a:pPr lvl="1">
              <a:lnSpc>
                <a:spcPts val="4000"/>
              </a:lnSpc>
            </a:pPr>
            <a:r>
              <a:rPr lang="en-US" altLang="zh-TW" dirty="0" smtClean="0">
                <a:latin typeface="Times New Roman" pitchFamily="18" charset="0"/>
                <a:cs typeface="Times New Roman" pitchFamily="18" charset="0"/>
              </a:rPr>
              <a:t>(B) geometrical sector</a:t>
            </a:r>
          </a:p>
          <a:p>
            <a:pPr lvl="1">
              <a:lnSpc>
                <a:spcPts val="4000"/>
              </a:lnSpc>
            </a:pPr>
            <a:r>
              <a:rPr lang="en-US" altLang="zh-TW" dirty="0" smtClean="0">
                <a:latin typeface="Times New Roman" pitchFamily="18" charset="0"/>
                <a:cs typeface="Times New Roman" pitchFamily="18" charset="0"/>
              </a:rPr>
              <a:t>(C) track sector</a:t>
            </a:r>
          </a:p>
          <a:p>
            <a:pPr lvl="1">
              <a:lnSpc>
                <a:spcPts val="4000"/>
              </a:lnSpc>
            </a:pPr>
            <a:r>
              <a:rPr lang="en-US" altLang="zh-TW" dirty="0" smtClean="0">
                <a:latin typeface="Times New Roman" pitchFamily="18" charset="0"/>
                <a:cs typeface="Times New Roman" pitchFamily="18" charset="0"/>
              </a:rPr>
              <a:t>(D) cluster</a:t>
            </a:r>
            <a:endParaRPr lang="zh-TW" altLang="en-US" dirty="0">
              <a:latin typeface="Times New Roman" pitchFamily="18" charset="0"/>
              <a:cs typeface="Times New Roman" pitchFamily="18" charset="0"/>
            </a:endParaRPr>
          </a:p>
        </p:txBody>
      </p:sp>
      <p:pic>
        <p:nvPicPr>
          <p:cNvPr id="4" name="Picture 4" descr="Image:Disk-structure.svg"/>
          <p:cNvPicPr>
            <a:picLocks noChangeAspect="1" noChangeArrowheads="1"/>
          </p:cNvPicPr>
          <p:nvPr/>
        </p:nvPicPr>
        <p:blipFill>
          <a:blip r:embed="rId3"/>
          <a:srcRect/>
          <a:stretch>
            <a:fillRect/>
          </a:stretch>
        </p:blipFill>
        <p:spPr bwMode="auto">
          <a:xfrm>
            <a:off x="3851221" y="1047450"/>
            <a:ext cx="5715016" cy="5715016"/>
          </a:xfrm>
          <a:prstGeom prst="rect">
            <a:avLst/>
          </a:prstGeom>
          <a:noFill/>
        </p:spPr>
      </p:pic>
      <p:sp>
        <p:nvSpPr>
          <p:cNvPr id="5" name="文字方塊 4"/>
          <p:cNvSpPr txBox="1"/>
          <p:nvPr/>
        </p:nvSpPr>
        <p:spPr>
          <a:xfrm>
            <a:off x="0" y="6500834"/>
            <a:ext cx="9144000" cy="338554"/>
          </a:xfrm>
          <a:prstGeom prst="rect">
            <a:avLst/>
          </a:prstGeom>
          <a:noFill/>
        </p:spPr>
        <p:txBody>
          <a:bodyPr wrap="square" rtlCol="0">
            <a:spAutoFit/>
          </a:bodyPr>
          <a:lstStyle/>
          <a:p>
            <a:pPr algn="ctr"/>
            <a:r>
              <a:rPr lang="en-US" altLang="zh-TW" sz="1600" i="1" dirty="0" smtClean="0">
                <a:latin typeface="Times New Roman" pitchFamily="18" charset="0"/>
                <a:cs typeface="Times New Roman" pitchFamily="18" charset="0"/>
              </a:rPr>
              <a:t>Ref http://en.wikipedia.org/wiki/Disk_sector</a:t>
            </a:r>
            <a:endParaRPr lang="zh-TW" altLang="en-US" sz="16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Introduce File System</a:t>
            </a:r>
            <a:endParaRPr lang="zh-TW" altLang="en-US" sz="4000" dirty="0">
              <a:latin typeface="Times New Roman" pitchFamily="18" charset="0"/>
              <a:cs typeface="Times New Roman" pitchFamily="18" charset="0"/>
            </a:endParaRPr>
          </a:p>
        </p:txBody>
      </p:sp>
      <p:pic>
        <p:nvPicPr>
          <p:cNvPr id="1025" name="Picture 1" descr="PC hard disk layout"/>
          <p:cNvPicPr>
            <a:picLocks noChangeAspect="1" noChangeArrowheads="1"/>
          </p:cNvPicPr>
          <p:nvPr/>
        </p:nvPicPr>
        <p:blipFill>
          <a:blip r:embed="rId3"/>
          <a:srcRect/>
          <a:stretch>
            <a:fillRect/>
          </a:stretch>
        </p:blipFill>
        <p:spPr bwMode="auto">
          <a:xfrm>
            <a:off x="2714612" y="1714488"/>
            <a:ext cx="3929090" cy="4595038"/>
          </a:xfrm>
          <a:prstGeom prst="rect">
            <a:avLst/>
          </a:prstGeom>
          <a:noFill/>
        </p:spPr>
      </p:pic>
      <p:sp>
        <p:nvSpPr>
          <p:cNvPr id="5" name="文字方塊 4"/>
          <p:cNvSpPr txBox="1"/>
          <p:nvPr/>
        </p:nvSpPr>
        <p:spPr>
          <a:xfrm>
            <a:off x="0" y="6500834"/>
            <a:ext cx="9144000" cy="338554"/>
          </a:xfrm>
          <a:prstGeom prst="rect">
            <a:avLst/>
          </a:prstGeom>
          <a:noFill/>
        </p:spPr>
        <p:txBody>
          <a:bodyPr wrap="square" rtlCol="0">
            <a:spAutoFit/>
          </a:bodyPr>
          <a:lstStyle/>
          <a:p>
            <a:pPr algn="ctr"/>
            <a:r>
              <a:rPr lang="en-US" altLang="zh-TW" sz="1600" i="1" dirty="0" smtClean="0">
                <a:latin typeface="Times New Roman" pitchFamily="18" charset="0"/>
                <a:cs typeface="Times New Roman" pitchFamily="18" charset="0"/>
              </a:rPr>
              <a:t>Ref  http://www.pixelbeat.org/docs/disk/</a:t>
            </a:r>
            <a:endParaRPr lang="zh-TW" altLang="en-US" sz="1600" i="1" dirty="0">
              <a:latin typeface="Times New Roman" pitchFamily="18" charset="0"/>
              <a:cs typeface="Times New Roman" pitchFamily="18" charset="0"/>
            </a:endParaRPr>
          </a:p>
        </p:txBody>
      </p:sp>
      <p:sp>
        <p:nvSpPr>
          <p:cNvPr id="6" name="內容版面配置區 2"/>
          <p:cNvSpPr>
            <a:spLocks noGrp="1"/>
          </p:cNvSpPr>
          <p:nvPr>
            <p:ph sz="quarter" idx="1"/>
          </p:nvPr>
        </p:nvSpPr>
        <p:spPr>
          <a:xfrm>
            <a:off x="457200" y="1219200"/>
            <a:ext cx="8229600" cy="5281634"/>
          </a:xfrm>
        </p:spPr>
        <p:txBody>
          <a:bodyPr>
            <a:normAutofit/>
          </a:bodyPr>
          <a:lstStyle/>
          <a:p>
            <a:r>
              <a:rPr lang="en-US" altLang="zh-TW" sz="2800" dirty="0" smtClean="0">
                <a:latin typeface="Times New Roman" pitchFamily="18" charset="0"/>
                <a:cs typeface="Times New Roman" pitchFamily="18" charset="0"/>
              </a:rPr>
              <a:t>The structure at the start of a hard disk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格 11"/>
          <p:cNvGraphicFramePr>
            <a:graphicFrameLocks noGrp="1"/>
          </p:cNvGraphicFramePr>
          <p:nvPr/>
        </p:nvGraphicFramePr>
        <p:xfrm>
          <a:off x="500034" y="3643314"/>
          <a:ext cx="8286810" cy="928694"/>
        </p:xfrm>
        <a:graphic>
          <a:graphicData uri="http://schemas.openxmlformats.org/drawingml/2006/table">
            <a:tbl>
              <a:tblPr firstRow="1" bandRow="1">
                <a:tableStyleId>{073A0DAA-6AF3-43AB-8588-CEC1D06C72B9}</a:tableStyleId>
              </a:tblPr>
              <a:tblGrid>
                <a:gridCol w="828681"/>
                <a:gridCol w="828681"/>
                <a:gridCol w="828681"/>
                <a:gridCol w="828681"/>
                <a:gridCol w="828681"/>
                <a:gridCol w="828681"/>
                <a:gridCol w="828681"/>
                <a:gridCol w="828681"/>
                <a:gridCol w="828681"/>
                <a:gridCol w="828681"/>
              </a:tblGrid>
              <a:tr h="928694">
                <a:tc>
                  <a:txBody>
                    <a:bodyPr/>
                    <a:lstStyle/>
                    <a:p>
                      <a:endParaRPr lang="zh-TW" altLang="en-US" dirty="0"/>
                    </a:p>
                  </a:txBody>
                  <a:tcPr/>
                </a:tc>
                <a:tc>
                  <a:txBody>
                    <a:bodyPr/>
                    <a:lstStyle/>
                    <a:p>
                      <a:endParaRPr lang="zh-TW" altLang="en-US"/>
                    </a:p>
                  </a:txBody>
                  <a:tcPr/>
                </a:tc>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tc>
                  <a:txBody>
                    <a:bodyPr/>
                    <a:lstStyle/>
                    <a:p>
                      <a:endParaRPr lang="zh-TW" altLang="en-US" b="0" dirty="0"/>
                    </a:p>
                  </a:txBody>
                  <a:tcPr/>
                </a:tc>
                <a:tc>
                  <a:txBody>
                    <a:bodyPr/>
                    <a:lstStyle/>
                    <a:p>
                      <a:endParaRPr lang="zh-TW" altLang="en-US" dirty="0"/>
                    </a:p>
                  </a:txBody>
                  <a:tcPr/>
                </a:tc>
                <a:tc>
                  <a:txBody>
                    <a:bodyPr/>
                    <a:lstStyle/>
                    <a:p>
                      <a:endParaRPr lang="zh-TW" altLang="en-US"/>
                    </a:p>
                  </a:txBody>
                  <a:tcPr/>
                </a:tc>
                <a:tc>
                  <a:txBody>
                    <a:bodyPr/>
                    <a:lstStyle/>
                    <a:p>
                      <a:endParaRPr lang="zh-TW" altLang="en-US" dirty="0"/>
                    </a:p>
                  </a:txBody>
                  <a:tcPr/>
                </a:tc>
              </a:tr>
            </a:tbl>
          </a:graphicData>
        </a:graphic>
      </p:graphicFrame>
      <p:sp>
        <p:nvSpPr>
          <p:cNvPr id="4" name="矩形 3"/>
          <p:cNvSpPr/>
          <p:nvPr/>
        </p:nvSpPr>
        <p:spPr>
          <a:xfrm>
            <a:off x="1785918" y="2357430"/>
            <a:ext cx="528641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6" name="矩形 5"/>
          <p:cNvSpPr/>
          <p:nvPr/>
        </p:nvSpPr>
        <p:spPr>
          <a:xfrm>
            <a:off x="1357290" y="2428868"/>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1" name="文字方塊 10"/>
          <p:cNvSpPr txBox="1"/>
          <p:nvPr/>
        </p:nvSpPr>
        <p:spPr>
          <a:xfrm>
            <a:off x="2500298" y="3071810"/>
            <a:ext cx="3643338" cy="523220"/>
          </a:xfrm>
          <a:prstGeom prst="rect">
            <a:avLst/>
          </a:prstGeom>
          <a:noFill/>
        </p:spPr>
        <p:txBody>
          <a:bodyPr wrap="square" rtlCol="0">
            <a:spAutoFit/>
          </a:bodyPr>
          <a:lstStyle/>
          <a:p>
            <a:pPr algn="ctr"/>
            <a:r>
              <a:rPr lang="en-US" altLang="zh-TW" sz="2800" dirty="0" smtClean="0">
                <a:latin typeface="Times New Roman" pitchFamily="18" charset="0"/>
                <a:cs typeface="Times New Roman" pitchFamily="18" charset="0"/>
              </a:rPr>
              <a:t>Data A</a:t>
            </a:r>
            <a:endParaRPr lang="zh-TW" altLang="en-US" sz="2800" dirty="0">
              <a:latin typeface="Times New Roman" pitchFamily="18" charset="0"/>
              <a:cs typeface="Times New Roman" pitchFamily="18" charset="0"/>
            </a:endParaRPr>
          </a:p>
        </p:txBody>
      </p:sp>
      <p:sp>
        <p:nvSpPr>
          <p:cNvPr id="13" name="矩形 12"/>
          <p:cNvSpPr/>
          <p:nvPr/>
        </p:nvSpPr>
        <p:spPr>
          <a:xfrm>
            <a:off x="2151062" y="2432036"/>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4" name="矩形 13"/>
          <p:cNvSpPr/>
          <p:nvPr/>
        </p:nvSpPr>
        <p:spPr>
          <a:xfrm>
            <a:off x="2920972" y="2425700"/>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5" name="矩形 14"/>
          <p:cNvSpPr/>
          <p:nvPr/>
        </p:nvSpPr>
        <p:spPr>
          <a:xfrm>
            <a:off x="3714744" y="2428868"/>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6" name="矩形 15"/>
          <p:cNvSpPr/>
          <p:nvPr/>
        </p:nvSpPr>
        <p:spPr>
          <a:xfrm>
            <a:off x="4492608" y="2425700"/>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7" name="矩形 16"/>
          <p:cNvSpPr/>
          <p:nvPr/>
        </p:nvSpPr>
        <p:spPr>
          <a:xfrm>
            <a:off x="5286380" y="2428868"/>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8" name="矩形 17"/>
          <p:cNvSpPr/>
          <p:nvPr/>
        </p:nvSpPr>
        <p:spPr>
          <a:xfrm>
            <a:off x="6064244" y="2425700"/>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Times New Roman" pitchFamily="18" charset="0"/>
              <a:cs typeface="Times New Roman" pitchFamily="18" charset="0"/>
            </a:endParaRPr>
          </a:p>
        </p:txBody>
      </p:sp>
      <p:sp>
        <p:nvSpPr>
          <p:cNvPr id="19" name="矩形 18"/>
          <p:cNvSpPr/>
          <p:nvPr/>
        </p:nvSpPr>
        <p:spPr>
          <a:xfrm>
            <a:off x="6858016" y="2428868"/>
            <a:ext cx="57150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400" b="1" dirty="0" smtClean="0">
                <a:latin typeface="Times New Roman" pitchFamily="18" charset="0"/>
                <a:cs typeface="Times New Roman" pitchFamily="18" charset="0"/>
              </a:rPr>
              <a:t>EOF</a:t>
            </a:r>
            <a:endParaRPr lang="zh-TW" altLang="en-US" sz="1400" b="1" dirty="0">
              <a:latin typeface="Times New Roman" pitchFamily="18" charset="0"/>
              <a:cs typeface="Times New Roman" pitchFamily="18" charset="0"/>
            </a:endParaRPr>
          </a:p>
        </p:txBody>
      </p:sp>
      <p:sp>
        <p:nvSpPr>
          <p:cNvPr id="20" name="文字方塊 19"/>
          <p:cNvSpPr txBox="1"/>
          <p:nvPr/>
        </p:nvSpPr>
        <p:spPr>
          <a:xfrm>
            <a:off x="1714480" y="4701613"/>
            <a:ext cx="5643602" cy="584775"/>
          </a:xfrm>
          <a:prstGeom prst="rect">
            <a:avLst/>
          </a:prstGeom>
          <a:noFill/>
        </p:spPr>
        <p:txBody>
          <a:bodyPr wrap="square" rtlCol="0">
            <a:spAutoFit/>
          </a:bodyPr>
          <a:lstStyle/>
          <a:p>
            <a:pPr algn="ctr"/>
            <a:r>
              <a:rPr lang="en-US" altLang="zh-TW" sz="3200" smtClean="0">
                <a:latin typeface="Times New Roman" pitchFamily="18" charset="0"/>
                <a:cs typeface="Times New Roman" pitchFamily="18" charset="0"/>
              </a:rPr>
              <a:t>Sector(Hard Disk Layer)</a:t>
            </a:r>
            <a:endParaRPr lang="zh-TW" altLang="en-US" sz="3200" dirty="0">
              <a:latin typeface="Times New Roman" pitchFamily="18" charset="0"/>
              <a:cs typeface="Times New Roman" pitchFamily="18" charset="0"/>
            </a:endParaRPr>
          </a:p>
        </p:txBody>
      </p:sp>
      <p:sp>
        <p:nvSpPr>
          <p:cNvPr id="21" name="文字方塊 20"/>
          <p:cNvSpPr txBox="1"/>
          <p:nvPr/>
        </p:nvSpPr>
        <p:spPr>
          <a:xfrm>
            <a:off x="7643834" y="2214554"/>
            <a:ext cx="1285884" cy="369332"/>
          </a:xfrm>
          <a:prstGeom prst="rect">
            <a:avLst/>
          </a:prstGeom>
          <a:noFill/>
        </p:spPr>
        <p:txBody>
          <a:bodyPr wrap="square" rtlCol="0">
            <a:spAutoFit/>
          </a:bodyPr>
          <a:lstStyle/>
          <a:p>
            <a:r>
              <a:rPr lang="en-US" altLang="zh-TW" b="1" dirty="0" smtClean="0">
                <a:latin typeface="Times New Roman" pitchFamily="18" charset="0"/>
                <a:cs typeface="Times New Roman" pitchFamily="18" charset="0"/>
              </a:rPr>
              <a:t>Cluster</a:t>
            </a:r>
            <a:endParaRPr lang="zh-TW" altLang="en-US" b="1" dirty="0">
              <a:latin typeface="Times New Roman" pitchFamily="18" charset="0"/>
              <a:cs typeface="Times New Roman" pitchFamily="18" charset="0"/>
            </a:endParaRPr>
          </a:p>
        </p:txBody>
      </p:sp>
      <p:cxnSp>
        <p:nvCxnSpPr>
          <p:cNvPr id="23" name="直線單箭頭接點 22"/>
          <p:cNvCxnSpPr>
            <a:stCxn id="21" idx="1"/>
          </p:cNvCxnSpPr>
          <p:nvPr/>
        </p:nvCxnSpPr>
        <p:spPr>
          <a:xfrm rot="10800000" flipV="1">
            <a:off x="7286644" y="2399220"/>
            <a:ext cx="357190" cy="101086"/>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6" name="向右箭號 25"/>
          <p:cNvSpPr/>
          <p:nvPr/>
        </p:nvSpPr>
        <p:spPr>
          <a:xfrm>
            <a:off x="1000100" y="3929066"/>
            <a:ext cx="571504"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27" name="向右箭號 26"/>
          <p:cNvSpPr/>
          <p:nvPr/>
        </p:nvSpPr>
        <p:spPr>
          <a:xfrm>
            <a:off x="1785918" y="3929066"/>
            <a:ext cx="571504"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28" name="向右箭號 27"/>
          <p:cNvSpPr/>
          <p:nvPr/>
        </p:nvSpPr>
        <p:spPr>
          <a:xfrm>
            <a:off x="2571736" y="3929066"/>
            <a:ext cx="1500198"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29" name="向右箭號 28"/>
          <p:cNvSpPr/>
          <p:nvPr/>
        </p:nvSpPr>
        <p:spPr>
          <a:xfrm>
            <a:off x="4286248" y="3929066"/>
            <a:ext cx="571504"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30" name="向右箭號 29"/>
          <p:cNvSpPr/>
          <p:nvPr/>
        </p:nvSpPr>
        <p:spPr>
          <a:xfrm>
            <a:off x="5072066" y="3929066"/>
            <a:ext cx="571504"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31" name="向右箭號 30"/>
          <p:cNvSpPr/>
          <p:nvPr/>
        </p:nvSpPr>
        <p:spPr>
          <a:xfrm>
            <a:off x="5929322" y="3929066"/>
            <a:ext cx="571504"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32" name="向右箭號 31"/>
          <p:cNvSpPr/>
          <p:nvPr/>
        </p:nvSpPr>
        <p:spPr>
          <a:xfrm>
            <a:off x="6715140" y="3929066"/>
            <a:ext cx="1357322" cy="42862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latin typeface="Times New Roman" pitchFamily="18" charset="0"/>
              <a:cs typeface="Times New Roman" pitchFamily="18" charset="0"/>
            </a:endParaRPr>
          </a:p>
        </p:txBody>
      </p:sp>
      <p:sp>
        <p:nvSpPr>
          <p:cNvPr id="25" name="內容版面配置區 24"/>
          <p:cNvSpPr>
            <a:spLocks noGrp="1"/>
          </p:cNvSpPr>
          <p:nvPr>
            <p:ph sz="quarter" idx="1"/>
          </p:nvPr>
        </p:nvSpPr>
        <p:spPr/>
        <p:txBody>
          <a:bodyPr>
            <a:normAutofit/>
          </a:bodyPr>
          <a:lstStyle/>
          <a:p>
            <a:r>
              <a:rPr lang="en-US" altLang="zh-TW" sz="2800" dirty="0" smtClean="0">
                <a:latin typeface="Times New Roman" pitchFamily="18" charset="0"/>
                <a:cs typeface="Times New Roman" pitchFamily="18" charset="0"/>
              </a:rPr>
              <a:t>The Concept of File Systems </a:t>
            </a:r>
          </a:p>
        </p:txBody>
      </p:sp>
      <p:sp>
        <p:nvSpPr>
          <p:cNvPr id="35" name="標題 1"/>
          <p:cNvSpPr>
            <a:spLocks noGrp="1"/>
          </p:cNvSpPr>
          <p:nvPr>
            <p:ph type="title"/>
          </p:nvPr>
        </p:nvSpPr>
        <p:spPr>
          <a:xfrm>
            <a:off x="457200" y="152400"/>
            <a:ext cx="8229600" cy="990600"/>
          </a:xfrm>
        </p:spPr>
        <p:txBody>
          <a:bodyPr>
            <a:normAutofit/>
          </a:bodyPr>
          <a:lstStyle/>
          <a:p>
            <a:pPr algn="ctr"/>
            <a:r>
              <a:rPr lang="en-US" altLang="zh-TW" sz="4000" dirty="0" smtClean="0">
                <a:latin typeface="Times New Roman" pitchFamily="18" charset="0"/>
                <a:cs typeface="Times New Roman" pitchFamily="18" charset="0"/>
              </a:rPr>
              <a:t>Introduce File System</a:t>
            </a:r>
            <a:endParaRPr lang="zh-TW" alt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dissolve">
                                      <p:cBhvr>
                                        <p:cTn id="14" dur="500"/>
                                        <p:tgtEl>
                                          <p:spTgt spid="13"/>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dissolve">
                                      <p:cBhvr>
                                        <p:cTn id="20" dur="500"/>
                                        <p:tgtEl>
                                          <p:spTgt spid="15"/>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dissolve">
                                      <p:cBhvr>
                                        <p:cTn id="23" dur="500"/>
                                        <p:tgtEl>
                                          <p:spTgt spid="1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dissolve">
                                      <p:cBhvr>
                                        <p:cTn id="26" dur="500"/>
                                        <p:tgtEl>
                                          <p:spTgt spid="17"/>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dissolve">
                                      <p:cBhvr>
                                        <p:cTn id="29" dur="500"/>
                                        <p:tgtEl>
                                          <p:spTgt spid="18"/>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dissolve">
                                      <p:cBhvr>
                                        <p:cTn id="37" dur="500"/>
                                        <p:tgtEl>
                                          <p:spTgt spid="2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dissolv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ntr" presetSubtype="16" fill="hold"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ox(in)">
                                      <p:cBhvr>
                                        <p:cTn id="45" dur="500"/>
                                        <p:tgtEl>
                                          <p:spTgt spid="12"/>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dissolve">
                                      <p:cBhvr>
                                        <p:cTn id="48" dur="5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grpId="1" nodeType="clickEffect">
                                  <p:stCondLst>
                                    <p:cond delay="0"/>
                                  </p:stCondLst>
                                  <p:childTnLst>
                                    <p:animMotion origin="layout" path="M 2.5E-6 -3.33333E-6 L -0.08125 0.20926 " pathEditMode="relative" rAng="0" ptsTypes="AA">
                                      <p:cBhvr>
                                        <p:cTn id="52" dur="2000" fill="hold"/>
                                        <p:tgtEl>
                                          <p:spTgt spid="6"/>
                                        </p:tgtEl>
                                        <p:attrNameLst>
                                          <p:attrName>ppt_x</p:attrName>
                                          <p:attrName>ppt_y</p:attrName>
                                        </p:attrNameLst>
                                      </p:cBhvr>
                                      <p:rCtr x="-41" y="105"/>
                                    </p:animMotion>
                                  </p:childTnLst>
                                </p:cTn>
                              </p:par>
                              <p:par>
                                <p:cTn id="53" presetID="42" presetClass="path" presetSubtype="0" accel="50000" decel="50000" fill="hold" grpId="1" nodeType="withEffect">
                                  <p:stCondLst>
                                    <p:cond delay="0"/>
                                  </p:stCondLst>
                                  <p:childTnLst>
                                    <p:animMotion origin="layout" path="M -3.05556E-6 3.7037E-6 L -0.07361 0.20879 " pathEditMode="relative" rAng="0" ptsTypes="AA">
                                      <p:cBhvr>
                                        <p:cTn id="54" dur="2000" fill="hold"/>
                                        <p:tgtEl>
                                          <p:spTgt spid="13"/>
                                        </p:tgtEl>
                                        <p:attrNameLst>
                                          <p:attrName>ppt_x</p:attrName>
                                          <p:attrName>ppt_y</p:attrName>
                                        </p:attrNameLst>
                                      </p:cBhvr>
                                      <p:rCtr x="-37" y="104"/>
                                    </p:animMotion>
                                  </p:childTnLst>
                                </p:cTn>
                              </p:par>
                              <p:par>
                                <p:cTn id="55" presetID="42" presetClass="path" presetSubtype="0" accel="50000" decel="50000" fill="hold" grpId="1" nodeType="withEffect">
                                  <p:stCondLst>
                                    <p:cond delay="0"/>
                                  </p:stCondLst>
                                  <p:childTnLst>
                                    <p:animMotion origin="layout" path="M -4.44444E-6 -3.7037E-7 L -0.06336 0.20972 " pathEditMode="relative" rAng="0" ptsTypes="AA">
                                      <p:cBhvr>
                                        <p:cTn id="56" dur="2000" fill="hold"/>
                                        <p:tgtEl>
                                          <p:spTgt spid="14"/>
                                        </p:tgtEl>
                                        <p:attrNameLst>
                                          <p:attrName>ppt_x</p:attrName>
                                          <p:attrName>ppt_y</p:attrName>
                                        </p:attrNameLst>
                                      </p:cBhvr>
                                      <p:rCtr x="-32" y="105"/>
                                    </p:animMotion>
                                  </p:childTnLst>
                                </p:cTn>
                              </p:par>
                              <p:par>
                                <p:cTn id="57" presetID="42" presetClass="path" presetSubtype="0" accel="50000" decel="50000" fill="hold" grpId="1" nodeType="withEffect">
                                  <p:stCondLst>
                                    <p:cond delay="0"/>
                                  </p:stCondLst>
                                  <p:childTnLst>
                                    <p:animMotion origin="layout" path="M 5.55112E-17 -3.33333E-6 L 0.02309 0.20926 " pathEditMode="relative" rAng="0" ptsTypes="AA">
                                      <p:cBhvr>
                                        <p:cTn id="58" dur="2000" fill="hold"/>
                                        <p:tgtEl>
                                          <p:spTgt spid="15"/>
                                        </p:tgtEl>
                                        <p:attrNameLst>
                                          <p:attrName>ppt_x</p:attrName>
                                          <p:attrName>ppt_y</p:attrName>
                                        </p:attrNameLst>
                                      </p:cBhvr>
                                      <p:rCtr x="11" y="105"/>
                                    </p:animMotion>
                                  </p:childTnLst>
                                </p:cTn>
                              </p:par>
                              <p:par>
                                <p:cTn id="59" presetID="42" presetClass="path" presetSubtype="0" accel="50000" decel="50000" fill="hold" grpId="1" nodeType="withEffect">
                                  <p:stCondLst>
                                    <p:cond delay="0"/>
                                  </p:stCondLst>
                                  <p:childTnLst>
                                    <p:animMotion origin="layout" path="M 5.55556E-7 -3.7037E-7 L 0.02465 0.20972 " pathEditMode="relative" rAng="0" ptsTypes="AA">
                                      <p:cBhvr>
                                        <p:cTn id="60" dur="2000" fill="hold"/>
                                        <p:tgtEl>
                                          <p:spTgt spid="16"/>
                                        </p:tgtEl>
                                        <p:attrNameLst>
                                          <p:attrName>ppt_x</p:attrName>
                                          <p:attrName>ppt_y</p:attrName>
                                        </p:attrNameLst>
                                      </p:cBhvr>
                                      <p:rCtr x="12" y="105"/>
                                    </p:animMotion>
                                  </p:childTnLst>
                                </p:cTn>
                              </p:par>
                              <p:par>
                                <p:cTn id="61" presetID="42" presetClass="path" presetSubtype="0" accel="50000" decel="50000" fill="hold" grpId="1" nodeType="withEffect">
                                  <p:stCondLst>
                                    <p:cond delay="0"/>
                                  </p:stCondLst>
                                  <p:childTnLst>
                                    <p:animMotion origin="layout" path="M 5E-6 -3.33333E-6 L 0.0323 0.20926 " pathEditMode="relative" rAng="0" ptsTypes="AA">
                                      <p:cBhvr>
                                        <p:cTn id="62" dur="2000" fill="hold"/>
                                        <p:tgtEl>
                                          <p:spTgt spid="17"/>
                                        </p:tgtEl>
                                        <p:attrNameLst>
                                          <p:attrName>ppt_x</p:attrName>
                                          <p:attrName>ppt_y</p:attrName>
                                        </p:attrNameLst>
                                      </p:cBhvr>
                                      <p:rCtr x="16" y="105"/>
                                    </p:animMotion>
                                  </p:childTnLst>
                                </p:cTn>
                              </p:par>
                              <p:par>
                                <p:cTn id="63" presetID="42" presetClass="path" presetSubtype="0" accel="50000" decel="50000" fill="hold" grpId="1" nodeType="withEffect">
                                  <p:stCondLst>
                                    <p:cond delay="0"/>
                                  </p:stCondLst>
                                  <p:childTnLst>
                                    <p:animMotion origin="layout" path="M -4.44444E-6 -3.7037E-7 L 0.04184 0.20972 " pathEditMode="relative" rAng="0" ptsTypes="AA">
                                      <p:cBhvr>
                                        <p:cTn id="64" dur="2000" fill="hold"/>
                                        <p:tgtEl>
                                          <p:spTgt spid="18"/>
                                        </p:tgtEl>
                                        <p:attrNameLst>
                                          <p:attrName>ppt_x</p:attrName>
                                          <p:attrName>ppt_y</p:attrName>
                                        </p:attrNameLst>
                                      </p:cBhvr>
                                      <p:rCtr x="21" y="105"/>
                                    </p:animMotion>
                                  </p:childTnLst>
                                </p:cTn>
                              </p:par>
                              <p:par>
                                <p:cTn id="65" presetID="42" presetClass="path" presetSubtype="0" accel="50000" decel="50000" fill="hold" grpId="1" nodeType="withEffect">
                                  <p:stCondLst>
                                    <p:cond delay="0"/>
                                  </p:stCondLst>
                                  <p:childTnLst>
                                    <p:animMotion origin="layout" path="M 0 -3.33333E-6 L 0.13611 0.20926 " pathEditMode="relative" rAng="0" ptsTypes="AA">
                                      <p:cBhvr>
                                        <p:cTn id="66" dur="2000" fill="hold"/>
                                        <p:tgtEl>
                                          <p:spTgt spid="19"/>
                                        </p:tgtEl>
                                        <p:attrNameLst>
                                          <p:attrName>ppt_x</p:attrName>
                                          <p:attrName>ppt_y</p:attrName>
                                        </p:attrNameLst>
                                      </p:cBhvr>
                                      <p:rCtr x="68" y="105"/>
                                    </p:animMotion>
                                  </p:childTnLst>
                                </p:cTn>
                              </p:par>
                              <p:par>
                                <p:cTn id="67" presetID="55" presetClass="exit" presetSubtype="0" fill="hold" nodeType="withEffect">
                                  <p:stCondLst>
                                    <p:cond delay="0"/>
                                  </p:stCondLst>
                                  <p:childTnLst>
                                    <p:anim calcmode="lin" valueType="num">
                                      <p:cBhvr>
                                        <p:cTn id="68" dur="1000"/>
                                        <p:tgtEl>
                                          <p:spTgt spid="23"/>
                                        </p:tgtEl>
                                        <p:attrNameLst>
                                          <p:attrName>ppt_w</p:attrName>
                                        </p:attrNameLst>
                                      </p:cBhvr>
                                      <p:tavLst>
                                        <p:tav tm="0">
                                          <p:val>
                                            <p:strVal val="ppt_w"/>
                                          </p:val>
                                        </p:tav>
                                        <p:tav tm="100000">
                                          <p:val>
                                            <p:strVal val="ppt_w*0.70"/>
                                          </p:val>
                                        </p:tav>
                                      </p:tavLst>
                                    </p:anim>
                                    <p:anim calcmode="lin" valueType="num">
                                      <p:cBhvr>
                                        <p:cTn id="69" dur="1000"/>
                                        <p:tgtEl>
                                          <p:spTgt spid="23"/>
                                        </p:tgtEl>
                                        <p:attrNameLst>
                                          <p:attrName>ppt_h</p:attrName>
                                        </p:attrNameLst>
                                      </p:cBhvr>
                                      <p:tavLst>
                                        <p:tav tm="0">
                                          <p:val>
                                            <p:strVal val="ppt_h"/>
                                          </p:val>
                                        </p:tav>
                                        <p:tav tm="100000">
                                          <p:val>
                                            <p:strVal val="ppt_h"/>
                                          </p:val>
                                        </p:tav>
                                      </p:tavLst>
                                    </p:anim>
                                    <p:animEffect transition="out" filter="fade">
                                      <p:cBhvr>
                                        <p:cTn id="70" dur="1000"/>
                                        <p:tgtEl>
                                          <p:spTgt spid="23"/>
                                        </p:tgtEl>
                                      </p:cBhvr>
                                    </p:animEffect>
                                    <p:set>
                                      <p:cBhvr>
                                        <p:cTn id="71" dur="1" fill="hold">
                                          <p:stCondLst>
                                            <p:cond delay="999"/>
                                          </p:stCondLst>
                                        </p:cTn>
                                        <p:tgtEl>
                                          <p:spTgt spid="23"/>
                                        </p:tgtEl>
                                        <p:attrNameLst>
                                          <p:attrName>style.visibility</p:attrName>
                                        </p:attrNameLst>
                                      </p:cBhvr>
                                      <p:to>
                                        <p:strVal val="hidden"/>
                                      </p:to>
                                    </p:set>
                                  </p:childTnLst>
                                </p:cTn>
                              </p:par>
                              <p:par>
                                <p:cTn id="72" presetID="55" presetClass="exit" presetSubtype="0" fill="hold" grpId="1" nodeType="withEffect">
                                  <p:stCondLst>
                                    <p:cond delay="0"/>
                                  </p:stCondLst>
                                  <p:childTnLst>
                                    <p:anim calcmode="lin" valueType="num">
                                      <p:cBhvr>
                                        <p:cTn id="73" dur="1000"/>
                                        <p:tgtEl>
                                          <p:spTgt spid="21"/>
                                        </p:tgtEl>
                                        <p:attrNameLst>
                                          <p:attrName>ppt_w</p:attrName>
                                        </p:attrNameLst>
                                      </p:cBhvr>
                                      <p:tavLst>
                                        <p:tav tm="0">
                                          <p:val>
                                            <p:strVal val="ppt_w"/>
                                          </p:val>
                                        </p:tav>
                                        <p:tav tm="100000">
                                          <p:val>
                                            <p:strVal val="ppt_w*0.70"/>
                                          </p:val>
                                        </p:tav>
                                      </p:tavLst>
                                    </p:anim>
                                    <p:anim calcmode="lin" valueType="num">
                                      <p:cBhvr>
                                        <p:cTn id="74" dur="1000"/>
                                        <p:tgtEl>
                                          <p:spTgt spid="21"/>
                                        </p:tgtEl>
                                        <p:attrNameLst>
                                          <p:attrName>ppt_h</p:attrName>
                                        </p:attrNameLst>
                                      </p:cBhvr>
                                      <p:tavLst>
                                        <p:tav tm="0">
                                          <p:val>
                                            <p:strVal val="ppt_h"/>
                                          </p:val>
                                        </p:tav>
                                        <p:tav tm="100000">
                                          <p:val>
                                            <p:strVal val="ppt_h"/>
                                          </p:val>
                                        </p:tav>
                                      </p:tavLst>
                                    </p:anim>
                                    <p:animEffect transition="out" filter="fade">
                                      <p:cBhvr>
                                        <p:cTn id="75" dur="1000"/>
                                        <p:tgtEl>
                                          <p:spTgt spid="21"/>
                                        </p:tgtEl>
                                      </p:cBhvr>
                                    </p:animEffect>
                                    <p:set>
                                      <p:cBhvr>
                                        <p:cTn id="76" dur="1" fill="hold">
                                          <p:stCondLst>
                                            <p:cond delay="999"/>
                                          </p:stCondLst>
                                        </p:cTn>
                                        <p:tgtEl>
                                          <p:spTgt spid="21"/>
                                        </p:tgtEl>
                                        <p:attrNameLst>
                                          <p:attrName>style.visibility</p:attrName>
                                        </p:attrNameLst>
                                      </p:cBhvr>
                                      <p:to>
                                        <p:strVal val="hidden"/>
                                      </p:to>
                                    </p:set>
                                  </p:childTnLst>
                                </p:cTn>
                              </p:par>
                              <p:par>
                                <p:cTn id="77" presetID="8" presetClass="exit" presetSubtype="16" fill="hold" grpId="0" nodeType="withEffect">
                                  <p:stCondLst>
                                    <p:cond delay="0"/>
                                  </p:stCondLst>
                                  <p:childTnLst>
                                    <p:animEffect transition="out" filter="diamond(in)">
                                      <p:cBhvr>
                                        <p:cTn id="78" dur="2000"/>
                                        <p:tgtEl>
                                          <p:spTgt spid="11"/>
                                        </p:tgtEl>
                                      </p:cBhvr>
                                    </p:animEffect>
                                    <p:set>
                                      <p:cBhvr>
                                        <p:cTn id="79" dur="1" fill="hold">
                                          <p:stCondLst>
                                            <p:cond delay="1999"/>
                                          </p:stCondLst>
                                        </p:cTn>
                                        <p:tgtEl>
                                          <p:spTgt spid="11"/>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dissolve">
                                      <p:cBhvr>
                                        <p:cTn id="84" dur="500"/>
                                        <p:tgtEl>
                                          <p:spTgt spid="26"/>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dissolve">
                                      <p:cBhvr>
                                        <p:cTn id="87" dur="500"/>
                                        <p:tgtEl>
                                          <p:spTgt spid="27"/>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dissolve">
                                      <p:cBhvr>
                                        <p:cTn id="90" dur="500"/>
                                        <p:tgtEl>
                                          <p:spTgt spid="28"/>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dissolve">
                                      <p:cBhvr>
                                        <p:cTn id="93" dur="500"/>
                                        <p:tgtEl>
                                          <p:spTgt spid="29"/>
                                        </p:tgtEl>
                                      </p:cBhvr>
                                    </p:animEffect>
                                  </p:childTnLst>
                                </p:cTn>
                              </p:par>
                              <p:par>
                                <p:cTn id="94" presetID="9" presetClass="entr" presetSubtype="0"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dissolve">
                                      <p:cBhvr>
                                        <p:cTn id="96" dur="500"/>
                                        <p:tgtEl>
                                          <p:spTgt spid="30"/>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dissolve">
                                      <p:cBhvr>
                                        <p:cTn id="99" dur="500"/>
                                        <p:tgtEl>
                                          <p:spTgt spid="31"/>
                                        </p:tgtEl>
                                      </p:cBhvr>
                                    </p:animEffect>
                                  </p:childTnLst>
                                </p:cTn>
                              </p:par>
                              <p:par>
                                <p:cTn id="100" presetID="9" presetClass="entr" presetSubtype="0"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dissolve">
                                      <p:cBhvr>
                                        <p:cTn id="10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11" grpId="0"/>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p:bldP spid="21" grpId="0"/>
      <p:bldP spid="21" grpId="1"/>
      <p:bldP spid="26" grpId="0" animBg="1"/>
      <p:bldP spid="27" grpId="0" animBg="1"/>
      <p:bldP spid="28" grpId="0" animBg="1"/>
      <p:bldP spid="29" grpId="0" animBg="1"/>
      <p:bldP spid="30" grpId="0" animBg="1"/>
      <p:bldP spid="31"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Introduce File System</a:t>
            </a:r>
            <a:endParaRPr lang="zh-TW" altLang="en-US" sz="4000" dirty="0">
              <a:latin typeface="Times New Roman" pitchFamily="18" charset="0"/>
              <a:cs typeface="Times New Roman" pitchFamily="18" charset="0"/>
            </a:endParaRPr>
          </a:p>
        </p:txBody>
      </p:sp>
      <p:sp>
        <p:nvSpPr>
          <p:cNvPr id="6" name="內容版面配置區 2"/>
          <p:cNvSpPr>
            <a:spLocks noGrp="1"/>
          </p:cNvSpPr>
          <p:nvPr>
            <p:ph sz="quarter" idx="1"/>
          </p:nvPr>
        </p:nvSpPr>
        <p:spPr>
          <a:xfrm>
            <a:off x="457200" y="1219200"/>
            <a:ext cx="8229600" cy="5281634"/>
          </a:xfrm>
        </p:spPr>
        <p:txBody>
          <a:bodyPr>
            <a:normAutofit/>
          </a:bodyPr>
          <a:lstStyle/>
          <a:p>
            <a:r>
              <a:rPr lang="en-US" altLang="zh-TW" sz="2800" dirty="0" smtClean="0">
                <a:latin typeface="Times New Roman" pitchFamily="18" charset="0"/>
                <a:cs typeface="Times New Roman" pitchFamily="18" charset="0"/>
              </a:rPr>
              <a:t>The Concept of File Systems </a:t>
            </a:r>
          </a:p>
        </p:txBody>
      </p:sp>
      <p:pic>
        <p:nvPicPr>
          <p:cNvPr id="4" name="Picture 2" descr="http://img.tfd.com/cde/DOSFAT.GIF"/>
          <p:cNvPicPr>
            <a:picLocks noChangeAspect="1" noChangeArrowheads="1"/>
          </p:cNvPicPr>
          <p:nvPr/>
        </p:nvPicPr>
        <p:blipFill>
          <a:blip r:embed="rId3"/>
          <a:srcRect/>
          <a:stretch>
            <a:fillRect/>
          </a:stretch>
        </p:blipFill>
        <p:spPr bwMode="auto">
          <a:xfrm>
            <a:off x="2928926" y="1928802"/>
            <a:ext cx="3786214" cy="383267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Introduce File System</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a:xfrm>
            <a:off x="457200" y="1142984"/>
            <a:ext cx="8229600" cy="5281634"/>
          </a:xfrm>
        </p:spPr>
        <p:txBody>
          <a:bodyPr>
            <a:normAutofit/>
          </a:bodyPr>
          <a:lstStyle/>
          <a:p>
            <a:pPr>
              <a:lnSpc>
                <a:spcPts val="4500"/>
              </a:lnSpc>
            </a:pPr>
            <a:r>
              <a:rPr lang="en-US" altLang="zh-TW" sz="2800" dirty="0" smtClean="0">
                <a:latin typeface="Times New Roman" pitchFamily="18" charset="0"/>
                <a:cs typeface="Times New Roman" pitchFamily="18" charset="0"/>
              </a:rPr>
              <a:t>File System</a:t>
            </a:r>
          </a:p>
          <a:p>
            <a:pPr lvl="1">
              <a:lnSpc>
                <a:spcPts val="4500"/>
              </a:lnSpc>
            </a:pPr>
            <a:r>
              <a:rPr lang="en-US" altLang="zh-TW" sz="2800" dirty="0" smtClean="0">
                <a:latin typeface="Times New Roman" pitchFamily="18" charset="0"/>
                <a:cs typeface="Times New Roman" pitchFamily="18" charset="0"/>
              </a:rPr>
              <a:t>store and organize computer files</a:t>
            </a:r>
          </a:p>
          <a:p>
            <a:pPr lvl="1">
              <a:lnSpc>
                <a:spcPts val="4500"/>
              </a:lnSpc>
            </a:pPr>
            <a:r>
              <a:rPr lang="en-US" altLang="zh-TW" sz="2800" dirty="0" smtClean="0">
                <a:latin typeface="Times New Roman" pitchFamily="18" charset="0"/>
                <a:cs typeface="Times New Roman" pitchFamily="18" charset="0"/>
              </a:rPr>
              <a:t>easy to find and access files</a:t>
            </a:r>
          </a:p>
          <a:p>
            <a:pPr>
              <a:lnSpc>
                <a:spcPts val="4500"/>
              </a:lnSpc>
            </a:pPr>
            <a:r>
              <a:rPr lang="en-US" altLang="zh-TW" sz="2800" dirty="0" smtClean="0"/>
              <a:t>Proper noun</a:t>
            </a:r>
          </a:p>
          <a:p>
            <a:pPr lvl="1">
              <a:lnSpc>
                <a:spcPts val="4500"/>
              </a:lnSpc>
            </a:pPr>
            <a:r>
              <a:rPr lang="en-US" altLang="zh-TW" sz="2800" dirty="0" smtClean="0">
                <a:latin typeface="Times New Roman" pitchFamily="18" charset="0"/>
                <a:cs typeface="Times New Roman" pitchFamily="18" charset="0"/>
              </a:rPr>
              <a:t>Metadata</a:t>
            </a:r>
          </a:p>
          <a:p>
            <a:pPr>
              <a:lnSpc>
                <a:spcPts val="4500"/>
              </a:lnSpc>
            </a:pPr>
            <a:r>
              <a:rPr lang="en-US" altLang="zh-TW" sz="2800" dirty="0" smtClean="0">
                <a:latin typeface="Times New Roman" pitchFamily="18" charset="0"/>
                <a:cs typeface="Times New Roman" pitchFamily="18" charset="0"/>
              </a:rPr>
              <a:t>Types of file systems</a:t>
            </a:r>
          </a:p>
          <a:p>
            <a:pPr lvl="1">
              <a:lnSpc>
                <a:spcPts val="4500"/>
              </a:lnSpc>
            </a:pPr>
            <a:r>
              <a:rPr lang="en-US" altLang="zh-TW" sz="2800" dirty="0" smtClean="0">
                <a:latin typeface="Times New Roman" pitchFamily="18" charset="0"/>
                <a:cs typeface="Times New Roman" pitchFamily="18" charset="0"/>
              </a:rPr>
              <a:t>Disk file system, Flash file system</a:t>
            </a:r>
          </a:p>
          <a:p>
            <a:pPr lvl="1">
              <a:lnSpc>
                <a:spcPts val="4500"/>
              </a:lnSpc>
            </a:pPr>
            <a:r>
              <a:rPr lang="en-US" altLang="zh-TW" sz="2800" dirty="0" smtClean="0">
                <a:latin typeface="Times New Roman" pitchFamily="18" charset="0"/>
                <a:cs typeface="Times New Roman" pitchFamily="18" charset="0"/>
              </a:rPr>
              <a:t>Database file system, NFS(Network file system)</a:t>
            </a:r>
            <a:endParaRPr lang="zh-TW" alt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EXT2/3 Design</a:t>
            </a:r>
            <a:endParaRPr lang="zh-TW" altLang="en-US" sz="4000" dirty="0">
              <a:latin typeface="Times New Roman" pitchFamily="18" charset="0"/>
              <a:cs typeface="Times New Roman" pitchFamily="18" charset="0"/>
            </a:endParaRPr>
          </a:p>
        </p:txBody>
      </p:sp>
      <p:sp>
        <p:nvSpPr>
          <p:cNvPr id="3" name="內容版面配置區 2"/>
          <p:cNvSpPr>
            <a:spLocks noGrp="1"/>
          </p:cNvSpPr>
          <p:nvPr>
            <p:ph sz="quarter" idx="1"/>
          </p:nvPr>
        </p:nvSpPr>
        <p:spPr/>
        <p:txBody>
          <a:bodyPr/>
          <a:lstStyle/>
          <a:p>
            <a:r>
              <a:rPr lang="en-US" altLang="zh-TW" dirty="0" smtClean="0">
                <a:latin typeface="Times New Roman" pitchFamily="18" charset="0"/>
                <a:cs typeface="Times New Roman" pitchFamily="18" charset="0"/>
              </a:rPr>
              <a:t>Physical Structure</a:t>
            </a:r>
            <a:endParaRPr lang="zh-TW" altLang="en-US" dirty="0">
              <a:latin typeface="Times New Roman" pitchFamily="18" charset="0"/>
              <a:cs typeface="Times New Roman" pitchFamily="18" charset="0"/>
            </a:endParaRPr>
          </a:p>
        </p:txBody>
      </p:sp>
      <p:sp>
        <p:nvSpPr>
          <p:cNvPr id="6" name="文字方塊 5"/>
          <p:cNvSpPr txBox="1"/>
          <p:nvPr/>
        </p:nvSpPr>
        <p:spPr>
          <a:xfrm>
            <a:off x="4214810" y="1500174"/>
            <a:ext cx="2643174" cy="1589153"/>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nSpc>
                <a:spcPts val="3000"/>
              </a:lnSpc>
            </a:pPr>
            <a:r>
              <a:rPr lang="en-US" altLang="zh-TW" dirty="0" smtClean="0">
                <a:latin typeface="Times New Roman" pitchFamily="18" charset="0"/>
                <a:cs typeface="Times New Roman" pitchFamily="18" charset="0"/>
              </a:rPr>
              <a:t>Block/</a:t>
            </a:r>
            <a:r>
              <a:rPr lang="en-US" altLang="zh-TW" dirty="0" err="1" smtClean="0">
                <a:latin typeface="Times New Roman" pitchFamily="18" charset="0"/>
                <a:cs typeface="Times New Roman" pitchFamily="18" charset="0"/>
              </a:rPr>
              <a:t>inode</a:t>
            </a:r>
            <a:r>
              <a:rPr lang="en-US" altLang="zh-TW" dirty="0" smtClean="0">
                <a:latin typeface="Times New Roman" pitchFamily="18" charset="0"/>
                <a:cs typeface="Times New Roman" pitchFamily="18" charset="0"/>
              </a:rPr>
              <a:t> number, used and non-used block/</a:t>
            </a:r>
            <a:r>
              <a:rPr lang="en-US" altLang="zh-TW" dirty="0" err="1" smtClean="0">
                <a:latin typeface="Times New Roman" pitchFamily="18" charset="0"/>
                <a:cs typeface="Times New Roman" pitchFamily="18" charset="0"/>
              </a:rPr>
              <a:t>inode</a:t>
            </a:r>
            <a:r>
              <a:rPr lang="en-US" altLang="zh-TW" dirty="0" smtClean="0">
                <a:latin typeface="Times New Roman" pitchFamily="18" charset="0"/>
                <a:cs typeface="Times New Roman" pitchFamily="18" charset="0"/>
              </a:rPr>
              <a:t> number, block/</a:t>
            </a:r>
            <a:r>
              <a:rPr lang="en-US" altLang="zh-TW" dirty="0" err="1" smtClean="0">
                <a:latin typeface="Times New Roman" pitchFamily="18" charset="0"/>
                <a:cs typeface="Times New Roman" pitchFamily="18" charset="0"/>
              </a:rPr>
              <a:t>inode</a:t>
            </a:r>
            <a:r>
              <a:rPr lang="en-US" altLang="zh-TW" dirty="0" smtClean="0">
                <a:latin typeface="Times New Roman" pitchFamily="18" charset="0"/>
                <a:cs typeface="Times New Roman" pitchFamily="18" charset="0"/>
              </a:rPr>
              <a:t> size, mount time……</a:t>
            </a:r>
            <a:endParaRPr lang="zh-TW" altLang="en-US" dirty="0">
              <a:latin typeface="Times New Roman" pitchFamily="18" charset="0"/>
              <a:cs typeface="Times New Roman" pitchFamily="18" charset="0"/>
            </a:endParaRPr>
          </a:p>
        </p:txBody>
      </p:sp>
      <p:cxnSp>
        <p:nvCxnSpPr>
          <p:cNvPr id="8" name="直線單箭頭接點 7"/>
          <p:cNvCxnSpPr/>
          <p:nvPr/>
        </p:nvCxnSpPr>
        <p:spPr>
          <a:xfrm flipV="1">
            <a:off x="1714480" y="2428868"/>
            <a:ext cx="2428892" cy="8572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19457" name="Picture 1" descr="ext2文件系统的总体存储布局"/>
          <p:cNvPicPr>
            <a:picLocks noChangeAspect="1" noChangeArrowheads="1"/>
          </p:cNvPicPr>
          <p:nvPr/>
        </p:nvPicPr>
        <p:blipFill>
          <a:blip r:embed="rId3"/>
          <a:srcRect/>
          <a:stretch>
            <a:fillRect/>
          </a:stretch>
        </p:blipFill>
        <p:spPr bwMode="auto">
          <a:xfrm>
            <a:off x="928662" y="3357562"/>
            <a:ext cx="7956077" cy="2214578"/>
          </a:xfrm>
          <a:prstGeom prst="rect">
            <a:avLst/>
          </a:prstGeom>
          <a:noFill/>
        </p:spPr>
      </p:pic>
      <p:sp>
        <p:nvSpPr>
          <p:cNvPr id="12" name="文字方塊 11"/>
          <p:cNvSpPr txBox="1"/>
          <p:nvPr/>
        </p:nvSpPr>
        <p:spPr>
          <a:xfrm>
            <a:off x="1357290" y="5167654"/>
            <a:ext cx="2143140" cy="261610"/>
          </a:xfrm>
          <a:prstGeom prst="rect">
            <a:avLst/>
          </a:prstGeom>
          <a:noFill/>
        </p:spPr>
        <p:txBody>
          <a:bodyPr wrap="square" rtlCol="0">
            <a:spAutoFit/>
          </a:bodyPr>
          <a:lstStyle/>
          <a:p>
            <a:pPr algn="ctr"/>
            <a:r>
              <a:rPr lang="en-US" altLang="zh-TW" sz="1100" b="1" dirty="0" smtClean="0">
                <a:latin typeface="Times New Roman" pitchFamily="18" charset="0"/>
                <a:cs typeface="Times New Roman" pitchFamily="18" charset="0"/>
              </a:rPr>
              <a:t>(Group description)</a:t>
            </a:r>
            <a:endParaRPr lang="zh-TW" altLang="en-US" sz="11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3" presetClass="exit" presetSubtype="10" fill="hold" nodeType="withEffect">
                                  <p:stCondLst>
                                    <p:cond delay="0"/>
                                  </p:stCondLst>
                                  <p:childTnLst>
                                    <p:animEffect transition="out" filter="blinds(horizontal)">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en-US" altLang="zh-TW" sz="4000" dirty="0" smtClean="0">
                <a:latin typeface="Times New Roman" pitchFamily="18" charset="0"/>
                <a:cs typeface="Times New Roman" pitchFamily="18" charset="0"/>
              </a:rPr>
              <a:t>Bit map</a:t>
            </a:r>
            <a:endParaRPr lang="zh-TW" altLang="en-US" sz="4000" dirty="0">
              <a:latin typeface="Times New Roman" pitchFamily="18" charset="0"/>
              <a:cs typeface="Times New Roman" pitchFamily="18" charset="0"/>
            </a:endParaRPr>
          </a:p>
        </p:txBody>
      </p:sp>
      <p:graphicFrame>
        <p:nvGraphicFramePr>
          <p:cNvPr id="5" name="內容版面配置區 3"/>
          <p:cNvGraphicFramePr>
            <a:graphicFrameLocks noGrp="1"/>
          </p:cNvGraphicFramePr>
          <p:nvPr>
            <p:ph sz="quarter" idx="1"/>
          </p:nvPr>
        </p:nvGraphicFramePr>
        <p:xfrm>
          <a:off x="2143108" y="2500306"/>
          <a:ext cx="4857780" cy="437198"/>
        </p:xfrm>
        <a:graphic>
          <a:graphicData uri="http://schemas.openxmlformats.org/drawingml/2006/table">
            <a:tbl>
              <a:tblPr firstRow="1" bandRow="1">
                <a:tableStyleId>{5C22544A-7EE6-4342-B048-85BDC9FD1C3A}</a:tableStyleId>
              </a:tblPr>
              <a:tblGrid>
                <a:gridCol w="485778"/>
                <a:gridCol w="485778"/>
                <a:gridCol w="485778"/>
                <a:gridCol w="485778"/>
                <a:gridCol w="485778"/>
                <a:gridCol w="485778"/>
                <a:gridCol w="485778"/>
                <a:gridCol w="485778"/>
                <a:gridCol w="485778"/>
                <a:gridCol w="485778"/>
              </a:tblGrid>
              <a:tr h="437198">
                <a:tc>
                  <a:txBody>
                    <a:bodyPr/>
                    <a:lstStyle/>
                    <a:p>
                      <a:endParaRPr lang="zh-TW" altLang="en-US" dirty="0"/>
                    </a:p>
                  </a:txBody>
                  <a:tcPr>
                    <a:solidFill>
                      <a:schemeClr val="tx1">
                        <a:lumMod val="50000"/>
                        <a:lumOff val="50000"/>
                      </a:schemeClr>
                    </a:solidFill>
                  </a:tcPr>
                </a:tc>
                <a:tc>
                  <a:txBody>
                    <a:bodyPr/>
                    <a:lstStyle/>
                    <a:p>
                      <a:pPr algn="ctr"/>
                      <a:endParaRPr lang="zh-TW" altLang="en-US" dirty="0"/>
                    </a:p>
                  </a:txBody>
                  <a:tcPr anchor="ctr">
                    <a:solidFill>
                      <a:schemeClr val="tx1">
                        <a:lumMod val="50000"/>
                        <a:lumOff val="50000"/>
                      </a:schemeClr>
                    </a:solidFill>
                  </a:tcPr>
                </a:tc>
                <a:tc>
                  <a:txBody>
                    <a:bodyPr/>
                    <a:lstStyle/>
                    <a:p>
                      <a:endParaRPr lang="zh-TW" altLang="en-US" dirty="0"/>
                    </a:p>
                  </a:txBody>
                  <a:tcPr>
                    <a:solidFill>
                      <a:schemeClr val="tx1">
                        <a:lumMod val="50000"/>
                        <a:lumOff val="50000"/>
                      </a:schemeClr>
                    </a:solidFill>
                  </a:tcPr>
                </a:tc>
                <a:tc>
                  <a:txBody>
                    <a:bodyPr/>
                    <a:lstStyle/>
                    <a:p>
                      <a:r>
                        <a:rPr lang="zh-TW" altLang="en-US" dirty="0" smtClean="0"/>
                        <a:t>●</a:t>
                      </a:r>
                      <a:endParaRPr lang="zh-TW" altLang="en-US" dirty="0"/>
                    </a:p>
                  </a:txBody>
                  <a:tcPr>
                    <a:solidFill>
                      <a:schemeClr val="bg1">
                        <a:lumMod val="65000"/>
                      </a:schemeClr>
                    </a:solidFill>
                  </a:tcPr>
                </a:tc>
                <a:tc>
                  <a:txBody>
                    <a:bodyPr/>
                    <a:lstStyle/>
                    <a:p>
                      <a:r>
                        <a:rPr lang="zh-TW" altLang="en-US" dirty="0" smtClean="0"/>
                        <a:t>●</a:t>
                      </a:r>
                      <a:endParaRPr lang="zh-TW" altLang="en-US" dirty="0"/>
                    </a:p>
                  </a:txBody>
                  <a:tcPr>
                    <a:solidFill>
                      <a:schemeClr val="bg1">
                        <a:lumMod val="65000"/>
                      </a:schemeClr>
                    </a:solidFill>
                  </a:tcPr>
                </a:tc>
                <a:tc>
                  <a:txBody>
                    <a:bodyPr/>
                    <a:lstStyle/>
                    <a:p>
                      <a:r>
                        <a:rPr lang="zh-TW" altLang="en-US" dirty="0" smtClean="0"/>
                        <a:t>●</a:t>
                      </a:r>
                      <a:endParaRPr lang="zh-TW" altLang="en-US" dirty="0"/>
                    </a:p>
                  </a:txBody>
                  <a:tcPr>
                    <a:solidFill>
                      <a:schemeClr val="bg1">
                        <a:lumMod val="65000"/>
                      </a:schemeClr>
                    </a:solidFill>
                  </a:tcPr>
                </a:tc>
                <a:tc>
                  <a:txBody>
                    <a:bodyPr/>
                    <a:lstStyle/>
                    <a:p>
                      <a:r>
                        <a:rPr lang="zh-TW" altLang="en-US" dirty="0" smtClean="0"/>
                        <a:t>●</a:t>
                      </a:r>
                      <a:endParaRPr lang="zh-TW" altLang="en-US" dirty="0"/>
                    </a:p>
                  </a:txBody>
                  <a:tcPr>
                    <a:solidFill>
                      <a:schemeClr val="bg1">
                        <a:lumMod val="65000"/>
                      </a:schemeClr>
                    </a:solidFill>
                  </a:tcPr>
                </a:tc>
                <a:tc>
                  <a:txBody>
                    <a:bodyPr/>
                    <a:lstStyle/>
                    <a:p>
                      <a:r>
                        <a:rPr lang="zh-TW" altLang="en-US" dirty="0" smtClean="0"/>
                        <a:t>●</a:t>
                      </a:r>
                      <a:endParaRPr lang="zh-TW" altLang="en-US" dirty="0"/>
                    </a:p>
                  </a:txBody>
                  <a:tcPr>
                    <a:solidFill>
                      <a:schemeClr val="bg1">
                        <a:lumMod val="65000"/>
                      </a:schemeClr>
                    </a:solidFill>
                  </a:tcPr>
                </a:tc>
                <a:tc>
                  <a:txBody>
                    <a:bodyPr/>
                    <a:lstStyle/>
                    <a:p>
                      <a:endParaRPr lang="zh-TW" altLang="en-US" dirty="0"/>
                    </a:p>
                  </a:txBody>
                  <a:tcPr>
                    <a:solidFill>
                      <a:schemeClr val="tx1">
                        <a:lumMod val="50000"/>
                        <a:lumOff val="50000"/>
                      </a:schemeClr>
                    </a:solidFill>
                  </a:tcPr>
                </a:tc>
                <a:tc>
                  <a:txBody>
                    <a:bodyPr/>
                    <a:lstStyle/>
                    <a:p>
                      <a:endParaRPr lang="zh-TW" altLang="en-US" dirty="0"/>
                    </a:p>
                  </a:txBody>
                  <a:tcPr>
                    <a:solidFill>
                      <a:schemeClr val="tx1">
                        <a:lumMod val="50000"/>
                        <a:lumOff val="50000"/>
                      </a:schemeClr>
                    </a:solidFill>
                  </a:tcPr>
                </a:tc>
              </a:tr>
            </a:tbl>
          </a:graphicData>
        </a:graphic>
      </p:graphicFrame>
      <p:graphicFrame>
        <p:nvGraphicFramePr>
          <p:cNvPr id="6" name="表格 5"/>
          <p:cNvGraphicFramePr>
            <a:graphicFrameLocks noGrp="1"/>
          </p:cNvGraphicFramePr>
          <p:nvPr/>
        </p:nvGraphicFramePr>
        <p:xfrm>
          <a:off x="714346" y="4429132"/>
          <a:ext cx="8072500" cy="500066"/>
        </p:xfrm>
        <a:graphic>
          <a:graphicData uri="http://schemas.openxmlformats.org/drawingml/2006/table">
            <a:tbl>
              <a:tblPr firstRow="1" bandRow="1">
                <a:tableStyleId>{93296810-A885-4BE3-A3E7-6D5BEEA58F35}</a:tableStyleId>
              </a:tblPr>
              <a:tblGrid>
                <a:gridCol w="1614500"/>
                <a:gridCol w="1614500"/>
                <a:gridCol w="1614500"/>
                <a:gridCol w="1614500"/>
                <a:gridCol w="1614500"/>
              </a:tblGrid>
              <a:tr h="500066">
                <a:tc>
                  <a:txBody>
                    <a:bodyPr/>
                    <a:lstStyle/>
                    <a:p>
                      <a:pPr algn="ctr"/>
                      <a:r>
                        <a:rPr lang="en-US" altLang="zh-TW" sz="2000" dirty="0" smtClean="0"/>
                        <a:t>Block 0</a:t>
                      </a:r>
                      <a:endParaRPr lang="zh-TW" altLang="en-US" sz="2000" dirty="0"/>
                    </a:p>
                  </a:txBody>
                  <a:tcPr anchor="ctr"/>
                </a:tc>
                <a:tc>
                  <a:txBody>
                    <a:bodyPr/>
                    <a:lstStyle/>
                    <a:p>
                      <a:pPr algn="ctr"/>
                      <a:r>
                        <a:rPr lang="en-US" altLang="zh-TW" sz="2000" dirty="0" smtClean="0"/>
                        <a:t>Block 1</a:t>
                      </a:r>
                      <a:endParaRPr lang="zh-TW" altLang="en-US" sz="2000" dirty="0"/>
                    </a:p>
                  </a:txBody>
                  <a:tcPr anchor="ctr"/>
                </a:tc>
                <a:tc>
                  <a:txBody>
                    <a:bodyPr/>
                    <a:lstStyle/>
                    <a:p>
                      <a:pPr algn="ctr"/>
                      <a:r>
                        <a:rPr lang="en-US" altLang="zh-TW" sz="2000" dirty="0" smtClean="0"/>
                        <a:t>…</a:t>
                      </a:r>
                      <a:endParaRPr lang="zh-TW" altLang="en-US" sz="2000" dirty="0"/>
                    </a:p>
                  </a:txBody>
                  <a:tcPr anchor="ctr"/>
                </a:tc>
                <a:tc>
                  <a:txBody>
                    <a:bodyPr/>
                    <a:lstStyle/>
                    <a:p>
                      <a:pPr algn="ctr"/>
                      <a:r>
                        <a:rPr lang="en-US" altLang="zh-TW" sz="2000" dirty="0" smtClean="0"/>
                        <a:t>…</a:t>
                      </a:r>
                      <a:endParaRPr lang="zh-TW" altLang="en-US" sz="2000" dirty="0"/>
                    </a:p>
                  </a:txBody>
                  <a:tcPr anchor="ctr"/>
                </a:tc>
                <a:tc>
                  <a:txBody>
                    <a:bodyPr/>
                    <a:lstStyle/>
                    <a:p>
                      <a:pPr algn="ctr"/>
                      <a:r>
                        <a:rPr lang="en-US" altLang="zh-TW" sz="2000" dirty="0" smtClean="0"/>
                        <a:t>Block n</a:t>
                      </a:r>
                      <a:endParaRPr lang="zh-TW" altLang="en-US" sz="2000" dirty="0"/>
                    </a:p>
                  </a:txBody>
                  <a:tcPr anchor="ctr"/>
                </a:tc>
              </a:tr>
            </a:tbl>
          </a:graphicData>
        </a:graphic>
      </p:graphicFrame>
      <p:cxnSp>
        <p:nvCxnSpPr>
          <p:cNvPr id="7" name="直線單箭頭接點 6"/>
          <p:cNvCxnSpPr/>
          <p:nvPr/>
        </p:nvCxnSpPr>
        <p:spPr>
          <a:xfrm rot="5400000">
            <a:off x="1199206" y="3242946"/>
            <a:ext cx="1487149" cy="88522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線單箭頭接點 7"/>
          <p:cNvCxnSpPr/>
          <p:nvPr/>
        </p:nvCxnSpPr>
        <p:spPr>
          <a:xfrm rot="16200000" flipH="1">
            <a:off x="2210464" y="3578088"/>
            <a:ext cx="1526650" cy="2544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直線單箭頭接點 8"/>
          <p:cNvCxnSpPr/>
          <p:nvPr/>
        </p:nvCxnSpPr>
        <p:spPr>
          <a:xfrm rot="16200000" flipH="1">
            <a:off x="3286116" y="3000372"/>
            <a:ext cx="1500198" cy="135732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直線單箭頭接點 9"/>
          <p:cNvCxnSpPr/>
          <p:nvPr/>
        </p:nvCxnSpPr>
        <p:spPr>
          <a:xfrm rot="16200000" flipH="1">
            <a:off x="5572132" y="3643314"/>
            <a:ext cx="1500198" cy="714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直線單箭頭接點 10"/>
          <p:cNvCxnSpPr/>
          <p:nvPr/>
        </p:nvCxnSpPr>
        <p:spPr>
          <a:xfrm rot="16200000" flipH="1">
            <a:off x="6572264" y="3071810"/>
            <a:ext cx="1500198" cy="121444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原創">
  <a:themeElements>
    <a:clrScheme name="原創">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原創">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原創">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2113</TotalTime>
  <Words>1119</Words>
  <Application>Microsoft Office PowerPoint</Application>
  <PresentationFormat>如螢幕大小 (4:3)</PresentationFormat>
  <Paragraphs>242</Paragraphs>
  <Slides>28</Slides>
  <Notes>12</Notes>
  <HiddenSlides>1</HiddenSlides>
  <MMClips>0</MMClips>
  <ScaleCrop>false</ScaleCrop>
  <HeadingPairs>
    <vt:vector size="4" baseType="variant">
      <vt:variant>
        <vt:lpstr>佈景主題</vt:lpstr>
      </vt:variant>
      <vt:variant>
        <vt:i4>1</vt:i4>
      </vt:variant>
      <vt:variant>
        <vt:lpstr>投影片標題</vt:lpstr>
      </vt:variant>
      <vt:variant>
        <vt:i4>28</vt:i4>
      </vt:variant>
    </vt:vector>
  </HeadingPairs>
  <TitlesOfParts>
    <vt:vector size="29" baseType="lpstr">
      <vt:lpstr>原創</vt:lpstr>
      <vt:lpstr>Introduce File Systems – EXT2/3 and BTRFS</vt:lpstr>
      <vt:lpstr>Outline</vt:lpstr>
      <vt:lpstr>Introduce File System</vt:lpstr>
      <vt:lpstr>Introduce File System</vt:lpstr>
      <vt:lpstr>Introduce File System</vt:lpstr>
      <vt:lpstr>Introduce File System</vt:lpstr>
      <vt:lpstr>Introduce File System</vt:lpstr>
      <vt:lpstr>EXT2/3 Design</vt:lpstr>
      <vt:lpstr>Bit map</vt:lpstr>
      <vt:lpstr>EXT2/3 Design</vt:lpstr>
      <vt:lpstr>EXT2/3 Design</vt:lpstr>
      <vt:lpstr>EXT2 directory</vt:lpstr>
      <vt:lpstr>BTRFS(Buffer File System)</vt:lpstr>
      <vt:lpstr>BTRFS Design</vt:lpstr>
      <vt:lpstr>BTRFS Design</vt:lpstr>
      <vt:lpstr>BTRFS Design</vt:lpstr>
      <vt:lpstr>Extent tree(BTRFS)</vt:lpstr>
      <vt:lpstr>Extent</vt:lpstr>
      <vt:lpstr>Copy on Write Logging</vt:lpstr>
      <vt:lpstr>Flash-Memory Characteristics</vt:lpstr>
      <vt:lpstr>Other Characteristics</vt:lpstr>
      <vt:lpstr>Statistics Environment</vt:lpstr>
      <vt:lpstr>Read Speed</vt:lpstr>
      <vt:lpstr>Write Speed</vt:lpstr>
      <vt:lpstr>Random Read</vt:lpstr>
      <vt:lpstr>Random Write</vt:lpstr>
      <vt:lpstr>Reference</vt:lpstr>
      <vt:lpstr>Discussion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Introduce File Systems – EXT2/3 and BTRFS</dc:title>
  <dc:subject>Introduce File Systems – EXT2/3 and BTRFS</dc:subject>
  <dc:creator>Yang ShunFa</dc:creator>
  <cp:keywords>file systems, BTRFS</cp:keywords>
  <dc:description>2009-10-19_中群讀書會</dc:description>
  <cp:lastModifiedBy>FaFaYang</cp:lastModifiedBy>
  <cp:revision>221</cp:revision>
  <dcterms:created xsi:type="dcterms:W3CDTF">2009-09-29T00:56:08Z</dcterms:created>
  <dcterms:modified xsi:type="dcterms:W3CDTF">2009-10-19T02:07:11Z</dcterms:modified>
</cp:coreProperties>
</file>