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0" r:id="rId3"/>
    <p:sldId id="262" r:id="rId4"/>
    <p:sldId id="267" r:id="rId5"/>
    <p:sldId id="265" r:id="rId6"/>
    <p:sldId id="275" r:id="rId7"/>
    <p:sldId id="263" r:id="rId8"/>
    <p:sldId id="266" r:id="rId9"/>
    <p:sldId id="258" r:id="rId10"/>
    <p:sldId id="280" r:id="rId11"/>
    <p:sldId id="264" r:id="rId12"/>
    <p:sldId id="281" r:id="rId13"/>
    <p:sldId id="272" r:id="rId14"/>
    <p:sldId id="276" r:id="rId15"/>
    <p:sldId id="278" r:id="rId16"/>
    <p:sldId id="270" r:id="rId17"/>
    <p:sldId id="282" r:id="rId18"/>
    <p:sldId id="269" r:id="rId19"/>
    <p:sldId id="285" r:id="rId20"/>
    <p:sldId id="283" r:id="rId21"/>
    <p:sldId id="273" r:id="rId22"/>
    <p:sldId id="284" r:id="rId23"/>
    <p:sldId id="274" r:id="rId2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37"/>
    <a:srgbClr val="60EF11"/>
    <a:srgbClr val="0BD9F5"/>
    <a:srgbClr val="FF9900"/>
    <a:srgbClr val="62FB25"/>
    <a:srgbClr val="2BF530"/>
    <a:srgbClr val="FFCC66"/>
    <a:srgbClr val="51E83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8" autoAdjust="0"/>
    <p:restoredTop sz="93513" autoAdjust="0"/>
  </p:normalViewPr>
  <p:slideViewPr>
    <p:cSldViewPr>
      <p:cViewPr>
        <p:scale>
          <a:sx n="70" d="100"/>
          <a:sy n="70" d="100"/>
        </p:scale>
        <p:origin x="-5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9A8BD-5DAB-4833-8A13-F505428EA275}" type="datetimeFigureOut">
              <a:rPr lang="zh-TW" altLang="en-US" smtClean="0"/>
              <a:pPr/>
              <a:t>2010/8/13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ED332-1D04-4C1A-98C6-8B7C6548C77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 bwMode="ltGray">
          <a:xfrm>
            <a:off x="0" y="-6350"/>
            <a:ext cx="9144000" cy="686435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/>
          </a:p>
        </p:txBody>
      </p:sp>
      <p:sp>
        <p:nvSpPr>
          <p:cNvPr id="5" name="投影片編號版面配置區 2"/>
          <p:cNvSpPr txBox="1">
            <a:spLocks/>
          </p:cNvSpPr>
          <p:nvPr userDrawn="1"/>
        </p:nvSpPr>
        <p:spPr>
          <a:xfrm>
            <a:off x="8394700" y="6340475"/>
            <a:ext cx="609600" cy="4572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300" dirty="0" smtClean="0">
                <a:solidFill>
                  <a:schemeClr val="bg1"/>
                </a:solidFill>
                <a:latin typeface="Brush Script MT" pitchFamily="66" charset="0"/>
                <a:ea typeface="+mn-ea"/>
              </a:rPr>
              <a:t>P.</a:t>
            </a:r>
            <a:fld id="{8ADA5EB8-19C1-4AC4-B4C9-7876D2B251EF}" type="slidenum">
              <a:rPr kumimoji="0" lang="en-US" altLang="zh-TW" sz="1300" smtClean="0">
                <a:solidFill>
                  <a:schemeClr val="bg1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en-US" altLang="zh-TW" sz="1300" dirty="0" smtClean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Picture 1" descr="C:\Users\chingyao\Documents\NCHC\CI_EN_72dpi\CI_EN_黑底反白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" y="120650"/>
            <a:ext cx="6910388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3B1FB-44CB-49AF-852A-24CD8C8463A4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D0105-A9BA-431E-9213-B9BDE595CF9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3C705-E11B-45B3-83E4-CADCAD691213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1C2A-5EB7-4F20-B5F5-995BF6CF435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 bwMode="ltGray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/>
          </a:p>
        </p:txBody>
      </p:sp>
      <p:sp>
        <p:nvSpPr>
          <p:cNvPr id="5" name="投影片編號版面配置區 2"/>
          <p:cNvSpPr txBox="1">
            <a:spLocks/>
          </p:cNvSpPr>
          <p:nvPr userDrawn="1"/>
        </p:nvSpPr>
        <p:spPr>
          <a:xfrm>
            <a:off x="8498904" y="6340475"/>
            <a:ext cx="609600" cy="4572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400" dirty="0" smtClean="0">
                <a:solidFill>
                  <a:schemeClr val="bg1"/>
                </a:solidFill>
                <a:latin typeface="Brush Script MT" pitchFamily="66" charset="0"/>
                <a:ea typeface="+mn-ea"/>
              </a:rPr>
              <a:t>P.</a:t>
            </a:r>
            <a:fld id="{A8C64F19-31E9-45CF-A13E-7030715A0828}" type="slidenum">
              <a:rPr kumimoji="0" lang="en-US" altLang="zh-TW" sz="1400" smtClean="0">
                <a:solidFill>
                  <a:schemeClr val="bg1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en-US" altLang="zh-TW" sz="1400" dirty="0" smtClean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008112" cy="82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675D-7367-43DB-B70A-E0ADFF634D2F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DB37E-B9F9-485E-996B-92EF957A331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9CCC6-C767-4CDE-8CB7-76FD3C7328D0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5BA10-978B-4062-A8CD-A821DC84067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EC281-E6F6-4A9D-9869-C8B24101B61C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A251-5BFD-4C53-8C97-97B2AED1F14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690C-9F16-4B90-8004-127ADEA865D8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89D75-3AFA-4721-BE7F-C5E879C2402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66D13-5BA0-4A90-A65B-205A1DF85BA9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AC2AD-C625-4F89-8E07-70794C34C87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BCB02-A462-4623-8087-32C5DFCD4962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1DA91-0CEB-4D64-94AC-B3C50950B50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5720D-DC53-43FC-9869-7466AFC46353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09CFA-965A-42B2-AE41-A0AAE55C9DB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5FB8E38-B82F-454E-B761-A39B30FE75F4}" type="datetimeFigureOut">
              <a:rPr lang="zh-TW" altLang="en-US"/>
              <a:pPr>
                <a:defRPr/>
              </a:pPr>
              <a:t>2010/8/13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79EC2B-D7CA-4A8B-99EE-54F92DA799D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矩形 8"/>
          <p:cNvSpPr/>
          <p:nvPr/>
        </p:nvSpPr>
        <p:spPr bwMode="ltGray">
          <a:xfrm>
            <a:off x="0" y="-6350"/>
            <a:ext cx="9144000" cy="686435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/>
          </a:p>
        </p:txBody>
      </p:sp>
      <p:pic>
        <p:nvPicPr>
          <p:cNvPr id="1032" name="Picture 1" descr="C:\Users\chingyao\Documents\NCHC\CI_EN_72dpi\CI_EN_黑底反白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800" y="120650"/>
            <a:ext cx="6910388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istrator\&#26700;&#38754;\CrawlZilla_HowTo.wm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hyperlink" Target="http://www.youtube.com/watch?v=bRWQ3BXEj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enterprise/search/customer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標題 1"/>
          <p:cNvSpPr>
            <a:spLocks noGrp="1"/>
          </p:cNvSpPr>
          <p:nvPr>
            <p:ph type="ctrTitle"/>
          </p:nvPr>
        </p:nvSpPr>
        <p:spPr>
          <a:xfrm>
            <a:off x="0" y="377652"/>
            <a:ext cx="9144000" cy="1827212"/>
          </a:xfrm>
        </p:spPr>
        <p:txBody>
          <a:bodyPr/>
          <a:lstStyle/>
          <a:p>
            <a:pPr eaLnBrk="1" hangingPunct="1"/>
            <a:r>
              <a:rPr lang="zh-TW" altLang="en-US" sz="5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快速佈署叢集式搜尋引擎</a:t>
            </a:r>
            <a:endParaRPr lang="zh-TW" altLang="en-US" sz="5000" i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755576" y="3993063"/>
            <a:ext cx="7704855" cy="1884209"/>
          </a:xfrm>
        </p:spPr>
        <p:txBody>
          <a:bodyPr rtlCol="0">
            <a:normAutofit fontScale="92500" lnSpcReduction="20000"/>
          </a:bodyPr>
          <a:lstStyle/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陳威宇</a:t>
            </a:r>
            <a:r>
              <a:rPr lang="en-US" altLang="zh-TW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	</a:t>
            </a: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郭文傑</a:t>
            </a:r>
            <a:r>
              <a:rPr lang="en-US" altLang="zh-TW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	</a:t>
            </a: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楊順發</a:t>
            </a:r>
            <a:endParaRPr lang="en-US" altLang="zh-TW" sz="2400" b="1" dirty="0" smtClean="0">
              <a:solidFill>
                <a:schemeClr val="bg1">
                  <a:lumMod val="95000"/>
                </a:schemeClr>
              </a:solidFill>
              <a:latin typeface="Book Antiqua" pitchFamily="18" charset="0"/>
              <a:ea typeface="標楷體" pitchFamily="65" charset="-120"/>
            </a:endParaRPr>
          </a:p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{ </a:t>
            </a:r>
            <a:r>
              <a:rPr lang="en-US" altLang="zh-TW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waue</a:t>
            </a:r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, rock , </a:t>
            </a:r>
            <a:r>
              <a:rPr lang="en-US" altLang="zh-TW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shunfa</a:t>
            </a:r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}@</a:t>
            </a:r>
            <a:r>
              <a:rPr lang="en-US" altLang="zh-TW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nchc.org.tw</a:t>
            </a:r>
            <a:endParaRPr lang="en-US" altLang="zh-TW" sz="240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國家高速網路與計算中心</a:t>
            </a:r>
            <a:endParaRPr lang="en-US" altLang="zh-TW" sz="2400" b="1" dirty="0" smtClean="0">
              <a:solidFill>
                <a:schemeClr val="bg1">
                  <a:lumMod val="95000"/>
                </a:schemeClr>
              </a:solidFill>
              <a:latin typeface="Book Antiqua" pitchFamily="18" charset="0"/>
              <a:ea typeface="標楷體" pitchFamily="65" charset="-120"/>
            </a:endParaRPr>
          </a:p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自由軟體實驗室</a:t>
            </a:r>
            <a:r>
              <a:rPr lang="en-US" altLang="zh-TW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 </a:t>
            </a:r>
            <a:endParaRPr lang="zh-TW" altLang="en-US" sz="2400" b="1" dirty="0" smtClean="0"/>
          </a:p>
        </p:txBody>
      </p:sp>
      <p:sp>
        <p:nvSpPr>
          <p:cNvPr id="6" name="矩形 5"/>
          <p:cNvSpPr/>
          <p:nvPr/>
        </p:nvSpPr>
        <p:spPr bwMode="invGray">
          <a:xfrm>
            <a:off x="0" y="3573016"/>
            <a:ext cx="9144000" cy="46037"/>
          </a:xfrm>
          <a:prstGeom prst="rect">
            <a:avLst/>
          </a:prstGeom>
          <a:solidFill>
            <a:schemeClr val="bg1">
              <a:lumMod val="85000"/>
            </a:schemeClr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771800" y="5807584"/>
            <a:ext cx="3744416" cy="83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ctr">
              <a:lnSpc>
                <a:spcPts val="2900"/>
              </a:lnSpc>
              <a:defRPr/>
            </a:pPr>
            <a:r>
              <a:rPr lang="en-GB" altLang="zh-TW" sz="20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August  14~15, 2010                     COSCUP 2010 </a:t>
            </a:r>
            <a:endParaRPr lang="en-GB" altLang="ja-JP" sz="20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Administrator\My Documents\Downloads\1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7215" y="1707979"/>
            <a:ext cx="3068961" cy="2009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2" y="1484312"/>
            <a:ext cx="8496176" cy="5087959"/>
          </a:xfrm>
        </p:spPr>
        <p:txBody>
          <a:bodyPr/>
          <a:lstStyle/>
          <a:p>
            <a:pPr eaLnBrk="1" hangingPunct="1">
              <a:spcBef>
                <a:spcPts val="600"/>
              </a:spcBef>
              <a:defRPr/>
            </a:pPr>
            <a:r>
              <a:rPr lang="en-US" altLang="zh-TW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組成</a:t>
            </a:r>
            <a:endParaRPr lang="en-US" altLang="zh-TW" b="1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管理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執行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TW" altLang="en-US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開發者註解</a:t>
            </a:r>
            <a:endParaRPr lang="en-US" altLang="zh-TW" sz="2800" b="1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目前</a:t>
            </a:r>
            <a:r>
              <a:rPr lang="en-US" altLang="zh-TW" sz="2400" b="1" dirty="0" err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仍處開發階段，若系統出現不正常反應屬自然現象，不需要太恐慌並將問題回報給開發者改善後即可正常使用。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31640" y="1484784"/>
            <a:ext cx="6624736" cy="4680520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系統架構</a:t>
            </a:r>
          </a:p>
        </p:txBody>
      </p:sp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10" name="流程圖: 替代處理程序 9"/>
          <p:cNvSpPr/>
          <p:nvPr/>
        </p:nvSpPr>
        <p:spPr>
          <a:xfrm>
            <a:off x="3779912" y="4464263"/>
            <a:ext cx="3888432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Hadoop</a:t>
            </a:r>
            <a:endParaRPr lang="zh-TW" altLang="en-US" sz="2400" b="1" dirty="0"/>
          </a:p>
        </p:txBody>
      </p:sp>
      <p:sp>
        <p:nvSpPr>
          <p:cNvPr id="11" name="流程圖: 替代處理程序 10"/>
          <p:cNvSpPr/>
          <p:nvPr/>
        </p:nvSpPr>
        <p:spPr>
          <a:xfrm>
            <a:off x="1547664" y="4464263"/>
            <a:ext cx="2088232" cy="692929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Tomcat</a:t>
            </a:r>
            <a:endParaRPr lang="zh-TW" altLang="en-US" sz="2400" b="1" dirty="0"/>
          </a:p>
        </p:txBody>
      </p:sp>
      <p:sp>
        <p:nvSpPr>
          <p:cNvPr id="12" name="流程圖: 替代處理程序 11"/>
          <p:cNvSpPr/>
          <p:nvPr/>
        </p:nvSpPr>
        <p:spPr>
          <a:xfrm>
            <a:off x="1547664" y="3724115"/>
            <a:ext cx="6120680" cy="672862"/>
          </a:xfrm>
          <a:prstGeom prst="flowChartAlternateProcess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Crawlzilla System Management</a:t>
            </a:r>
            <a:endParaRPr lang="zh-TW" altLang="en-US" sz="2400" b="1" dirty="0"/>
          </a:p>
        </p:txBody>
      </p:sp>
      <p:sp>
        <p:nvSpPr>
          <p:cNvPr id="13" name="圓角矩形 12"/>
          <p:cNvSpPr/>
          <p:nvPr/>
        </p:nvSpPr>
        <p:spPr>
          <a:xfrm>
            <a:off x="4642390" y="3118539"/>
            <a:ext cx="3025954" cy="538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Lucene</a:t>
            </a:r>
            <a:endParaRPr lang="zh-TW" altLang="en-US" sz="2400" b="1" dirty="0"/>
          </a:p>
        </p:txBody>
      </p:sp>
      <p:sp>
        <p:nvSpPr>
          <p:cNvPr id="14" name="圓角矩形 13"/>
          <p:cNvSpPr/>
          <p:nvPr/>
        </p:nvSpPr>
        <p:spPr>
          <a:xfrm>
            <a:off x="4642390" y="2512964"/>
            <a:ext cx="3025954" cy="538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Nutch</a:t>
            </a:r>
            <a:endParaRPr lang="zh-TW" altLang="en-US" sz="2400" b="1" dirty="0"/>
          </a:p>
        </p:txBody>
      </p:sp>
      <p:sp>
        <p:nvSpPr>
          <p:cNvPr id="15" name="圓角矩形 14"/>
          <p:cNvSpPr/>
          <p:nvPr/>
        </p:nvSpPr>
        <p:spPr>
          <a:xfrm>
            <a:off x="1547664" y="2512964"/>
            <a:ext cx="2957182" cy="114386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JSP + </a:t>
            </a:r>
            <a:r>
              <a:rPr lang="en-US" altLang="zh-TW" sz="2400" b="1" dirty="0" err="1" smtClean="0"/>
              <a:t>Servlet</a:t>
            </a:r>
            <a:r>
              <a:rPr lang="zh-TW" altLang="en-US" sz="2400" b="1" dirty="0" smtClean="0"/>
              <a:t> </a:t>
            </a:r>
            <a:r>
              <a:rPr lang="en-US" altLang="zh-TW" sz="2400" b="1" dirty="0" smtClean="0"/>
              <a:t>+ </a:t>
            </a:r>
            <a:r>
              <a:rPr lang="en-US" altLang="zh-TW" sz="2400" b="1" dirty="0" err="1" smtClean="0"/>
              <a:t>JavaBean</a:t>
            </a:r>
            <a:endParaRPr lang="en-US" altLang="zh-TW" sz="2400" b="1" dirty="0" smtClean="0"/>
          </a:p>
        </p:txBody>
      </p:sp>
      <p:sp>
        <p:nvSpPr>
          <p:cNvPr id="16" name="流程圖: 替代處理程序 15"/>
          <p:cNvSpPr/>
          <p:nvPr/>
        </p:nvSpPr>
        <p:spPr>
          <a:xfrm>
            <a:off x="4642390" y="5204410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PC2</a:t>
            </a:r>
            <a:endParaRPr lang="zh-TW" altLang="en-US" sz="2400" b="1" dirty="0"/>
          </a:p>
        </p:txBody>
      </p:sp>
      <p:sp>
        <p:nvSpPr>
          <p:cNvPr id="19" name="流程圖: 替代處理程序 18"/>
          <p:cNvSpPr/>
          <p:nvPr/>
        </p:nvSpPr>
        <p:spPr>
          <a:xfrm>
            <a:off x="5673965" y="5204410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PC3</a:t>
            </a:r>
            <a:endParaRPr lang="zh-TW" altLang="en-US" sz="2400" b="1" dirty="0"/>
          </a:p>
        </p:txBody>
      </p:sp>
      <p:sp>
        <p:nvSpPr>
          <p:cNvPr id="20" name="流程圖: 替代處理程序 19"/>
          <p:cNvSpPr/>
          <p:nvPr/>
        </p:nvSpPr>
        <p:spPr>
          <a:xfrm>
            <a:off x="6705540" y="5204410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PC4</a:t>
            </a:r>
            <a:endParaRPr lang="zh-TW" altLang="en-US" sz="2400" b="1" dirty="0"/>
          </a:p>
        </p:txBody>
      </p:sp>
      <p:sp>
        <p:nvSpPr>
          <p:cNvPr id="21" name="流程圖: 替代處理程序 20"/>
          <p:cNvSpPr/>
          <p:nvPr/>
        </p:nvSpPr>
        <p:spPr>
          <a:xfrm>
            <a:off x="1547664" y="1772816"/>
            <a:ext cx="6120680" cy="67286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Web UI ( Crawlzilla Website + Search Engine)</a:t>
            </a:r>
            <a:endParaRPr lang="zh-TW" altLang="en-US" sz="2400" b="1" dirty="0"/>
          </a:p>
        </p:txBody>
      </p:sp>
      <p:sp>
        <p:nvSpPr>
          <p:cNvPr id="18" name="流程圖: 替代處理程序 17"/>
          <p:cNvSpPr/>
          <p:nvPr/>
        </p:nvSpPr>
        <p:spPr>
          <a:xfrm>
            <a:off x="1547664" y="5204410"/>
            <a:ext cx="3051036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PC1 (Master)</a:t>
            </a:r>
            <a:endParaRPr lang="zh-TW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– 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叢集系統需求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!?</a:t>
            </a:r>
            <a:endParaRPr lang="zh-TW" altLang="en-US" sz="36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899592" y="1340768"/>
            <a:ext cx="7704856" cy="5087959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zh-TW" altLang="en-US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嫌一台電腦跑不夠快</a:t>
            </a:r>
            <a:r>
              <a:rPr lang="en-US" altLang="zh-TW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!?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zh-TW" altLang="en-US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閒置電腦太多</a:t>
            </a:r>
            <a:r>
              <a:rPr lang="en-US" altLang="zh-TW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!?</a:t>
            </a:r>
          </a:p>
          <a:p>
            <a:pPr lvl="1" eaLnBrk="1" hangingPunct="1">
              <a:spcBef>
                <a:spcPts val="18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讓多台電腦分工合作運算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1800"/>
              </a:spcBef>
              <a:defRPr/>
            </a:pPr>
            <a:r>
              <a:rPr lang="zh-TW" altLang="en-US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架設叢集環境很麻煩</a:t>
            </a:r>
            <a:r>
              <a:rPr lang="en-US" altLang="zh-TW" sz="2800" b="1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?</a:t>
            </a:r>
          </a:p>
          <a:p>
            <a:pPr lvl="1" eaLnBrk="1" hangingPunct="1">
              <a:spcBef>
                <a:spcPts val="18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啟動</a:t>
            </a:r>
            <a:r>
              <a:rPr lang="en-US" altLang="zh-TW" sz="2400" b="1" dirty="0" err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懶人叢集模式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800"/>
              </a:spcBef>
              <a:defRPr/>
            </a:pPr>
            <a:r>
              <a:rPr lang="zh-TW" altLang="en-US" sz="2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輕鬆安裝及移除</a:t>
            </a:r>
            <a:endParaRPr lang="en-US" altLang="zh-TW" sz="20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800"/>
              </a:spcBef>
              <a:defRPr/>
            </a:pPr>
            <a:r>
              <a:rPr lang="zh-TW" altLang="en-US" sz="2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可動態增加及刪除運算主機</a:t>
            </a:r>
            <a:endParaRPr lang="en-US" altLang="zh-TW" sz="20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800"/>
              </a:spcBef>
              <a:defRPr/>
            </a:pPr>
            <a:r>
              <a:rPr lang="zh-TW" altLang="en-US" sz="2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即時檢視叢集運算主機狀態</a:t>
            </a:r>
            <a:endParaRPr lang="en-US" altLang="zh-TW" sz="20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628800"/>
            <a:ext cx="213146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中文分詞</a:t>
            </a:r>
            <a:endParaRPr lang="zh-TW" altLang="en-US" sz="4000" b="1" dirty="0" smtClean="0">
              <a:solidFill>
                <a:srgbClr val="2BF530"/>
              </a:solidFill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中文分詞是</a:t>
            </a:r>
            <a:r>
              <a:rPr lang="en-US" altLang="zh-TW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…?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以中英文字詞結構解釋：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英文以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詞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為文字的基本單位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中文以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字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為文字的基本單位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例：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英文                     → 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I am a good student.</a:t>
            </a: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無分詞時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 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→ 我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是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一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位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好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學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生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加入分詞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 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→ 我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是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一位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好學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學生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buNone/>
              <a:defRPr/>
            </a:pPr>
            <a:endParaRPr lang="en-US" altLang="zh-TW" sz="20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32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加入中文分詞效果</a:t>
            </a:r>
            <a:endParaRPr lang="zh-TW" altLang="en-US" sz="3200" b="1" dirty="0" smtClean="0">
              <a:solidFill>
                <a:srgbClr val="2BF530"/>
              </a:solidFill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索引資料庫會以中文字詞為基本單位建立索引</a:t>
            </a:r>
            <a:endParaRPr lang="en-US" altLang="zh-TW" sz="24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2400"/>
              </a:spcBef>
              <a:defRPr/>
            </a:pP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搜尋引擎加入中文分詞搜尋範例</a:t>
            </a:r>
            <a:endParaRPr lang="en-US" altLang="zh-TW" sz="1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無中文分詞時，搜尋關鍵字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電影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endParaRPr lang="en-US" altLang="zh-TW" sz="16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有中文分詞時，搜尋關鍵字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電影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4947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195736" y="2132856"/>
            <a:ext cx="360040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8727132" cy="467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1835696" y="2404986"/>
            <a:ext cx="24783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179512" y="1542161"/>
          <a:ext cx="8723312" cy="404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069"/>
                <a:gridCol w="1550331"/>
                <a:gridCol w="1296144"/>
                <a:gridCol w="1512168"/>
                <a:gridCol w="2314600"/>
              </a:tblGrid>
              <a:tr h="550276">
                <a:tc>
                  <a:txBody>
                    <a:bodyPr/>
                    <a:lstStyle/>
                    <a:p>
                      <a:pPr algn="ctr"/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Paoding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imdict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mmseg4j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ik-analyzer</a:t>
                      </a:r>
                      <a:endParaRPr lang="zh-TW" altLang="en-US" sz="1600" b="1" dirty="0">
                        <a:solidFill>
                          <a:srgbClr val="F7F737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5027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使用者自定詞庫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支援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不支援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支援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支援</a:t>
                      </a:r>
                      <a:endParaRPr lang="zh-TW" altLang="en-US" sz="1600" b="1" dirty="0">
                        <a:solidFill>
                          <a:srgbClr val="F7F737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56448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每秒處理文字</a:t>
                      </a:r>
                      <a:endParaRPr lang="en-US" altLang="zh-TW" sz="16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(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基於官方介紹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)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100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萬字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約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26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萬字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15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萬字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~24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萬字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50</a:t>
                      </a:r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萬字</a:t>
                      </a:r>
                      <a:endParaRPr lang="zh-TW" altLang="en-US" sz="1600" b="1" dirty="0">
                        <a:solidFill>
                          <a:srgbClr val="F7F737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85220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相關支援文件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很少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,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幾乎沒有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很少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幾乎沒有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MMSeg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演算法說明文件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提供一個詳細的使用範例及設定說明文件</a:t>
                      </a:r>
                      <a:endParaRPr lang="zh-TW" altLang="en-US" sz="1600" b="1" dirty="0">
                        <a:solidFill>
                          <a:srgbClr val="F7F737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5152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其他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提供詞庫自動更新檢測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基於</a:t>
                      </a:r>
                      <a:r>
                        <a:rPr lang="en-US" altLang="zh-TW" sz="16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ictclas</a:t>
                      </a:r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模組開發，分詞效率佳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實作最多分詞，但技術仍不成熟，待改善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針對</a:t>
                      </a:r>
                      <a:r>
                        <a:rPr lang="en-US" altLang="zh-TW" sz="1600" b="1" dirty="0" err="1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Lucene</a:t>
                      </a:r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全文檢索提供最佳化的查詢分析器</a:t>
                      </a:r>
                      <a:r>
                        <a:rPr lang="en-US" altLang="zh-TW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-</a:t>
                      </a:r>
                      <a:r>
                        <a:rPr lang="en-US" altLang="zh-TW" sz="1600" b="1" dirty="0" err="1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IKQueryParser</a:t>
                      </a:r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，能提高</a:t>
                      </a:r>
                      <a:r>
                        <a:rPr lang="en-US" altLang="zh-TW" sz="1600" b="1" dirty="0" err="1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Lucene</a:t>
                      </a:r>
                      <a:r>
                        <a:rPr lang="zh-TW" altLang="en-US" sz="1600" b="1" dirty="0" smtClean="0">
                          <a:solidFill>
                            <a:srgbClr val="F7F737"/>
                          </a:solidFill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檢索的命中率</a:t>
                      </a:r>
                      <a:endParaRPr lang="zh-TW" altLang="en-US" sz="1600" b="1" dirty="0">
                        <a:solidFill>
                          <a:srgbClr val="F7F737"/>
                        </a:solidFill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TW" sz="3200" b="1" dirty="0" smtClean="0">
                <a:solidFill>
                  <a:srgbClr val="2BF530"/>
                </a:solidFill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altLang="zh-TW" sz="3200" b="1" dirty="0" err="1" smtClean="0">
                <a:solidFill>
                  <a:srgbClr val="2BF530"/>
                </a:solidFill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-US" altLang="zh-TW" sz="3200" b="1" dirty="0" smtClean="0">
                <a:solidFill>
                  <a:srgbClr val="2BF530"/>
                </a:solidFill>
                <a:latin typeface="Times New Roman" pitchFamily="18" charset="0"/>
                <a:cs typeface="Times New Roman" pitchFamily="18" charset="0"/>
              </a:rPr>
              <a:t>-analyzer?</a:t>
            </a:r>
            <a:endParaRPr lang="zh-TW" altLang="en-US" sz="3200" b="1" dirty="0" smtClean="0">
              <a:solidFill>
                <a:srgbClr val="2BF5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網頁管理介面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7344816" cy="407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7020272" y="2636912"/>
            <a:ext cx="1440160" cy="15121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2195736" y="2276872"/>
            <a:ext cx="5256584" cy="4320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17239"/>
            <a:ext cx="7704856" cy="463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2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2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網頁管理介面 </a:t>
            </a:r>
            <a:r>
              <a:rPr lang="en-US" altLang="zh-TW" sz="2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– </a:t>
            </a:r>
            <a:r>
              <a:rPr lang="zh-TW" altLang="en-US" sz="2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資料庫管理</a:t>
            </a:r>
            <a:endParaRPr lang="zh-TW" altLang="en-US" sz="2800" b="1" dirty="0" smtClean="0">
              <a:solidFill>
                <a:srgbClr val="2BF530"/>
              </a:solidFill>
            </a:endParaRPr>
          </a:p>
        </p:txBody>
      </p:sp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叢集與伺服器管理介面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pic>
        <p:nvPicPr>
          <p:cNvPr id="1026" name="Picture 2" descr="Z:\crawlzilla管理介面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40768"/>
            <a:ext cx="6552728" cy="4232384"/>
          </a:xfrm>
          <a:prstGeom prst="rect">
            <a:avLst/>
          </a:prstGeom>
          <a:noFill/>
        </p:spPr>
      </p:pic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Demo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系統安裝 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(Demo Video also on 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  <a:hlinkClick r:id="rId4"/>
              </a:rPr>
              <a:t>Youtobe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sz="16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5" name="CrawlZilla_HowT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71600" y="1988840"/>
            <a:ext cx="6840760" cy="4560507"/>
          </a:xfrm>
          <a:prstGeom prst="rect">
            <a:avLst/>
          </a:prstGeom>
        </p:spPr>
      </p:pic>
      <p:pic>
        <p:nvPicPr>
          <p:cNvPr id="3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建立專屬的搜尋引擎</a:t>
            </a:r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?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36592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我的需求是</a:t>
            </a:r>
            <a:r>
              <a:rPr lang="en-US" altLang="zh-TW" sz="28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…?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公司內部資訊網站為避免機密資料外流，需要建立內部搜尋引擎</a:t>
            </a:r>
            <a:endParaRPr lang="en-US" altLang="zh-TW" sz="20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個人文件可以透過自己的搜尋引擎建立索引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厭倦了商業搜尋引擎的搜尋結果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 ex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：</a:t>
            </a:r>
            <a:r>
              <a:rPr lang="zh-TW" altLang="en-US" sz="2000" b="1" kern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廣告資訊 </a:t>
            </a:r>
            <a:r>
              <a:rPr lang="en-US" altLang="zh-TW" sz="2000" b="1" kern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某些情況下需花費許多時間過濾無意義的資訊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自己建一個搜尋引擎好像蠻酷的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Demo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pic>
        <p:nvPicPr>
          <p:cNvPr id="3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網頁操作</a:t>
            </a:r>
            <a:endParaRPr lang="en-US" altLang="zh-TW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執行網頁爬取任務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資料庫管理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搜索引擎展示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系統管理</a:t>
            </a:r>
            <a:endParaRPr lang="en-US" altLang="zh-TW" sz="1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>
          <a:xfrm>
            <a:off x="0" y="278605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zh-TW" sz="8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Q &amp; A</a:t>
            </a:r>
            <a:endParaRPr lang="zh-TW" altLang="en-US" sz="8800" b="1" dirty="0" smtClean="0">
              <a:solidFill>
                <a:srgbClr val="2BF530"/>
              </a:solidFill>
            </a:endParaRPr>
          </a:p>
        </p:txBody>
      </p:sp>
      <p:pic>
        <p:nvPicPr>
          <p:cNvPr id="3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mail list</a:t>
            </a:r>
            <a:endParaRPr lang="zh-TW" altLang="en-US" sz="4800" b="1" dirty="0" smtClean="0">
              <a:solidFill>
                <a:srgbClr val="2BF53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8313" y="1772344"/>
            <a:ext cx="8229600" cy="3384848"/>
          </a:xfrm>
        </p:spPr>
        <p:txBody>
          <a:bodyPr/>
          <a:lstStyle/>
          <a:p>
            <a:pPr eaLnBrk="1" hangingPunct="1">
              <a:spcBef>
                <a:spcPts val="4200"/>
              </a:spcBef>
              <a:defRPr/>
            </a:pPr>
            <a:r>
              <a:rPr lang="zh-TW" altLang="en-US" sz="2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陳威宇</a:t>
            </a:r>
            <a:r>
              <a:rPr lang="en-US" altLang="zh-TW" sz="2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	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waue@nchc.org.tw</a:t>
            </a:r>
            <a:endParaRPr lang="en-US" altLang="zh-TW" sz="18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4200"/>
              </a:spcBef>
              <a:defRPr/>
            </a:pPr>
            <a:r>
              <a:rPr lang="zh-TW" altLang="en-US" sz="2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郭文傑</a:t>
            </a:r>
            <a:r>
              <a:rPr lang="en-US" altLang="zh-TW" sz="2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	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rock@nchc.org.tw</a:t>
            </a:r>
          </a:p>
          <a:p>
            <a:pPr eaLnBrk="1" hangingPunct="1">
              <a:spcBef>
                <a:spcPts val="4200"/>
              </a:spcBef>
              <a:defRPr/>
            </a:pPr>
            <a:r>
              <a:rPr lang="zh-TW" altLang="en-US" sz="2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楊順發</a:t>
            </a:r>
            <a:r>
              <a:rPr lang="en-US" altLang="zh-TW" sz="2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	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shunfa@nchc.org.tw</a:t>
            </a:r>
            <a:endParaRPr lang="en-US" altLang="zh-TW" sz="18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相關資源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3000"/>
              </a:spcBef>
              <a:defRPr/>
            </a:pP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@ Google Code Project Hosting </a:t>
            </a:r>
          </a:p>
          <a:p>
            <a:pPr lvl="1" eaLnBrk="1" hangingPunct="1">
              <a:spcBef>
                <a:spcPts val="3000"/>
              </a:spcBef>
              <a:defRPr/>
            </a:pP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http://code.google.com/p/crawlzilla/</a:t>
            </a:r>
          </a:p>
          <a:p>
            <a:pPr eaLnBrk="1" hangingPunct="1">
              <a:spcBef>
                <a:spcPts val="3000"/>
              </a:spcBef>
              <a:defRPr/>
            </a:pP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NCHC Cloud Computing Research Group</a:t>
            </a:r>
          </a:p>
          <a:p>
            <a:pPr lvl="1" eaLnBrk="1" hangingPunct="1">
              <a:spcBef>
                <a:spcPts val="3000"/>
              </a:spcBef>
              <a:defRPr/>
            </a:pP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http://trac.nchc.org.tw/cloud</a:t>
            </a: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建立專屬的搜尋引擎</a:t>
            </a:r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?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1301746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工具選擇</a:t>
            </a:r>
            <a:endParaRPr lang="en-US" altLang="zh-TW" sz="2800" b="1" kern="0" dirty="0" smtClean="0">
              <a:solidFill>
                <a:srgbClr val="FF9900"/>
              </a:solidFill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商業軟體  </a:t>
            </a: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V.S. </a:t>
            </a: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自由軟體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60138" y="2714620"/>
          <a:ext cx="722383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880"/>
                <a:gridCol w="2310142"/>
                <a:gridCol w="257180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err="1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Goole</a:t>
                      </a: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企業版</a:t>
                      </a:r>
                      <a:r>
                        <a:rPr lang="en-US" altLang="zh-TW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  <a:hlinkClick r:id="rId3"/>
                        </a:rPr>
                        <a:t>客戶</a:t>
                      </a:r>
                      <a:r>
                        <a:rPr lang="en-US" altLang="zh-TW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自由軟體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收費標準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18,000</a:t>
                      </a: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美金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免費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程式碼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不提供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完全公開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系統操作技術門檻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較低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稍高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客製化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需洽相關技術人員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需自己修改程式碼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系統維護成本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年費另計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成本較低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6228184" y="2656862"/>
            <a:ext cx="2232248" cy="2500330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爆炸 1 12"/>
          <p:cNvSpPr/>
          <p:nvPr/>
        </p:nvSpPr>
        <p:spPr>
          <a:xfrm>
            <a:off x="6246424" y="2790618"/>
            <a:ext cx="2286016" cy="1214446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solidFill>
                  <a:srgbClr val="FF00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免費</a:t>
            </a:r>
            <a:r>
              <a:rPr lang="en-US" altLang="zh-TW" sz="2800" b="1" dirty="0" smtClean="0">
                <a:solidFill>
                  <a:srgbClr val="FF00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!!!</a:t>
            </a:r>
            <a:endParaRPr lang="zh-TW" altLang="en-US" sz="2800" b="1" dirty="0">
              <a:solidFill>
                <a:srgbClr val="FF00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9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使用</a:t>
            </a:r>
            <a:r>
              <a:rPr lang="en-US" altLang="zh-TW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Open Source </a:t>
            </a:r>
            <a:r>
              <a:rPr lang="zh-TW" altLang="en-US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建搜尋引擎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268760"/>
            <a:ext cx="8229600" cy="5017760"/>
          </a:xfrm>
        </p:spPr>
        <p:txBody>
          <a:bodyPr/>
          <a:lstStyle/>
          <a:p>
            <a:pPr eaLnBrk="1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zh-TW" altLang="en-US" sz="40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優點</a:t>
            </a:r>
            <a:endParaRPr lang="en-US" altLang="zh-TW" sz="40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zh-TW" altLang="en-US" sz="4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透明</a:t>
            </a:r>
            <a:endParaRPr lang="en-US" altLang="zh-TW" sz="4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zh-TW" altLang="en-US" sz="4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擴充 </a:t>
            </a:r>
            <a:endParaRPr lang="en-US" altLang="zh-TW" sz="4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zh-TW" altLang="en-US" sz="4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隱私 </a:t>
            </a:r>
            <a:endParaRPr lang="en-US" altLang="zh-TW" sz="4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zh-TW" altLang="en-US" sz="4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客製化 </a:t>
            </a:r>
            <a:endParaRPr lang="en-US" altLang="zh-TW" sz="4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5" name="爆炸 1 4"/>
          <p:cNvSpPr/>
          <p:nvPr/>
        </p:nvSpPr>
        <p:spPr>
          <a:xfrm>
            <a:off x="5004048" y="3501008"/>
            <a:ext cx="3744416" cy="2016224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4400" b="1" dirty="0" smtClean="0">
                <a:solidFill>
                  <a:srgbClr val="FF00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免費</a:t>
            </a:r>
            <a:r>
              <a:rPr lang="en-US" altLang="zh-TW" sz="4400" b="1" dirty="0" smtClean="0">
                <a:solidFill>
                  <a:srgbClr val="FF00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!!!</a:t>
            </a:r>
            <a:endParaRPr lang="zh-TW" altLang="en-US" sz="4400" b="1" dirty="0">
              <a:solidFill>
                <a:srgbClr val="FF00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我要選擇開源軟體建搜尋引擎 </a:t>
            </a:r>
            <a:r>
              <a:rPr lang="en-US" altLang="zh-TW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!!!</a:t>
            </a:r>
            <a:endParaRPr lang="zh-TW" altLang="en-US" sz="40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802208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如何開始</a:t>
            </a:r>
            <a:r>
              <a:rPr lang="en-US" altLang="zh-TW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…?</a:t>
            </a: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閱讀技術文件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安裝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系統設定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網頁爬取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使用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系統校正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en-US" altLang="zh-TW" b="1" kern="0" dirty="0" smtClean="0">
                <a:latin typeface="標楷體" pitchFamily="65" charset="-120"/>
                <a:ea typeface="標楷體" pitchFamily="65" charset="-120"/>
              </a:rPr>
              <a:t>…………</a:t>
            </a:r>
          </a:p>
          <a:p>
            <a:pPr lvl="1" eaLnBrk="1" hangingPunct="1">
              <a:defRPr/>
            </a:pPr>
            <a:r>
              <a:rPr lang="en-US" altLang="zh-TW" b="1" kern="0" dirty="0" smtClean="0">
                <a:latin typeface="標楷體" pitchFamily="65" charset="-120"/>
                <a:ea typeface="標楷體" pitchFamily="65" charset="-120"/>
              </a:rPr>
              <a:t>…………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8143932" cy="520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214422"/>
            <a:ext cx="3286148" cy="521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開始安裝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969024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費了一番功夫後</a:t>
            </a:r>
            <a:r>
              <a:rPr lang="en-US" altLang="zh-TW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…</a:t>
            </a: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技術文件有看沒有懂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照著安裝步驟後安裝完了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接下來呢</a:t>
            </a: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…?</a:t>
            </a: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如何驗證是否安裝成功</a:t>
            </a: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?</a:t>
            </a: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如何使用</a:t>
            </a: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?</a:t>
            </a: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怎麼解決錯誤訊息</a:t>
            </a: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?</a:t>
            </a:r>
          </a:p>
          <a:p>
            <a:pPr lvl="1" eaLnBrk="1" hangingPunct="1">
              <a:defRPr/>
            </a:pP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…………</a:t>
            </a:r>
          </a:p>
          <a:p>
            <a:pPr lvl="1" eaLnBrk="1" hangingPunct="1">
              <a:defRPr/>
            </a:pP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…………</a:t>
            </a:r>
          </a:p>
          <a:p>
            <a:pPr lvl="1" eaLnBrk="1" hangingPunct="1">
              <a:defRPr/>
            </a:pP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…………</a:t>
            </a:r>
          </a:p>
        </p:txBody>
      </p:sp>
      <p:pic>
        <p:nvPicPr>
          <p:cNvPr id="8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糗大了  因為</a:t>
            </a:r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…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01639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我想自己建搜尋引擎 又不想花錢 可是</a:t>
            </a:r>
            <a:r>
              <a:rPr lang="en-US" altLang="zh-TW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…</a:t>
            </a: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技術文件看不懂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不會寫程式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系統維護是個問題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0" y="529175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三個願望  一次滿足</a:t>
            </a:r>
            <a:endParaRPr lang="zh-TW" altLang="en-US" sz="5400" b="1" dirty="0">
              <a:solidFill>
                <a:srgbClr val="FF990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7" name="Picture 2" descr="C:\Documents and Settings\Administrator\My Documents\Downloads\1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348880"/>
            <a:ext cx="4608512" cy="3018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cs typeface="Times New Roman" pitchFamily="18" charset="0"/>
              </a:rPr>
              <a:t>Crawlzilla !?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altLang="zh-TW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簡介</a:t>
            </a:r>
            <a:endParaRPr lang="en-US" altLang="zh-TW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於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2009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推出實驗版，僅提供單機版本及基本功能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感謝約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2,800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次下載量的支持並提供寶貴意見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於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2010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加入叢集版本並命名為 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提供簡單安裝及操作管理介面，輕鬆建立搜尋引擎的套件工具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提供索引庫瀏覽功能，即時了解爬取結果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buNone/>
              <a:defRPr/>
            </a:pPr>
            <a:endParaRPr lang="en-US" altLang="zh-TW" sz="24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6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endParaRPr lang="zh-TW" altLang="en-US" sz="4800" b="1" dirty="0" smtClean="0">
              <a:solidFill>
                <a:srgbClr val="2BF530"/>
              </a:solidFill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altLang="zh-TW" sz="28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28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提供以下特色功能：</a:t>
            </a:r>
            <a:endParaRPr lang="en-US" altLang="zh-TW" sz="28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簡易安裝</a:t>
            </a:r>
            <a:endParaRPr lang="en-US" altLang="zh-TW" sz="18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支援叢集運算及顧全安全性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支援多工網頁爬取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網頁管理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支援同時存在多個搜尋引擎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 bwMode="auto">
          <a:xfrm>
            <a:off x="4644008" y="2069398"/>
            <a:ext cx="4499992" cy="359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即時瀏覽資料庫資訊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支援中文分詞功能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解決中文亂碼及中文支援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多種語言</a:t>
            </a:r>
            <a:endParaRPr kumimoji="0" lang="en-US" altLang="zh-TW" sz="2400" b="1" kern="0" dirty="0" smtClean="0">
              <a:solidFill>
                <a:schemeClr val="bg1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適用於</a:t>
            </a:r>
            <a:r>
              <a:rPr kumimoji="0" lang="zh-TW" alt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泛</a:t>
            </a: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Linux</a:t>
            </a: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平台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6831</TotalTime>
  <Words>822</Words>
  <Application>Microsoft Office PowerPoint</Application>
  <PresentationFormat>如螢幕大小 (4:3)</PresentationFormat>
  <Paragraphs>199</Paragraphs>
  <Slides>23</Slides>
  <Notes>22</Notes>
  <HiddenSlides>0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24" baseType="lpstr">
      <vt:lpstr>Office 佈景主題</vt:lpstr>
      <vt:lpstr>快速佈署叢集式搜尋引擎</vt:lpstr>
      <vt:lpstr>建立專屬的搜尋引擎?</vt:lpstr>
      <vt:lpstr>建立專屬的搜尋引擎?</vt:lpstr>
      <vt:lpstr>使用Open Source 建搜尋引擎</vt:lpstr>
      <vt:lpstr>我要選擇開源軟體建搜尋引擎 !!!</vt:lpstr>
      <vt:lpstr>開始安裝</vt:lpstr>
      <vt:lpstr>糗大了  因為…</vt:lpstr>
      <vt:lpstr>Crawlzilla !?</vt:lpstr>
      <vt:lpstr>Crawlzilla</vt:lpstr>
      <vt:lpstr>Crawlzilla</vt:lpstr>
      <vt:lpstr>Crawlzilla 系統架構</vt:lpstr>
      <vt:lpstr>Crawlzilla – 叢集系統需求!?</vt:lpstr>
      <vt:lpstr>Crawlzilla中文分詞</vt:lpstr>
      <vt:lpstr>Crawlzilla 加入中文分詞效果</vt:lpstr>
      <vt:lpstr>Why ik-analyzer?</vt:lpstr>
      <vt:lpstr>Crawlzilla網頁管理介面</vt:lpstr>
      <vt:lpstr>Crawlzilla網頁管理介面 – 資料庫管理</vt:lpstr>
      <vt:lpstr>Crawlzilla叢集與伺服器管理介面</vt:lpstr>
      <vt:lpstr>Crawlzilla系統Demo</vt:lpstr>
      <vt:lpstr>Crawlzilla系統Demo</vt:lpstr>
      <vt:lpstr>Q &amp; A</vt:lpstr>
      <vt:lpstr>mail list</vt:lpstr>
      <vt:lpstr>相關資源</vt:lpstr>
    </vt:vector>
  </TitlesOfParts>
  <Company>NCHC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c00how00</dc:creator>
  <cp:lastModifiedBy>FaFaYang</cp:lastModifiedBy>
  <cp:revision>1002</cp:revision>
  <dcterms:created xsi:type="dcterms:W3CDTF">2010-06-20T02:43:42Z</dcterms:created>
  <dcterms:modified xsi:type="dcterms:W3CDTF">2010-08-13T09:38:08Z</dcterms:modified>
</cp:coreProperties>
</file>