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42"/>
  </p:notesMasterIdLst>
  <p:handoutMasterIdLst>
    <p:handoutMasterId r:id="rId43"/>
  </p:handoutMasterIdLst>
  <p:sldIdLst>
    <p:sldId id="722" r:id="rId2"/>
    <p:sldId id="723" r:id="rId3"/>
    <p:sldId id="724" r:id="rId4"/>
    <p:sldId id="725" r:id="rId5"/>
    <p:sldId id="726" r:id="rId6"/>
    <p:sldId id="773" r:id="rId7"/>
    <p:sldId id="727" r:id="rId8"/>
    <p:sldId id="728" r:id="rId9"/>
    <p:sldId id="729" r:id="rId10"/>
    <p:sldId id="730" r:id="rId11"/>
    <p:sldId id="731" r:id="rId12"/>
    <p:sldId id="732" r:id="rId13"/>
    <p:sldId id="733" r:id="rId14"/>
    <p:sldId id="734" r:id="rId15"/>
    <p:sldId id="735" r:id="rId16"/>
    <p:sldId id="736" r:id="rId17"/>
    <p:sldId id="737" r:id="rId18"/>
    <p:sldId id="738" r:id="rId19"/>
    <p:sldId id="740" r:id="rId20"/>
    <p:sldId id="741" r:id="rId21"/>
    <p:sldId id="742" r:id="rId22"/>
    <p:sldId id="743" r:id="rId23"/>
    <p:sldId id="744" r:id="rId24"/>
    <p:sldId id="745" r:id="rId25"/>
    <p:sldId id="747" r:id="rId26"/>
    <p:sldId id="748" r:id="rId27"/>
    <p:sldId id="749" r:id="rId28"/>
    <p:sldId id="750" r:id="rId29"/>
    <p:sldId id="751" r:id="rId30"/>
    <p:sldId id="752" r:id="rId31"/>
    <p:sldId id="753" r:id="rId32"/>
    <p:sldId id="754" r:id="rId33"/>
    <p:sldId id="756" r:id="rId34"/>
    <p:sldId id="757" r:id="rId35"/>
    <p:sldId id="759" r:id="rId36"/>
    <p:sldId id="764" r:id="rId37"/>
    <p:sldId id="766" r:id="rId38"/>
    <p:sldId id="767" r:id="rId39"/>
    <p:sldId id="761" r:id="rId40"/>
    <p:sldId id="760" r:id="rId41"/>
  </p:sldIdLst>
  <p:sldSz cx="9144000" cy="6858000" type="screen4x3"/>
  <p:notesSz cx="9296400" cy="7010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99F"/>
    <a:srgbClr val="92BAEB"/>
    <a:srgbClr val="96005B"/>
    <a:srgbClr val="ACCAEB"/>
    <a:srgbClr val="5091CD"/>
    <a:srgbClr val="B2B2B2"/>
    <a:srgbClr val="DDDDDD"/>
    <a:srgbClr val="EAEAEA"/>
    <a:srgbClr val="3376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7" autoAdjust="0"/>
    <p:restoredTop sz="87843" autoAdjust="0"/>
  </p:normalViewPr>
  <p:slideViewPr>
    <p:cSldViewPr snapToGrid="0" showGuides="1">
      <p:cViewPr>
        <p:scale>
          <a:sx n="60" d="100"/>
          <a:sy n="60" d="100"/>
        </p:scale>
        <p:origin x="-654" y="-138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5448"/>
    </p:cViewPr>
  </p:sorterViewPr>
  <p:notesViewPr>
    <p:cSldViewPr snapToGrid="0" showGuides="1">
      <p:cViewPr varScale="1">
        <p:scale>
          <a:sx n="65" d="100"/>
          <a:sy n="65" d="100"/>
        </p:scale>
        <p:origin x="-3520" y="-120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9282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5014" y="0"/>
            <a:ext cx="4029282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fld id="{23FD1BB4-CFA6-485E-A17F-D6497C6DC719}" type="datetime1">
              <a:rPr lang="en-US" smtClean="0"/>
              <a:pPr/>
              <a:t>3/11/2013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443"/>
            <a:ext cx="4397843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b="0"/>
            </a:lvl1pPr>
          </a:lstStyle>
          <a:p>
            <a:r>
              <a:rPr lang="en-US" smtClean="0"/>
              <a:t>Confidential | Copyright 2012 Trend Micro Inc.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5014" y="6658443"/>
            <a:ext cx="4029282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fld id="{EABE2359-44CF-4A5B-9D05-7890E6C1BA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08014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9282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b="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014" y="0"/>
            <a:ext cx="4029282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fld id="{B8FD772F-022A-43FB-ADB5-FCDE7C9E482C}" type="datetime1">
              <a:rPr lang="en-US" smtClean="0"/>
              <a:pPr/>
              <a:t>3/11/2013</a:t>
            </a:fld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482" y="3330419"/>
            <a:ext cx="7435436" cy="315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8443"/>
            <a:ext cx="4648200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b="0"/>
            </a:lvl1pPr>
          </a:lstStyle>
          <a:p>
            <a:r>
              <a:rPr lang="en-US" dirty="0" smtClean="0"/>
              <a:t>Confidential | Copyright 2012 Trend Micro Inc.</a:t>
            </a: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014" y="6658443"/>
            <a:ext cx="4029282" cy="35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fld id="{B15C239E-3C96-4CE4-BCC3-7E5EB9073E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7528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239E-3C96-4CE4-BCC3-7E5EB9073E9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Confidential | Copyright 2012 Trend Micro Inc.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A660DE63-EAE8-47C8-B220-6813AA5D1216}" type="datetime1">
              <a:rPr lang="en-US" smtClean="0">
                <a:solidFill>
                  <a:prstClr val="black"/>
                </a:solidFill>
              </a:rPr>
              <a:pPr/>
              <a:t>3/11/2013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http://wiki.apache.org/solr/CoreAdmin</a:t>
            </a:r>
          </a:p>
          <a:p>
            <a:r>
              <a:rPr lang="en-US" altLang="zh-TW" dirty="0" smtClean="0"/>
              <a:t>http://docs.lucidworks.com/display/solr/Core+Admin+and+Configuring+solr.xml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Korea wins game, but Chinese Taipei advances</a:t>
            </a:r>
            <a:endParaRPr lang="zh-TW" altLang="en-US" dirty="0" smtClean="0"/>
          </a:p>
          <a:p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http://docs.lucidworks.com/display/solr/Overview+of+Analyzers%2C+Tokenizers%2C+and+Filters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http://wiki.apache.org/solr/AnalyzersTokenizersTokenFilters</a:t>
            </a:r>
            <a:endParaRPr lang="zh-TW" alt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TW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standard		http://docs.lucidworks.com/display/solr/The+Standard+Query+Parser</a:t>
            </a:r>
            <a:endParaRPr lang="zh-TW" altLang="en-US" dirty="0" smtClean="0"/>
          </a:p>
          <a:p>
            <a:r>
              <a:rPr lang="en-US" altLang="zh-TW" dirty="0" err="1" smtClean="0"/>
              <a:t>DisMax</a:t>
            </a:r>
            <a:r>
              <a:rPr lang="en-US" altLang="zh-TW" dirty="0" smtClean="0"/>
              <a:t>		http://docs.lucidworks.com/display/solr/The+DisMax+Query+Parser</a:t>
            </a:r>
          </a:p>
          <a:p>
            <a:r>
              <a:rPr lang="en-US" altLang="zh-TW" dirty="0" smtClean="0"/>
              <a:t>Extended </a:t>
            </a:r>
            <a:r>
              <a:rPr lang="en-US" altLang="zh-TW" dirty="0" err="1" smtClean="0"/>
              <a:t>DisMax</a:t>
            </a:r>
            <a:r>
              <a:rPr lang="en-US" altLang="zh-TW" dirty="0" smtClean="0"/>
              <a:t>	http://docs.lucidworks.com/display/solr/The+Extended+DisMax+Query+Parser</a:t>
            </a:r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29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32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altLang="zh-TW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FD772F-022A-43FB-ADB5-FCDE7C9E482C}" type="datetime1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| Copyright 2012 Trend Micro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39E-3C96-4CE4-BCC3-7E5EB9073E9A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FD772F-022A-43FB-ADB5-FCDE7C9E482C}" type="datetime1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| Copyright 2012 Trend Micro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39E-3C96-4CE4-BCC3-7E5EB9073E9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5D8C-E732-4EC6-B873-53934340CAF1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65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838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C8CC-6E42-4B97-8E46-895D5544599C}" type="datetimeFigureOut">
              <a:rPr lang="zh-TW" altLang="en-US" smtClean="0"/>
              <a:pPr/>
              <a:t>2013/3/11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C01FD-6D2E-48A0-B3A2-5F6B6D656E7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| Background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807635"/>
            <a:ext cx="9144000" cy="1701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BC95-D994-43F0-85BC-852C945C684F}" type="datetimeFigureOut">
              <a:rPr lang="en-US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575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BC95-D994-43F0-85BC-852C945C684F}" type="datetimeFigureOut">
              <a:rPr lang="en-US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240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BC95-D994-43F0-85BC-852C945C684F}" type="datetimeFigureOut">
              <a:rPr lang="en-US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80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1" y="1259263"/>
            <a:ext cx="4091517" cy="4463605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4688421" y="1259263"/>
            <a:ext cx="4091517" cy="4463605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FA9BC95-D994-43F0-85BC-852C945C684F}" type="datetimeFigureOut">
              <a:rPr lang="en-US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22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1" y="1259263"/>
            <a:ext cx="2753780" cy="4463605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3350635" y="1259263"/>
            <a:ext cx="2753780" cy="4463605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6229409" y="1259263"/>
            <a:ext cx="2753780" cy="4463605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FA9BC95-D994-43F0-85BC-852C945C684F}" type="datetimeFigureOut">
              <a:rPr lang="en-US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589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833" y="496711"/>
            <a:ext cx="8778299" cy="2020712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17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3755"/>
          <p:cNvSpPr>
            <a:spLocks noGrp="1" noChangeArrowheads="1"/>
          </p:cNvSpPr>
          <p:nvPr>
            <p:ph type="dt" sz="quarter" idx="2"/>
          </p:nvPr>
        </p:nvSpPr>
        <p:spPr>
          <a:xfrm>
            <a:off x="63065" y="6546244"/>
            <a:ext cx="1089431" cy="219075"/>
          </a:xfrm>
          <a:prstGeom prst="rect">
            <a:avLst/>
          </a:prstGeom>
        </p:spPr>
        <p:txBody>
          <a:bodyPr/>
          <a:lstStyle>
            <a:lvl1pPr algn="l">
              <a:defRPr sz="900" b="0">
                <a:solidFill>
                  <a:schemeClr val="bg2"/>
                </a:solidFill>
              </a:defRPr>
            </a:lvl1pPr>
          </a:lstStyle>
          <a:p>
            <a:fld id="{87EC26B8-5E7E-40A6-B3B8-20B3EF5A6DCE}" type="datetime1">
              <a:rPr lang="en-US" smtClean="0">
                <a:solidFill>
                  <a:srgbClr val="767779"/>
                </a:solidFill>
              </a:rPr>
              <a:pPr/>
              <a:t>3/11/2013</a:t>
            </a:fld>
            <a:endParaRPr lang="en-US" dirty="0">
              <a:solidFill>
                <a:srgbClr val="767779"/>
              </a:solidFill>
            </a:endParaRPr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1062240" y="6547467"/>
            <a:ext cx="3340427" cy="310532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900" b="0" kern="1200" dirty="0" smtClean="0">
                <a:solidFill>
                  <a:schemeClr val="bg2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>
                <a:solidFill>
                  <a:srgbClr val="767779"/>
                </a:solidFill>
              </a:rPr>
              <a:t>|Copyright 2013 Trend Micro Inc.  SALES KICKOFF 2013</a:t>
            </a:r>
          </a:p>
        </p:txBody>
      </p:sp>
    </p:spTree>
    <p:extLst>
      <p:ext uri="{BB962C8B-B14F-4D97-AF65-F5344CB8AC3E}">
        <p14:creationId xmlns:p14="http://schemas.microsoft.com/office/powerpoint/2010/main" val="230264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610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86" name="Rectangle 55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1" y="1259263"/>
            <a:ext cx="8027933" cy="44636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8985" name="Rectangle 553"/>
          <p:cNvSpPr>
            <a:spLocks noGrp="1" noChangeArrowheads="1"/>
          </p:cNvSpPr>
          <p:nvPr>
            <p:ph type="title"/>
          </p:nvPr>
        </p:nvSpPr>
        <p:spPr bwMode="auto">
          <a:xfrm>
            <a:off x="397092" y="269318"/>
            <a:ext cx="8100522" cy="71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364063" y="6558845"/>
            <a:ext cx="939802" cy="2991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9BC95-D994-43F0-85BC-852C945C684F}" type="datetimeFigureOut">
              <a:rPr lang="en-US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413918" y="6558845"/>
            <a:ext cx="4182533" cy="2991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73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31775" indent="-231775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2860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860425" indent="-17145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146175" indent="-17145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431925" indent="-17145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1889125" indent="-17145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346325" indent="-17145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2803525" indent="-17145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260725" indent="-171450" algn="l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ucene.apache.org/solr/downloads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png"/><Relationship Id="rId4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1280" y="2970960"/>
            <a:ext cx="294314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dirty="0" err="1" smtClean="0">
                <a:solidFill>
                  <a:schemeClr val="bg1"/>
                </a:solidFill>
                <a:latin typeface="Arial"/>
                <a:cs typeface="Arial"/>
              </a:rPr>
              <a:t>Javen</a:t>
            </a: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 Tsai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r">
              <a:lnSpc>
                <a:spcPct val="120000"/>
              </a:lnSpc>
            </a:pPr>
            <a:r>
              <a:rPr lang="en-US" sz="1400" b="0" dirty="0" smtClean="0">
                <a:solidFill>
                  <a:schemeClr val="bg1"/>
                </a:solidFill>
                <a:latin typeface="Arial"/>
                <a:cs typeface="Arial"/>
              </a:rPr>
              <a:t>2013/03/10</a:t>
            </a:r>
            <a:endParaRPr lang="en-US" sz="14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92101" y="406401"/>
            <a:ext cx="9072032" cy="20207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i="0" dirty="0" smtClean="0"/>
              <a:t>Solr Tutorial</a:t>
            </a:r>
            <a:endParaRPr lang="en-US" sz="1400" i="0" dirty="0"/>
          </a:p>
        </p:txBody>
      </p:sp>
    </p:spTree>
    <p:extLst>
      <p:ext uri="{BB962C8B-B14F-4D97-AF65-F5344CB8AC3E}">
        <p14:creationId xmlns:p14="http://schemas.microsoft.com/office/powerpoint/2010/main" val="18811968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Installing Solr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Requirements</a:t>
            </a:r>
          </a:p>
          <a:p>
            <a:pPr lvl="1"/>
            <a:r>
              <a:rPr lang="en-US" altLang="zh-TW" dirty="0" smtClean="0"/>
              <a:t>JRE 1.6+</a:t>
            </a:r>
          </a:p>
          <a:p>
            <a:r>
              <a:rPr lang="en-US" altLang="zh-TW" dirty="0" smtClean="0"/>
              <a:t>Download</a:t>
            </a:r>
          </a:p>
          <a:p>
            <a:pPr lvl="1"/>
            <a:r>
              <a:rPr lang="en-US" altLang="zh-TW" dirty="0" smtClean="0">
                <a:hlinkClick r:id="rId3"/>
              </a:rPr>
              <a:t>http://lucene.apache.org/solr/downloads.html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Latest version 4.1</a:t>
            </a:r>
          </a:p>
          <a:p>
            <a:r>
              <a:rPr lang="en-US" altLang="zh-TW" dirty="0" smtClean="0"/>
              <a:t>Run</a:t>
            </a:r>
          </a:p>
          <a:p>
            <a:pPr lvl="1">
              <a:buNone/>
            </a:pPr>
            <a:r>
              <a:rPr lang="en-US" altLang="zh-TW" dirty="0" smtClean="0"/>
              <a:t>tar </a:t>
            </a:r>
            <a:r>
              <a:rPr lang="en-US" altLang="zh-TW" dirty="0" err="1" smtClean="0"/>
              <a:t>zxvf</a:t>
            </a:r>
            <a:r>
              <a:rPr lang="en-US" altLang="zh-TW" dirty="0" smtClean="0"/>
              <a:t> ./solr-4.1.0.tgz</a:t>
            </a:r>
          </a:p>
          <a:p>
            <a:pPr lvl="1">
              <a:buNone/>
            </a:pPr>
            <a:r>
              <a:rPr lang="en-US" altLang="zh-TW" dirty="0" err="1" smtClean="0"/>
              <a:t>cd</a:t>
            </a:r>
            <a:r>
              <a:rPr lang="en-US" altLang="zh-TW" dirty="0" smtClean="0"/>
              <a:t> ./solr-4.1.0/example</a:t>
            </a:r>
          </a:p>
          <a:p>
            <a:pPr lvl="1">
              <a:buNone/>
            </a:pPr>
            <a:r>
              <a:rPr lang="en-US" altLang="zh-TW" dirty="0" smtClean="0"/>
              <a:t>java [-</a:t>
            </a:r>
            <a:r>
              <a:rPr lang="en-US" altLang="zh-TW" dirty="0" err="1" smtClean="0"/>
              <a:t>Dsolr.solr.home</a:t>
            </a:r>
            <a:r>
              <a:rPr lang="en-US" altLang="zh-TW" dirty="0" smtClean="0"/>
              <a:t>=</a:t>
            </a:r>
            <a:r>
              <a:rPr lang="en-US" altLang="zh-TW" dirty="0" err="1" smtClean="0"/>
              <a:t>multicore</a:t>
            </a:r>
            <a:r>
              <a:rPr lang="en-US" altLang="zh-TW" dirty="0" smtClean="0"/>
              <a:t>] -jar start.jar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Web Admin Interface</a:t>
            </a:r>
            <a:endParaRPr lang="zh-TW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Browse http://localhost:8983/solr</a:t>
            </a:r>
            <a:endParaRPr lang="zh-TW" altLang="en-US" dirty="0"/>
          </a:p>
        </p:txBody>
      </p:sp>
      <p:pic>
        <p:nvPicPr>
          <p:cNvPr id="8" name="Content Placeholder 5" descr="web conso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83426"/>
            <a:ext cx="8229600" cy="4072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Simple Post Tool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altLang="zh-TW" sz="1800" dirty="0" err="1"/>
              <a:t>c</a:t>
            </a:r>
            <a:r>
              <a:rPr lang="en-US" altLang="zh-TW" sz="1800" dirty="0" err="1" smtClean="0"/>
              <a:t>d</a:t>
            </a:r>
            <a:r>
              <a:rPr lang="en-US" altLang="zh-TW" sz="1800" dirty="0" smtClean="0"/>
              <a:t> ./solr-4.1.0/example/</a:t>
            </a:r>
            <a:r>
              <a:rPr lang="en-US" altLang="zh-TW" sz="1800" dirty="0" err="1" smtClean="0"/>
              <a:t>exampledocs</a:t>
            </a:r>
            <a:endParaRPr lang="en-US" altLang="zh-TW" sz="1800" dirty="0" smtClean="0"/>
          </a:p>
          <a:p>
            <a:pPr>
              <a:buNone/>
            </a:pPr>
            <a:endParaRPr lang="en-US" altLang="zh-TW" sz="1800" dirty="0" smtClean="0"/>
          </a:p>
          <a:p>
            <a:r>
              <a:rPr lang="en-US" altLang="zh-TW" sz="1800" dirty="0" smtClean="0"/>
              <a:t>Help</a:t>
            </a:r>
          </a:p>
          <a:p>
            <a:pPr lvl="1">
              <a:buNone/>
            </a:pPr>
            <a:r>
              <a:rPr lang="en-US" altLang="zh-TW" sz="1600" dirty="0" smtClean="0"/>
              <a:t>java -jar post.jar –help</a:t>
            </a:r>
          </a:p>
          <a:p>
            <a:r>
              <a:rPr lang="en-US" altLang="zh-TW" sz="1800" dirty="0" smtClean="0"/>
              <a:t>Add documents</a:t>
            </a:r>
          </a:p>
          <a:p>
            <a:pPr lvl="1">
              <a:buNone/>
            </a:pPr>
            <a:r>
              <a:rPr lang="pt-BR" altLang="zh-TW" sz="1600" dirty="0" smtClean="0"/>
              <a:t>java -Ddata=files -jar post.jar ./*.xml</a:t>
            </a:r>
          </a:p>
          <a:p>
            <a:pPr lvl="1">
              <a:buNone/>
            </a:pPr>
            <a:r>
              <a:rPr lang="en-US" altLang="zh-TW" sz="1600" dirty="0" smtClean="0"/>
              <a:t>java -</a:t>
            </a:r>
            <a:r>
              <a:rPr lang="en-US" altLang="zh-TW" sz="1600" dirty="0" err="1" smtClean="0"/>
              <a:t>Ddata</a:t>
            </a:r>
            <a:r>
              <a:rPr lang="en-US" altLang="zh-TW" sz="1600" dirty="0" smtClean="0"/>
              <a:t>=</a:t>
            </a:r>
            <a:r>
              <a:rPr lang="en-US" altLang="zh-TW" sz="1600" dirty="0" err="1" smtClean="0"/>
              <a:t>stdin</a:t>
            </a:r>
            <a:r>
              <a:rPr lang="en-US" altLang="zh-TW" sz="1600" dirty="0" smtClean="0"/>
              <a:t> -jar post.jar &lt; mem.xml</a:t>
            </a:r>
            <a:endParaRPr lang="pt-BR" altLang="zh-TW" sz="1600" dirty="0" smtClean="0"/>
          </a:p>
          <a:p>
            <a:r>
              <a:rPr lang="en-US" altLang="zh-TW" sz="1800" dirty="0" smtClean="0"/>
              <a:t>Delete </a:t>
            </a:r>
            <a:r>
              <a:rPr lang="en-US" altLang="zh-TW" sz="1800" dirty="0" err="1" smtClean="0"/>
              <a:t>documets</a:t>
            </a:r>
            <a:endParaRPr lang="en-US" altLang="zh-TW" sz="1800" dirty="0" smtClean="0"/>
          </a:p>
          <a:p>
            <a:pPr lvl="1">
              <a:buNone/>
            </a:pPr>
            <a:r>
              <a:rPr lang="nn-NO" altLang="zh-TW" sz="1600" dirty="0" smtClean="0"/>
              <a:t>java -Ddata=args -jar post.jar '&lt;delete&gt;&lt;id&gt;TWINX2048-3200PRO&lt;/id&gt;&lt;/delete&gt;’</a:t>
            </a:r>
          </a:p>
          <a:p>
            <a:r>
              <a:rPr lang="en-US" altLang="zh-TW" sz="1800" dirty="0" smtClean="0"/>
              <a:t>Other options</a:t>
            </a:r>
          </a:p>
          <a:p>
            <a:pPr lvl="1">
              <a:buNone/>
            </a:pPr>
            <a:r>
              <a:rPr lang="en-US" altLang="zh-TW" sz="1600" dirty="0" smtClean="0"/>
              <a:t>-</a:t>
            </a:r>
            <a:r>
              <a:rPr lang="en-US" altLang="zh-TW" sz="1600" dirty="0" err="1" smtClean="0"/>
              <a:t>Ddata</a:t>
            </a:r>
            <a:r>
              <a:rPr lang="en-US" altLang="zh-TW" sz="1600" dirty="0" smtClean="0"/>
              <a:t>=files</a:t>
            </a:r>
          </a:p>
          <a:p>
            <a:pPr lvl="1">
              <a:buNone/>
            </a:pPr>
            <a:r>
              <a:rPr lang="en-US" altLang="zh-TW" sz="1600" dirty="0" smtClean="0"/>
              <a:t>-</a:t>
            </a:r>
            <a:r>
              <a:rPr lang="en-US" altLang="zh-TW" sz="1600" dirty="0" err="1" smtClean="0"/>
              <a:t>Durl</a:t>
            </a:r>
            <a:r>
              <a:rPr lang="en-US" altLang="zh-TW" sz="1600" dirty="0" smtClean="0"/>
              <a:t>=http:</a:t>
            </a:r>
            <a:r>
              <a:rPr lang="en-US" altLang="zh-TW" sz="1600" dirty="0"/>
              <a:t>//</a:t>
            </a:r>
            <a:r>
              <a:rPr lang="en-US" altLang="zh-TW" sz="1600" dirty="0" smtClean="0"/>
              <a:t>localhost:8983/solr/update</a:t>
            </a:r>
          </a:p>
          <a:p>
            <a:pPr lvl="1">
              <a:buNone/>
            </a:pPr>
            <a:r>
              <a:rPr lang="en-US" altLang="zh-TW" sz="1600" dirty="0" smtClean="0"/>
              <a:t>-</a:t>
            </a:r>
            <a:r>
              <a:rPr lang="en-US" altLang="zh-TW" sz="1600" dirty="0" err="1" smtClean="0"/>
              <a:t>Dcommit</a:t>
            </a:r>
            <a:r>
              <a:rPr lang="en-US" altLang="zh-TW" sz="1600" dirty="0" smtClean="0"/>
              <a:t>=yes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5517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http://docs.lucidworks.com/display/solr/Running+Solr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Architecture</a:t>
            </a:r>
            <a:endParaRPr lang="zh-TW" altLang="en-US" dirty="0"/>
          </a:p>
        </p:txBody>
      </p:sp>
      <p:pic>
        <p:nvPicPr>
          <p:cNvPr id="5" name="Content Placeholder 4" descr="architectu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985" y="881442"/>
            <a:ext cx="7488832" cy="4963814"/>
          </a:xfrm>
        </p:spPr>
      </p:pic>
      <p:sp>
        <p:nvSpPr>
          <p:cNvPr id="4" name="TextBox 3"/>
          <p:cNvSpPr txBox="1"/>
          <p:nvPr/>
        </p:nvSpPr>
        <p:spPr>
          <a:xfrm>
            <a:off x="0" y="6273225"/>
            <a:ext cx="5880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http://www.docstoc.com/docs/98318767/Solr-Architecture-(PowerPoint)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20262" y="898634"/>
            <a:ext cx="2664372" cy="72521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26676" y="893379"/>
            <a:ext cx="2165131" cy="72521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691351" y="903889"/>
            <a:ext cx="2222939" cy="72521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99090" y="1718439"/>
            <a:ext cx="2680138" cy="151349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352800" y="1655379"/>
            <a:ext cx="1629103" cy="2333297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35876" y="4650827"/>
            <a:ext cx="5938345" cy="1166649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Folder Structure</a:t>
            </a:r>
            <a:endParaRPr lang="zh-TW" altLang="en-US" dirty="0"/>
          </a:p>
        </p:txBody>
      </p:sp>
      <p:pic>
        <p:nvPicPr>
          <p:cNvPr id="5" name="Content Placeholder 4" descr="folder structur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78404" y="811459"/>
            <a:ext cx="4054383" cy="5828986"/>
          </a:xfrm>
        </p:spPr>
      </p:pic>
      <p:sp>
        <p:nvSpPr>
          <p:cNvPr id="6" name="Rectangle 5"/>
          <p:cNvSpPr/>
          <p:nvPr/>
        </p:nvSpPr>
        <p:spPr bwMode="auto">
          <a:xfrm>
            <a:off x="3337033" y="2075793"/>
            <a:ext cx="1502981" cy="38362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345421" y="3947841"/>
            <a:ext cx="1502981" cy="38362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488797" y="6227379"/>
            <a:ext cx="900789" cy="17342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9427779" y="2370082"/>
            <a:ext cx="1502981" cy="38362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081049" y="1403130"/>
            <a:ext cx="1008994" cy="252249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7338" y="1355835"/>
            <a:ext cx="157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err="1" smtClean="0">
                <a:solidFill>
                  <a:srgbClr val="FF0000"/>
                </a:solidFill>
              </a:rPr>
              <a:t>solr.solr.home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132082" y="1008993"/>
            <a:ext cx="2070539" cy="2049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469932" y="1639613"/>
            <a:ext cx="620110" cy="20495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496208" y="3510454"/>
            <a:ext cx="620110" cy="20495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7847" y="1571296"/>
            <a:ext cx="157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err="1" smtClean="0">
                <a:solidFill>
                  <a:srgbClr val="FF0000"/>
                </a:solidFill>
              </a:rPr>
              <a:t>instanceDir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58357" y="3426371"/>
            <a:ext cx="157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err="1" smtClean="0">
                <a:solidFill>
                  <a:srgbClr val="FF0000"/>
                </a:solidFill>
              </a:rPr>
              <a:t>instanceDir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895600" y="2459420"/>
            <a:ext cx="478221" cy="2049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906110" y="4330261"/>
            <a:ext cx="478221" cy="2049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42287" y="2385848"/>
            <a:ext cx="945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err="1" smtClean="0">
                <a:solidFill>
                  <a:srgbClr val="FF0000"/>
                </a:solidFill>
              </a:rPr>
              <a:t>dataDir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52793" y="4240976"/>
            <a:ext cx="945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err="1" smtClean="0">
                <a:solidFill>
                  <a:srgbClr val="FF0000"/>
                </a:solidFill>
              </a:rPr>
              <a:t>dataDir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/>
      <p:bldP spid="12" grpId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/>
      <p:bldP spid="16" grpId="1"/>
      <p:bldP spid="17" grpId="0"/>
      <p:bldP spid="17" grpId="1"/>
      <p:bldP spid="18" grpId="0" animBg="1"/>
      <p:bldP spid="19" grpId="0" animBg="1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Configuration Files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${</a:t>
            </a:r>
            <a:r>
              <a:rPr lang="en-US" altLang="zh-TW" dirty="0" err="1" smtClean="0"/>
              <a:t>solr.solr.home</a:t>
            </a:r>
            <a:r>
              <a:rPr lang="en-US" altLang="zh-TW" dirty="0" smtClean="0"/>
              <a:t>}/solr.xml</a:t>
            </a:r>
          </a:p>
          <a:p>
            <a:pPr lvl="1"/>
            <a:r>
              <a:rPr lang="en-US" altLang="zh-TW" dirty="0" smtClean="0"/>
              <a:t>Specify </a:t>
            </a:r>
            <a:r>
              <a:rPr lang="en-US" altLang="zh-TW" dirty="0"/>
              <a:t>configuration options for your Solr core</a:t>
            </a:r>
            <a:endParaRPr lang="en-US" altLang="zh-TW" dirty="0" smtClean="0"/>
          </a:p>
          <a:p>
            <a:r>
              <a:rPr lang="en-US" altLang="zh-TW" dirty="0" smtClean="0"/>
              <a:t>${</a:t>
            </a:r>
            <a:r>
              <a:rPr lang="en-US" altLang="zh-TW" dirty="0" err="1" smtClean="0"/>
              <a:t>instanceDir</a:t>
            </a:r>
            <a:r>
              <a:rPr lang="en-US" altLang="zh-TW" dirty="0" smtClean="0"/>
              <a:t>}/conf/solrconfig.xml</a:t>
            </a:r>
          </a:p>
          <a:p>
            <a:pPr lvl="1"/>
            <a:r>
              <a:rPr lang="en-US" altLang="zh-TW" dirty="0" smtClean="0"/>
              <a:t>Controls high-level behavior</a:t>
            </a:r>
          </a:p>
          <a:p>
            <a:pPr lvl="2"/>
            <a:r>
              <a:rPr lang="en-US" altLang="zh-TW" dirty="0" smtClean="0"/>
              <a:t>Data directory location</a:t>
            </a:r>
          </a:p>
          <a:p>
            <a:pPr lvl="2"/>
            <a:r>
              <a:rPr lang="en-US" altLang="zh-TW" dirty="0" smtClean="0"/>
              <a:t>Cache parameters</a:t>
            </a:r>
          </a:p>
          <a:p>
            <a:pPr lvl="2"/>
            <a:r>
              <a:rPr lang="en-US" altLang="zh-TW" dirty="0" smtClean="0"/>
              <a:t>Request handlers</a:t>
            </a:r>
          </a:p>
          <a:p>
            <a:pPr lvl="2"/>
            <a:r>
              <a:rPr lang="en-US" altLang="zh-TW" dirty="0" smtClean="0"/>
              <a:t>Search components</a:t>
            </a:r>
            <a:endParaRPr lang="zh-TW" altLang="en-US" dirty="0" smtClean="0"/>
          </a:p>
          <a:p>
            <a:r>
              <a:rPr lang="en-US" altLang="zh-TW" dirty="0" smtClean="0"/>
              <a:t>${</a:t>
            </a:r>
            <a:r>
              <a:rPr lang="en-US" altLang="zh-TW" dirty="0" err="1" smtClean="0"/>
              <a:t>instanceDir</a:t>
            </a:r>
            <a:r>
              <a:rPr lang="en-US" altLang="zh-TW" dirty="0" smtClean="0"/>
              <a:t>}/conf/schema.xml</a:t>
            </a:r>
          </a:p>
          <a:p>
            <a:pPr lvl="1"/>
            <a:r>
              <a:rPr lang="en-US" altLang="zh-TW" dirty="0" smtClean="0"/>
              <a:t>Describes </a:t>
            </a:r>
            <a:r>
              <a:rPr lang="en-US" altLang="zh-TW" dirty="0"/>
              <a:t>the documents </a:t>
            </a:r>
            <a:r>
              <a:rPr lang="en-US" altLang="zh-TW" dirty="0" smtClean="0"/>
              <a:t>you </a:t>
            </a:r>
            <a:r>
              <a:rPr lang="en-US" altLang="zh-TW" dirty="0"/>
              <a:t>will ask Solr to </a:t>
            </a:r>
            <a:r>
              <a:rPr lang="en-US" altLang="zh-TW" dirty="0" smtClean="0"/>
              <a:t>index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565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http://docs.lucidworks.com/display/solr/A+Step+Closer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Core Admin</a:t>
            </a:r>
            <a:endParaRPr lang="zh-TW" altLang="en-US" dirty="0"/>
          </a:p>
        </p:txBody>
      </p:sp>
      <p:pic>
        <p:nvPicPr>
          <p:cNvPr id="7" name="Picture 6" descr="core adm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073" y="1199838"/>
            <a:ext cx="8087854" cy="44583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788276" y="3263462"/>
            <a:ext cx="1434662" cy="31531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280745" y="2391103"/>
            <a:ext cx="1266496" cy="63587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291254" y="1928649"/>
            <a:ext cx="6017173" cy="34158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8" name="Picture 7" descr="core admin - add cor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21200" y="1846800"/>
            <a:ext cx="3458058" cy="284837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2312275" y="2280745"/>
            <a:ext cx="3079531" cy="225972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Indexing</a:t>
            </a:r>
            <a:endParaRPr lang="zh-TW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pic>
        <p:nvPicPr>
          <p:cNvPr id="6" name="Picture 5" descr="Lucene in action - indexing fl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996" y="361551"/>
            <a:ext cx="2355900" cy="6272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Indexing Basics</a:t>
            </a:r>
            <a:endParaRPr lang="zh-TW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Solr is able to achieve fast search </a:t>
            </a:r>
            <a:r>
              <a:rPr lang="en-US" altLang="zh-TW" dirty="0" smtClean="0"/>
              <a:t>responses because</a:t>
            </a:r>
            <a:r>
              <a:rPr lang="en-US" altLang="zh-TW" dirty="0"/>
              <a:t>, instead of searching the text directly, it searches an index </a:t>
            </a:r>
            <a:r>
              <a:rPr lang="en-US" altLang="zh-TW" dirty="0" smtClean="0"/>
              <a:t>instead.</a:t>
            </a:r>
          </a:p>
          <a:p>
            <a:pPr lvl="1"/>
            <a:r>
              <a:rPr lang="en-US" altLang="zh-TW" dirty="0" smtClean="0"/>
              <a:t>Solr </a:t>
            </a:r>
            <a:r>
              <a:rPr lang="en-US" altLang="zh-TW" dirty="0"/>
              <a:t>stores this index in a directory called </a:t>
            </a:r>
            <a:r>
              <a:rPr lang="en-US" altLang="zh-TW" dirty="0">
                <a:solidFill>
                  <a:srgbClr val="FF0000"/>
                </a:solidFill>
              </a:rPr>
              <a:t>index</a:t>
            </a:r>
            <a:r>
              <a:rPr lang="en-US" altLang="zh-TW" dirty="0"/>
              <a:t> in the data </a:t>
            </a:r>
            <a:r>
              <a:rPr lang="en-US" altLang="zh-TW" dirty="0" smtClean="0"/>
              <a:t>directory</a:t>
            </a:r>
          </a:p>
          <a:p>
            <a:pPr lvl="2"/>
            <a:r>
              <a:rPr lang="en-US" altLang="zh-TW" dirty="0" smtClean="0"/>
              <a:t>${</a:t>
            </a:r>
            <a:r>
              <a:rPr lang="en-US" altLang="zh-TW" dirty="0" err="1" smtClean="0"/>
              <a:t>instanceDir</a:t>
            </a:r>
            <a:r>
              <a:rPr lang="en-US" altLang="zh-TW" dirty="0" smtClean="0"/>
              <a:t>}/data/</a:t>
            </a:r>
            <a:r>
              <a:rPr lang="en-US" altLang="zh-TW" dirty="0" smtClean="0">
                <a:solidFill>
                  <a:srgbClr val="FF0000"/>
                </a:solidFill>
              </a:rPr>
              <a:t>index</a:t>
            </a:r>
          </a:p>
          <a:p>
            <a:pPr lvl="2"/>
            <a:r>
              <a:rPr lang="en-US" altLang="zh-TW" dirty="0" smtClean="0"/>
              <a:t>${</a:t>
            </a:r>
            <a:r>
              <a:rPr lang="en-US" altLang="zh-TW" dirty="0" err="1" smtClean="0"/>
              <a:t>dataDir</a:t>
            </a:r>
            <a:r>
              <a:rPr lang="en-US" altLang="zh-TW" dirty="0" smtClean="0"/>
              <a:t>}/</a:t>
            </a:r>
            <a:r>
              <a:rPr lang="en-US" altLang="zh-TW" dirty="0" smtClean="0">
                <a:solidFill>
                  <a:srgbClr val="FF0000"/>
                </a:solidFill>
              </a:rPr>
              <a:t>index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http://www.solrtutorial.com/basic-solr-concepts.html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Defining Fields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Fields are defined in the fields element of schema.xml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The field type options serve as defaults</a:t>
            </a:r>
          </a:p>
          <a:p>
            <a:r>
              <a:rPr lang="en-US" altLang="zh-TW" dirty="0" smtClean="0"/>
              <a:t>Fields can have the same options as field types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5707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http://docs.lucidworks.com/display/solr/Defining+Fields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884368" y="332656"/>
          <a:ext cx="101758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ackager Shell Object" showAsIcon="1" r:id="rId3" imgW="1017000" imgH="685800" progId="Package">
                  <p:embed/>
                </p:oleObj>
              </mc:Choice>
              <mc:Fallback>
                <p:oleObj name="Packager Shell Object" showAsIcon="1" r:id="rId3" imgW="1017000" imgH="685800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8" y="332656"/>
                        <a:ext cx="1017587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schema.xml - defining fields 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010710"/>
            <a:ext cx="9144000" cy="77908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" y="2000251"/>
            <a:ext cx="1905000" cy="78105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907628" y="1994996"/>
            <a:ext cx="1639613" cy="77973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547241" y="1989741"/>
            <a:ext cx="5596759" cy="77973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Agenda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Introduction</a:t>
            </a:r>
          </a:p>
          <a:p>
            <a:r>
              <a:rPr lang="en-US" altLang="zh-TW" dirty="0" smtClean="0"/>
              <a:t>Indexing</a:t>
            </a:r>
          </a:p>
          <a:p>
            <a:r>
              <a:rPr lang="en-US" altLang="zh-TW" dirty="0" smtClean="0"/>
              <a:t>Searching</a:t>
            </a:r>
          </a:p>
          <a:p>
            <a:r>
              <a:rPr lang="en-US" altLang="zh-TW" dirty="0" err="1" smtClean="0"/>
              <a:t>SolrCloud</a:t>
            </a:r>
            <a:endParaRPr lang="en-US" altLang="zh-TW" dirty="0"/>
          </a:p>
          <a:p>
            <a:r>
              <a:rPr lang="en-US" altLang="zh-TW" dirty="0" smtClean="0"/>
              <a:t>Q&amp;A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Defining Fields (cont.)</a:t>
            </a:r>
            <a:endParaRPr lang="zh-TW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1" y="6488668"/>
            <a:ext cx="5707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http://docs.lucidworks.com/display/solr/Defining+Fields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indexed</a:t>
            </a:r>
          </a:p>
          <a:p>
            <a:pPr lvl="1"/>
            <a:r>
              <a:rPr lang="en-US" altLang="zh-TW" dirty="0" smtClean="0"/>
              <a:t>If true, the value of the field can be used in queries to retrieve matching documents</a:t>
            </a:r>
          </a:p>
          <a:p>
            <a:r>
              <a:rPr lang="en-US" altLang="zh-TW" dirty="0" smtClean="0"/>
              <a:t>stored</a:t>
            </a:r>
          </a:p>
          <a:p>
            <a:pPr lvl="1"/>
            <a:r>
              <a:rPr lang="en-US" altLang="zh-TW" dirty="0" smtClean="0"/>
              <a:t>If true, the actual value of the field can be retrieved by queries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Defining Fields (cont.)</a:t>
            </a:r>
            <a:endParaRPr lang="zh-TW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73225"/>
            <a:ext cx="6290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http://lucidworks.lucidimagination.com/display/solr/Field+Properties+by+Use+Case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Content Placeholder 6" descr="defining a field on different use cases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531" y="978039"/>
            <a:ext cx="9067587" cy="45398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Defining Fields (cont.)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copyField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Interpret some document fields in more than one way</a:t>
            </a:r>
          </a:p>
          <a:p>
            <a:pPr lvl="1">
              <a:buNone/>
            </a:pPr>
            <a:r>
              <a:rPr lang="en-US" altLang="zh-TW" sz="2000" dirty="0" smtClean="0"/>
              <a:t>&lt;</a:t>
            </a:r>
            <a:r>
              <a:rPr lang="en-US" altLang="zh-TW" sz="2000" dirty="0" err="1" smtClean="0"/>
              <a:t>copyField</a:t>
            </a:r>
            <a:r>
              <a:rPr lang="en-US" altLang="zh-TW" sz="2000" dirty="0" smtClean="0"/>
              <a:t> </a:t>
            </a:r>
            <a:r>
              <a:rPr lang="en-US" altLang="zh-TW" sz="2000" dirty="0" smtClean="0">
                <a:solidFill>
                  <a:srgbClr val="FF0000"/>
                </a:solidFill>
              </a:rPr>
              <a:t>source="cat" </a:t>
            </a:r>
            <a:r>
              <a:rPr lang="en-US" altLang="zh-TW" sz="2000" dirty="0" err="1" smtClean="0">
                <a:solidFill>
                  <a:srgbClr val="FF0000"/>
                </a:solidFill>
              </a:rPr>
              <a:t>dest</a:t>
            </a:r>
            <a:r>
              <a:rPr lang="en-US" altLang="zh-TW" sz="2000" dirty="0" smtClean="0">
                <a:solidFill>
                  <a:srgbClr val="FF0000"/>
                </a:solidFill>
              </a:rPr>
              <a:t>="text" </a:t>
            </a:r>
            <a:r>
              <a:rPr lang="en-US" altLang="zh-TW" sz="2000" dirty="0" err="1" smtClean="0"/>
              <a:t>maxChars</a:t>
            </a:r>
            <a:r>
              <a:rPr lang="en-US" altLang="zh-TW" sz="2000" dirty="0" smtClean="0"/>
              <a:t>="30000" /&gt;</a:t>
            </a:r>
          </a:p>
          <a:p>
            <a:r>
              <a:rPr lang="en-US" altLang="zh-TW" dirty="0" err="1" smtClean="0"/>
              <a:t>dynamicField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Like a regular field except it has a name with a wildcard in it</a:t>
            </a:r>
          </a:p>
          <a:p>
            <a:pPr lvl="1">
              <a:buNone/>
            </a:pPr>
            <a:r>
              <a:rPr lang="en-US" altLang="zh-TW" sz="2000" dirty="0" smtClean="0"/>
              <a:t>&lt;</a:t>
            </a:r>
            <a:r>
              <a:rPr lang="en-US" altLang="zh-TW" sz="2000" dirty="0" err="1" smtClean="0"/>
              <a:t>dynamicField</a:t>
            </a:r>
            <a:r>
              <a:rPr lang="en-US" altLang="zh-TW" sz="2000" dirty="0" smtClean="0"/>
              <a:t> </a:t>
            </a:r>
            <a:r>
              <a:rPr lang="en-US" altLang="zh-TW" sz="2000" dirty="0" smtClean="0">
                <a:solidFill>
                  <a:srgbClr val="FF0000"/>
                </a:solidFill>
              </a:rPr>
              <a:t>name="*_</a:t>
            </a:r>
            <a:r>
              <a:rPr lang="en-US" altLang="zh-TW" sz="2000" dirty="0" err="1" smtClean="0">
                <a:solidFill>
                  <a:srgbClr val="FF0000"/>
                </a:solidFill>
              </a:rPr>
              <a:t>i</a:t>
            </a:r>
            <a:r>
              <a:rPr lang="en-US" altLang="zh-TW" sz="2000" dirty="0" smtClean="0">
                <a:solidFill>
                  <a:srgbClr val="FF0000"/>
                </a:solidFill>
              </a:rPr>
              <a:t>"</a:t>
            </a:r>
            <a:r>
              <a:rPr lang="en-US" altLang="zh-TW" sz="2000" dirty="0" smtClean="0"/>
              <a:t> type="</a:t>
            </a:r>
            <a:r>
              <a:rPr lang="en-US" altLang="zh-TW" sz="2000" dirty="0" err="1" smtClean="0"/>
              <a:t>int</a:t>
            </a:r>
            <a:r>
              <a:rPr lang="en-US" altLang="zh-TW" sz="2000" dirty="0" smtClean="0"/>
              <a:t>" indexed="true" stored="true"/&gt;</a:t>
            </a:r>
            <a:endParaRPr lang="zh-TW" alt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11669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http://docs.lucidworks.com/display/solr/Copying+Fields</a:t>
            </a:r>
          </a:p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http://docs.lucidworks.com/display/solr/Dynamic+Fields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Defining Field Types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 normal usage, only fields of type </a:t>
            </a:r>
            <a:r>
              <a:rPr lang="en-US" altLang="zh-TW" dirty="0" err="1" smtClean="0">
                <a:solidFill>
                  <a:srgbClr val="FF0000"/>
                </a:solidFill>
              </a:rPr>
              <a:t>solr.TextField</a:t>
            </a:r>
            <a:r>
              <a:rPr lang="en-US" altLang="zh-TW" dirty="0" smtClean="0"/>
              <a:t> will specify an analyzer</a:t>
            </a:r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73225"/>
            <a:ext cx="6306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http://docs.lucidworks.com/pages/viewpage.action?pageId=14647687</a:t>
            </a:r>
            <a:endParaRPr lang="zh-TW" alt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4" descr="field type text_c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8340" y="2197604"/>
            <a:ext cx="10972008" cy="1872208"/>
          </a:xfrm>
          <a:prstGeom prst="rect">
            <a:avLst/>
          </a:prstGeom>
        </p:spPr>
      </p:pic>
      <p:pic>
        <p:nvPicPr>
          <p:cNvPr id="7" name="Picture 6" descr="indexWrit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89205" y="3953456"/>
            <a:ext cx="5004048" cy="18019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277006" y="2412124"/>
            <a:ext cx="1261242" cy="23648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611855" y="2406864"/>
            <a:ext cx="1928613" cy="24174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94020" y="2622326"/>
            <a:ext cx="1035235" cy="1192929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Field Analysis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Analysis process is used for both indexing and querying</a:t>
            </a:r>
          </a:p>
        </p:txBody>
      </p:sp>
      <p:pic>
        <p:nvPicPr>
          <p:cNvPr id="13" name="Picture 12" descr="analysis from web conso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6272" y="1794520"/>
            <a:ext cx="7718018" cy="40324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24703" y="0"/>
            <a:ext cx="4619297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smtClean="0"/>
              <a:t>ST: </a:t>
            </a:r>
            <a:r>
              <a:rPr lang="en-US" altLang="zh-TW" dirty="0" err="1" smtClean="0"/>
              <a:t>StandardTokenizerFactory</a:t>
            </a:r>
            <a:endParaRPr lang="en-US" altLang="zh-TW" dirty="0" smtClean="0"/>
          </a:p>
          <a:p>
            <a:pPr algn="l"/>
            <a:r>
              <a:rPr lang="en-US" altLang="zh-TW" dirty="0" smtClean="0"/>
              <a:t>SF: </a:t>
            </a:r>
            <a:r>
              <a:rPr lang="en-US" altLang="zh-TW" dirty="0" err="1" smtClean="0"/>
              <a:t>StopFilterFactory</a:t>
            </a:r>
            <a:r>
              <a:rPr lang="en-US" altLang="zh-TW" dirty="0" smtClean="0"/>
              <a:t> / </a:t>
            </a:r>
            <a:r>
              <a:rPr lang="en-US" altLang="zh-TW" dirty="0" err="1" smtClean="0"/>
              <a:t>SynonymFilterFactory</a:t>
            </a:r>
            <a:endParaRPr lang="en-US" altLang="zh-TW" dirty="0" smtClean="0"/>
          </a:p>
          <a:p>
            <a:pPr algn="l"/>
            <a:r>
              <a:rPr lang="en-US" altLang="zh-TW" dirty="0" smtClean="0"/>
              <a:t>LCF: </a:t>
            </a:r>
            <a:r>
              <a:rPr lang="en-US" altLang="zh-TW" dirty="0" err="1" smtClean="0"/>
              <a:t>LowerCaseFilterFactory</a:t>
            </a:r>
            <a:endParaRPr lang="en-US" altLang="zh-TW" dirty="0" smtClean="0"/>
          </a:p>
          <a:p>
            <a:pPr algn="l"/>
            <a:r>
              <a:rPr lang="en-US" altLang="zh-TW" dirty="0" smtClean="0"/>
              <a:t>EPF: </a:t>
            </a:r>
            <a:r>
              <a:rPr lang="en-US" altLang="zh-TW" dirty="0" err="1" smtClean="0"/>
              <a:t>EnglishPossessiveFilterFactory</a:t>
            </a:r>
            <a:endParaRPr lang="en-US" altLang="zh-TW" dirty="0" smtClean="0"/>
          </a:p>
          <a:p>
            <a:pPr algn="l"/>
            <a:r>
              <a:rPr lang="en-US" altLang="zh-TW" dirty="0" smtClean="0"/>
              <a:t>KMF: </a:t>
            </a:r>
            <a:r>
              <a:rPr lang="en-US" altLang="zh-TW" dirty="0" err="1" smtClean="0"/>
              <a:t>KeywordMarkerFilterFactory</a:t>
            </a:r>
            <a:endParaRPr lang="en-US" altLang="zh-TW" dirty="0" smtClean="0"/>
          </a:p>
          <a:p>
            <a:pPr algn="l"/>
            <a:r>
              <a:rPr lang="en-US" altLang="zh-TW" dirty="0" smtClean="0"/>
              <a:t>PSF: </a:t>
            </a:r>
            <a:r>
              <a:rPr lang="en-US" altLang="zh-TW" dirty="0" err="1" smtClean="0"/>
              <a:t>PorterStemFilterFactory</a:t>
            </a:r>
            <a:endParaRPr lang="en-US" altLang="zh-TW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1749973" y="5186856"/>
            <a:ext cx="536028" cy="25224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126048" y="5565223"/>
            <a:ext cx="499208" cy="19970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Searching</a:t>
            </a:r>
            <a:endParaRPr lang="zh-TW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pic>
        <p:nvPicPr>
          <p:cNvPr id="6" name="Picture 5" descr="Lucene in action - searching fl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268" y="886738"/>
            <a:ext cx="2075408" cy="4576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Searching Basics</a:t>
            </a:r>
            <a:endParaRPr lang="zh-TW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http://localhost:8983/solr/select?q=video</a:t>
            </a:r>
          </a:p>
          <a:p>
            <a:pPr lvl="1"/>
            <a:r>
              <a:rPr lang="en-US" altLang="zh-TW" dirty="0" err="1" smtClean="0"/>
              <a:t>Hostame</a:t>
            </a:r>
            <a:r>
              <a:rPr lang="en-US" altLang="zh-TW" dirty="0" smtClean="0"/>
              <a:t>: </a:t>
            </a:r>
            <a:r>
              <a:rPr lang="en-US" altLang="zh-TW" dirty="0" err="1" smtClean="0"/>
              <a:t>localhost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Port: 8983</a:t>
            </a:r>
          </a:p>
          <a:p>
            <a:pPr lvl="1"/>
            <a:r>
              <a:rPr lang="en-US" altLang="zh-TW" dirty="0" smtClean="0"/>
              <a:t>Application name: </a:t>
            </a:r>
            <a:r>
              <a:rPr lang="en-US" altLang="zh-TW" dirty="0" err="1" smtClean="0"/>
              <a:t>solr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Request handler: select</a:t>
            </a:r>
          </a:p>
          <a:p>
            <a:pPr lvl="1"/>
            <a:r>
              <a:rPr lang="en-US" altLang="zh-TW" dirty="0" smtClean="0"/>
              <a:t>Query: q=video</a:t>
            </a:r>
            <a:endParaRPr lang="zh-TW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488668"/>
            <a:ext cx="5533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http://docs.lucidworks.com/display/solr/Running+Solr</a:t>
            </a:r>
            <a:endParaRPr lang="zh-TW" alt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Search Flow</a:t>
            </a:r>
            <a:endParaRPr lang="zh-TW" altLang="en-US" dirty="0"/>
          </a:p>
        </p:txBody>
      </p:sp>
      <p:pic>
        <p:nvPicPr>
          <p:cNvPr id="5" name="Content Placeholder 4" descr="search flow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1208" y="836256"/>
            <a:ext cx="7661102" cy="4923240"/>
          </a:xfrm>
        </p:spPr>
      </p:pic>
      <p:sp>
        <p:nvSpPr>
          <p:cNvPr id="4" name="TextBox 3"/>
          <p:cNvSpPr txBox="1"/>
          <p:nvPr/>
        </p:nvSpPr>
        <p:spPr>
          <a:xfrm>
            <a:off x="0" y="6273225"/>
            <a:ext cx="6306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http://docs.lucidworks.com/display/solr/Overview+of+Searching+in+Solr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017987" y="1277007"/>
            <a:ext cx="5738647" cy="11193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31021" y="1954924"/>
            <a:ext cx="3247695" cy="138736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290441" y="2937641"/>
            <a:ext cx="1907628" cy="215462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785240" y="4703378"/>
            <a:ext cx="3930869" cy="92491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448908" y="4004440"/>
            <a:ext cx="2990195" cy="394139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993228" y="2328040"/>
            <a:ext cx="3294993" cy="128226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Common Query Parameters</a:t>
            </a:r>
            <a:endParaRPr lang="zh-TW" altLang="en-US" dirty="0"/>
          </a:p>
        </p:txBody>
      </p:sp>
      <p:pic>
        <p:nvPicPr>
          <p:cNvPr id="5" name="Content Placeholder 4" descr="common search parameter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259360"/>
            <a:ext cx="8744343" cy="4348280"/>
          </a:xfrm>
        </p:spPr>
      </p:pic>
      <p:sp>
        <p:nvSpPr>
          <p:cNvPr id="4" name="TextBox 3"/>
          <p:cNvSpPr txBox="1"/>
          <p:nvPr/>
        </p:nvSpPr>
        <p:spPr>
          <a:xfrm>
            <a:off x="0" y="6273225"/>
            <a:ext cx="6306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http://docs.lucidworks.com/display/solr/Common+Query+Parameters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Parser-Specific Query Parameters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Different query parsers support different </a:t>
            </a:r>
            <a:r>
              <a:rPr lang="en-US" altLang="zh-TW" dirty="0" smtClean="0"/>
              <a:t>syntax</a:t>
            </a:r>
          </a:p>
          <a:p>
            <a:r>
              <a:rPr lang="en-US" altLang="zh-TW" dirty="0" smtClean="0"/>
              <a:t>Three query parsers are supported in Solr</a:t>
            </a:r>
          </a:p>
          <a:p>
            <a:pPr lvl="1"/>
            <a:r>
              <a:rPr lang="en-US" altLang="zh-TW" dirty="0" smtClean="0"/>
              <a:t>Standard query parser</a:t>
            </a:r>
          </a:p>
          <a:p>
            <a:pPr lvl="2"/>
            <a:r>
              <a:rPr lang="en-US" altLang="zh-TW" dirty="0" smtClean="0"/>
              <a:t>Default</a:t>
            </a:r>
          </a:p>
          <a:p>
            <a:pPr lvl="2"/>
            <a:r>
              <a:rPr lang="en-US" altLang="zh-TW" dirty="0" smtClean="0"/>
              <a:t>Allows for greater precision in searches</a:t>
            </a:r>
          </a:p>
          <a:p>
            <a:pPr lvl="2"/>
            <a:r>
              <a:rPr lang="en-US" altLang="zh-TW" dirty="0" smtClean="0"/>
              <a:t>Less tolerant of syntax errors than the </a:t>
            </a:r>
            <a:r>
              <a:rPr lang="en-US" altLang="zh-TW" dirty="0" err="1" smtClean="0"/>
              <a:t>DisMax</a:t>
            </a:r>
            <a:endParaRPr lang="zh-TW" altLang="en-US" dirty="0" smtClean="0"/>
          </a:p>
          <a:p>
            <a:pPr lvl="1"/>
            <a:r>
              <a:rPr lang="en-US" altLang="zh-TW" dirty="0" err="1" smtClean="0"/>
              <a:t>DisMax</a:t>
            </a:r>
            <a:r>
              <a:rPr lang="en-US" altLang="zh-TW" dirty="0" smtClean="0"/>
              <a:t> query parser</a:t>
            </a:r>
          </a:p>
          <a:p>
            <a:pPr lvl="2"/>
            <a:r>
              <a:rPr lang="en-US" altLang="zh-TW" dirty="0" smtClean="0"/>
              <a:t>Much </a:t>
            </a:r>
            <a:r>
              <a:rPr lang="en-US" altLang="zh-TW" dirty="0"/>
              <a:t>more tolerant of </a:t>
            </a:r>
            <a:r>
              <a:rPr lang="en-US" altLang="zh-TW" dirty="0" smtClean="0"/>
              <a:t>errors</a:t>
            </a:r>
          </a:p>
          <a:p>
            <a:pPr lvl="1"/>
            <a:r>
              <a:rPr lang="en-US" altLang="zh-TW" smtClean="0"/>
              <a:t>Extended </a:t>
            </a:r>
            <a:r>
              <a:rPr lang="en-US" altLang="zh-TW" dirty="0" err="1" smtClean="0"/>
              <a:t>DisMax</a:t>
            </a:r>
            <a:r>
              <a:rPr lang="en-US" altLang="zh-TW" dirty="0" smtClean="0"/>
              <a:t> query parser</a:t>
            </a:r>
          </a:p>
          <a:p>
            <a:pPr lvl="2"/>
            <a:r>
              <a:rPr lang="en-US" altLang="zh-TW" dirty="0" smtClean="0"/>
              <a:t>Improved </a:t>
            </a:r>
            <a:r>
              <a:rPr lang="en-US" altLang="zh-TW" dirty="0"/>
              <a:t>version of </a:t>
            </a:r>
            <a:r>
              <a:rPr lang="en-US" altLang="zh-TW" dirty="0" err="1" smtClean="0"/>
              <a:t>DisMax</a:t>
            </a:r>
            <a:endParaRPr lang="en-US" altLang="zh-TW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273225"/>
            <a:ext cx="6321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http://docs.lucidworks.com/display/solr/Overview+of+Searching+in+Solr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Query Examples</a:t>
            </a:r>
            <a:endParaRPr lang="zh-TW" alt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41435" y="859220"/>
          <a:ext cx="8229600" cy="469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1213"/>
                <a:gridCol w="52183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Query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Description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q=video</a:t>
                      </a:r>
                    </a:p>
                    <a:p>
                      <a:r>
                        <a:rPr lang="en-US" altLang="zh-TW" dirty="0" smtClean="0"/>
                        <a:t>&amp;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fl=</a:t>
                      </a:r>
                      <a:r>
                        <a:rPr lang="en-US" altLang="zh-TW" sz="1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id,name,price</a:t>
                      </a:r>
                      <a:endParaRPr lang="zh-TW" altLang="en-US" sz="1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Results only contain the ID, name, and price</a:t>
                      </a:r>
                      <a:endParaRPr lang="en-US" altLang="zh-TW" sz="20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altLang="zh-TW" sz="2000" dirty="0" smtClean="0"/>
                        <a:t>All fields are returned if</a:t>
                      </a:r>
                      <a:r>
                        <a:rPr lang="en-US" altLang="zh-TW" sz="2000" baseline="0" dirty="0" smtClean="0"/>
                        <a:t> not specified</a:t>
                      </a:r>
                      <a:endParaRPr lang="en-US" altLang="zh-TW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q=</a:t>
                      </a:r>
                      <a:r>
                        <a:rPr lang="en-US" altLang="zh-TW" dirty="0" err="1" smtClean="0">
                          <a:solidFill>
                            <a:srgbClr val="FF0000"/>
                          </a:solidFill>
                        </a:rPr>
                        <a:t>name:black</a:t>
                      </a:r>
                      <a:endParaRPr lang="en-US" altLang="zh-TW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&amp;fl=</a:t>
                      </a:r>
                      <a:r>
                        <a:rPr lang="en-US" altLang="zh-TW" dirty="0" err="1" smtClean="0"/>
                        <a:t>id,name,price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Searches for “black" in the </a:t>
                      </a:r>
                      <a:r>
                        <a:rPr lang="en-US" altLang="zh-TW" dirty="0" smtClean="0"/>
                        <a:t>name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field only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q=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price:[0 TO</a:t>
                      </a:r>
                      <a:r>
                        <a:rPr lang="en-US" altLang="zh-TW" baseline="0" dirty="0" smtClean="0">
                          <a:solidFill>
                            <a:srgbClr val="FF0000"/>
                          </a:solidFill>
                        </a:rPr>
                        <a:t> 4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00]</a:t>
                      </a:r>
                    </a:p>
                    <a:p>
                      <a:r>
                        <a:rPr lang="en-US" altLang="zh-TW" dirty="0" smtClean="0"/>
                        <a:t>&amp;fl=</a:t>
                      </a:r>
                      <a:r>
                        <a:rPr lang="en-US" altLang="zh-TW" dirty="0" err="1" smtClean="0"/>
                        <a:t>id,name,price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altLang="zh-TW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Range query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altLang="zh-TW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Finds every document whose price is between 0 and 400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q=price:[0 TO 400]</a:t>
                      </a:r>
                    </a:p>
                    <a:p>
                      <a:r>
                        <a:rPr lang="en-US" altLang="zh-TW" dirty="0" smtClean="0"/>
                        <a:t>&amp;fl=</a:t>
                      </a:r>
                      <a:r>
                        <a:rPr lang="en-US" altLang="zh-TW" dirty="0" err="1" smtClean="0"/>
                        <a:t>id,name,price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&amp;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facet=</a:t>
                      </a:r>
                      <a:r>
                        <a:rPr lang="en-US" altLang="zh-TW" dirty="0" err="1" smtClean="0">
                          <a:solidFill>
                            <a:srgbClr val="FF0000"/>
                          </a:solidFill>
                        </a:rPr>
                        <a:t>true&amp;facet.field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=cat</a:t>
                      </a:r>
                      <a:endParaRPr lang="zh-TW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Faceted search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q=price:[0</a:t>
                      </a:r>
                      <a:r>
                        <a:rPr lang="zh-TW" altLang="en-US" dirty="0" smtClean="0"/>
                        <a:t> </a:t>
                      </a:r>
                      <a:r>
                        <a:rPr lang="en-US" altLang="zh-TW" dirty="0" smtClean="0"/>
                        <a:t>TO</a:t>
                      </a:r>
                      <a:r>
                        <a:rPr lang="zh-TW" altLang="en-US" dirty="0" smtClean="0"/>
                        <a:t> </a:t>
                      </a:r>
                      <a:r>
                        <a:rPr lang="en-US" altLang="zh-TW" dirty="0" smtClean="0"/>
                        <a:t>400]</a:t>
                      </a:r>
                    </a:p>
                    <a:p>
                      <a:r>
                        <a:rPr lang="en-US" altLang="zh-TW" dirty="0" smtClean="0"/>
                        <a:t>&amp;fl=</a:t>
                      </a:r>
                      <a:r>
                        <a:rPr lang="en-US" altLang="zh-TW" dirty="0" err="1" smtClean="0"/>
                        <a:t>id,name,price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&amp;facet=</a:t>
                      </a:r>
                      <a:r>
                        <a:rPr lang="en-US" altLang="zh-TW" dirty="0" err="1" smtClean="0"/>
                        <a:t>true&amp;facet.field</a:t>
                      </a:r>
                      <a:r>
                        <a:rPr lang="en-US" altLang="zh-TW" dirty="0" smtClean="0"/>
                        <a:t>=</a:t>
                      </a:r>
                      <a:r>
                        <a:rPr lang="en-US" altLang="zh-TW" dirty="0" err="1" smtClean="0"/>
                        <a:t>cat&amp;</a:t>
                      </a:r>
                      <a:r>
                        <a:rPr lang="en-US" altLang="zh-TW" dirty="0" err="1" smtClean="0">
                          <a:solidFill>
                            <a:srgbClr val="FF0000"/>
                          </a:solidFill>
                        </a:rPr>
                        <a:t>fq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=</a:t>
                      </a:r>
                      <a:r>
                        <a:rPr lang="en-US" altLang="zh-TW" dirty="0" err="1" smtClean="0">
                          <a:solidFill>
                            <a:srgbClr val="FF0000"/>
                          </a:solidFill>
                        </a:rPr>
                        <a:t>cat:software</a:t>
                      </a:r>
                      <a:endParaRPr lang="zh-TW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Faceted search with</a:t>
                      </a:r>
                      <a:r>
                        <a:rPr lang="en-US" altLang="zh-TW" baseline="0" dirty="0" smtClean="0"/>
                        <a:t> filter query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88668"/>
            <a:ext cx="542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http://docs.lucidworks.com/display/solr/Running+Solr</a:t>
            </a:r>
            <a:endParaRPr lang="zh-TW" alt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Faceted Search Example</a:t>
            </a:r>
            <a:endParaRPr lang="zh-TW" altLang="en-US" sz="3600" dirty="0"/>
          </a:p>
        </p:txBody>
      </p:sp>
      <p:pic>
        <p:nvPicPr>
          <p:cNvPr id="5" name="Content Placeholder 4" descr="search components - facetde search, cnet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2632" y="785921"/>
            <a:ext cx="6294553" cy="5191475"/>
          </a:xfrm>
        </p:spPr>
      </p:pic>
      <p:sp>
        <p:nvSpPr>
          <p:cNvPr id="7" name="Rectangle 6"/>
          <p:cNvSpPr/>
          <p:nvPr/>
        </p:nvSpPr>
        <p:spPr bwMode="auto">
          <a:xfrm>
            <a:off x="819807" y="2354313"/>
            <a:ext cx="1403131" cy="191814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67255" y="977458"/>
            <a:ext cx="2716924" cy="36261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85847" y="4030713"/>
            <a:ext cx="4645573" cy="194441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14553" y="4272452"/>
            <a:ext cx="1392620" cy="171844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Highlighting Example</a:t>
            </a:r>
            <a:endParaRPr lang="zh-TW" altLang="en-US" dirty="0"/>
          </a:p>
        </p:txBody>
      </p:sp>
      <p:pic>
        <p:nvPicPr>
          <p:cNvPr id="6" name="Content Placeholder 5" descr="search components - highlighting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0250" y="961697"/>
            <a:ext cx="7762114" cy="4666648"/>
          </a:xfrm>
        </p:spPr>
      </p:pic>
      <p:sp>
        <p:nvSpPr>
          <p:cNvPr id="7" name="Rectangle 6"/>
          <p:cNvSpPr/>
          <p:nvPr/>
        </p:nvSpPr>
        <p:spPr bwMode="auto">
          <a:xfrm>
            <a:off x="1886607" y="2033749"/>
            <a:ext cx="730469" cy="26801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631324" y="2648608"/>
            <a:ext cx="830317" cy="2049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soLrCloud</a:t>
            </a:r>
            <a:endParaRPr lang="zh-TW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Way to </a:t>
            </a:r>
            <a:r>
              <a:rPr lang="en-US" altLang="zh-TW" dirty="0" err="1" smtClean="0"/>
              <a:t>SolrCloud</a:t>
            </a:r>
            <a:endParaRPr lang="zh-TW" altLang="en-US" dirty="0"/>
          </a:p>
        </p:txBody>
      </p:sp>
      <p:pic>
        <p:nvPicPr>
          <p:cNvPr id="7" name="Content Placeholder 6" descr="way to solrcloud_replica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1514475" cy="2238375"/>
          </a:xfrm>
        </p:spPr>
      </p:pic>
      <p:pic>
        <p:nvPicPr>
          <p:cNvPr id="8" name="Picture 7" descr="way to solrcloud_distribut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484784"/>
            <a:ext cx="3000375" cy="1304925"/>
          </a:xfrm>
          <a:prstGeom prst="rect">
            <a:avLst/>
          </a:prstGeom>
        </p:spPr>
      </p:pic>
      <p:pic>
        <p:nvPicPr>
          <p:cNvPr id="9" name="Picture 8" descr="way to solrcloud_distributed &amp; replicat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2924944"/>
            <a:ext cx="2971800" cy="3276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488668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http://docs.lucidworks.com/display/solr/A+Quick+Overview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Terminologies</a:t>
            </a:r>
            <a:endParaRPr lang="zh-TW" alt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528"/>
                <a:gridCol w="656307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Name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Description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Collection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/>
                        <a:t>A set of documents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Partition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A subset of the entire document collection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Document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A group of fields and their values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Node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A JVM instance running Solr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Shard</a:t>
                      </a:r>
                      <a:endParaRPr lang="zh-TW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A</a:t>
                      </a:r>
                      <a:r>
                        <a:rPr lang="en-US" altLang="zh-TW" sz="1800" baseline="0" dirty="0" smtClean="0"/>
                        <a:t> set of Nodes host the same Partition</a:t>
                      </a:r>
                      <a:endParaRPr lang="en-US" altLang="zh-TW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Leader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Each shard has 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one node</a:t>
                      </a:r>
                      <a:r>
                        <a:rPr lang="en-US" altLang="zh-TW" sz="18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TW" sz="1800" dirty="0" smtClean="0"/>
                        <a:t>identified as its leader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Replica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A copy of a shard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88668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http://docs.lucidworks.com/display/solr/SolrCloud+Glossary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What is </a:t>
            </a:r>
            <a:r>
              <a:rPr lang="en-US" altLang="zh-TW" dirty="0" err="1" smtClean="0"/>
              <a:t>SolrCloud</a:t>
            </a:r>
            <a:r>
              <a:rPr lang="en-US" altLang="zh-TW" dirty="0" smtClean="0"/>
              <a:t>?</a:t>
            </a:r>
            <a:endParaRPr lang="zh-TW" altLang="en-US" dirty="0"/>
          </a:p>
        </p:txBody>
      </p:sp>
      <p:pic>
        <p:nvPicPr>
          <p:cNvPr id="6" name="Content Placeholder 5" descr="SolrCloud_terminolog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9095" y="1258888"/>
            <a:ext cx="6026098" cy="44640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6126-A031-4CD1-A9F8-B6AF2B05B89A}" type="datetime1">
              <a:rPr lang="en-US" altLang="zh-TW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547241" y="2370078"/>
            <a:ext cx="3342290" cy="217039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Indexing in </a:t>
            </a:r>
            <a:r>
              <a:rPr lang="en-US" altLang="zh-TW" dirty="0" err="1" smtClean="0"/>
              <a:t>SolrCloud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0F059-F5C6-4D76-B32C-781868FBFF58}" type="datetime1">
              <a:rPr lang="en-US" altLang="zh-TW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  <p:pic>
        <p:nvPicPr>
          <p:cNvPr id="8" name="Content Placeholder 7" descr="SolrCloud_indexin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2055" y="829274"/>
            <a:ext cx="6214599" cy="48936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Searching in </a:t>
            </a:r>
            <a:r>
              <a:rPr lang="en-US" altLang="zh-TW" dirty="0" err="1" smtClean="0"/>
              <a:t>SolrCloud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F24C-874E-45BB-B9C0-A16936B3D404}" type="datetime1">
              <a:rPr lang="en-US" altLang="zh-TW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  <p:pic>
        <p:nvPicPr>
          <p:cNvPr id="8" name="Content Placeholder 7" descr="SolrCloud_searchin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4759" y="742021"/>
            <a:ext cx="6210327" cy="49809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SolrCloud</a:t>
            </a:r>
            <a:r>
              <a:rPr lang="en-US" altLang="zh-TW" dirty="0" smtClean="0"/>
              <a:t> Example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8DB87-9F9A-4D34-9737-56A9E4352AEF}" type="datetime1">
              <a:rPr lang="en-US" altLang="zh-TW" smtClean="0">
                <a:solidFill>
                  <a:srgbClr val="636466">
                    <a:tint val="75000"/>
                  </a:srgbClr>
                </a:solidFill>
              </a:rPr>
              <a:pPr/>
              <a:t>3/11/2013</a:t>
            </a:fld>
            <a:endParaRPr lang="en-US" dirty="0">
              <a:solidFill>
                <a:srgbClr val="636466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36466">
                    <a:tint val="75000"/>
                  </a:srgbClr>
                </a:solidFill>
              </a:rPr>
              <a:t>Copyright 2013 Trend Micro Inc.       SALES KICKOFF 2013</a:t>
            </a:r>
            <a:endParaRPr lang="en-US" dirty="0" smtClean="0">
              <a:solidFill>
                <a:srgbClr val="636466">
                  <a:tint val="75000"/>
                </a:srgbClr>
              </a:solidFill>
            </a:endParaRPr>
          </a:p>
        </p:txBody>
      </p:sp>
      <p:pic>
        <p:nvPicPr>
          <p:cNvPr id="10" name="Content Placeholder 9" descr="web console - clou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097" y="976641"/>
            <a:ext cx="7975518" cy="4434346"/>
          </a:xfrm>
        </p:spPr>
      </p:pic>
      <p:sp>
        <p:nvSpPr>
          <p:cNvPr id="11" name="Rectangle 10"/>
          <p:cNvSpPr/>
          <p:nvPr/>
        </p:nvSpPr>
        <p:spPr bwMode="auto">
          <a:xfrm>
            <a:off x="488731" y="2506716"/>
            <a:ext cx="1608083" cy="362607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264978" y="2049518"/>
            <a:ext cx="6138043" cy="215987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What is Solr?</a:t>
            </a:r>
            <a:endParaRPr lang="zh-TW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Enterprise search server based on </a:t>
            </a:r>
            <a:r>
              <a:rPr lang="en-US" altLang="zh-TW" dirty="0" err="1" smtClean="0"/>
              <a:t>Lucene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NOT a database</a:t>
            </a:r>
          </a:p>
          <a:p>
            <a:r>
              <a:rPr lang="en-US" altLang="zh-TW" dirty="0" smtClean="0"/>
              <a:t>Advanced full-text search capabilities</a:t>
            </a:r>
          </a:p>
          <a:p>
            <a:r>
              <a:rPr lang="en-US" altLang="zh-TW" dirty="0" smtClean="0"/>
              <a:t>Flexible and adaptable with XML configuration</a:t>
            </a:r>
          </a:p>
          <a:p>
            <a:r>
              <a:rPr lang="en-US" altLang="zh-TW" dirty="0" smtClean="0"/>
              <a:t>Extensible plug-in architecture</a:t>
            </a:r>
          </a:p>
          <a:p>
            <a:r>
              <a:rPr lang="en-US" altLang="zh-TW" dirty="0" smtClean="0"/>
              <a:t>REST-like APIs</a:t>
            </a:r>
          </a:p>
          <a:p>
            <a:r>
              <a:rPr lang="en-US" altLang="zh-TW" dirty="0" smtClean="0"/>
              <a:t>Web admin interface</a:t>
            </a:r>
          </a:p>
          <a:p>
            <a:r>
              <a:rPr lang="en-US" altLang="zh-TW" dirty="0" smtClean="0"/>
              <a:t>Runs </a:t>
            </a:r>
            <a:r>
              <a:rPr lang="en-US" altLang="zh-TW" dirty="0"/>
              <a:t>inside a Java servlet container such as </a:t>
            </a:r>
            <a:r>
              <a:rPr lang="en-US" altLang="zh-TW" dirty="0" smtClean="0"/>
              <a:t>Jetty and Tomcat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6" name="Content Placeholder 5" descr="Q&amp;A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83109" y="1258888"/>
            <a:ext cx="6138069" cy="4464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What is </a:t>
            </a:r>
            <a:r>
              <a:rPr lang="en-US" altLang="zh-TW" dirty="0" err="1" smtClean="0"/>
              <a:t>Lucene</a:t>
            </a:r>
            <a:r>
              <a:rPr lang="en-US" altLang="zh-TW" dirty="0" smtClean="0"/>
              <a:t>?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Full-text </a:t>
            </a:r>
            <a:r>
              <a:rPr lang="en-US" altLang="zh-TW" dirty="0"/>
              <a:t>search </a:t>
            </a:r>
            <a:r>
              <a:rPr lang="en-US" altLang="zh-TW" dirty="0" smtClean="0"/>
              <a:t>library</a:t>
            </a:r>
          </a:p>
          <a:p>
            <a:r>
              <a:rPr lang="en-US" altLang="zh-TW" dirty="0" smtClean="0"/>
              <a:t>Written in Java</a:t>
            </a:r>
          </a:p>
          <a:p>
            <a:r>
              <a:rPr lang="en-US" altLang="zh-TW" dirty="0" smtClean="0"/>
              <a:t>Indexing &amp; searching</a:t>
            </a:r>
          </a:p>
          <a:p>
            <a:r>
              <a:rPr lang="en-US" altLang="zh-TW" dirty="0" smtClean="0"/>
              <a:t>One </a:t>
            </a:r>
            <a:r>
              <a:rPr lang="en-US" altLang="zh-TW" dirty="0"/>
              <a:t>of the top 5 Apache projects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Inverted Index</a:t>
            </a:r>
            <a:endParaRPr lang="zh-TW" altLang="en-US" dirty="0"/>
          </a:p>
        </p:txBody>
      </p:sp>
      <p:pic>
        <p:nvPicPr>
          <p:cNvPr id="4" name="Content Placeholder 3" descr="inverted_inde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22353" y="867544"/>
            <a:ext cx="6511320" cy="4949932"/>
          </a:xfrm>
        </p:spPr>
      </p:pic>
      <p:sp>
        <p:nvSpPr>
          <p:cNvPr id="5" name="TextBox 4"/>
          <p:cNvSpPr txBox="1"/>
          <p:nvPr/>
        </p:nvSpPr>
        <p:spPr>
          <a:xfrm>
            <a:off x="0" y="6027003"/>
            <a:ext cx="6274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https://developer.apple.com/library/mac/#documentation/userexperience/Conceptual/SearchKitConcepts/searchKit_basics/searchKit_basics.html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192924" y="814550"/>
            <a:ext cx="1140373" cy="501869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906111" y="1807777"/>
            <a:ext cx="1082566" cy="339484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572001" y="1676397"/>
            <a:ext cx="2963916" cy="343163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Who use Solr?</a:t>
            </a:r>
            <a:endParaRPr lang="zh-TW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https://wiki.apache.org/solr/PublicServers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 descr="who use Solr - CNE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433" y="2000178"/>
            <a:ext cx="1048973" cy="1020622"/>
          </a:xfrm>
          <a:prstGeom prst="rect">
            <a:avLst/>
          </a:prstGeom>
        </p:spPr>
      </p:pic>
      <p:pic>
        <p:nvPicPr>
          <p:cNvPr id="9" name="Picture 8" descr="who use Solr - Instagr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0179" y="1498163"/>
            <a:ext cx="2872331" cy="715874"/>
          </a:xfrm>
          <a:prstGeom prst="rect">
            <a:avLst/>
          </a:prstGeom>
        </p:spPr>
      </p:pic>
      <p:pic>
        <p:nvPicPr>
          <p:cNvPr id="11" name="Picture 10" descr="who use Solr - Sourcefor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383" y="3073102"/>
            <a:ext cx="1800476" cy="333422"/>
          </a:xfrm>
          <a:prstGeom prst="rect">
            <a:avLst/>
          </a:prstGeom>
        </p:spPr>
      </p:pic>
      <p:pic>
        <p:nvPicPr>
          <p:cNvPr id="12" name="Picture 11" descr="who use Solr - ebay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9654" y="4955628"/>
            <a:ext cx="2746353" cy="546538"/>
          </a:xfrm>
          <a:prstGeom prst="rect">
            <a:avLst/>
          </a:prstGeom>
        </p:spPr>
      </p:pic>
      <p:pic>
        <p:nvPicPr>
          <p:cNvPr id="14" name="Picture 13" descr="who use Solr - NASA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4911" y="1756213"/>
            <a:ext cx="947902" cy="789918"/>
          </a:xfrm>
          <a:prstGeom prst="rect">
            <a:avLst/>
          </a:prstGeom>
        </p:spPr>
      </p:pic>
      <p:pic>
        <p:nvPicPr>
          <p:cNvPr id="15" name="Picture 14" descr="who use Solr - reddi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1625" y="5522662"/>
            <a:ext cx="1105054" cy="447738"/>
          </a:xfrm>
          <a:prstGeom prst="rect">
            <a:avLst/>
          </a:prstGeom>
        </p:spPr>
      </p:pic>
      <p:pic>
        <p:nvPicPr>
          <p:cNvPr id="16" name="Picture 15" descr="who use Solr - at&amp;t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449" y="3665954"/>
            <a:ext cx="1406655" cy="653798"/>
          </a:xfrm>
          <a:prstGeom prst="rect">
            <a:avLst/>
          </a:prstGeom>
        </p:spPr>
      </p:pic>
      <p:pic>
        <p:nvPicPr>
          <p:cNvPr id="18" name="Content Placeholder 17" descr="who use Solr - TrendMicro.png"/>
          <p:cNvPicPr>
            <a:picLocks noGrp="1"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3439465" y="3415508"/>
            <a:ext cx="2150228" cy="762354"/>
          </a:xfrm>
        </p:spPr>
      </p:pic>
      <p:pic>
        <p:nvPicPr>
          <p:cNvPr id="19" name="Picture 18" descr="who use Solr - cisco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70639" y="4535674"/>
            <a:ext cx="1202672" cy="677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History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sz="2800" dirty="0" smtClean="0"/>
              <a:t>2004		created by </a:t>
            </a:r>
            <a:r>
              <a:rPr lang="en-US" altLang="zh-TW" sz="2800" dirty="0" err="1" smtClean="0"/>
              <a:t>Yonik</a:t>
            </a:r>
            <a:r>
              <a:rPr lang="en-US" altLang="zh-TW" sz="2800" dirty="0" smtClean="0"/>
              <a:t> Seeley at CNET Networks </a:t>
            </a:r>
          </a:p>
          <a:p>
            <a:r>
              <a:rPr lang="en-US" altLang="zh-TW" sz="2800" dirty="0" smtClean="0"/>
              <a:t>2006/01	donated to Apache</a:t>
            </a:r>
          </a:p>
          <a:p>
            <a:r>
              <a:rPr lang="en-US" altLang="zh-TW" sz="2800" dirty="0" smtClean="0"/>
              <a:t>2007/01	graduated from incubation status</a:t>
            </a:r>
          </a:p>
          <a:p>
            <a:r>
              <a:rPr lang="en-US" altLang="zh-TW" sz="2800" dirty="0" smtClean="0"/>
              <a:t>2008/09	1.3</a:t>
            </a:r>
          </a:p>
          <a:p>
            <a:r>
              <a:rPr lang="en-US" altLang="zh-TW" sz="2800" dirty="0" smtClean="0"/>
              <a:t>2009/11	1.4</a:t>
            </a:r>
          </a:p>
          <a:p>
            <a:r>
              <a:rPr lang="en-US" altLang="zh-TW" sz="2800" dirty="0" smtClean="0"/>
              <a:t>2010/03	the </a:t>
            </a:r>
            <a:r>
              <a:rPr lang="en-US" altLang="zh-TW" sz="2800" dirty="0" err="1" smtClean="0"/>
              <a:t>Lucene</a:t>
            </a:r>
            <a:r>
              <a:rPr lang="en-US" altLang="zh-TW" sz="2800" dirty="0" smtClean="0"/>
              <a:t> and Solr projects merged</a:t>
            </a:r>
          </a:p>
          <a:p>
            <a:r>
              <a:rPr lang="en-US" altLang="zh-TW" sz="2800" dirty="0" smtClean="0"/>
              <a:t>2011/03	3.1</a:t>
            </a:r>
          </a:p>
          <a:p>
            <a:r>
              <a:rPr lang="en-US" altLang="zh-TW" sz="2800" dirty="0" smtClean="0"/>
              <a:t>2012/07	3.6.1</a:t>
            </a:r>
          </a:p>
          <a:p>
            <a:r>
              <a:rPr lang="en-US" altLang="zh-TW" sz="2800" dirty="0" smtClean="0"/>
              <a:t>2012/10	4.0 (</a:t>
            </a:r>
            <a:r>
              <a:rPr lang="en-US" altLang="zh-TW" sz="2800" dirty="0" err="1" smtClean="0"/>
              <a:t>SolrCloud</a:t>
            </a:r>
            <a:r>
              <a:rPr lang="en-US" altLang="zh-TW" sz="2800" dirty="0" smtClean="0"/>
              <a:t>)</a:t>
            </a:r>
          </a:p>
          <a:p>
            <a:r>
              <a:rPr lang="en-US" altLang="zh-TW" sz="2800" dirty="0" smtClean="0"/>
              <a:t>2013/01	4.1</a:t>
            </a:r>
          </a:p>
          <a:p>
            <a:endParaRPr lang="en-US" altLang="zh-TW" sz="2800" dirty="0" smtClean="0"/>
          </a:p>
          <a:p>
            <a:endParaRPr lang="zh-TW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4114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http://en.wikipedia.org/wiki/Apache_Solr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Solr Client Libraries / Language Bindings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Java</a:t>
            </a:r>
          </a:p>
          <a:p>
            <a:pPr lvl="1"/>
            <a:r>
              <a:rPr lang="en-US" altLang="zh-TW" dirty="0" err="1" smtClean="0"/>
              <a:t>SolrJ</a:t>
            </a:r>
            <a:endParaRPr lang="en-US" altLang="zh-TW" dirty="0" smtClean="0"/>
          </a:p>
          <a:p>
            <a:r>
              <a:rPr lang="en-US" altLang="zh-TW" dirty="0" smtClean="0"/>
              <a:t>JavaScript</a:t>
            </a:r>
          </a:p>
          <a:p>
            <a:r>
              <a:rPr lang="en-US" altLang="zh-TW" dirty="0" smtClean="0"/>
              <a:t>PHP</a:t>
            </a:r>
          </a:p>
          <a:p>
            <a:r>
              <a:rPr lang="en-US" altLang="zh-TW" dirty="0" smtClean="0"/>
              <a:t>Perl</a:t>
            </a:r>
          </a:p>
          <a:p>
            <a:r>
              <a:rPr lang="en-US" altLang="zh-TW" dirty="0" smtClean="0"/>
              <a:t>Python</a:t>
            </a:r>
          </a:p>
          <a:p>
            <a:r>
              <a:rPr lang="en-US" altLang="zh-TW" dirty="0" smtClean="0"/>
              <a:t>Ruby</a:t>
            </a:r>
          </a:p>
          <a:p>
            <a:r>
              <a:rPr lang="en-US" altLang="zh-TW" dirty="0" err="1" smtClean="0"/>
              <a:t>Scala</a:t>
            </a:r>
            <a:endParaRPr lang="en-US" altLang="zh-TW" dirty="0" smtClean="0"/>
          </a:p>
          <a:p>
            <a:r>
              <a:rPr lang="en-US" altLang="zh-TW" dirty="0" smtClean="0"/>
              <a:t>…</a:t>
            </a:r>
            <a:endParaRPr lang="zh-TW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" y="6488668"/>
            <a:ext cx="4319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</a:rPr>
              <a:t>http://wiki.apache.org/solr/IntegratingSolr</a:t>
            </a:r>
            <a:endParaRPr lang="zh-TW" alt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SKO2013 Template">
  <a:themeElements>
    <a:clrScheme name="Trend Micro">
      <a:dk1>
        <a:srgbClr val="636466"/>
      </a:dk1>
      <a:lt1>
        <a:srgbClr val="FFFFFF"/>
      </a:lt1>
      <a:dk2>
        <a:srgbClr val="D20F30"/>
      </a:dk2>
      <a:lt2>
        <a:srgbClr val="767779"/>
      </a:lt2>
      <a:accent1>
        <a:srgbClr val="1A608A"/>
      </a:accent1>
      <a:accent2>
        <a:srgbClr val="F6AE2F"/>
      </a:accent2>
      <a:accent3>
        <a:srgbClr val="C8CACB"/>
      </a:accent3>
      <a:accent4>
        <a:srgbClr val="671317"/>
      </a:accent4>
      <a:accent5>
        <a:srgbClr val="48894A"/>
      </a:accent5>
      <a:accent6>
        <a:srgbClr val="5A093B"/>
      </a:accent6>
      <a:hlink>
        <a:srgbClr val="CC0000"/>
      </a:hlink>
      <a:folHlink>
        <a:srgbClr val="A0A1A3"/>
      </a:folHlink>
    </a:clrScheme>
    <a:fontScheme name="TM_Corporate_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M_Corporate_Template 1">
        <a:dk1>
          <a:srgbClr val="58595B"/>
        </a:dk1>
        <a:lt1>
          <a:srgbClr val="FFFFFF"/>
        </a:lt1>
        <a:dk2>
          <a:srgbClr val="CC0000"/>
        </a:dk2>
        <a:lt2>
          <a:srgbClr val="7B7C7F"/>
        </a:lt2>
        <a:accent1>
          <a:srgbClr val="5091CD"/>
        </a:accent1>
        <a:accent2>
          <a:srgbClr val="E8AE4A"/>
        </a:accent2>
        <a:accent3>
          <a:srgbClr val="FFFFFF"/>
        </a:accent3>
        <a:accent4>
          <a:srgbClr val="4A4B4C"/>
        </a:accent4>
        <a:accent5>
          <a:srgbClr val="B3C7E3"/>
        </a:accent5>
        <a:accent6>
          <a:srgbClr val="D29D42"/>
        </a:accent6>
        <a:hlink>
          <a:srgbClr val="FF0000"/>
        </a:hlink>
        <a:folHlink>
          <a:srgbClr val="9600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16x9_Template.potx</Template>
  <TotalTime>37575</TotalTime>
  <Words>868</Words>
  <Application>Microsoft Office PowerPoint</Application>
  <PresentationFormat>如螢幕大小 (4:3)</PresentationFormat>
  <Paragraphs>266</Paragraphs>
  <Slides>40</Slides>
  <Notes>26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40</vt:i4>
      </vt:variant>
    </vt:vector>
  </HeadingPairs>
  <TitlesOfParts>
    <vt:vector size="42" baseType="lpstr">
      <vt:lpstr>NEW SKO2013 Template</vt:lpstr>
      <vt:lpstr>Packager Shell Object</vt:lpstr>
      <vt:lpstr>Solr Tutorial</vt:lpstr>
      <vt:lpstr>Agenda</vt:lpstr>
      <vt:lpstr>Introduction</vt:lpstr>
      <vt:lpstr>What is Solr?</vt:lpstr>
      <vt:lpstr>What is Lucene?</vt:lpstr>
      <vt:lpstr>Inverted Index</vt:lpstr>
      <vt:lpstr>Who use Solr?</vt:lpstr>
      <vt:lpstr>History</vt:lpstr>
      <vt:lpstr>Solr Client Libraries / Language Bindings</vt:lpstr>
      <vt:lpstr>Installing Solr</vt:lpstr>
      <vt:lpstr>Web Admin Interface</vt:lpstr>
      <vt:lpstr>Simple Post Tool</vt:lpstr>
      <vt:lpstr>Architecture</vt:lpstr>
      <vt:lpstr>Folder Structure</vt:lpstr>
      <vt:lpstr>Configuration Files</vt:lpstr>
      <vt:lpstr>Core Admin</vt:lpstr>
      <vt:lpstr>Indexing</vt:lpstr>
      <vt:lpstr>Indexing Basics</vt:lpstr>
      <vt:lpstr>Defining Fields</vt:lpstr>
      <vt:lpstr>Defining Fields (cont.)</vt:lpstr>
      <vt:lpstr>Defining Fields (cont.)</vt:lpstr>
      <vt:lpstr>Defining Fields (cont.)</vt:lpstr>
      <vt:lpstr>Defining Field Types</vt:lpstr>
      <vt:lpstr>Field Analysis</vt:lpstr>
      <vt:lpstr>Searching</vt:lpstr>
      <vt:lpstr>Searching Basics</vt:lpstr>
      <vt:lpstr>Search Flow</vt:lpstr>
      <vt:lpstr>Common Query Parameters</vt:lpstr>
      <vt:lpstr>Parser-Specific Query Parameters</vt:lpstr>
      <vt:lpstr>Query Examples</vt:lpstr>
      <vt:lpstr>Faceted Search Example</vt:lpstr>
      <vt:lpstr>Highlighting Example</vt:lpstr>
      <vt:lpstr>soLrCloud</vt:lpstr>
      <vt:lpstr>Way to SolrCloud</vt:lpstr>
      <vt:lpstr>Terminologies</vt:lpstr>
      <vt:lpstr>What is SolrCloud?</vt:lpstr>
      <vt:lpstr>Indexing in SolrCloud</vt:lpstr>
      <vt:lpstr>Searching in SolrCloud</vt:lpstr>
      <vt:lpstr>SolrCloud Example</vt:lpstr>
      <vt:lpstr>PowerPoint 簡報</vt:lpstr>
    </vt:vector>
  </TitlesOfParts>
  <Company>Trend Micro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Enabling Your Smart Protection Strategy</dc:title>
  <dc:subject>Investor presentation Feb 2013</dc:subject>
  <dc:creator>Leah MacMillan</dc:creator>
  <cp:lastModifiedBy>Javen Tsai (RD-TW)</cp:lastModifiedBy>
  <cp:revision>1075</cp:revision>
  <cp:lastPrinted>2012-05-03T20:40:25Z</cp:lastPrinted>
  <dcterms:created xsi:type="dcterms:W3CDTF">2012-09-16T20:06:49Z</dcterms:created>
  <dcterms:modified xsi:type="dcterms:W3CDTF">2013-03-11T02:47:17Z</dcterms:modified>
  <cp:category>Corporate Overview</cp:category>
</cp:coreProperties>
</file>