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xml" ContentType="application/vnd.openxmlformats-officedocument.presentationml.tags+xml"/>
  <Override PartName="/ppt/notesSlides/notesSlide17.xml" ContentType="application/vnd.openxmlformats-officedocument.presentationml.notesSlide+xml"/>
  <Override PartName="/ppt/tags/tag2.xml" ContentType="application/vnd.openxmlformats-officedocument.presentationml.tags+xml"/>
  <Override PartName="/ppt/notesSlides/notesSlide18.xml" ContentType="application/vnd.openxmlformats-officedocument.presentationml.notesSlide+xml"/>
  <Override PartName="/ppt/tags/tag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1" r:id="rId1"/>
  </p:sldMasterIdLst>
  <p:notesMasterIdLst>
    <p:notesMasterId r:id="rId33"/>
  </p:notesMasterIdLst>
  <p:sldIdLst>
    <p:sldId id="258" r:id="rId2"/>
    <p:sldId id="281" r:id="rId3"/>
    <p:sldId id="312" r:id="rId4"/>
    <p:sldId id="283" r:id="rId5"/>
    <p:sldId id="316" r:id="rId6"/>
    <p:sldId id="376" r:id="rId7"/>
    <p:sldId id="378" r:id="rId8"/>
    <p:sldId id="379" r:id="rId9"/>
    <p:sldId id="363" r:id="rId10"/>
    <p:sldId id="318" r:id="rId11"/>
    <p:sldId id="341" r:id="rId12"/>
    <p:sldId id="365" r:id="rId13"/>
    <p:sldId id="366" r:id="rId14"/>
    <p:sldId id="380" r:id="rId15"/>
    <p:sldId id="324" r:id="rId16"/>
    <p:sldId id="364" r:id="rId17"/>
    <p:sldId id="384" r:id="rId18"/>
    <p:sldId id="325" r:id="rId19"/>
    <p:sldId id="375" r:id="rId20"/>
    <p:sldId id="385" r:id="rId21"/>
    <p:sldId id="386" r:id="rId22"/>
    <p:sldId id="323" r:id="rId23"/>
    <p:sldId id="353" r:id="rId24"/>
    <p:sldId id="354" r:id="rId25"/>
    <p:sldId id="355" r:id="rId26"/>
    <p:sldId id="373" r:id="rId27"/>
    <p:sldId id="390" r:id="rId28"/>
    <p:sldId id="374" r:id="rId29"/>
    <p:sldId id="387" r:id="rId30"/>
    <p:sldId id="352" r:id="rId31"/>
    <p:sldId id="39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31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1176" autoAdjust="0"/>
  </p:normalViewPr>
  <p:slideViewPr>
    <p:cSldViewPr>
      <p:cViewPr>
        <p:scale>
          <a:sx n="90" d="100"/>
          <a:sy n="90" d="100"/>
        </p:scale>
        <p:origin x="-990" y="13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1042E9-8556-4BDA-B30B-4F80AD84A263}" type="datetimeFigureOut">
              <a:rPr lang="en-US" smtClean="0"/>
              <a:pPr/>
              <a:t>2/25/2010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233033-B7FB-42E5-AAF5-F898C0C2664D}" type="slidenum">
              <a:rPr lang="en-US" smtClean="0"/>
              <a:pPr/>
              <a:t>‹#›</a:t>
            </a:fld>
            <a:endParaRPr lang="en-US"/>
          </a:p>
        </p:txBody>
      </p:sp>
    </p:spTree>
    <p:extLst>
      <p:ext uri="{BB962C8B-B14F-4D97-AF65-F5344CB8AC3E}">
        <p14:creationId xmlns:p14="http://schemas.microsoft.com/office/powerpoint/2010/main" val="1079949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2/25/2010 1:49 PM</a:t>
            </a:fld>
            <a:endParaRPr lang="en-US" dirty="0"/>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BE8C940-8264-4194-91DD-D4094E7B637D}" type="slidenum">
              <a:rPr lang="en-US" smtClean="0"/>
              <a:pPr>
                <a:defRPr/>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2/25/2010 1:49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Header Placeholder 3"/>
          <p:cNvSpPr>
            <a:spLocks noGrp="1"/>
          </p:cNvSpPr>
          <p:nvPr>
            <p:ph type="hdr" sz="quarter"/>
          </p:nvPr>
        </p:nvSpPr>
        <p:spPr>
          <a:xfrm>
            <a:off x="0" y="0"/>
            <a:ext cx="2971800" cy="457200"/>
          </a:xfrm>
        </p:spPr>
        <p:txBody>
          <a:bodyPr/>
          <a:lstStyle/>
          <a:p>
            <a:fld id="{D307EE50-8B84-4913-B6DF-B807AA790FE0}" type="slidenum">
              <a:rPr lang="en-US" smtClean="0"/>
              <a:pPr/>
              <a:t>19</a:t>
            </a:fld>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2/25/2010 1:49 PM</a:t>
            </a:fld>
            <a:endParaRPr lang="en-US" dirty="0"/>
          </a:p>
        </p:txBody>
      </p:sp>
      <p:sp>
        <p:nvSpPr>
          <p:cNvPr id="7" name="Slide Number Placeholder 6"/>
          <p:cNvSpPr>
            <a:spLocks noGrp="1"/>
          </p:cNvSpPr>
          <p:nvPr>
            <p:ph type="sldNum" sz="quarter" idx="10"/>
          </p:nvPr>
        </p:nvSpPr>
        <p:spPr/>
        <p:txBody>
          <a:bodyPr/>
          <a:lstStyle/>
          <a:p>
            <a:fld id="{8B263312-38AA-4E1E-B2B5-0F8F122B24FE}" type="slidenum">
              <a:rPr lang="en-US" smtClean="0"/>
              <a:pPr/>
              <a:t>19</a:t>
            </a:fld>
            <a:endParaRPr lang="en-US" dirty="0"/>
          </a:p>
        </p:txBody>
      </p:sp>
      <p:sp>
        <p:nvSpPr>
          <p:cNvPr id="8" name="Footer Placeholder 7"/>
          <p:cNvSpPr>
            <a:spLocks noGrp="1"/>
          </p:cNvSpPr>
          <p:nvPr>
            <p:ph type="ftr" sz="quarter" idx="11"/>
          </p:nvPr>
        </p:nvSpPr>
        <p:spPr/>
        <p:txBody>
          <a:bodyPr/>
          <a:lstStyle/>
          <a:p>
            <a:r>
              <a:rPr lang="en-US" smtClean="0">
                <a:solidFill>
                  <a:srgbClr val="000000"/>
                </a:solidFill>
              </a:rPr>
              <a:t>© 2009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TechReady7 Breakout Chalktalk Template</a:t>
            </a:r>
            <a:endParaRPr lang="en-US"/>
          </a:p>
        </p:txBody>
      </p:sp>
      <p:sp>
        <p:nvSpPr>
          <p:cNvPr id="5" name="Date Placeholder 4"/>
          <p:cNvSpPr>
            <a:spLocks noGrp="1"/>
          </p:cNvSpPr>
          <p:nvPr>
            <p:ph type="dt" idx="11"/>
          </p:nvPr>
        </p:nvSpPr>
        <p:spPr/>
        <p:txBody>
          <a:bodyPr/>
          <a:lstStyle/>
          <a:p>
            <a:pPr>
              <a:defRPr/>
            </a:pPr>
            <a:fld id="{9B258C64-5E2C-4C3E-B5EC-1C575FBD7B14}" type="datetime1">
              <a:rPr lang="en-US" smtClean="0"/>
              <a:pPr>
                <a:defRPr/>
              </a:pPr>
              <a:t>2/25/2010</a:t>
            </a:fld>
            <a:endParaRPr lang="en-US"/>
          </a:p>
        </p:txBody>
      </p:sp>
      <p:sp>
        <p:nvSpPr>
          <p:cNvPr id="6" name="Footer Placeholder 5"/>
          <p:cNvSpPr>
            <a:spLocks noGrp="1"/>
          </p:cNvSpPr>
          <p:nvPr>
            <p:ph type="ftr" sz="quarter" idx="12"/>
          </p:nvPr>
        </p:nvSpPr>
        <p:spPr/>
        <p:txBody>
          <a:bodyPr/>
          <a:lstStyle/>
          <a:p>
            <a:pPr>
              <a:defRPr/>
            </a:pPr>
            <a:r>
              <a:rPr lang="en-US" smtClean="0"/>
              <a:t>© 2008 Microsoft Corporation. All rights reserved. Microsoft, Windows, Windows Vista and other product names are or may be registered trademarks and/or trademarks in the U.S. and/or other countries.</a:t>
            </a:r>
          </a:p>
          <a:p>
            <a:pPr>
              <a:defRPr/>
            </a:pPr>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Slide Number Placeholder 6"/>
          <p:cNvSpPr>
            <a:spLocks noGrp="1"/>
          </p:cNvSpPr>
          <p:nvPr>
            <p:ph type="sldNum" sz="quarter" idx="13"/>
          </p:nvPr>
        </p:nvSpPr>
        <p:spPr/>
        <p:txBody>
          <a:bodyPr/>
          <a:lstStyle/>
          <a:p>
            <a:pPr>
              <a:defRPr/>
            </a:pPr>
            <a:fld id="{0B428B36-6815-4683-8EF4-AD499A39A4B0}" type="slidenum">
              <a:rPr lang="en-US" smtClean="0"/>
              <a:pPr>
                <a:defRPr/>
              </a:pPr>
              <a:t>23</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TechReady7 Breakout Chalktalk Template</a:t>
            </a:r>
            <a:endParaRPr lang="en-US"/>
          </a:p>
        </p:txBody>
      </p:sp>
      <p:sp>
        <p:nvSpPr>
          <p:cNvPr id="5" name="Date Placeholder 4"/>
          <p:cNvSpPr>
            <a:spLocks noGrp="1"/>
          </p:cNvSpPr>
          <p:nvPr>
            <p:ph type="dt" idx="11"/>
          </p:nvPr>
        </p:nvSpPr>
        <p:spPr/>
        <p:txBody>
          <a:bodyPr/>
          <a:lstStyle/>
          <a:p>
            <a:pPr>
              <a:defRPr/>
            </a:pPr>
            <a:fld id="{3ED1AFAD-B077-4327-AD28-5FDBB066F3B2}" type="datetime1">
              <a:rPr lang="en-US" smtClean="0"/>
              <a:pPr>
                <a:defRPr/>
              </a:pPr>
              <a:t>2/25/2010</a:t>
            </a:fld>
            <a:endParaRPr lang="en-US"/>
          </a:p>
        </p:txBody>
      </p:sp>
      <p:sp>
        <p:nvSpPr>
          <p:cNvPr id="6" name="Footer Placeholder 5"/>
          <p:cNvSpPr>
            <a:spLocks noGrp="1"/>
          </p:cNvSpPr>
          <p:nvPr>
            <p:ph type="ftr" sz="quarter" idx="12"/>
          </p:nvPr>
        </p:nvSpPr>
        <p:spPr/>
        <p:txBody>
          <a:bodyPr/>
          <a:lstStyle/>
          <a:p>
            <a:pPr>
              <a:defRPr/>
            </a:pPr>
            <a:r>
              <a:rPr lang="en-US" smtClean="0"/>
              <a:t>© 2008 Microsoft Corporation. All rights reserved. Microsoft, Windows, Windows Vista and other product names are or may be registered trademarks and/or trademarks in the U.S. and/or other countries.</a:t>
            </a:r>
          </a:p>
          <a:p>
            <a:pPr>
              <a:defRPr/>
            </a:pPr>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Slide Number Placeholder 6"/>
          <p:cNvSpPr>
            <a:spLocks noGrp="1"/>
          </p:cNvSpPr>
          <p:nvPr>
            <p:ph type="sldNum" sz="quarter" idx="13"/>
          </p:nvPr>
        </p:nvSpPr>
        <p:spPr/>
        <p:txBody>
          <a:bodyPr/>
          <a:lstStyle/>
          <a:p>
            <a:pPr>
              <a:defRPr/>
            </a:pPr>
            <a:fld id="{0B428B36-6815-4683-8EF4-AD499A39A4B0}" type="slidenum">
              <a:rPr lang="en-US" smtClean="0"/>
              <a:pPr>
                <a:defRPr/>
              </a:pPr>
              <a:t>24</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TechReady7 Breakout Chalktalk Template</a:t>
            </a:r>
            <a:endParaRPr lang="en-US"/>
          </a:p>
        </p:txBody>
      </p:sp>
      <p:sp>
        <p:nvSpPr>
          <p:cNvPr id="5" name="Date Placeholder 4"/>
          <p:cNvSpPr>
            <a:spLocks noGrp="1"/>
          </p:cNvSpPr>
          <p:nvPr>
            <p:ph type="dt" idx="11"/>
          </p:nvPr>
        </p:nvSpPr>
        <p:spPr/>
        <p:txBody>
          <a:bodyPr/>
          <a:lstStyle/>
          <a:p>
            <a:pPr>
              <a:defRPr/>
            </a:pPr>
            <a:fld id="{29029D1D-3AD7-4152-84A8-E84696E441F7}" type="datetime1">
              <a:rPr lang="en-US" smtClean="0"/>
              <a:pPr>
                <a:defRPr/>
              </a:pPr>
              <a:t>2/25/2010</a:t>
            </a:fld>
            <a:endParaRPr lang="en-US"/>
          </a:p>
        </p:txBody>
      </p:sp>
      <p:sp>
        <p:nvSpPr>
          <p:cNvPr id="6" name="Footer Placeholder 5"/>
          <p:cNvSpPr>
            <a:spLocks noGrp="1"/>
          </p:cNvSpPr>
          <p:nvPr>
            <p:ph type="ftr" sz="quarter" idx="12"/>
          </p:nvPr>
        </p:nvSpPr>
        <p:spPr/>
        <p:txBody>
          <a:bodyPr/>
          <a:lstStyle/>
          <a:p>
            <a:pPr>
              <a:defRPr/>
            </a:pPr>
            <a:r>
              <a:rPr lang="en-US" smtClean="0"/>
              <a:t>© 2008 Microsoft Corporation. All rights reserved. Microsoft, Windows, Windows Vista and other product names are or may be registered trademarks and/or trademarks in the U.S. and/or other countries.</a:t>
            </a:r>
          </a:p>
          <a:p>
            <a:pPr>
              <a:defRPr/>
            </a:pPr>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Slide Number Placeholder 6"/>
          <p:cNvSpPr>
            <a:spLocks noGrp="1"/>
          </p:cNvSpPr>
          <p:nvPr>
            <p:ph type="sldNum" sz="quarter" idx="13"/>
          </p:nvPr>
        </p:nvSpPr>
        <p:spPr/>
        <p:txBody>
          <a:bodyPr/>
          <a:lstStyle/>
          <a:p>
            <a:pPr>
              <a:defRPr/>
            </a:pPr>
            <a:fld id="{0B428B36-6815-4683-8EF4-AD499A39A4B0}" type="slidenum">
              <a:rPr lang="en-US" smtClean="0"/>
              <a:pPr>
                <a:defRPr/>
              </a:pPr>
              <a:t>25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4C7BCBD-19E9-45DB-BCD2-0EE0232A7EE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4"/>
          <p:cNvSpPr>
            <a:spLocks noGrp="1" noChangeArrowheads="1"/>
          </p:cNvSpPr>
          <p:nvPr>
            <p:ph type="sldNum" sz="quarter" idx="5"/>
          </p:nvPr>
        </p:nvSpPr>
        <p:spPr>
          <a:noFill/>
        </p:spPr>
        <p:txBody>
          <a:bodyPr/>
          <a:lstStyle/>
          <a:p>
            <a:fld id="{2BDC8A09-FC36-4AF1-8CAB-FEC2A1D4AF44}" type="slidenum">
              <a:rPr lang="en-US" smtClean="0"/>
              <a:pPr/>
              <a:t>27</a:t>
            </a:fld>
            <a:endParaRPr lang="en-US" smtClean="0"/>
          </a:p>
        </p:txBody>
      </p:sp>
      <p:sp>
        <p:nvSpPr>
          <p:cNvPr id="3" name="Notes Placeholder 2"/>
          <p:cNvSpPr>
            <a:spLocks noGrp="1"/>
          </p:cNvSpPr>
          <p:nvPr>
            <p:ph type="body" idx="1"/>
          </p:nvPr>
        </p:nvSpPr>
        <p:spPr/>
        <p:txBody>
          <a:bodyPr>
            <a:normAutofit fontScale="47500" lnSpcReduction="20000"/>
          </a:bodyPr>
          <a:lstStyle/>
          <a:p>
            <a:endParaRPr lang="en-US" dirty="0" smtClean="0"/>
          </a:p>
          <a:p>
            <a:pPr defTabSz="897301" eaLnBrk="0" fontAlgn="base" hangingPunct="0">
              <a:spcBef>
                <a:spcPct val="30000"/>
              </a:spcBef>
              <a:spcAft>
                <a:spcPct val="0"/>
              </a:spcAft>
              <a:defRPr/>
            </a:pPr>
            <a:r>
              <a:rPr lang="en-US" dirty="0" smtClean="0"/>
              <a:t>One area that we are very conscious</a:t>
            </a:r>
            <a:r>
              <a:rPr lang="en-US" baseline="0" dirty="0" smtClean="0"/>
              <a:t> of is the importance of security and availability. We want to ensure that customer feel confident that we are protecting their data and the service is highly available. Our service runs on  a set of datacenters that are managed by a centralized organization within Microsoft that are making major investments in datacenter spaces and capabilities. We deploy our service on the latest hardware and network equipments in a N+1 architecture to enable failover capabilities as well as saving your data in a separate geo-redundant location. We are regularly tested by a third party </a:t>
            </a:r>
            <a:r>
              <a:rPr lang="en-US" baseline="0" dirty="0" err="1" smtClean="0"/>
              <a:t>CyberTrust</a:t>
            </a:r>
            <a:r>
              <a:rPr lang="en-US" baseline="0" dirty="0" smtClean="0"/>
              <a:t> to ensure our infrastructure is secure against attacks. We follow ITIL/MOF in our operational processes and we are in the process of getting our SAS-70 audit to ensure we have strictest level of control. </a:t>
            </a:r>
          </a:p>
          <a:p>
            <a:pPr defTabSz="897301" eaLnBrk="0" fontAlgn="base" hangingPunct="0">
              <a:spcBef>
                <a:spcPct val="30000"/>
              </a:spcBef>
              <a:spcAft>
                <a:spcPct val="0"/>
              </a:spcAft>
              <a:defRPr/>
            </a:pPr>
            <a:endParaRPr lang="en-US" baseline="0" dirty="0" smtClean="0"/>
          </a:p>
          <a:p>
            <a:pPr defTabSz="897301" eaLnBrk="0" fontAlgn="base" hangingPunct="0">
              <a:spcBef>
                <a:spcPct val="30000"/>
              </a:spcBef>
              <a:spcAft>
                <a:spcPct val="0"/>
              </a:spcAft>
              <a:defRPr/>
            </a:pPr>
            <a:r>
              <a:rPr lang="en-US" baseline="0" dirty="0" smtClean="0"/>
              <a:t>Above all, we will provide 24x7 IT Pro support and our service availability is backed by a 99.9% uptime SLA.</a:t>
            </a:r>
          </a:p>
          <a:p>
            <a:pPr defTabSz="897301" eaLnBrk="0" fontAlgn="base" hangingPunct="0">
              <a:spcBef>
                <a:spcPct val="30000"/>
              </a:spcBef>
              <a:spcAft>
                <a:spcPct val="0"/>
              </a:spcAft>
              <a:defRPr/>
            </a:pPr>
            <a:endParaRPr lang="en-US" baseline="0" dirty="0" smtClean="0"/>
          </a:p>
          <a:p>
            <a:r>
              <a:rPr lang="en-US" dirty="0">
                <a:latin typeface="Segoe" pitchFamily="34" charset="0"/>
                <a:cs typeface="Segoe UI" pitchFamily="34" charset="0"/>
              </a:rPr>
              <a:t>Physical security is but one part it. When you look, we ultimately need to make sure that since we are providing an internet based service, we are protecting customer’s data in a variety of ways. We look at this as multiple layers of protection. Microsoft is actually providing 9 layers of logical security for our customers and their service and data.  </a:t>
            </a:r>
          </a:p>
          <a:p>
            <a:endParaRPr lang="en-US" dirty="0">
              <a:latin typeface="Segoe" pitchFamily="34" charset="0"/>
              <a:cs typeface="Segoe UI" pitchFamily="34" charset="0"/>
            </a:endParaRPr>
          </a:p>
          <a:p>
            <a:r>
              <a:rPr lang="en-US" dirty="0">
                <a:latin typeface="Segoe" pitchFamily="34" charset="0"/>
                <a:cs typeface="Segoe UI" pitchFamily="34" charset="0"/>
              </a:rPr>
              <a:t>Filtering Routers: these are implemented to protect against any traffic we do not see as well constructed. One of the great benefits of providing a focused service like BPOS is we actually set up the routers to protect against any form of </a:t>
            </a:r>
            <a:r>
              <a:rPr lang="en-US" dirty="0" err="1">
                <a:latin typeface="Segoe" pitchFamily="34" charset="0"/>
                <a:cs typeface="Segoe UI" pitchFamily="34" charset="0"/>
              </a:rPr>
              <a:t>malform</a:t>
            </a:r>
            <a:r>
              <a:rPr lang="en-US" dirty="0">
                <a:latin typeface="Segoe" pitchFamily="34" charset="0"/>
                <a:cs typeface="Segoe UI" pitchFamily="34" charset="0"/>
              </a:rPr>
              <a:t> data. We block at an aggregate at the edge. </a:t>
            </a:r>
          </a:p>
          <a:p>
            <a:r>
              <a:rPr lang="en-US" dirty="0">
                <a:latin typeface="Segoe" pitchFamily="34" charset="0"/>
                <a:cs typeface="Segoe UI" pitchFamily="34" charset="0"/>
              </a:rPr>
              <a:t>Firewalls are set up as deny all. </a:t>
            </a:r>
          </a:p>
          <a:p>
            <a:endParaRPr lang="en-US" dirty="0">
              <a:latin typeface="Segoe" pitchFamily="34" charset="0"/>
              <a:cs typeface="Segoe UI" pitchFamily="34" charset="0"/>
            </a:endParaRPr>
          </a:p>
          <a:p>
            <a:r>
              <a:rPr lang="en-US" dirty="0">
                <a:latin typeface="Segoe" pitchFamily="34" charset="0"/>
                <a:cs typeface="Segoe UI" pitchFamily="34" charset="0"/>
              </a:rPr>
              <a:t>Behind the firewalls we have an Intrusion Detection System. We have a very sophisticated correlation engine for any intrusion alert that we’re tracking 24 hours a day. </a:t>
            </a:r>
          </a:p>
          <a:p>
            <a:endParaRPr lang="en-US" dirty="0">
              <a:latin typeface="Segoe" pitchFamily="34" charset="0"/>
              <a:cs typeface="Segoe UI" pitchFamily="34" charset="0"/>
            </a:endParaRPr>
          </a:p>
          <a:p>
            <a:r>
              <a:rPr lang="en-US" dirty="0">
                <a:latin typeface="Segoe" pitchFamily="34" charset="0"/>
                <a:cs typeface="Segoe UI" pitchFamily="34" charset="0"/>
              </a:rPr>
              <a:t>Below the IDS, we have a level System Level Security. When you look, the service operations organization actually has broad based, dual factor authentication. This means each individual within a support and service operations team have either some sort of secure ID card or a RSH secure ID token that is coupled with their role. Each individual must have a user ID and password and must apply a pin with their secure ID token. Based on the role they have, we grant access per individuals to the service. </a:t>
            </a:r>
          </a:p>
          <a:p>
            <a:r>
              <a:rPr lang="en-US" dirty="0">
                <a:latin typeface="Segoe" pitchFamily="34" charset="0"/>
                <a:cs typeface="Segoe UI" pitchFamily="34" charset="0"/>
              </a:rPr>
              <a:t> </a:t>
            </a:r>
          </a:p>
          <a:p>
            <a:r>
              <a:rPr lang="en-US" dirty="0">
                <a:latin typeface="Segoe" pitchFamily="34" charset="0"/>
                <a:cs typeface="Segoe UI" pitchFamily="34" charset="0"/>
              </a:rPr>
              <a:t>Application Authentication: when you get below the System Level Security, the customers actually have application level authentication. We have a very sophisticated mechanism by which we provide access to data. The structure of the service provides users access to only those capabilities they are designed to have. </a:t>
            </a:r>
          </a:p>
          <a:p>
            <a:endParaRPr lang="en-US" dirty="0">
              <a:latin typeface="Segoe" pitchFamily="34" charset="0"/>
              <a:cs typeface="Segoe UI" pitchFamily="34" charset="0"/>
            </a:endParaRPr>
          </a:p>
          <a:p>
            <a:r>
              <a:rPr lang="en-US" dirty="0">
                <a:latin typeface="Segoe" pitchFamily="34" charset="0"/>
                <a:cs typeface="Segoe UI" pitchFamily="34" charset="0"/>
              </a:rPr>
              <a:t>In the reseller model where a partner is actually providing the service to the customer, they have a level of application authentication that sits over top of that which the customers have. So we’re able to provide a very rich set of security protocols for our customers, as it relates to authentication to the different services.</a:t>
            </a:r>
          </a:p>
          <a:p>
            <a:endParaRPr lang="en-US" dirty="0">
              <a:latin typeface="Segoe" pitchFamily="34" charset="0"/>
              <a:cs typeface="Segoe UI" pitchFamily="34" charset="0"/>
            </a:endParaRPr>
          </a:p>
          <a:p>
            <a:r>
              <a:rPr lang="en-US" dirty="0">
                <a:latin typeface="Segoe" pitchFamily="34" charset="0"/>
                <a:cs typeface="Segoe UI" pitchFamily="34" charset="0"/>
              </a:rPr>
              <a:t>Microsoft, as most people know, has a good history as relates to security and trustworthy computing. Our services are actually designed to make sure that we apply those security methods not only to the software, but we also treat that software as a service. So when we do our threat walling and follow the Windows initiative, we’re thinking about our applications as if they are delivered through the Internet. We apply a significant level of counter measures, such as buffer overflows and SQL injection, we make sure that the applications we’re running are sandboxed so you can’t activate elevated levels of security or access a higher level of authentication when you’re actually doing work within our application. </a:t>
            </a:r>
          </a:p>
          <a:p>
            <a:r>
              <a:rPr lang="en-US" dirty="0">
                <a:latin typeface="Segoe" pitchFamily="34" charset="0"/>
                <a:cs typeface="Segoe UI" pitchFamily="34" charset="0"/>
              </a:rPr>
              <a:t>Virus Scanning is provided for multiple set of capabilities. We actually virus scan at all over our server levels, we have in place intrusion detection at the host and we’re scanning our content via Microsoft </a:t>
            </a:r>
            <a:r>
              <a:rPr lang="en-US" dirty="0" err="1">
                <a:latin typeface="Segoe" pitchFamily="34" charset="0"/>
                <a:cs typeface="Segoe UI" pitchFamily="34" charset="0"/>
              </a:rPr>
              <a:t>ForeFront</a:t>
            </a:r>
            <a:r>
              <a:rPr lang="en-US" dirty="0">
                <a:latin typeface="Segoe" pitchFamily="34" charset="0"/>
                <a:cs typeface="Segoe UI" pitchFamily="34" charset="0"/>
              </a:rPr>
              <a:t>.</a:t>
            </a:r>
          </a:p>
          <a:p>
            <a:endParaRPr lang="en-US" dirty="0">
              <a:latin typeface="Segoe" pitchFamily="34" charset="0"/>
              <a:cs typeface="Segoe UI" pitchFamily="34" charset="0"/>
            </a:endParaRPr>
          </a:p>
          <a:p>
            <a:r>
              <a:rPr lang="en-US" dirty="0">
                <a:latin typeface="Segoe" pitchFamily="34" charset="0"/>
                <a:cs typeface="Segoe UI" pitchFamily="34" charset="0"/>
              </a:rPr>
              <a:t>Then we have Separate Data Networks. When you look inside the data center, So what when we do our threat walling and follow the Windows initiative. These are implemented in a form that breaks it apart. For example, the data bases are on a separate sub net then from the actual content server or something that is an internet facing device.</a:t>
            </a:r>
          </a:p>
          <a:p>
            <a:r>
              <a:rPr lang="en-US" dirty="0">
                <a:latin typeface="Segoe" pitchFamily="34" charset="0"/>
                <a:cs typeface="Segoe UI" pitchFamily="34" charset="0"/>
              </a:rPr>
              <a:t> </a:t>
            </a:r>
          </a:p>
          <a:p>
            <a:r>
              <a:rPr lang="en-US" dirty="0">
                <a:latin typeface="Segoe" pitchFamily="34" charset="0"/>
                <a:cs typeface="Segoe UI" pitchFamily="34" charset="0"/>
              </a:rPr>
              <a:t>When you look, even though we are an internet facing service, very few devices have direct access to the internet. All of the servers are on some form of non-routable subnet space. </a:t>
            </a:r>
          </a:p>
          <a:p>
            <a:endParaRPr lang="en-US" dirty="0">
              <a:latin typeface="Segoe" pitchFamily="34" charset="0"/>
              <a:cs typeface="Segoe UI" pitchFamily="34" charset="0"/>
            </a:endParaRPr>
          </a:p>
          <a:p>
            <a:r>
              <a:rPr lang="en-US" dirty="0">
                <a:latin typeface="Segoe" pitchFamily="34" charset="0"/>
                <a:cs typeface="Segoe UI" pitchFamily="34" charset="0"/>
              </a:rPr>
              <a:t>Finally you are authenticated into the data. The data itself is never stored on the physical servers, we run separate data networks and the data is stored on dedicated storage devices. So when you look at the content, the content is actually being sent from dedicated storage devices, which allows us to provide significant levels of backup as well. </a:t>
            </a:r>
          </a:p>
          <a:p>
            <a:pPr defTabSz="897301" eaLnBrk="0" fontAlgn="base" hangingPunct="0">
              <a:spcBef>
                <a:spcPct val="30000"/>
              </a:spcBef>
              <a:spcAft>
                <a:spcPct val="0"/>
              </a:spcAft>
              <a:defRPr/>
            </a:pPr>
            <a:endParaRPr lang="en-US" baseline="0"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defTabSz="904875">
              <a:spcBef>
                <a:spcPct val="0"/>
              </a:spcBef>
            </a:pPr>
            <a:r>
              <a:rPr lang="en-US" altLang="zh-TW" smtClean="0">
                <a:latin typeface="Arial" pitchFamily="34" charset="0"/>
              </a:rPr>
              <a:t> </a:t>
            </a:r>
            <a:endParaRPr lang="en-US" altLang="zh-TW"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eaLnBrk="0" hangingPunct="0"/>
            <a:fld id="{800F0FAA-AF23-4646-945B-CAEF3C746FAA}" type="slidenum">
              <a:rPr lang="en-US" altLang="zh-TW">
                <a:solidFill>
                  <a:srgbClr val="000000"/>
                </a:solidFill>
                <a:ea typeface="MS PGothic" pitchFamily="34" charset="-128"/>
              </a:rPr>
              <a:pPr eaLnBrk="0" hangingPunct="0"/>
              <a:t>28</a:t>
            </a:fld>
            <a:endParaRPr lang="en-US" altLang="zh-TW">
              <a:solidFill>
                <a:srgbClr val="000000"/>
              </a:solidFill>
              <a:ea typeface="MS PGothic"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2/25/2010 1:49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pPr>
            <a:fld id="{A4C7BCBD-19E9-45DB-BCD2-0EE0232A7EE9}" type="slidenum">
              <a:rPr lang="en-US">
                <a:solidFill>
                  <a:prstClr val="black"/>
                </a:solidFill>
                <a:latin typeface="Arial" pitchFamily="34" charset="0"/>
                <a:ea typeface="ＭＳ Ｐゴシック" pitchFamily="34" charset="-128"/>
              </a:rPr>
              <a:pPr algn="r" rtl="0" eaLnBrk="0" fontAlgn="base" hangingPunct="0">
                <a:spcBef>
                  <a:spcPct val="0"/>
                </a:spcBef>
                <a:spcAft>
                  <a:spcPct val="0"/>
                </a:spcAft>
              </a:pPr>
              <a:t>3</a:t>
            </a:fld>
            <a:endParaRPr lang="en-US" dirty="0">
              <a:solidFill>
                <a:prstClr val="black"/>
              </a:solidFill>
              <a:latin typeface="Arial"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A4C7BCBD-19E9-45DB-BCD2-0EE0232A7EE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Microsoft Virtualization</a:t>
            </a:r>
            <a:endParaRPr lang="en-US" dirty="0"/>
          </a:p>
        </p:txBody>
      </p:sp>
      <p:sp>
        <p:nvSpPr>
          <p:cNvPr id="5" name="Date Placeholder 4"/>
          <p:cNvSpPr>
            <a:spLocks noGrp="1"/>
          </p:cNvSpPr>
          <p:nvPr>
            <p:ph type="dt" idx="11"/>
          </p:nvPr>
        </p:nvSpPr>
        <p:spPr/>
        <p:txBody>
          <a:bodyPr/>
          <a:lstStyle/>
          <a:p>
            <a:fld id="{854F0CC1-C182-4F21-B778-F013D8E01DD9}" type="datetime1">
              <a:rPr lang="en-US" smtClean="0"/>
              <a:pPr/>
              <a:t>2/25/2010</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TechReady7 Breakout Chalktalk Template</a:t>
            </a:r>
            <a:endParaRPr lang="en-US"/>
          </a:p>
        </p:txBody>
      </p:sp>
      <p:sp>
        <p:nvSpPr>
          <p:cNvPr id="5" name="Date Placeholder 4"/>
          <p:cNvSpPr>
            <a:spLocks noGrp="1"/>
          </p:cNvSpPr>
          <p:nvPr>
            <p:ph type="dt" idx="11"/>
          </p:nvPr>
        </p:nvSpPr>
        <p:spPr/>
        <p:txBody>
          <a:bodyPr/>
          <a:lstStyle/>
          <a:p>
            <a:pPr>
              <a:defRPr/>
            </a:pPr>
            <a:fld id="{8390B830-5D38-4900-8344-6B2E72A973C1}" type="datetime1">
              <a:rPr lang="en-US" smtClean="0"/>
              <a:pPr>
                <a:defRPr/>
              </a:pPr>
              <a:t>2/25/2010</a:t>
            </a:fld>
            <a:endParaRPr lang="en-US"/>
          </a:p>
        </p:txBody>
      </p:sp>
      <p:sp>
        <p:nvSpPr>
          <p:cNvPr id="6" name="Footer Placeholder 5"/>
          <p:cNvSpPr>
            <a:spLocks noGrp="1"/>
          </p:cNvSpPr>
          <p:nvPr>
            <p:ph type="ftr" sz="quarter" idx="12"/>
          </p:nvPr>
        </p:nvSpPr>
        <p:spPr/>
        <p:txBody>
          <a:bodyPr/>
          <a:lstStyle/>
          <a:p>
            <a:pPr>
              <a:defRPr/>
            </a:pPr>
            <a:r>
              <a:rPr lang="en-US" smtClean="0"/>
              <a:t>© 2008 Microsoft Corporation. All rights reserved. Microsoft, Windows, Windows Vista and other product names are or may be registered trademarks and/or trademarks in the U.S. and/or other countries.</a:t>
            </a:r>
          </a:p>
          <a:p>
            <a:pPr>
              <a:defRPr/>
            </a:pPr>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Slide Number Placeholder 6"/>
          <p:cNvSpPr>
            <a:spLocks noGrp="1"/>
          </p:cNvSpPr>
          <p:nvPr>
            <p:ph type="sldNum" sz="quarter" idx="13"/>
          </p:nvPr>
        </p:nvSpPr>
        <p:spPr/>
        <p:txBody>
          <a:bodyPr/>
          <a:lstStyle/>
          <a:p>
            <a:pPr>
              <a:defRPr/>
            </a:pPr>
            <a:fld id="{0B428B36-6815-4683-8EF4-AD499A39A4B0}" type="slidenum">
              <a:rPr lang="en-US" smtClean="0"/>
              <a:pPr>
                <a:defRPr/>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hyperlink" Target="http://microsoft.com/msdn" TargetMode="External"/><Relationship Id="rId4" Type="http://schemas.openxmlformats.org/officeDocument/2006/relationships/hyperlink" Target="http://www.microsoft.com/teched"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F4C19A"/>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F4C19A"/>
              </a:solidFill>
              <a:effectLst/>
              <a:uLnTx/>
              <a:uFillTx/>
              <a:latin typeface="+mn-lt"/>
              <a:ea typeface="+mn-ea"/>
              <a:cs typeface="+mn-cs"/>
            </a:endParaRPr>
          </a:p>
        </p:txBody>
      </p:sp>
      <p:pic>
        <p:nvPicPr>
          <p:cNvPr id="6" name="Picture 5" descr="TechEd Dev logo for title masterpng.png"/>
          <p:cNvPicPr>
            <a:picLocks noChangeAspect="1"/>
          </p:cNvPicPr>
          <p:nvPr/>
        </p:nvPicPr>
        <p:blipFill>
          <a:blip r:embed="rId3" cstate="print"/>
          <a:srcRect/>
          <a:stretch>
            <a:fillRect/>
          </a:stretch>
        </p:blipFill>
        <p:spPr bwMode="invGray">
          <a:xfrm>
            <a:off x="5943600" y="5181600"/>
            <a:ext cx="3200400" cy="1676400"/>
          </a:xfrm>
          <a:prstGeom prst="rect">
            <a:avLst/>
          </a:prstGeom>
        </p:spPr>
      </p:pic>
      <p:sp>
        <p:nvSpPr>
          <p:cNvPr id="8" name="Text Placeholder 7"/>
          <p:cNvSpPr>
            <a:spLocks noGrp="1"/>
          </p:cNvSpPr>
          <p:nvPr>
            <p:ph type="body" sz="quarter" idx="10" hasCustomPrompt="1"/>
          </p:nvPr>
        </p:nvSpPr>
        <p:spPr>
          <a:xfrm>
            <a:off x="730250" y="228600"/>
            <a:ext cx="3841750" cy="276999"/>
          </a:xfrm>
        </p:spPr>
        <p:txBody>
          <a:bodyPr/>
          <a:lstStyle>
            <a:lvl1pPr>
              <a:buFont typeface="Arial" pitchFamily="34" charset="0"/>
              <a:buNone/>
              <a:defRPr sz="2000"/>
            </a:lvl1pPr>
          </a:lstStyle>
          <a:p>
            <a:pPr lvl="0"/>
            <a:r>
              <a:rPr lang="en-US" dirty="0" smtClean="0"/>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Q &amp; A">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370012"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F6C9A8"/>
                    </a:gs>
                    <a:gs pos="62000">
                      <a:srgbClr val="ED9655"/>
                    </a:gs>
                    <a:gs pos="88000">
                      <a:srgbClr val="EA883E"/>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F2B486"/>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F2B486"/>
              </a:solidFill>
              <a:effectLst/>
              <a:uLnTx/>
              <a:uFillTx/>
              <a:latin typeface="+mn-lt"/>
              <a:ea typeface="+mn-ea"/>
              <a:cs typeface="+mn-cs"/>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resentation Outlin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
        <p:nvSpPr>
          <p:cNvPr id="10" name="Text Box 4"/>
          <p:cNvSpPr txBox="1">
            <a:spLocks noChangeArrowheads="1"/>
          </p:cNvSpPr>
          <p:nvPr/>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r>
              <a:rPr lang="en-US" dirty="0">
                <a:solidFill>
                  <a:srgbClr val="990033"/>
                </a:solidFill>
              </a:rPr>
              <a:t>Speaker instructions: </a:t>
            </a:r>
            <a:r>
              <a:rPr lang="en-US" sz="1600" dirty="0" smtClean="0">
                <a:solidFill>
                  <a:srgbClr val="000000"/>
                </a:solidFill>
              </a:rPr>
              <a:t>Complete this slide to assist your SME (subject matter expert) in evaluatin</a:t>
            </a:r>
            <a:r>
              <a:rPr lang="en-US" sz="1600" dirty="0">
                <a:solidFill>
                  <a:srgbClr val="000000"/>
                </a:solidFill>
              </a:rPr>
              <a:t>g </a:t>
            </a:r>
            <a:r>
              <a:rPr lang="en-US" sz="1600" dirty="0" smtClean="0">
                <a:solidFill>
                  <a:srgbClr val="000000"/>
                </a:solidFill>
              </a:rPr>
              <a:t>your </a:t>
            </a:r>
            <a:r>
              <a:rPr lang="en-US" sz="1600" dirty="0">
                <a:solidFill>
                  <a:srgbClr val="000000"/>
                </a:solidFill>
              </a:rPr>
              <a:t>presentation flow, topic coverage, demo integration and alignment of content to your session description and level. </a:t>
            </a:r>
          </a:p>
          <a:p>
            <a:pPr>
              <a:lnSpc>
                <a:spcPct val="90000"/>
              </a:lnSpc>
              <a:spcBef>
                <a:spcPct val="20000"/>
              </a:spcBef>
            </a:pPr>
            <a:endParaRPr lang="en-US" dirty="0">
              <a:solidFill>
                <a:srgbClr val="990033"/>
              </a:solidFill>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ources for Developers">
    <p:spTree>
      <p:nvGrpSpPr>
        <p:cNvPr id="1" name=""/>
        <p:cNvGrpSpPr/>
        <p:nvPr/>
      </p:nvGrpSpPr>
      <p:grpSpPr>
        <a:xfrm>
          <a:off x="0" y="0"/>
          <a:ext cx="0" cy="0"/>
          <a:chOff x="0" y="0"/>
          <a:chExt cx="0" cy="0"/>
        </a:xfrm>
      </p:grpSpPr>
      <p:sp>
        <p:nvSpPr>
          <p:cNvPr id="3" name="Rounded Rectangle 2"/>
          <p:cNvSpPr/>
          <p:nvPr/>
        </p:nvSpPr>
        <p:spPr bwMode="auto">
          <a:xfrm>
            <a:off x="0"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 name="Rounded Rectangle 3"/>
          <p:cNvSpPr/>
          <p:nvPr/>
        </p:nvSpPr>
        <p:spPr bwMode="auto">
          <a:xfrm>
            <a:off x="0"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5" name="Picture 4" descr="C:\Users\bmarb\AppData\Local\Temp\msohtmlclip1\01\clip_image001.png"/>
          <p:cNvPicPr>
            <a:picLocks noChangeAspect="1" noChangeArrowheads="1"/>
          </p:cNvPicPr>
          <p:nvPr/>
        </p:nvPicPr>
        <p:blipFill>
          <a:blip r:embed="rId2" cstate="print"/>
          <a:srcRect/>
          <a:stretch>
            <a:fillRect/>
          </a:stretch>
        </p:blipFill>
        <p:spPr bwMode="auto">
          <a:xfrm>
            <a:off x="4579144" y="2209800"/>
            <a:ext cx="4183856" cy="3213202"/>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grpSp>
        <p:nvGrpSpPr>
          <p:cNvPr id="2" name="Group 29"/>
          <p:cNvGrpSpPr/>
          <p:nvPr/>
        </p:nvGrpSpPr>
        <p:grpSpPr>
          <a:xfrm>
            <a:off x="228600" y="1247775"/>
            <a:ext cx="457200" cy="457200"/>
            <a:chOff x="0" y="1400175"/>
            <a:chExt cx="457200" cy="457200"/>
          </a:xfrm>
        </p:grpSpPr>
        <p:sp>
          <p:nvSpPr>
            <p:cNvPr id="7" name="Oval 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 name="Oval 7"/>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 name="Oval 8"/>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6" name="Group 33"/>
          <p:cNvGrpSpPr/>
          <p:nvPr/>
        </p:nvGrpSpPr>
        <p:grpSpPr>
          <a:xfrm>
            <a:off x="228600" y="3671887"/>
            <a:ext cx="457200" cy="457200"/>
            <a:chOff x="0" y="1400175"/>
            <a:chExt cx="457200" cy="457200"/>
          </a:xfrm>
        </p:grpSpPr>
        <p:sp>
          <p:nvSpPr>
            <p:cNvPr id="11" name="Oval 1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 name="Oval 1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 name="Oval 1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5" name="Oval 14"/>
          <p:cNvSpPr/>
          <p:nvPr/>
        </p:nvSpPr>
        <p:spPr bwMode="auto">
          <a:xfrm>
            <a:off x="95250"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6" name="Oval 15"/>
          <p:cNvSpPr/>
          <p:nvPr/>
        </p:nvSpPr>
        <p:spPr bwMode="auto">
          <a:xfrm>
            <a:off x="95250"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pic>
        <p:nvPicPr>
          <p:cNvPr id="17" name="Picture 16" descr="msdn_1inch_rgb.png"/>
          <p:cNvPicPr>
            <a:picLocks noChangeAspect="1"/>
          </p:cNvPicPr>
          <p:nvPr/>
        </p:nvPicPr>
        <p:blipFill>
          <a:blip r:embed="rId3" cstate="print"/>
          <a:stretch>
            <a:fillRect/>
          </a:stretch>
        </p:blipFill>
        <p:spPr bwMode="invGray">
          <a:xfrm>
            <a:off x="838200" y="3505200"/>
            <a:ext cx="1857375" cy="942975"/>
          </a:xfrm>
          <a:prstGeom prst="rect">
            <a:avLst/>
          </a:prstGeom>
        </p:spPr>
      </p:pic>
      <p:sp>
        <p:nvSpPr>
          <p:cNvPr id="18" name="Rectangle 17"/>
          <p:cNvSpPr/>
          <p:nvPr/>
        </p:nvSpPr>
        <p:spPr>
          <a:xfrm>
            <a:off x="838200" y="2286000"/>
            <a:ext cx="4572000" cy="954107"/>
          </a:xfrm>
          <a:prstGeom prst="rect">
            <a:avLst/>
          </a:prstGeom>
        </p:spPr>
        <p:txBody>
          <a:bodyPr>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19" name="Rectangle 18"/>
          <p:cNvSpPr/>
          <p:nvPr/>
        </p:nvSpPr>
        <p:spPr>
          <a:xfrm>
            <a:off x="838200" y="4419600"/>
            <a:ext cx="4572000" cy="1046440"/>
          </a:xfrm>
          <a:prstGeom prst="rect">
            <a:avLst/>
          </a:prstGeom>
        </p:spPr>
        <p:txBody>
          <a:bodyPr>
            <a:spAutoFit/>
          </a:bodyPr>
          <a:lstStyle/>
          <a:p>
            <a:pPr>
              <a:spcBef>
                <a:spcPts val="600"/>
              </a:spcBef>
              <a:tabLst>
                <a:tab pos="1828800" algn="l"/>
              </a:tabLst>
            </a:pPr>
            <a:r>
              <a:rPr lang="en-US" sz="2000" dirty="0" smtClean="0">
                <a:hlinkClick r:id="rId5"/>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sz="2000" dirty="0" smtClean="0"/>
              <a:t>Developer’s Kit, Licenses, and MORE!</a:t>
            </a:r>
          </a:p>
        </p:txBody>
      </p:sp>
      <p:pic>
        <p:nvPicPr>
          <p:cNvPr id="20" name="Picture 19" descr="TechEd_online.png"/>
          <p:cNvPicPr>
            <a:picLocks noChangeAspect="1"/>
          </p:cNvPicPr>
          <p:nvPr/>
        </p:nvPicPr>
        <p:blipFill>
          <a:blip r:embed="rId6" cstate="print"/>
          <a:stretch>
            <a:fillRect/>
          </a:stretch>
        </p:blipFill>
        <p:spPr bwMode="invGray">
          <a:xfrm>
            <a:off x="914400" y="1209675"/>
            <a:ext cx="2409825" cy="1076325"/>
          </a:xfrm>
          <a:prstGeom prst="rect">
            <a:avLst/>
          </a:prstGeom>
        </p:spPr>
      </p:pic>
      <p:sp>
        <p:nvSpPr>
          <p:cNvPr id="22" name="Title 1"/>
          <p:cNvSpPr txBox="1">
            <a:spLocks/>
          </p:cNvSpPr>
          <p:nvPr/>
        </p:nvSpPr>
        <p:spPr>
          <a:xfrm>
            <a:off x="381000" y="228600"/>
            <a:ext cx="8375946" cy="664797"/>
          </a:xfrm>
          <a:prstGeom prst="rect">
            <a:avLst/>
          </a:prstGeom>
        </p:spPr>
        <p:txBody>
          <a:bodyPr vert="horz" wrap="square" lIns="0" tIns="0" rIns="0" bIns="0" rtlCol="0" anchor="t">
            <a:norm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Resources for Developers</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15"/>
                                        </p:tgtEl>
                                      </p:cBhvr>
                                    </p:animEffect>
                                    <p:set>
                                      <p:cBhvr>
                                        <p:cTn id="12" dur="1" fill="hold">
                                          <p:stCondLst>
                                            <p:cond delay="1999"/>
                                          </p:stCondLst>
                                        </p:cTn>
                                        <p:tgtEl>
                                          <p:spTgt spid="15"/>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6"/>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16"/>
                                        </p:tgtEl>
                                      </p:cBhvr>
                                    </p:animEffect>
                                    <p:set>
                                      <p:cBhvr>
                                        <p:cTn id="19" dur="1" fill="hold">
                                          <p:stCondLst>
                                            <p:cond delay="1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6"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t>Resource 2</a:t>
            </a:r>
            <a:r>
              <a:rPr lang="en-US" dirty="0" smtClean="0">
                <a:solidFill>
                  <a:srgbClr val="FFFFFF"/>
                </a:solidFill>
                <a:effectLst>
                  <a:outerShdw blurRad="38100" dist="38100" dir="2700000" algn="tl">
                    <a:srgbClr val="000000">
                      <a:alpha val="43137"/>
                    </a:srgbClr>
                  </a:outerShdw>
                </a:effectLst>
              </a:rPr>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Eval Slide">
    <p:spTree>
      <p:nvGrpSpPr>
        <p:cNvPr id="1" name=""/>
        <p:cNvGrpSpPr/>
        <p:nvPr/>
      </p:nvGrpSpPr>
      <p:grpSpPr>
        <a:xfrm>
          <a:off x="0" y="0"/>
          <a:ext cx="0" cy="0"/>
          <a:chOff x="0" y="0"/>
          <a:chExt cx="0" cy="0"/>
        </a:xfrm>
      </p:grpSpPr>
      <p:sp>
        <p:nvSpPr>
          <p:cNvPr id="3" name="Round Same Side Corner Rectangle 2"/>
          <p:cNvSpPr/>
          <p:nvPr/>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 name="Freeform 3"/>
          <p:cNvSpPr/>
          <p:nvPr/>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Freeform 4"/>
          <p:cNvSpPr/>
          <p:nvPr/>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6" name="Picture 4" descr="C:\Users\bmarb\AppData\Local\Temp\msohtmlclip1\01\clip_image001.png"/>
          <p:cNvPicPr>
            <a:picLocks noChangeAspect="1" noChangeArrowheads="1"/>
          </p:cNvPicPr>
          <p:nvPr/>
        </p:nvPicPr>
        <p:blipFill>
          <a:blip r:embed="rId2" cstate="screen"/>
          <a:srcRect/>
          <a:stretch>
            <a:fillRect/>
          </a:stretch>
        </p:blipFill>
        <p:spPr bwMode="auto">
          <a:xfrm>
            <a:off x="3886201" y="1048657"/>
            <a:ext cx="3314177" cy="2304143"/>
          </a:xfrm>
          <a:prstGeom prst="rect">
            <a:avLst/>
          </a:prstGeom>
          <a:noFill/>
          <a:ln>
            <a:noFill/>
          </a:ln>
          <a:effectLst>
            <a:reflection blurRad="6350" stA="52000" endA="300" endPos="35000" dir="5400000" sy="-100000" algn="bl" rotWithShape="0"/>
          </a:effectLst>
          <a:scene3d>
            <a:camera prst="perspectiveHeroicExtremeLeftFacing" fov="3000000">
              <a:rot lat="643454" lon="234611" rev="21480000"/>
            </a:camera>
            <a:lightRig rig="threePt" dir="t"/>
          </a:scene3d>
        </p:spPr>
      </p:pic>
      <p:grpSp>
        <p:nvGrpSpPr>
          <p:cNvPr id="2" name="Group 16"/>
          <p:cNvGrpSpPr/>
          <p:nvPr/>
        </p:nvGrpSpPr>
        <p:grpSpPr>
          <a:xfrm>
            <a:off x="723900" y="600075"/>
            <a:ext cx="2170113" cy="4683411"/>
            <a:chOff x="723900" y="600075"/>
            <a:chExt cx="2170113" cy="4683411"/>
          </a:xfrm>
        </p:grpSpPr>
        <p:pic>
          <p:nvPicPr>
            <p:cNvPr id="8" name="Picture 7" descr="officeult.png"/>
            <p:cNvPicPr>
              <a:picLocks noChangeAspect="1"/>
            </p:cNvPicPr>
            <p:nvPr/>
          </p:nvPicPr>
          <p:blipFill>
            <a:blip r:embed="rId3" cstate="screen"/>
            <a:stretch>
              <a:fillRect/>
            </a:stretch>
          </p:blipFill>
          <p:spPr>
            <a:xfrm>
              <a:off x="834724" y="2674613"/>
              <a:ext cx="1621402" cy="2608873"/>
            </a:xfrm>
            <a:prstGeom prst="rect">
              <a:avLst/>
            </a:prstGeom>
          </p:spPr>
        </p:pic>
        <p:pic>
          <p:nvPicPr>
            <p:cNvPr id="9" name="Picture 4" descr="C:\Documents and Settings\Jessica Mans\Desktop\In progress\TechEd\Ult07EN_3DP.png"/>
            <p:cNvPicPr>
              <a:picLocks noChangeAspect="1" noChangeArrowheads="1"/>
            </p:cNvPicPr>
            <p:nvPr/>
          </p:nvPicPr>
          <p:blipFill>
            <a:blip r:embed="rId4" cstate="screen"/>
            <a:srcRect/>
            <a:stretch>
              <a:fillRect/>
            </a:stretch>
          </p:blipFill>
          <p:spPr bwMode="auto">
            <a:xfrm>
              <a:off x="723900" y="600075"/>
              <a:ext cx="2170113" cy="2392362"/>
            </a:xfrm>
            <a:prstGeom prst="rect">
              <a:avLst/>
            </a:prstGeom>
            <a:noFill/>
            <a:ln w="9525">
              <a:noFill/>
              <a:miter lim="800000"/>
              <a:headEnd/>
              <a:tailEnd/>
            </a:ln>
            <a:effectLst/>
          </p:spPr>
        </p:pic>
      </p:grpSp>
      <p:sp>
        <p:nvSpPr>
          <p:cNvPr id="10" name="Rounded Rectangle 9"/>
          <p:cNvSpPr/>
          <p:nvPr/>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evaluation on</a:t>
            </a:r>
          </a:p>
          <a:p>
            <a:pPr lvl="0" defTabSz="914099" fontAlgn="base">
              <a:spcBef>
                <a:spcPct val="0"/>
              </a:spcBef>
              <a:spcAft>
                <a:spcPct val="0"/>
              </a:spcAft>
              <a:defRPr/>
            </a:pP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enter to win!</a:t>
            </a:r>
          </a:p>
        </p:txBody>
      </p:sp>
      <p:sp>
        <p:nvSpPr>
          <p:cNvPr id="11" name="Wave 10"/>
          <p:cNvSpPr/>
          <p:nvPr/>
        </p:nvSpPr>
        <p:spPr bwMode="black">
          <a:xfrm>
            <a:off x="3505200" y="1676400"/>
            <a:ext cx="3505200" cy="1981200"/>
          </a:xfrm>
          <a:prstGeom prst="wave">
            <a:avLst>
              <a:gd name="adj1" fmla="val 15882"/>
              <a:gd name="adj2" fmla="val 9010"/>
            </a:avLst>
          </a:prstGeom>
          <a:gradFill flip="none" rotWithShape="1">
            <a:gsLst>
              <a:gs pos="0">
                <a:schemeClr val="accent5">
                  <a:alpha val="16000"/>
                </a:schemeClr>
              </a:gs>
              <a:gs pos="54000">
                <a:schemeClr val="accent5"/>
              </a:gs>
              <a:gs pos="100000">
                <a:schemeClr val="accent5">
                  <a:alpha val="0"/>
                </a:schemeClr>
              </a:gs>
            </a:gsLst>
            <a:lin ang="5400000" scaled="1"/>
            <a:tileRect/>
          </a:gradFill>
          <a:ln w="38100">
            <a:noFill/>
            <a:headEnd type="none" w="med" len="med"/>
            <a:tailEnd type="none" w="med" len="med"/>
          </a:ln>
          <a:effectLst>
            <a:softEdge rad="63500"/>
          </a:effectLst>
          <a:scene3d>
            <a:camera prst="orthographicFront">
              <a:rot lat="0" lon="0" rev="0"/>
            </a:camera>
            <a:lightRig rig="threePt" dir="t">
              <a:rot lat="0" lon="0" rev="900000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lstStyle/>
          <a:p>
            <a:pPr algn="ctr" defTabSz="914099" fontAlgn="base">
              <a:lnSpc>
                <a:spcPts val="2400"/>
              </a:lnSpc>
              <a:spcBef>
                <a:spcPct val="0"/>
              </a:spcBef>
              <a:spcAft>
                <a:spcPct val="0"/>
              </a:spcAft>
            </a:pPr>
            <a:r>
              <a:rPr lang="en-US" sz="3600" dirty="0" smtClean="0">
                <a:solidFill>
                  <a:srgbClr val="FFFFFF"/>
                </a:solidFill>
                <a:effectLst>
                  <a:outerShdw blurRad="38100" dist="38100" dir="2700000" algn="tl">
                    <a:srgbClr val="000000">
                      <a:alpha val="43137"/>
                    </a:srgbClr>
                  </a:outerShdw>
                </a:effectLst>
                <a:latin typeface="+mj-lt"/>
              </a:rPr>
              <a:t>1 Year </a:t>
            </a:r>
            <a:r>
              <a:rPr lang="en-US" sz="2800" dirty="0" smtClean="0">
                <a:solidFill>
                  <a:srgbClr val="FFFFFF"/>
                </a:solidFill>
                <a:effectLst>
                  <a:outerShdw blurRad="38100" dist="38100" dir="2700000" algn="tl">
                    <a:srgbClr val="000000">
                      <a:alpha val="43137"/>
                    </a:srgbClr>
                  </a:outerShdw>
                </a:effectLst>
                <a:latin typeface="+mj-lt"/>
              </a:rPr>
              <a:t>Subscription!</a:t>
            </a:r>
          </a:p>
        </p:txBody>
      </p:sp>
      <p:pic>
        <p:nvPicPr>
          <p:cNvPr id="12" name="Picture 11" descr="Zune white front.PNG"/>
          <p:cNvPicPr>
            <a:picLocks noChangeAspect="1"/>
          </p:cNvPicPr>
          <p:nvPr/>
        </p:nvPicPr>
        <p:blipFill>
          <a:blip r:embed="rId5" cstate="screen"/>
          <a:srcRect/>
          <a:stretch>
            <a:fillRect/>
          </a:stretch>
        </p:blipFill>
        <p:spPr>
          <a:xfrm>
            <a:off x="6553200" y="2667000"/>
            <a:ext cx="1563478" cy="3165089"/>
          </a:xfrm>
          <a:prstGeom prst="rect">
            <a:avLst/>
          </a:prstGeom>
          <a:noFill/>
          <a:ln>
            <a:noFill/>
          </a:ln>
          <a:effectLst/>
        </p:spPr>
      </p:pic>
      <p:pic>
        <p:nvPicPr>
          <p:cNvPr id="13" name="Picture 12" descr="msdn_1inch_rgb.png"/>
          <p:cNvPicPr>
            <a:picLocks noChangeAspect="1"/>
          </p:cNvPicPr>
          <p:nvPr/>
        </p:nvPicPr>
        <p:blipFill>
          <a:blip r:embed="rId6" cstate="print"/>
          <a:stretch>
            <a:fillRect/>
          </a:stretch>
        </p:blipFill>
        <p:spPr bwMode="invGray">
          <a:xfrm>
            <a:off x="4826000" y="3429000"/>
            <a:ext cx="1651000" cy="838200"/>
          </a:xfrm>
          <a:prstGeom prst="rect">
            <a:avLst/>
          </a:prstGeom>
        </p:spPr>
      </p:pic>
      <p:grpSp>
        <p:nvGrpSpPr>
          <p:cNvPr id="7" name="Group 17"/>
          <p:cNvGrpSpPr/>
          <p:nvPr/>
        </p:nvGrpSpPr>
        <p:grpSpPr>
          <a:xfrm>
            <a:off x="2009775" y="800100"/>
            <a:ext cx="2170113" cy="4685811"/>
            <a:chOff x="2009775" y="800100"/>
            <a:chExt cx="2170113" cy="4685811"/>
          </a:xfrm>
        </p:grpSpPr>
        <p:pic>
          <p:nvPicPr>
            <p:cNvPr id="15" name="Picture 14" descr="winvista.png"/>
            <p:cNvPicPr>
              <a:picLocks noChangeAspect="1"/>
            </p:cNvPicPr>
            <p:nvPr/>
          </p:nvPicPr>
          <p:blipFill>
            <a:blip r:embed="rId7" cstate="screen"/>
            <a:stretch>
              <a:fillRect/>
            </a:stretch>
          </p:blipFill>
          <p:spPr>
            <a:xfrm>
              <a:off x="2142049" y="2877038"/>
              <a:ext cx="1621402" cy="2608873"/>
            </a:xfrm>
            <a:prstGeom prst="rect">
              <a:avLst/>
            </a:prstGeom>
          </p:spPr>
        </p:pic>
        <p:pic>
          <p:nvPicPr>
            <p:cNvPr id="16" name="Picture 3" descr="C:\Documents and Settings\Jessica Mans\Desktop\In progress\TechEd\V_UltEN_3DP.png"/>
            <p:cNvPicPr>
              <a:picLocks noChangeAspect="1" noChangeArrowheads="1"/>
            </p:cNvPicPr>
            <p:nvPr/>
          </p:nvPicPr>
          <p:blipFill>
            <a:blip r:embed="rId8" cstate="screen"/>
            <a:srcRect/>
            <a:stretch>
              <a:fillRect/>
            </a:stretch>
          </p:blipFill>
          <p:spPr bwMode="auto">
            <a:xfrm>
              <a:off x="2009775" y="800100"/>
              <a:ext cx="2170113" cy="2392363"/>
            </a:xfrm>
            <a:prstGeom prst="rect">
              <a:avLst/>
            </a:prstGeom>
            <a:noFill/>
            <a:ln w="9525">
              <a:noFill/>
              <a:miter lim="800000"/>
              <a:headEnd/>
              <a:tailEnd/>
            </a:ln>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0"/>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0"/>
                                        <p:tgtEl>
                                          <p:spTgt spid="13"/>
                                        </p:tgtEl>
                                      </p:cBhvr>
                                    </p:animEffect>
                                  </p:childTnLst>
                                </p:cTn>
                              </p:par>
                            </p:childTnLst>
                          </p:cTn>
                        </p:par>
                        <p:par>
                          <p:cTn id="30" fill="hold">
                            <p:stCondLst>
                              <p:cond delay="4000"/>
                            </p:stCondLst>
                            <p:childTnLst>
                              <p:par>
                                <p:cTn id="31" presetID="53"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par>
                          <p:cTn id="36" fill="hold">
                            <p:stCondLst>
                              <p:cond delay="4500"/>
                            </p:stCondLst>
                            <p:childTnLst>
                              <p:par>
                                <p:cTn id="37" presetID="10"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0" grpId="1"/>
      <p:bldP spid="11"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Hidden Slid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white">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_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8" name="Text Placeholder 7"/>
          <p:cNvSpPr>
            <a:spLocks noGrp="1"/>
          </p:cNvSpPr>
          <p:nvPr>
            <p:ph type="body" sz="quarter" idx="10" hasCustomPrompt="1"/>
          </p:nvPr>
        </p:nvSpPr>
        <p:spPr>
          <a:xfrm>
            <a:off x="730250" y="228600"/>
            <a:ext cx="3841750" cy="276999"/>
          </a:xfrm>
        </p:spPr>
        <p:txBody>
          <a:bodyPr/>
          <a:lstStyle>
            <a:lvl1pPr>
              <a:buFont typeface="Arial" pitchFamily="34" charset="0"/>
              <a:buNone/>
              <a:defRPr sz="2000"/>
            </a:lvl1pPr>
          </a:lstStyle>
          <a:p>
            <a:pPr lvl="0"/>
            <a:r>
              <a:rPr lang="en-US" dirty="0" smtClean="0"/>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Title and Content">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buFontTx/>
              <a:buBlip>
                <a:blip r:embed="rId3"/>
              </a:buBlip>
              <a:defRPr/>
            </a:lvl1pPr>
            <a:lvl2pPr>
              <a:lnSpc>
                <a:spcPct val="90000"/>
              </a:lnSpc>
              <a:buFontTx/>
              <a:buBlip>
                <a:blip r:embed="rId3"/>
              </a:buBlip>
              <a:defRPr/>
            </a:lvl2pPr>
            <a:lvl3pPr>
              <a:lnSpc>
                <a:spcPct val="90000"/>
              </a:lnSpc>
              <a:buFontTx/>
              <a:buBlip>
                <a:blip r:embed="rId3"/>
              </a:buBlip>
              <a:defRPr/>
            </a:lvl3pPr>
            <a:lvl4pPr>
              <a:lnSpc>
                <a:spcPct val="90000"/>
              </a:lnSpc>
              <a:buFontTx/>
              <a:buBlip>
                <a:blip r:embed="rId3"/>
              </a:buBlip>
              <a:defRPr/>
            </a:lvl4pPr>
            <a:lvl5pPr>
              <a:lnSpc>
                <a:spcPct val="90000"/>
              </a:lnSpc>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0013"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3"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2"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F6C9A8"/>
                    </a:gs>
                    <a:gs pos="62000">
                      <a:srgbClr val="ED9655"/>
                    </a:gs>
                    <a:gs pos="88000">
                      <a:srgbClr val="EA883E"/>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F2B486"/>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F2B486"/>
              </a:solidFill>
              <a:effectLst/>
              <a:uLnTx/>
              <a:uFillTx/>
              <a:latin typeface="+mn-lt"/>
              <a:ea typeface="+mn-ea"/>
              <a:cs typeface="+mn-cs"/>
            </a:endParaRP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FUTURE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this Slide for FUTURE Content</a:t>
            </a:r>
            <a:endParaRPr lang="en-US" dirty="0"/>
          </a:p>
        </p:txBody>
      </p:sp>
      <p:sp>
        <p:nvSpPr>
          <p:cNvPr id="6" name="Text Placeholder 5"/>
          <p:cNvSpPr>
            <a:spLocks noGrp="1"/>
          </p:cNvSpPr>
          <p:nvPr>
            <p:ph type="body" sz="quarter" idx="10"/>
          </p:nvPr>
        </p:nvSpPr>
        <p:spPr>
          <a:xfrm>
            <a:off x="730044" y="1411553"/>
            <a:ext cx="7672004" cy="1994841"/>
          </a:xfrm>
        </p:spPr>
        <p:txBody>
          <a:bodyPr/>
          <a:lstStyle>
            <a:lvl1pPr>
              <a:lnSpc>
                <a:spcPct val="78000"/>
              </a:lnSpc>
              <a:defRPr/>
            </a:lvl1pPr>
            <a:lvl2pPr>
              <a:lnSpc>
                <a:spcPct val="78000"/>
              </a:lnSpc>
              <a:buClr>
                <a:srgbClr val="95E3E7"/>
              </a:buClr>
              <a:defRPr/>
            </a:lvl2pPr>
            <a:lvl3pPr>
              <a:lnSpc>
                <a:spcPct val="78000"/>
              </a:lnSpc>
              <a:buClr>
                <a:srgbClr val="95E3E7"/>
              </a:buClr>
              <a:defRPr/>
            </a:lvl3pPr>
            <a:lvl4pPr>
              <a:lnSpc>
                <a:spcPct val="78000"/>
              </a:lnSpc>
              <a:buClr>
                <a:srgbClr val="95E3E7"/>
              </a:buClr>
              <a:defRPr/>
            </a:lvl4pPr>
            <a:lvl5pPr>
              <a:lnSpc>
                <a:spcPct val="78000"/>
              </a:lnSpc>
              <a:buClr>
                <a:srgbClr val="95E3E7"/>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top">
    <p:spTree>
      <p:nvGrpSpPr>
        <p:cNvPr id="1" name=""/>
        <p:cNvGrpSpPr/>
        <p:nvPr/>
      </p:nvGrpSpPr>
      <p:grpSpPr>
        <a:xfrm>
          <a:off x="0" y="0"/>
          <a:ext cx="0" cy="0"/>
          <a:chOff x="0" y="0"/>
          <a:chExt cx="0" cy="0"/>
        </a:xfrm>
      </p:grpSpPr>
      <p:sp>
        <p:nvSpPr>
          <p:cNvPr id="3" name="Title 1"/>
          <p:cNvSpPr>
            <a:spLocks noGrp="1"/>
          </p:cNvSpPr>
          <p:nvPr>
            <p:ph type="title"/>
          </p:nvPr>
        </p:nvSpPr>
        <p:spPr>
          <a:xfrm>
            <a:off x="384027" y="298910"/>
            <a:ext cx="8375946" cy="664797"/>
          </a:xfrm>
        </p:spPr>
        <p:txBody>
          <a:bodyPr/>
          <a:lstStyle>
            <a:lvl1pPr>
              <a:defRPr/>
            </a:lvl1p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8" name="Date Placeholder 2"/>
          <p:cNvSpPr>
            <a:spLocks noGrp="1"/>
          </p:cNvSpPr>
          <p:nvPr>
            <p:ph type="dt" sz="half" idx="15"/>
          </p:nvPr>
        </p:nvSpPr>
        <p:spPr>
          <a:xfrm>
            <a:off x="7543800" y="6460217"/>
            <a:ext cx="838200" cy="365125"/>
          </a:xfrm>
          <a:prstGeom prst="rect">
            <a:avLst/>
          </a:prstGeom>
        </p:spPr>
        <p:txBody>
          <a:bodyPr anchor="ctr"/>
          <a:lstStyle>
            <a:lvl1pPr algn="ctr" fontAlgn="auto">
              <a:spcBef>
                <a:spcPts val="0"/>
              </a:spcBef>
              <a:spcAft>
                <a:spcPts val="0"/>
              </a:spcAft>
              <a:defRPr sz="900">
                <a:solidFill>
                  <a:schemeClr val="bg1"/>
                </a:solidFill>
                <a:latin typeface="+mn-lt"/>
              </a:defRPr>
            </a:lvl1pPr>
          </a:lstStyle>
          <a:p>
            <a:pPr>
              <a:defRPr/>
            </a:pPr>
            <a:fld id="{D60C6D13-06AF-4E15-9F4E-9747959CF965}" type="datetimeFigureOut">
              <a:rPr lang="en-US" smtClean="0"/>
              <a:pPr>
                <a:defRPr/>
              </a:pPr>
              <a:t>2/25/2010</a:t>
            </a:fld>
            <a:endParaRPr lang="en-US" dirty="0"/>
          </a:p>
        </p:txBody>
      </p:sp>
      <p:sp>
        <p:nvSpPr>
          <p:cNvPr id="9" name="Footer Placeholder 3"/>
          <p:cNvSpPr>
            <a:spLocks noGrp="1"/>
          </p:cNvSpPr>
          <p:nvPr>
            <p:ph type="ftr" sz="quarter" idx="16"/>
          </p:nvPr>
        </p:nvSpPr>
        <p:spPr>
          <a:xfrm>
            <a:off x="4800600" y="6460219"/>
            <a:ext cx="2133600" cy="365125"/>
          </a:xfrm>
          <a:prstGeom prst="rect">
            <a:avLst/>
          </a:prstGeom>
        </p:spPr>
        <p:txBody>
          <a:bodyPr anchor="ctr"/>
          <a:lstStyle>
            <a:lvl1pPr algn="ctr" fontAlgn="auto">
              <a:spcBef>
                <a:spcPts val="0"/>
              </a:spcBef>
              <a:spcAft>
                <a:spcPts val="0"/>
              </a:spcAft>
              <a:defRPr sz="900" dirty="0">
                <a:solidFill>
                  <a:schemeClr val="bg1"/>
                </a:solidFill>
                <a:latin typeface="+mn-lt"/>
              </a:defRPr>
            </a:lvl1pPr>
          </a:lstStyle>
          <a:p>
            <a:pPr>
              <a:defRPr/>
            </a:pPr>
            <a:endParaRPr lang="en-US" dirty="0"/>
          </a:p>
        </p:txBody>
      </p:sp>
      <p:sp>
        <p:nvSpPr>
          <p:cNvPr id="10" name="Slide Number Placeholder 4"/>
          <p:cNvSpPr>
            <a:spLocks noGrp="1"/>
          </p:cNvSpPr>
          <p:nvPr>
            <p:ph type="sldNum" sz="quarter" idx="17"/>
          </p:nvPr>
        </p:nvSpPr>
        <p:spPr>
          <a:xfrm>
            <a:off x="8382000" y="6460217"/>
            <a:ext cx="609600" cy="365125"/>
          </a:xfrm>
          <a:prstGeom prst="rect">
            <a:avLst/>
          </a:prstGeom>
        </p:spPr>
        <p:txBody>
          <a:bodyPr anchor="ctr"/>
          <a:lstStyle>
            <a:lvl1pPr algn="ctr" fontAlgn="auto">
              <a:spcBef>
                <a:spcPts val="0"/>
              </a:spcBef>
              <a:spcAft>
                <a:spcPts val="0"/>
              </a:spcAft>
              <a:defRPr sz="900">
                <a:solidFill>
                  <a:schemeClr val="bg1"/>
                </a:solidFill>
                <a:latin typeface="+mn-lt"/>
              </a:defRPr>
            </a:lvl1pPr>
          </a:lstStyle>
          <a:p>
            <a:pPr>
              <a:defRPr/>
            </a:pPr>
            <a:fld id="{3C7B1C64-A14E-4D42-B35E-20EF6EFAD7FF}" type="slidenum">
              <a:rPr lang="en-US" smtClean="0"/>
              <a:pPr>
                <a:defRPr/>
              </a:pPr>
              <a:t>‹#›</a:t>
            </a:fld>
            <a:endParaRPr lang="en-US" dirty="0"/>
          </a:p>
        </p:txBody>
      </p:sp>
      <p:sp>
        <p:nvSpPr>
          <p:cNvPr id="11" name="Title 1"/>
          <p:cNvSpPr>
            <a:spLocks noGrp="1"/>
          </p:cNvSpPr>
          <p:nvPr>
            <p:ph type="title"/>
          </p:nvPr>
        </p:nvSpPr>
        <p:spPr>
          <a:xfrm>
            <a:off x="457200" y="152400"/>
            <a:ext cx="8229600" cy="762000"/>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12" name="Text Placeholder 7"/>
          <p:cNvSpPr>
            <a:spLocks noGrp="1"/>
          </p:cNvSpPr>
          <p:nvPr>
            <p:ph type="body" sz="quarter" idx="14"/>
          </p:nvPr>
        </p:nvSpPr>
        <p:spPr>
          <a:xfrm>
            <a:off x="457200" y="838200"/>
            <a:ext cx="6934200" cy="381000"/>
          </a:xfrm>
          <a:prstGeom prst="rect">
            <a:avLst/>
          </a:prstGeom>
        </p:spPr>
        <p:txBody>
          <a:bodyPr>
            <a:normAutofit/>
          </a:bodyPr>
          <a:lstStyle>
            <a:lvl1pPr>
              <a:buNone/>
              <a:defRPr sz="2000" b="0" i="1">
                <a:solidFill>
                  <a:schemeClr val="tx1">
                    <a:lumMod val="50000"/>
                    <a:lumOff val="50000"/>
                  </a:schemeClr>
                </a:solidFill>
              </a:defRPr>
            </a:lvl1pPr>
          </a:lstStyle>
          <a:p>
            <a:pPr lvl="0"/>
            <a:r>
              <a:rPr lang="en-US" dirty="0" smtClean="0"/>
              <a:t>Click to edit Master text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pic>
        <p:nvPicPr>
          <p:cNvPr id="5" name="Picture 4" descr="ContentForgroundOrange.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7" name="Picture 6" descr="ContentForgroundOrange.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pic>
        <p:nvPicPr>
          <p:cNvPr id="6" name="Picture 5" descr="ContentForgroundOrange.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8" name="Picture 7" descr="ContentForgroundOrange.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chemeClr val="bg1"/>
        </a:solidFill>
        <a:effectLst/>
      </p:bgPr>
    </p:bg>
    <p:spTree>
      <p:nvGrpSpPr>
        <p:cNvPr id="1" name=""/>
        <p:cNvGrpSpPr/>
        <p:nvPr/>
      </p:nvGrpSpPr>
      <p:grpSpPr>
        <a:xfrm>
          <a:off x="0" y="0"/>
          <a:ext cx="0" cy="0"/>
          <a:chOff x="0" y="0"/>
          <a:chExt cx="0" cy="0"/>
        </a:xfrm>
      </p:grpSpPr>
      <p:pic>
        <p:nvPicPr>
          <p:cNvPr id="8" name="Picture 7" descr="ContentForgroundOrange.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10" name="Picture 9" descr="ContentForgroundOrange.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4" name="Picture 3" descr="ContentForgroundOrange.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ight background developer code">
    <p:spTree>
      <p:nvGrpSpPr>
        <p:cNvPr id="1" name=""/>
        <p:cNvGrpSpPr/>
        <p:nvPr/>
      </p:nvGrpSpPr>
      <p:grpSpPr>
        <a:xfrm>
          <a:off x="0" y="0"/>
          <a:ext cx="0" cy="0"/>
          <a:chOff x="0" y="0"/>
          <a:chExt cx="0" cy="0"/>
        </a:xfrm>
      </p:grpSpPr>
      <p:pic>
        <p:nvPicPr>
          <p:cNvPr id="8" name="Picture 7" descr="white-orange shape for code slide.png"/>
          <p:cNvPicPr>
            <a:picLocks noChangeAspect="1"/>
          </p:cNvPicPr>
          <p:nvPr/>
        </p:nvPicPr>
        <p:blipFill>
          <a:blip r:embed="rId2"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3" name="Picture 2" descr="ContentForgroundOrange.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ContentForgroundOrange.png"/>
          <p:cNvPicPr>
            <a:picLocks noChangeAspect="1"/>
          </p:cNvPicPr>
          <p:nvPr/>
        </p:nvPicPr>
        <p:blipFill>
          <a:blip r:embed="rId24" cstate="print"/>
          <a:stretch>
            <a:fillRect/>
          </a:stretch>
        </p:blipFill>
        <p:spPr>
          <a:xfrm>
            <a:off x="0" y="0"/>
            <a:ext cx="9144000" cy="6858000"/>
          </a:xfrm>
          <a:prstGeom prst="rect">
            <a:avLst/>
          </a:prstGeom>
        </p:spPr>
      </p:pic>
      <p:pic>
        <p:nvPicPr>
          <p:cNvPr id="5" name="Picture 4" descr="ContentForgroundOrange.png"/>
          <p:cNvPicPr>
            <a:picLocks noChangeAspect="1"/>
          </p:cNvPicPr>
          <p:nvPr/>
        </p:nvPicPr>
        <p:blipFill>
          <a:blip r:embed="rId24" cstate="print"/>
          <a:stretch>
            <a:fillRect/>
          </a:stretch>
        </p:blipFill>
        <p:spPr>
          <a:xfrm>
            <a:off x="0" y="0"/>
            <a:ext cx="9144000" cy="6858000"/>
          </a:xfrm>
          <a:prstGeom prst="rect">
            <a:avLst/>
          </a:prstGeom>
        </p:spPr>
      </p:pic>
    </p:spTree>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80" r:id="rId18"/>
    <p:sldLayoutId id="2147483682" r:id="rId19"/>
    <p:sldLayoutId id="2147483683" r:id="rId20"/>
    <p:sldLayoutId id="2147483684" r:id="rId21"/>
    <p:sldLayoutId id="2147483685" r:id="rId22"/>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5"/>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5"/>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5"/>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5"/>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5"/>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30.png"/><Relationship Id="rId7" Type="http://schemas.openxmlformats.org/officeDocument/2006/relationships/image" Target="../media/image61.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49.png"/><Relationship Id="rId7" Type="http://schemas.openxmlformats.org/officeDocument/2006/relationships/image" Target="../media/image66.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52.jpeg"/><Relationship Id="rId5" Type="http://schemas.openxmlformats.org/officeDocument/2006/relationships/image" Target="../media/image51.png"/><Relationship Id="rId4" Type="http://schemas.openxmlformats.org/officeDocument/2006/relationships/hyperlink" Target="http://www.microsoft.com/windowsazure/dalla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50.jpeg"/><Relationship Id="rId5" Type="http://schemas.openxmlformats.org/officeDocument/2006/relationships/image" Target="../media/image70.png"/><Relationship Id="rId4" Type="http://schemas.openxmlformats.org/officeDocument/2006/relationships/image" Target="../media/image6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49.png"/><Relationship Id="rId7"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51.png"/><Relationship Id="rId5" Type="http://schemas.openxmlformats.org/officeDocument/2006/relationships/hyperlink" Target="http://www.microsoft.com/windowsazure/dallas/" TargetMode="External"/><Relationship Id="rId4" Type="http://schemas.openxmlformats.org/officeDocument/2006/relationships/image" Target="../media/image5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7" Type="http://schemas.microsoft.com/office/2007/relationships/hdphoto" Target="../media/hdphoto2.wdp"/><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75.png"/><Relationship Id="rId5" Type="http://schemas.openxmlformats.org/officeDocument/2006/relationships/image" Target="../media/image52.jpeg"/><Relationship Id="rId4" Type="http://schemas.openxmlformats.org/officeDocument/2006/relationships/image" Target="../media/image5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81.png"/><Relationship Id="rId2" Type="http://schemas.openxmlformats.org/officeDocument/2006/relationships/notesSlide" Target="../notesSlides/notesSlide21.xml"/><Relationship Id="rId1" Type="http://schemas.openxmlformats.org/officeDocument/2006/relationships/slideLayout" Target="../slideLayouts/slideLayout2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2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8.png"/><Relationship Id="rId7"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hyperlink" Target="http://www.microsoft.com/azure/faq.mspx#pricing"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www.microsoft.com/windowsazure/getstarted/" TargetMode="External"/><Relationship Id="rId2" Type="http://schemas.openxmlformats.org/officeDocument/2006/relationships/hyperlink" Target="http://msdn.microsoft.com/zh-tw/azure/default.aspx" TargetMode="External"/><Relationship Id="rId1" Type="http://schemas.openxmlformats.org/officeDocument/2006/relationships/slideLayout" Target="../slideLayouts/slideLayout3.xml"/><Relationship Id="rId5" Type="http://schemas.openxmlformats.org/officeDocument/2006/relationships/hyperlink" Target="http://social.msdn.microsoft.com/Forums/en-US/category/azure" TargetMode="External"/><Relationship Id="rId4" Type="http://schemas.openxmlformats.org/officeDocument/2006/relationships/hyperlink" Target="http://www.microsoft.com/downLoads/details.aspx?familyid=413E88F8-5966-4A83-B309-53B7B77EDF78&amp;displaylang=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3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3" Type="http://schemas.openxmlformats.org/officeDocument/2006/relationships/image" Target="../media/image29.png"/><Relationship Id="rId21" Type="http://schemas.openxmlformats.org/officeDocument/2006/relationships/image" Target="../media/image47.png"/><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 Type="http://schemas.openxmlformats.org/officeDocument/2006/relationships/notesSlide" Target="../notesSlides/notesSlide5.xml"/><Relationship Id="rId16" Type="http://schemas.openxmlformats.org/officeDocument/2006/relationships/image" Target="../media/image42.png"/><Relationship Id="rId20" Type="http://schemas.openxmlformats.org/officeDocument/2006/relationships/image" Target="../media/image46.png"/><Relationship Id="rId1" Type="http://schemas.openxmlformats.org/officeDocument/2006/relationships/slideLayout" Target="../slideLayouts/slideLayout6.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41.png"/><Relationship Id="rId23" Type="http://schemas.microsoft.com/office/2007/relationships/hdphoto" Target="../media/hdphoto1.wdp"/><Relationship Id="rId10" Type="http://schemas.openxmlformats.org/officeDocument/2006/relationships/image" Target="../media/image36.png"/><Relationship Id="rId19" Type="http://schemas.openxmlformats.org/officeDocument/2006/relationships/image" Target="../media/image45.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 Id="rId22" Type="http://schemas.openxmlformats.org/officeDocument/2006/relationships/image" Target="../media/image48.png"/></Relationships>
</file>

<file path=ppt/slides/_rels/slide7.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2.jpe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51.png"/><Relationship Id="rId5" Type="http://schemas.openxmlformats.org/officeDocument/2006/relationships/hyperlink" Target="http://www.microsoft.com/windowsazure/dallas/" TargetMode="External"/><Relationship Id="rId4" Type="http://schemas.openxmlformats.org/officeDocument/2006/relationships/image" Target="../media/image50.jpeg"/></Relationships>
</file>

<file path=ppt/slides/_rels/slide8.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2.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51.png"/><Relationship Id="rId5" Type="http://schemas.openxmlformats.org/officeDocument/2006/relationships/hyperlink" Target="http://www.microsoft.com/windowsazure/dallas/" TargetMode="External"/><Relationship Id="rId4" Type="http://schemas.openxmlformats.org/officeDocument/2006/relationships/image" Target="../media/image50.jpeg"/></Relationships>
</file>

<file path=ppt/slides/_rels/slide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416051"/>
            <a:ext cx="8458199" cy="1523495"/>
          </a:xfrm>
        </p:spPr>
        <p:txBody>
          <a:bodyPr/>
          <a:lstStyle/>
          <a:p>
            <a:r>
              <a:rPr lang="zh-TW" altLang="en-US" dirty="0" smtClean="0">
                <a:latin typeface="微軟正黑體" pitchFamily="34" charset="-120"/>
                <a:ea typeface="微軟正黑體" pitchFamily="34" charset="-120"/>
              </a:rPr>
              <a:t>微軟雲端運算的策略與產品藍圖</a:t>
            </a:r>
            <a:r>
              <a:rPr altLang="zh-TW" dirty="0" smtClean="0">
                <a:latin typeface="微軟正黑體" pitchFamily="34" charset="-120"/>
                <a:ea typeface="微軟正黑體" pitchFamily="34" charset="-120"/>
              </a:rPr>
              <a:t/>
            </a:r>
            <a:br>
              <a:rPr altLang="zh-TW" dirty="0" smtClean="0">
                <a:latin typeface="微軟正黑體" pitchFamily="34" charset="-120"/>
                <a:ea typeface="微軟正黑體" pitchFamily="34" charset="-120"/>
              </a:rPr>
            </a:br>
            <a:endParaRPr lang="en-US" sz="3200" dirty="0">
              <a:solidFill>
                <a:schemeClr val="accent1"/>
              </a:solidFill>
              <a:latin typeface="微軟正黑體" pitchFamily="34" charset="-120"/>
              <a:ea typeface="微軟正黑體" pitchFamily="34" charset="-120"/>
            </a:endParaRPr>
          </a:p>
        </p:txBody>
      </p:sp>
      <p:sp>
        <p:nvSpPr>
          <p:cNvPr id="3" name="Subtitle 2"/>
          <p:cNvSpPr>
            <a:spLocks noGrp="1"/>
          </p:cNvSpPr>
          <p:nvPr>
            <p:ph type="subTitle" idx="1"/>
          </p:nvPr>
        </p:nvSpPr>
        <p:spPr>
          <a:xfrm>
            <a:off x="729663" y="3657601"/>
            <a:ext cx="7681913" cy="1295399"/>
          </a:xfrm>
        </p:spPr>
        <p:txBody>
          <a:bodyPr/>
          <a:lstStyle/>
          <a:p>
            <a:r>
              <a:rPr lang="zh-TW" altLang="en-US" sz="2800" dirty="0" smtClean="0">
                <a:latin typeface="微軟正黑體" pitchFamily="34" charset="-120"/>
                <a:ea typeface="微軟正黑體" pitchFamily="34" charset="-120"/>
              </a:rPr>
              <a:t>李匡正 </a:t>
            </a:r>
            <a:r>
              <a:rPr lang="en-US" altLang="zh-TW" sz="1800" dirty="0" smtClean="0">
                <a:latin typeface="微軟正黑體" pitchFamily="34" charset="-120"/>
                <a:ea typeface="微軟正黑體" pitchFamily="34" charset="-120"/>
              </a:rPr>
              <a:t>Tom Lee</a:t>
            </a:r>
            <a:endParaRPr lang="en-US" altLang="zh-TW" sz="2800" dirty="0" smtClean="0">
              <a:latin typeface="微軟正黑體" pitchFamily="34" charset="-120"/>
              <a:ea typeface="微軟正黑體" pitchFamily="34" charset="-120"/>
            </a:endParaRPr>
          </a:p>
          <a:p>
            <a:r>
              <a:rPr lang="zh-TW" altLang="en-US" sz="2800" dirty="0" smtClean="0">
                <a:latin typeface="微軟正黑體" pitchFamily="34" charset="-120"/>
                <a:ea typeface="微軟正黑體" pitchFamily="34" charset="-120"/>
              </a:rPr>
              <a:t>開發工具暨平台推廣處</a:t>
            </a:r>
            <a:endParaRPr lang="en-US" altLang="zh-TW" sz="2800" dirty="0" smtClean="0">
              <a:latin typeface="微軟正黑體" pitchFamily="34" charset="-120"/>
              <a:ea typeface="微軟正黑體" pitchFamily="34" charset="-120"/>
            </a:endParaRPr>
          </a:p>
          <a:p>
            <a:r>
              <a:rPr lang="zh-TW" altLang="en-US" sz="2800" dirty="0" smtClean="0">
                <a:latin typeface="微軟正黑體" pitchFamily="34" charset="-120"/>
                <a:ea typeface="微軟正黑體" pitchFamily="34" charset="-120"/>
              </a:rPr>
              <a:t>台灣微軟</a:t>
            </a:r>
            <a:endParaRPr lang="en-US" altLang="zh-TW" sz="2800" dirty="0" smtClean="0">
              <a:latin typeface="微軟正黑體" pitchFamily="34" charset="-120"/>
              <a:ea typeface="微軟正黑體" pitchFamily="34" charset="-120"/>
            </a:endParaRPr>
          </a:p>
          <a:p>
            <a:r>
              <a:rPr lang="en-US" altLang="zh-TW" sz="2000" dirty="0" smtClean="0">
                <a:solidFill>
                  <a:schemeClr val="accent1"/>
                </a:solidFill>
                <a:latin typeface="微軟正黑體" pitchFamily="34" charset="-120"/>
                <a:ea typeface="微軟正黑體" pitchFamily="34" charset="-120"/>
              </a:rPr>
              <a:t>Feb 2010</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054" y="228600"/>
            <a:ext cx="8375946" cy="664797"/>
          </a:xfrm>
        </p:spPr>
        <p:txBody>
          <a:bodyPr/>
          <a:lstStyle/>
          <a:p>
            <a:r>
              <a:rPr lang="en-US" dirty="0" smtClean="0"/>
              <a:t>Windows Azure</a:t>
            </a:r>
            <a:r>
              <a:rPr dirty="0" smtClean="0"/>
              <a:t>  </a:t>
            </a:r>
            <a:endParaRPr lang="en-US" dirty="0"/>
          </a:p>
        </p:txBody>
      </p:sp>
      <p:sp>
        <p:nvSpPr>
          <p:cNvPr id="2" name="Text Placeholder 1"/>
          <p:cNvSpPr>
            <a:spLocks noGrp="1"/>
          </p:cNvSpPr>
          <p:nvPr>
            <p:ph idx="1"/>
          </p:nvPr>
        </p:nvSpPr>
        <p:spPr>
          <a:xfrm>
            <a:off x="381000" y="1412875"/>
            <a:ext cx="8382000" cy="3865674"/>
          </a:xfrm>
        </p:spPr>
        <p:txBody>
          <a:bodyPr/>
          <a:lstStyle/>
          <a:p>
            <a:pPr marL="461963" indent="-461963"/>
            <a:r>
              <a:rPr lang="zh-TW" altLang="en-US" dirty="0" smtClean="0"/>
              <a:t>微軟於 </a:t>
            </a:r>
            <a:r>
              <a:rPr lang="en-US" altLang="zh-TW" dirty="0" smtClean="0"/>
              <a:t>2008 </a:t>
            </a:r>
            <a:r>
              <a:rPr lang="zh-TW" altLang="en-US" dirty="0" smtClean="0"/>
              <a:t>年 </a:t>
            </a:r>
            <a:r>
              <a:rPr lang="en-US" altLang="zh-TW" dirty="0" smtClean="0"/>
              <a:t>10</a:t>
            </a:r>
            <a:r>
              <a:rPr lang="zh-TW" altLang="en-US" dirty="0" smtClean="0"/>
              <a:t>月</a:t>
            </a:r>
            <a:r>
              <a:rPr lang="en-US" altLang="zh-TW" dirty="0" smtClean="0"/>
              <a:t>28</a:t>
            </a:r>
            <a:r>
              <a:rPr lang="zh-TW" altLang="en-US" dirty="0" smtClean="0"/>
              <a:t>日 </a:t>
            </a:r>
            <a:r>
              <a:rPr lang="en-US" altLang="zh-TW" dirty="0" smtClean="0"/>
              <a:t>PDC 2008 </a:t>
            </a:r>
            <a:r>
              <a:rPr lang="zh-TW" altLang="en-US" dirty="0" smtClean="0"/>
              <a:t>所宣布的雲端作業系統，</a:t>
            </a:r>
            <a:r>
              <a:rPr lang="en-US" altLang="zh-TW" dirty="0" smtClean="0"/>
              <a:t>2010 </a:t>
            </a:r>
            <a:r>
              <a:rPr lang="zh-TW" altLang="en-US" dirty="0" smtClean="0"/>
              <a:t>年</a:t>
            </a:r>
            <a:r>
              <a:rPr lang="en-US" altLang="zh-TW" dirty="0" smtClean="0"/>
              <a:t>1</a:t>
            </a:r>
            <a:r>
              <a:rPr lang="zh-TW" altLang="en-US" dirty="0" smtClean="0"/>
              <a:t>月開始營運</a:t>
            </a:r>
            <a:endParaRPr lang="en-US" dirty="0" smtClean="0"/>
          </a:p>
          <a:p>
            <a:pPr marL="461963" indent="-461963"/>
            <a:r>
              <a:rPr lang="zh-TW" altLang="en-US" dirty="0" smtClean="0"/>
              <a:t>針對公用運算 </a:t>
            </a:r>
            <a:r>
              <a:rPr lang="en-US" altLang="zh-TW" dirty="0" smtClean="0"/>
              <a:t>(</a:t>
            </a:r>
            <a:r>
              <a:rPr lang="en-US" dirty="0" smtClean="0"/>
              <a:t>Utility Computing) </a:t>
            </a:r>
            <a:r>
              <a:rPr lang="zh-TW" altLang="en-US" dirty="0" smtClean="0"/>
              <a:t>所設計</a:t>
            </a:r>
            <a:endParaRPr lang="en-US" altLang="zh-TW" dirty="0" smtClean="0"/>
          </a:p>
          <a:p>
            <a:pPr marL="461963" indent="-461963"/>
            <a:r>
              <a:rPr lang="zh-TW" altLang="en-US" dirty="0" smtClean="0"/>
              <a:t>主要功能 </a:t>
            </a:r>
            <a:r>
              <a:rPr lang="en-US" dirty="0" smtClean="0"/>
              <a:t>:</a:t>
            </a:r>
          </a:p>
          <a:p>
            <a:pPr marL="860425" lvl="1" indent="-398463"/>
            <a:r>
              <a:rPr lang="zh-TW" altLang="en-US" dirty="0" smtClean="0"/>
              <a:t>服務管理 </a:t>
            </a:r>
            <a:r>
              <a:rPr lang="en-US" dirty="0" smtClean="0"/>
              <a:t>Service management</a:t>
            </a:r>
          </a:p>
          <a:p>
            <a:pPr marL="860425" lvl="1" indent="-398463"/>
            <a:r>
              <a:rPr lang="zh-TW" altLang="en-US" dirty="0" smtClean="0"/>
              <a:t>運算 </a:t>
            </a:r>
            <a:r>
              <a:rPr lang="en-US" dirty="0" smtClean="0"/>
              <a:t>Compute</a:t>
            </a:r>
          </a:p>
          <a:p>
            <a:pPr marL="860425" lvl="1" indent="-398463"/>
            <a:r>
              <a:rPr lang="zh-TW" altLang="en-US" dirty="0" smtClean="0"/>
              <a:t>資料儲存 </a:t>
            </a:r>
            <a:r>
              <a:rPr lang="en-US" dirty="0" smtClean="0"/>
              <a:t>Storage</a:t>
            </a:r>
          </a:p>
          <a:p>
            <a:pPr marL="860425" lvl="1" indent="-398463"/>
            <a:r>
              <a:rPr lang="zh-TW" altLang="en-US" dirty="0" smtClean="0"/>
              <a:t>與傳統微軟之軟體</a:t>
            </a:r>
            <a:r>
              <a:rPr lang="en-US" altLang="zh-TW" dirty="0" smtClean="0"/>
              <a:t>(on-premise)</a:t>
            </a:r>
            <a:r>
              <a:rPr lang="zh-TW" altLang="en-US" dirty="0" smtClean="0"/>
              <a:t>開發一致的經驗</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Program Files\Microsoft Resource DVD Artwork\DVD_ART\Artwork_Imagery\Shapes and Graphics\Internet Cloud\cloud 1.png"/>
          <p:cNvPicPr>
            <a:picLocks noChangeAspect="1" noChangeArrowheads="1"/>
          </p:cNvPicPr>
          <p:nvPr/>
        </p:nvPicPr>
        <p:blipFill>
          <a:blip r:embed="rId3" cstate="print">
            <a:lum bright="-20000"/>
          </a:blip>
          <a:srcRect/>
          <a:stretch>
            <a:fillRect/>
          </a:stretch>
        </p:blipFill>
        <p:spPr bwMode="auto">
          <a:xfrm>
            <a:off x="762000" y="914400"/>
            <a:ext cx="2596919" cy="1954541"/>
          </a:xfrm>
          <a:prstGeom prst="rect">
            <a:avLst/>
          </a:prstGeom>
          <a:noFill/>
        </p:spPr>
      </p:pic>
      <p:sp>
        <p:nvSpPr>
          <p:cNvPr id="2" name="Title 1"/>
          <p:cNvSpPr>
            <a:spLocks noGrp="1"/>
          </p:cNvSpPr>
          <p:nvPr>
            <p:ph type="title"/>
          </p:nvPr>
        </p:nvSpPr>
        <p:spPr>
          <a:xfrm>
            <a:off x="152400" y="228600"/>
            <a:ext cx="8610600" cy="1329595"/>
          </a:xfrm>
        </p:spPr>
        <p:txBody>
          <a:bodyPr/>
          <a:lstStyle/>
          <a:p>
            <a:r>
              <a:rPr altLang="zh-TW" dirty="0" smtClean="0"/>
              <a:t>Windows Azure </a:t>
            </a:r>
            <a:r>
              <a:rPr lang="zh-TW" altLang="en-US" dirty="0" smtClean="0"/>
              <a:t>應用系統實體配置</a:t>
            </a:r>
            <a:endParaRPr lang="en-US" dirty="0"/>
          </a:p>
        </p:txBody>
      </p:sp>
      <p:sp>
        <p:nvSpPr>
          <p:cNvPr id="36" name="Rounded Rectangle 35"/>
          <p:cNvSpPr/>
          <p:nvPr/>
        </p:nvSpPr>
        <p:spPr>
          <a:xfrm>
            <a:off x="1388895" y="2799272"/>
            <a:ext cx="6241559" cy="3276600"/>
          </a:xfrm>
          <a:prstGeom prst="roundRect">
            <a:avLst/>
          </a:prstGeom>
          <a:gradFill rotWithShape="0">
            <a:gsLst>
              <a:gs pos="0">
                <a:schemeClr val="accent3">
                  <a:lumMod val="50000"/>
                  <a:alpha val="86000"/>
                </a:schemeClr>
              </a:gs>
              <a:gs pos="100000">
                <a:schemeClr val="bg1">
                  <a:alpha val="68000"/>
                </a:schemeClr>
              </a:gs>
            </a:gsLst>
            <a:lin ang="5400000" scaled="1"/>
          </a:gradFill>
          <a:ln w="3175">
            <a:solidFill>
              <a:schemeClr val="accent3"/>
            </a:solidFill>
            <a:miter lim="800000"/>
            <a:headEnd/>
            <a:tailEnd/>
          </a:ln>
          <a:effectLst/>
        </p:spPr>
        <p:txBody>
          <a:bodyPr wrap="none" anchor="ctr"/>
          <a:lstStyle/>
          <a:p>
            <a:pPr indent="-286922">
              <a:lnSpc>
                <a:spcPct val="90000"/>
              </a:lnSpc>
              <a:spcBef>
                <a:spcPct val="30000"/>
              </a:spcBef>
              <a:buClr>
                <a:srgbClr val="050595"/>
              </a:buClr>
              <a:buSzPct val="95000"/>
              <a:buBlip>
                <a:blip r:embed="rId4"/>
              </a:buBlip>
              <a:tabLst>
                <a:tab pos="514476" algn="l"/>
              </a:tabLst>
              <a:defRPr/>
            </a:pPr>
            <a:endParaRPr lang="en-US" dirty="0"/>
          </a:p>
        </p:txBody>
      </p:sp>
      <p:sp>
        <p:nvSpPr>
          <p:cNvPr id="37" name="Rounded Rectangle 36"/>
          <p:cNvSpPr/>
          <p:nvPr/>
        </p:nvSpPr>
        <p:spPr>
          <a:xfrm>
            <a:off x="3497644" y="3544711"/>
            <a:ext cx="1990185" cy="2020711"/>
          </a:xfrm>
          <a:prstGeom prst="roundRect">
            <a:avLst>
              <a:gd name="adj" fmla="val 429"/>
            </a:avLst>
          </a:prstGeom>
          <a:gradFill rotWithShape="0">
            <a:gsLst>
              <a:gs pos="0">
                <a:schemeClr val="accent2">
                  <a:lumMod val="40000"/>
                  <a:lumOff val="60000"/>
                  <a:alpha val="48000"/>
                </a:schemeClr>
              </a:gs>
              <a:gs pos="100000">
                <a:schemeClr val="tx1">
                  <a:alpha val="34000"/>
                </a:schemeClr>
              </a:gs>
            </a:gsLst>
            <a:lin ang="5400000" scaled="1"/>
          </a:gradFill>
          <a:ln w="3175">
            <a:solidFill>
              <a:schemeClr val="accent2">
                <a:lumMod val="60000"/>
                <a:lumOff val="40000"/>
              </a:schemeClr>
            </a:solidFill>
            <a:miter lim="800000"/>
            <a:headEnd/>
            <a:tailEnd/>
          </a:ln>
          <a:effectLst>
            <a:outerShdw blurRad="330200" dist="266700" dir="5400000" algn="ctr" rotWithShape="0">
              <a:srgbClr val="000000">
                <a:alpha val="60000"/>
              </a:srgbClr>
            </a:outerShdw>
          </a:effectLst>
        </p:spPr>
        <p:txBody>
          <a:bodyPr wrap="none" anchor="t" anchorCtr="0"/>
          <a:lstStyle/>
          <a:p>
            <a:pPr indent="-286922" algn="ctr">
              <a:lnSpc>
                <a:spcPct val="90000"/>
              </a:lnSpc>
              <a:spcBef>
                <a:spcPct val="30000"/>
              </a:spcBef>
              <a:buClr>
                <a:srgbClr val="050595"/>
              </a:buClr>
              <a:buSzPct val="95000"/>
              <a:tabLst>
                <a:tab pos="514476" algn="l"/>
              </a:tabLst>
              <a:defRPr/>
            </a:pPr>
            <a:r>
              <a:rPr lang="zh-TW" altLang="en-US" sz="1400" b="1" dirty="0" smtClean="0"/>
              <a:t>儲存區域 </a:t>
            </a:r>
            <a:r>
              <a:rPr lang="en-US" sz="1400" b="1" dirty="0" smtClean="0">
                <a:solidFill>
                  <a:schemeClr val="tx1"/>
                </a:solidFill>
              </a:rPr>
              <a:t>Storage</a:t>
            </a:r>
            <a:endParaRPr lang="en-US" sz="1400" b="1" dirty="0">
              <a:solidFill>
                <a:schemeClr val="tx1"/>
              </a:solidFill>
            </a:endParaRPr>
          </a:p>
        </p:txBody>
      </p:sp>
      <p:sp>
        <p:nvSpPr>
          <p:cNvPr id="44" name="Freeform 43"/>
          <p:cNvSpPr/>
          <p:nvPr/>
        </p:nvSpPr>
        <p:spPr>
          <a:xfrm>
            <a:off x="1176580" y="3408873"/>
            <a:ext cx="6666855" cy="2295525"/>
          </a:xfrm>
          <a:custGeom>
            <a:avLst/>
            <a:gdLst>
              <a:gd name="connsiteX0" fmla="*/ 2971800 w 8886825"/>
              <a:gd name="connsiteY0" fmla="*/ 9525 h 2295525"/>
              <a:gd name="connsiteX1" fmla="*/ 0 w 8886825"/>
              <a:gd name="connsiteY1" fmla="*/ 0 h 2295525"/>
              <a:gd name="connsiteX2" fmla="*/ 0 w 8886825"/>
              <a:gd name="connsiteY2" fmla="*/ 2257425 h 2295525"/>
              <a:gd name="connsiteX3" fmla="*/ 3000375 w 8886825"/>
              <a:gd name="connsiteY3" fmla="*/ 2247900 h 2295525"/>
              <a:gd name="connsiteX4" fmla="*/ 3000375 w 8886825"/>
              <a:gd name="connsiteY4" fmla="*/ 1200150 h 2295525"/>
              <a:gd name="connsiteX5" fmla="*/ 5867400 w 8886825"/>
              <a:gd name="connsiteY5" fmla="*/ 1200150 h 2295525"/>
              <a:gd name="connsiteX6" fmla="*/ 5876925 w 8886825"/>
              <a:gd name="connsiteY6" fmla="*/ 2295525 h 2295525"/>
              <a:gd name="connsiteX7" fmla="*/ 8877300 w 8886825"/>
              <a:gd name="connsiteY7" fmla="*/ 2286000 h 2295525"/>
              <a:gd name="connsiteX8" fmla="*/ 8886825 w 8886825"/>
              <a:gd name="connsiteY8" fmla="*/ 38100 h 2295525"/>
              <a:gd name="connsiteX9" fmla="*/ 5876925 w 8886825"/>
              <a:gd name="connsiteY9" fmla="*/ 19050 h 2295525"/>
              <a:gd name="connsiteX10" fmla="*/ 5867400 w 8886825"/>
              <a:gd name="connsiteY10" fmla="*/ 447675 h 2295525"/>
              <a:gd name="connsiteX11" fmla="*/ 2990850 w 8886825"/>
              <a:gd name="connsiteY11" fmla="*/ 438150 h 2295525"/>
              <a:gd name="connsiteX12" fmla="*/ 2971800 w 8886825"/>
              <a:gd name="connsiteY12" fmla="*/ 9525 h 229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86825" h="2295525">
                <a:moveTo>
                  <a:pt x="2971800" y="9525"/>
                </a:moveTo>
                <a:lnTo>
                  <a:pt x="0" y="0"/>
                </a:lnTo>
                <a:lnTo>
                  <a:pt x="0" y="2257425"/>
                </a:lnTo>
                <a:lnTo>
                  <a:pt x="3000375" y="2247900"/>
                </a:lnTo>
                <a:lnTo>
                  <a:pt x="3000375" y="1200150"/>
                </a:lnTo>
                <a:lnTo>
                  <a:pt x="5867400" y="1200150"/>
                </a:lnTo>
                <a:lnTo>
                  <a:pt x="5876925" y="2295525"/>
                </a:lnTo>
                <a:lnTo>
                  <a:pt x="8877300" y="2286000"/>
                </a:lnTo>
                <a:lnTo>
                  <a:pt x="8886825" y="38100"/>
                </a:lnTo>
                <a:lnTo>
                  <a:pt x="5876925" y="19050"/>
                </a:lnTo>
                <a:lnTo>
                  <a:pt x="5867400" y="447675"/>
                </a:lnTo>
                <a:lnTo>
                  <a:pt x="2990850" y="438150"/>
                </a:lnTo>
                <a:lnTo>
                  <a:pt x="2971800" y="9525"/>
                </a:lnTo>
                <a:close/>
              </a:path>
            </a:pathLst>
          </a:custGeom>
          <a:solidFill>
            <a:srgbClr val="C3D69B">
              <a:alpha val="50196"/>
            </a:srgbClr>
          </a:solidFill>
          <a:ln w="19050">
            <a:solidFill>
              <a:schemeClr val="accent2">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76200">
                <a:solidFill>
                  <a:schemeClr val="accent3"/>
                </a:solidFill>
                <a:prstDash val="dash"/>
              </a:ln>
              <a:solidFill>
                <a:schemeClr val="accent3">
                  <a:lumMod val="40000"/>
                  <a:lumOff val="60000"/>
                </a:schemeClr>
              </a:solidFill>
            </a:endParaRPr>
          </a:p>
        </p:txBody>
      </p:sp>
      <p:sp>
        <p:nvSpPr>
          <p:cNvPr id="45" name="Oval 44"/>
          <p:cNvSpPr/>
          <p:nvPr/>
        </p:nvSpPr>
        <p:spPr>
          <a:xfrm>
            <a:off x="1676400" y="2667000"/>
            <a:ext cx="990600" cy="782128"/>
          </a:xfrm>
          <a:prstGeom prst="ellipse">
            <a:avLst/>
          </a:prstGeom>
          <a:ln>
            <a:headEnd/>
            <a:tailEnd/>
          </a:ln>
        </p:spPr>
        <p:style>
          <a:lnRef idx="1">
            <a:schemeClr val="accent3"/>
          </a:lnRef>
          <a:fillRef idx="3">
            <a:schemeClr val="accent3"/>
          </a:fillRef>
          <a:effectRef idx="2">
            <a:schemeClr val="accent3"/>
          </a:effectRef>
          <a:fontRef idx="minor">
            <a:schemeClr val="lt1"/>
          </a:fontRef>
        </p:style>
        <p:txBody>
          <a:bodyPr vert="horz" wrap="square" lIns="0" tIns="45720" rIns="0" bIns="0" numCol="1" rtlCol="0" anchor="ctr" anchorCtr="0" compatLnSpc="1">
            <a:prstTxWarp prst="textNoShape">
              <a:avLst/>
            </a:prstTxWarp>
          </a:bodyPr>
          <a:lstStyle/>
          <a:p>
            <a:pPr indent="-286922" algn="ctr">
              <a:lnSpc>
                <a:spcPct val="90000"/>
              </a:lnSpc>
              <a:spcBef>
                <a:spcPct val="30000"/>
              </a:spcBef>
              <a:buClr>
                <a:srgbClr val="050595"/>
              </a:buClr>
              <a:buSzPct val="95000"/>
              <a:tabLst>
                <a:tab pos="514476" algn="l"/>
              </a:tabLst>
              <a:defRPr/>
            </a:pPr>
            <a:r>
              <a:rPr lang="zh-TW" altLang="en-US" sz="1200" dirty="0" smtClean="0">
                <a:solidFill>
                  <a:schemeClr val="lt1"/>
                </a:solidFill>
              </a:rPr>
              <a:t>負載平衡</a:t>
            </a:r>
            <a:r>
              <a:rPr lang="en-US" dirty="0" smtClean="0">
                <a:solidFill>
                  <a:schemeClr val="lt1"/>
                </a:solidFill>
              </a:rPr>
              <a:t>LB</a:t>
            </a:r>
          </a:p>
        </p:txBody>
      </p:sp>
      <p:cxnSp>
        <p:nvCxnSpPr>
          <p:cNvPr id="48" name="Shape 47"/>
          <p:cNvCxnSpPr/>
          <p:nvPr/>
        </p:nvCxnSpPr>
        <p:spPr>
          <a:xfrm rot="16200000" flipH="1">
            <a:off x="2615279" y="4618376"/>
            <a:ext cx="381000" cy="1314792"/>
          </a:xfrm>
          <a:prstGeom prst="bentConnector2">
            <a:avLst/>
          </a:prstGeom>
          <a:ln w="28575">
            <a:solidFill>
              <a:schemeClr val="accent3">
                <a:lumMod val="20000"/>
                <a:lumOff val="80000"/>
              </a:schemeClr>
            </a:solidFill>
            <a:prstDash val="dash"/>
            <a:tailEnd type="arrow"/>
          </a:ln>
        </p:spPr>
        <p:style>
          <a:lnRef idx="1">
            <a:schemeClr val="dk1"/>
          </a:lnRef>
          <a:fillRef idx="2">
            <a:schemeClr val="dk1"/>
          </a:fillRef>
          <a:effectRef idx="1">
            <a:schemeClr val="dk1"/>
          </a:effectRef>
          <a:fontRef idx="minor">
            <a:schemeClr val="dk1"/>
          </a:fontRef>
        </p:style>
      </p:cxnSp>
      <p:cxnSp>
        <p:nvCxnSpPr>
          <p:cNvPr id="49" name="Shape 48"/>
          <p:cNvCxnSpPr/>
          <p:nvPr/>
        </p:nvCxnSpPr>
        <p:spPr>
          <a:xfrm rot="5400000">
            <a:off x="5997525" y="4608858"/>
            <a:ext cx="304800" cy="1257628"/>
          </a:xfrm>
          <a:prstGeom prst="bentConnector2">
            <a:avLst/>
          </a:prstGeom>
          <a:ln w="28575">
            <a:solidFill>
              <a:schemeClr val="accent3">
                <a:lumMod val="20000"/>
                <a:lumOff val="80000"/>
              </a:schemeClr>
            </a:solidFill>
            <a:prstDash val="dash"/>
            <a:headEnd type="none" w="med" len="med"/>
            <a:tailEnd type="none" w="med" len="med"/>
          </a:ln>
        </p:spPr>
        <p:style>
          <a:lnRef idx="1">
            <a:schemeClr val="dk1"/>
          </a:lnRef>
          <a:fillRef idx="2">
            <a:schemeClr val="dk1"/>
          </a:fillRef>
          <a:effectRef idx="1">
            <a:schemeClr val="dk1"/>
          </a:effectRef>
          <a:fontRef idx="minor">
            <a:schemeClr val="dk1"/>
          </a:fontRef>
        </p:style>
      </p:cxnSp>
      <p:cxnSp>
        <p:nvCxnSpPr>
          <p:cNvPr id="56" name="Elbow Connector 55"/>
          <p:cNvCxnSpPr/>
          <p:nvPr/>
        </p:nvCxnSpPr>
        <p:spPr>
          <a:xfrm rot="5400000">
            <a:off x="1925801" y="3713870"/>
            <a:ext cx="457200" cy="1191"/>
          </a:xfrm>
          <a:prstGeom prst="bentConnector3">
            <a:avLst>
              <a:gd name="adj1" fmla="val 50000"/>
            </a:avLst>
          </a:prstGeom>
          <a:ln w="28575">
            <a:solidFill>
              <a:schemeClr val="accent3">
                <a:lumMod val="20000"/>
                <a:lumOff val="80000"/>
              </a:schemeClr>
            </a:solidFill>
            <a:prstDash val="dash"/>
            <a:tailEnd type="arrow"/>
          </a:ln>
        </p:spPr>
        <p:style>
          <a:lnRef idx="1">
            <a:schemeClr val="dk1"/>
          </a:lnRef>
          <a:fillRef idx="2">
            <a:schemeClr val="dk1"/>
          </a:fillRef>
          <a:effectRef idx="1">
            <a:schemeClr val="dk1"/>
          </a:effectRef>
          <a:fontRef idx="minor">
            <a:schemeClr val="dk1"/>
          </a:fontRef>
        </p:style>
      </p:cxnSp>
      <p:sp>
        <p:nvSpPr>
          <p:cNvPr id="69" name="TextBox 68"/>
          <p:cNvSpPr txBox="1"/>
          <p:nvPr/>
        </p:nvSpPr>
        <p:spPr>
          <a:xfrm>
            <a:off x="4294855" y="4332595"/>
            <a:ext cx="633507" cy="261610"/>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100" dirty="0" smtClean="0">
                <a:solidFill>
                  <a:schemeClr val="tx1"/>
                </a:solidFill>
              </a:rPr>
              <a:t>Queue</a:t>
            </a:r>
            <a:endParaRPr lang="en-US" sz="1100" dirty="0">
              <a:solidFill>
                <a:schemeClr val="tx1"/>
              </a:solidFill>
            </a:endParaRPr>
          </a:p>
        </p:txBody>
      </p:sp>
      <p:sp>
        <p:nvSpPr>
          <p:cNvPr id="70" name="Rectangle 69"/>
          <p:cNvSpPr/>
          <p:nvPr/>
        </p:nvSpPr>
        <p:spPr>
          <a:xfrm>
            <a:off x="1364501" y="2919406"/>
            <a:ext cx="6315477" cy="461665"/>
          </a:xfrm>
          <a:prstGeom prst="rect">
            <a:avLst/>
          </a:prstGeom>
        </p:spPr>
        <p:txBody>
          <a:bodyPr wrap="square">
            <a:spAutoFit/>
          </a:bodyPr>
          <a:lstStyle/>
          <a:p>
            <a:pPr algn="ctr"/>
            <a:r>
              <a:rPr lang="zh-TW" altLang="en-US" sz="2400" dirty="0" smtClean="0"/>
              <a:t>               微軟 </a:t>
            </a:r>
            <a:r>
              <a:rPr lang="en-US" sz="2400" dirty="0" smtClean="0"/>
              <a:t>Windows Azure </a:t>
            </a:r>
            <a:r>
              <a:rPr lang="zh-TW" altLang="en-US" sz="2400" dirty="0" smtClean="0"/>
              <a:t>資料中心</a:t>
            </a:r>
            <a:endParaRPr lang="en-US" sz="2400" dirty="0"/>
          </a:p>
        </p:txBody>
      </p:sp>
      <p:sp>
        <p:nvSpPr>
          <p:cNvPr id="71" name="TextBox 70"/>
          <p:cNvSpPr txBox="1"/>
          <p:nvPr/>
        </p:nvSpPr>
        <p:spPr>
          <a:xfrm>
            <a:off x="1524000" y="1524000"/>
            <a:ext cx="1486287" cy="400110"/>
          </a:xfrm>
          <a:prstGeom prst="rect">
            <a:avLst/>
          </a:prstGeom>
          <a:noFill/>
        </p:spPr>
        <p:txBody>
          <a:bodyPr wrap="square" rtlCol="0">
            <a:spAutoFit/>
          </a:bodyPr>
          <a:lstStyle/>
          <a:p>
            <a:r>
              <a:rPr lang="en-US" sz="2000" dirty="0" smtClean="0"/>
              <a:t>Internet</a:t>
            </a:r>
            <a:endParaRPr lang="en-US" sz="2000" dirty="0"/>
          </a:p>
        </p:txBody>
      </p:sp>
      <p:grpSp>
        <p:nvGrpSpPr>
          <p:cNvPr id="3" name="Group 75"/>
          <p:cNvGrpSpPr/>
          <p:nvPr/>
        </p:nvGrpSpPr>
        <p:grpSpPr>
          <a:xfrm>
            <a:off x="1435066" y="3982764"/>
            <a:ext cx="1876176" cy="1046436"/>
            <a:chOff x="1016193" y="1515128"/>
            <a:chExt cx="4341863" cy="1816727"/>
          </a:xfrm>
        </p:grpSpPr>
        <p:cxnSp>
          <p:nvCxnSpPr>
            <p:cNvPr id="46" name="Elbow Connector 45"/>
            <p:cNvCxnSpPr/>
            <p:nvPr/>
          </p:nvCxnSpPr>
          <p:spPr>
            <a:xfrm rot="5400000">
              <a:off x="2444016" y="2842292"/>
              <a:ext cx="839498" cy="1588"/>
            </a:xfrm>
            <a:prstGeom prst="bentConnector3">
              <a:avLst>
                <a:gd name="adj1" fmla="val 50000"/>
              </a:avLst>
            </a:prstGeom>
            <a:ln w="28575">
              <a:solidFill>
                <a:schemeClr val="accent3">
                  <a:lumMod val="20000"/>
                  <a:lumOff val="80000"/>
                </a:schemeClr>
              </a:solidFill>
              <a:prstDash val="dash"/>
              <a:tailEnd type="arrow"/>
            </a:ln>
          </p:spPr>
          <p:style>
            <a:lnRef idx="1">
              <a:schemeClr val="dk1"/>
            </a:lnRef>
            <a:fillRef idx="2">
              <a:schemeClr val="dk1"/>
            </a:fillRef>
            <a:effectRef idx="1">
              <a:schemeClr val="dk1"/>
            </a:effectRef>
            <a:fontRef idx="minor">
              <a:schemeClr val="dk1"/>
            </a:fontRef>
          </p:style>
        </p:cxnSp>
        <p:pic>
          <p:nvPicPr>
            <p:cNvPr id="73" name="Picture 72" descr="cloud_2.png"/>
            <p:cNvPicPr>
              <a:picLocks noChangeAspect="1"/>
            </p:cNvPicPr>
            <p:nvPr/>
          </p:nvPicPr>
          <p:blipFill>
            <a:blip r:embed="rId5" cstate="print"/>
            <a:stretch>
              <a:fillRect/>
            </a:stretch>
          </p:blipFill>
          <p:spPr>
            <a:xfrm>
              <a:off x="1016193" y="1530627"/>
              <a:ext cx="2853048" cy="1732208"/>
            </a:xfrm>
            <a:prstGeom prst="rect">
              <a:avLst/>
            </a:prstGeom>
            <a:effectLst>
              <a:outerShdw blurRad="342900" dist="152400" dir="10800000" algn="ctr" rotWithShape="0">
                <a:srgbClr val="000000">
                  <a:alpha val="43137"/>
                </a:srgbClr>
              </a:outerShdw>
              <a:reflection blurRad="6350" stA="52000" endA="300" endPos="35000" dir="5400000" sy="-100000" algn="bl" rotWithShape="0"/>
            </a:effectLst>
            <a:scene3d>
              <a:camera prst="perspectiveHeroicExtremeRightFacing"/>
              <a:lightRig rig="threePt" dir="t"/>
            </a:scene3d>
          </p:spPr>
        </p:pic>
        <p:pic>
          <p:nvPicPr>
            <p:cNvPr id="75" name="Picture 74" descr="article_3.png"/>
            <p:cNvPicPr>
              <a:picLocks noChangeAspect="1"/>
            </p:cNvPicPr>
            <p:nvPr/>
          </p:nvPicPr>
          <p:blipFill>
            <a:blip r:embed="rId6" cstate="print"/>
            <a:stretch>
              <a:fillRect/>
            </a:stretch>
          </p:blipFill>
          <p:spPr>
            <a:xfrm>
              <a:off x="1726144" y="1515128"/>
              <a:ext cx="2878577" cy="1747707"/>
            </a:xfrm>
            <a:prstGeom prst="rect">
              <a:avLst/>
            </a:prstGeom>
            <a:effectLst>
              <a:outerShdw blurRad="342900" dist="152400" dir="10800000" algn="ctr" rotWithShape="0">
                <a:srgbClr val="000000">
                  <a:alpha val="43137"/>
                </a:srgbClr>
              </a:outerShdw>
              <a:reflection blurRad="6350" stA="52000" endA="300" endPos="35000" dir="5400000" sy="-100000" algn="bl" rotWithShape="0"/>
            </a:effectLst>
            <a:scene3d>
              <a:camera prst="perspectiveHeroicExtremeRightFacing"/>
              <a:lightRig rig="threePt" dir="t"/>
            </a:scene3d>
          </p:spPr>
        </p:pic>
        <p:pic>
          <p:nvPicPr>
            <p:cNvPr id="74" name="Picture 73" descr="article_2.png"/>
            <p:cNvPicPr>
              <a:picLocks noChangeAspect="1"/>
            </p:cNvPicPr>
            <p:nvPr/>
          </p:nvPicPr>
          <p:blipFill>
            <a:blip r:embed="rId7" cstate="print"/>
            <a:stretch>
              <a:fillRect/>
            </a:stretch>
          </p:blipFill>
          <p:spPr>
            <a:xfrm>
              <a:off x="2374259" y="1520264"/>
              <a:ext cx="2983797" cy="1811591"/>
            </a:xfrm>
            <a:prstGeom prst="rect">
              <a:avLst/>
            </a:prstGeom>
            <a:effectLst>
              <a:outerShdw blurRad="342900" dist="152400" dir="10800000" algn="ctr" rotWithShape="0">
                <a:srgbClr val="000000">
                  <a:alpha val="43137"/>
                </a:srgbClr>
              </a:outerShdw>
              <a:reflection blurRad="6350" stA="52000" endA="300" endPos="35000" dir="5400000" sy="-100000" algn="bl" rotWithShape="0"/>
            </a:effectLst>
            <a:scene3d>
              <a:camera prst="perspectiveHeroicExtremeRightFacing"/>
              <a:lightRig rig="threePt" dir="t"/>
            </a:scene3d>
          </p:spPr>
        </p:pic>
      </p:grpSp>
      <p:sp>
        <p:nvSpPr>
          <p:cNvPr id="77" name="Rectangle 76"/>
          <p:cNvSpPr/>
          <p:nvPr/>
        </p:nvSpPr>
        <p:spPr>
          <a:xfrm>
            <a:off x="1905000" y="4953000"/>
            <a:ext cx="1439064" cy="646331"/>
          </a:xfrm>
          <a:prstGeom prst="rect">
            <a:avLst/>
          </a:prstGeom>
        </p:spPr>
        <p:txBody>
          <a:bodyPr wrap="square">
            <a:spAutoFit/>
          </a:bodyPr>
          <a:lstStyle/>
          <a:p>
            <a:pPr algn="ctr"/>
            <a:r>
              <a:rPr lang="en-US" dirty="0" smtClean="0">
                <a:solidFill>
                  <a:schemeClr val="bg1"/>
                </a:solidFill>
              </a:rPr>
              <a:t>Web Role</a:t>
            </a:r>
          </a:p>
          <a:p>
            <a:pPr algn="ctr"/>
            <a:r>
              <a:rPr lang="en-US" dirty="0" smtClean="0">
                <a:solidFill>
                  <a:schemeClr val="bg1"/>
                </a:solidFill>
              </a:rPr>
              <a:t>(ASPX, WCF)</a:t>
            </a:r>
            <a:endParaRPr lang="en-US" dirty="0">
              <a:solidFill>
                <a:schemeClr val="bg1"/>
              </a:solidFill>
            </a:endParaRPr>
          </a:p>
        </p:txBody>
      </p:sp>
      <p:cxnSp>
        <p:nvCxnSpPr>
          <p:cNvPr id="79" name="Elbow Connector 78"/>
          <p:cNvCxnSpPr/>
          <p:nvPr/>
        </p:nvCxnSpPr>
        <p:spPr>
          <a:xfrm rot="5400000">
            <a:off x="1828800" y="2286000"/>
            <a:ext cx="609600" cy="1588"/>
          </a:xfrm>
          <a:prstGeom prst="bentConnector3">
            <a:avLst>
              <a:gd name="adj1" fmla="val 50000"/>
            </a:avLst>
          </a:prstGeom>
          <a:ln w="28575">
            <a:solidFill>
              <a:schemeClr val="accent3">
                <a:lumMod val="20000"/>
                <a:lumOff val="80000"/>
              </a:schemeClr>
            </a:solidFill>
            <a:prstDash val="dash"/>
            <a:tailEnd type="arrow"/>
          </a:ln>
        </p:spPr>
        <p:style>
          <a:lnRef idx="1">
            <a:schemeClr val="dk1"/>
          </a:lnRef>
          <a:fillRef idx="2">
            <a:schemeClr val="dk1"/>
          </a:fillRef>
          <a:effectRef idx="1">
            <a:schemeClr val="dk1"/>
          </a:effectRef>
          <a:fontRef idx="minor">
            <a:schemeClr val="dk1"/>
          </a:fontRef>
        </p:style>
      </p:cxnSp>
      <p:sp>
        <p:nvSpPr>
          <p:cNvPr id="82" name="Rectangle 81"/>
          <p:cNvSpPr/>
          <p:nvPr/>
        </p:nvSpPr>
        <p:spPr>
          <a:xfrm>
            <a:off x="3594393" y="5318947"/>
            <a:ext cx="741670" cy="261610"/>
          </a:xfrm>
          <a:prstGeom prst="rect">
            <a:avLst/>
          </a:prstGeom>
        </p:spPr>
        <p:txBody>
          <a:bodyPr wrap="square">
            <a:spAutoFit/>
          </a:bodyPr>
          <a:lstStyle/>
          <a:p>
            <a:pPr algn="ctr"/>
            <a:r>
              <a:rPr lang="en-US" sz="1100" dirty="0" smtClean="0"/>
              <a:t>Tables</a:t>
            </a:r>
            <a:endParaRPr lang="en-US" sz="1100" dirty="0"/>
          </a:p>
        </p:txBody>
      </p:sp>
      <p:pic>
        <p:nvPicPr>
          <p:cNvPr id="5127" name="Picture 7" descr="C:\Program Files\Microsoft Resource DVD Artwork\DVD_ART\Artwork_Imagery\HARDWARE_IMAGERY\Illustration - Misc Hardware\XML Icons\Database 4 blue.png"/>
          <p:cNvPicPr>
            <a:picLocks noChangeAspect="1" noChangeArrowheads="1"/>
          </p:cNvPicPr>
          <p:nvPr/>
        </p:nvPicPr>
        <p:blipFill>
          <a:blip r:embed="rId8" cstate="print"/>
          <a:srcRect/>
          <a:stretch>
            <a:fillRect/>
          </a:stretch>
        </p:blipFill>
        <p:spPr bwMode="auto">
          <a:xfrm>
            <a:off x="3707976" y="4718754"/>
            <a:ext cx="570772" cy="619121"/>
          </a:xfrm>
          <a:prstGeom prst="rect">
            <a:avLst/>
          </a:prstGeom>
          <a:noFill/>
        </p:spPr>
      </p:pic>
      <p:grpSp>
        <p:nvGrpSpPr>
          <p:cNvPr id="4" name="Group 85"/>
          <p:cNvGrpSpPr/>
          <p:nvPr/>
        </p:nvGrpSpPr>
        <p:grpSpPr>
          <a:xfrm>
            <a:off x="4590092" y="4629602"/>
            <a:ext cx="715022" cy="811642"/>
            <a:chOff x="10069810" y="2687914"/>
            <a:chExt cx="998100" cy="849950"/>
          </a:xfrm>
        </p:grpSpPr>
        <p:pic>
          <p:nvPicPr>
            <p:cNvPr id="83" name="Picture 23" descr="C:\Users\Administrator\Documents\pngs\app.png"/>
            <p:cNvPicPr>
              <a:picLocks noChangeAspect="1" noChangeArrowheads="1"/>
            </p:cNvPicPr>
            <p:nvPr/>
          </p:nvPicPr>
          <p:blipFill>
            <a:blip r:embed="rId9" cstate="email"/>
            <a:srcRect/>
            <a:stretch>
              <a:fillRect/>
            </a:stretch>
          </p:blipFill>
          <p:spPr bwMode="auto">
            <a:xfrm>
              <a:off x="10114844" y="2687914"/>
              <a:ext cx="817626" cy="588686"/>
            </a:xfrm>
            <a:prstGeom prst="rect">
              <a:avLst/>
            </a:prstGeom>
            <a:noFill/>
            <a:effectLst/>
          </p:spPr>
        </p:pic>
        <p:pic>
          <p:nvPicPr>
            <p:cNvPr id="84" name="Picture 2" descr="C:\Users\sakuu\Pictures\DVD_ART34\Artwork_Imagery\Icons - Illustrations\_WINDOWS VISTA ICONS\Application app program screen.png"/>
            <p:cNvPicPr>
              <a:picLocks noChangeAspect="1" noChangeArrowheads="1"/>
            </p:cNvPicPr>
            <p:nvPr/>
          </p:nvPicPr>
          <p:blipFill>
            <a:blip r:embed="rId10" cstate="email"/>
            <a:srcRect b="-11698"/>
            <a:stretch>
              <a:fillRect/>
            </a:stretch>
          </p:blipFill>
          <p:spPr bwMode="auto">
            <a:xfrm>
              <a:off x="10603969" y="2997254"/>
              <a:ext cx="463941" cy="518312"/>
            </a:xfrm>
            <a:prstGeom prst="rect">
              <a:avLst/>
            </a:prstGeom>
            <a:noFill/>
            <a:effectLst/>
          </p:spPr>
        </p:pic>
        <p:pic>
          <p:nvPicPr>
            <p:cNvPr id="85" name="Picture 2" descr="C:\Users\sakuu\Pictures\DVD_ART34\Artwork_Imagery\Icons - Illustrations\_WINDOWS VISTA ICONS\Application app program screen.png"/>
            <p:cNvPicPr>
              <a:picLocks noChangeAspect="1" noChangeArrowheads="1"/>
            </p:cNvPicPr>
            <p:nvPr/>
          </p:nvPicPr>
          <p:blipFill>
            <a:blip r:embed="rId11" cstate="email"/>
            <a:srcRect b="-14087"/>
            <a:stretch>
              <a:fillRect/>
            </a:stretch>
          </p:blipFill>
          <p:spPr bwMode="auto">
            <a:xfrm>
              <a:off x="10069810" y="3008454"/>
              <a:ext cx="463941" cy="529410"/>
            </a:xfrm>
            <a:prstGeom prst="rect">
              <a:avLst/>
            </a:prstGeom>
            <a:noFill/>
            <a:effectLst/>
          </p:spPr>
        </p:pic>
      </p:grpSp>
      <p:sp>
        <p:nvSpPr>
          <p:cNvPr id="87" name="Rectangle 86"/>
          <p:cNvSpPr/>
          <p:nvPr/>
        </p:nvSpPr>
        <p:spPr>
          <a:xfrm>
            <a:off x="4572547" y="5318947"/>
            <a:ext cx="741670" cy="261610"/>
          </a:xfrm>
          <a:prstGeom prst="rect">
            <a:avLst/>
          </a:prstGeom>
        </p:spPr>
        <p:txBody>
          <a:bodyPr wrap="square">
            <a:spAutoFit/>
          </a:bodyPr>
          <a:lstStyle/>
          <a:p>
            <a:pPr algn="ctr"/>
            <a:r>
              <a:rPr lang="en-US" sz="1100" dirty="0" smtClean="0"/>
              <a:t>Blobs</a:t>
            </a:r>
            <a:endParaRPr lang="en-US" sz="1100" dirty="0"/>
          </a:p>
        </p:txBody>
      </p:sp>
      <p:grpSp>
        <p:nvGrpSpPr>
          <p:cNvPr id="5" name="Group 56"/>
          <p:cNvGrpSpPr/>
          <p:nvPr/>
        </p:nvGrpSpPr>
        <p:grpSpPr>
          <a:xfrm>
            <a:off x="3740531" y="3968024"/>
            <a:ext cx="1543452" cy="381000"/>
            <a:chOff x="3581400" y="4419600"/>
            <a:chExt cx="2057400" cy="381000"/>
          </a:xfrm>
        </p:grpSpPr>
        <p:sp>
          <p:nvSpPr>
            <p:cNvPr id="58" name="Rectangle 57"/>
            <p:cNvSpPr/>
            <p:nvPr/>
          </p:nvSpPr>
          <p:spPr>
            <a:xfrm>
              <a:off x="3581400" y="4419600"/>
              <a:ext cx="2057400" cy="381000"/>
            </a:xfrm>
            <a:prstGeom prst="rect">
              <a:avLst/>
            </a:prstGeom>
            <a:solidFill>
              <a:schemeClr val="accent3">
                <a:lumMod val="75000"/>
              </a:schemeClr>
            </a:solidFill>
            <a:ln>
              <a:solidFill>
                <a:schemeClr val="accent3"/>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59" name="Rounded Rectangle 58"/>
            <p:cNvSpPr/>
            <p:nvPr/>
          </p:nvSpPr>
          <p:spPr>
            <a:xfrm>
              <a:off x="3657600" y="4495800"/>
              <a:ext cx="304800" cy="228600"/>
            </a:xfrm>
            <a:prstGeom prst="roundRect">
              <a:avLst/>
            </a:prstGeom>
            <a:solidFill>
              <a:srgbClr val="2994A9"/>
            </a:solidFill>
            <a:ln>
              <a:solidFill>
                <a:schemeClr val="accent3"/>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60" name="Rounded Rectangle 59"/>
            <p:cNvSpPr/>
            <p:nvPr/>
          </p:nvSpPr>
          <p:spPr>
            <a:xfrm>
              <a:off x="4038600" y="4495800"/>
              <a:ext cx="304800" cy="228600"/>
            </a:xfrm>
            <a:prstGeom prst="roundRect">
              <a:avLst/>
            </a:prstGeom>
            <a:solidFill>
              <a:srgbClr val="2994A9"/>
            </a:solidFill>
            <a:ln>
              <a:solidFill>
                <a:schemeClr val="accent3"/>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61" name="Rounded Rectangle 60"/>
            <p:cNvSpPr/>
            <p:nvPr/>
          </p:nvSpPr>
          <p:spPr>
            <a:xfrm>
              <a:off x="4876800" y="4495800"/>
              <a:ext cx="304800" cy="228600"/>
            </a:xfrm>
            <a:prstGeom prst="roundRect">
              <a:avLst/>
            </a:prstGeom>
            <a:solidFill>
              <a:srgbClr val="2994A9"/>
            </a:solidFill>
            <a:ln>
              <a:solidFill>
                <a:schemeClr val="accent3"/>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62" name="Rounded Rectangle 61"/>
            <p:cNvSpPr/>
            <p:nvPr/>
          </p:nvSpPr>
          <p:spPr>
            <a:xfrm>
              <a:off x="5257800" y="4495800"/>
              <a:ext cx="304800" cy="228600"/>
            </a:xfrm>
            <a:prstGeom prst="roundRect">
              <a:avLst/>
            </a:prstGeom>
            <a:solidFill>
              <a:srgbClr val="2994A9"/>
            </a:solidFill>
            <a:ln>
              <a:solidFill>
                <a:schemeClr val="accent3"/>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63" name="Oval 62"/>
            <p:cNvSpPr/>
            <p:nvPr/>
          </p:nvSpPr>
          <p:spPr>
            <a:xfrm>
              <a:off x="4373881" y="4572000"/>
              <a:ext cx="45719" cy="45719"/>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64" name="Oval 63"/>
            <p:cNvSpPr/>
            <p:nvPr/>
          </p:nvSpPr>
          <p:spPr>
            <a:xfrm>
              <a:off x="4450081" y="4572000"/>
              <a:ext cx="45719" cy="45719"/>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65" name="Oval 64"/>
            <p:cNvSpPr/>
            <p:nvPr/>
          </p:nvSpPr>
          <p:spPr>
            <a:xfrm>
              <a:off x="4526281" y="4572000"/>
              <a:ext cx="45719" cy="45719"/>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66" name="Oval 65"/>
            <p:cNvSpPr/>
            <p:nvPr/>
          </p:nvSpPr>
          <p:spPr>
            <a:xfrm>
              <a:off x="4602481" y="4572000"/>
              <a:ext cx="45719" cy="45719"/>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67" name="Oval 66"/>
            <p:cNvSpPr/>
            <p:nvPr/>
          </p:nvSpPr>
          <p:spPr>
            <a:xfrm>
              <a:off x="4678681" y="4572000"/>
              <a:ext cx="45719" cy="45719"/>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68" name="Oval 67"/>
            <p:cNvSpPr/>
            <p:nvPr/>
          </p:nvSpPr>
          <p:spPr>
            <a:xfrm>
              <a:off x="4754881" y="4572000"/>
              <a:ext cx="45719" cy="45719"/>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bg1">
                    <a:lumMod val="65000"/>
                  </a:schemeClr>
                </a:solidFill>
              </a:endParaRPr>
            </a:p>
          </p:txBody>
        </p:sp>
      </p:grpSp>
      <p:sp>
        <p:nvSpPr>
          <p:cNvPr id="47" name="Rounded Rectangle 46"/>
          <p:cNvSpPr/>
          <p:nvPr/>
        </p:nvSpPr>
        <p:spPr>
          <a:xfrm>
            <a:off x="5973191" y="4133490"/>
            <a:ext cx="1494917" cy="91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solidFill>
                  <a:schemeClr val="bg1"/>
                </a:solidFill>
              </a:rPr>
              <a:t>Worker Role</a:t>
            </a:r>
            <a:endParaRPr lang="en-US" sz="11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052596"/>
          </a:xfrm>
        </p:spPr>
        <p:txBody>
          <a:bodyPr/>
          <a:lstStyle/>
          <a:p>
            <a:r>
              <a:rPr dirty="0" smtClean="0"/>
              <a:t>Windows Azure Storage</a:t>
            </a:r>
            <a:br>
              <a:rPr dirty="0" smtClean="0"/>
            </a:br>
            <a:r>
              <a:rPr lang="zh-TW" altLang="en-US" sz="2800" dirty="0" smtClean="0">
                <a:solidFill>
                  <a:schemeClr val="tx2"/>
                </a:solidFill>
              </a:rPr>
              <a:t>具備高度延展能力</a:t>
            </a:r>
            <a:endParaRPr sz="3200" dirty="0" smtClean="0">
              <a:solidFill>
                <a:schemeClr val="tx2"/>
              </a:solidFill>
            </a:endParaRPr>
          </a:p>
        </p:txBody>
      </p:sp>
      <p:sp>
        <p:nvSpPr>
          <p:cNvPr id="3" name="Content Placeholder 2"/>
          <p:cNvSpPr>
            <a:spLocks noGrp="1"/>
          </p:cNvSpPr>
          <p:nvPr>
            <p:ph idx="1"/>
          </p:nvPr>
        </p:nvSpPr>
        <p:spPr>
          <a:xfrm>
            <a:off x="381000" y="1412875"/>
            <a:ext cx="8382000" cy="4641271"/>
          </a:xfrm>
        </p:spPr>
        <p:txBody>
          <a:bodyPr/>
          <a:lstStyle/>
          <a:p>
            <a:r>
              <a:rPr lang="zh-TW" altLang="en-US" dirty="0" smtClean="0"/>
              <a:t>提供三種儲存型態</a:t>
            </a:r>
            <a:r>
              <a:rPr lang="en-US" dirty="0" smtClean="0"/>
              <a:t>:</a:t>
            </a:r>
          </a:p>
          <a:p>
            <a:pPr lvl="1"/>
            <a:r>
              <a:rPr lang="en-US" dirty="0" smtClean="0"/>
              <a:t>Blobs: </a:t>
            </a:r>
            <a:r>
              <a:rPr lang="zh-TW" altLang="en-US" dirty="0" smtClean="0"/>
              <a:t>簡易之</a:t>
            </a:r>
            <a:r>
              <a:rPr lang="en-US" dirty="0" smtClean="0"/>
              <a:t> </a:t>
            </a:r>
            <a:r>
              <a:rPr lang="zh-TW" altLang="en-US" dirty="0" smtClean="0"/>
              <a:t>階層式二進制資料</a:t>
            </a:r>
            <a:endParaRPr lang="en-US" dirty="0" smtClean="0"/>
          </a:p>
          <a:p>
            <a:pPr lvl="1"/>
            <a:r>
              <a:rPr lang="en-US" dirty="0" smtClean="0"/>
              <a:t>Tables: entity-based storage </a:t>
            </a:r>
            <a:r>
              <a:rPr lang="en-US" sz="2400" dirty="0" smtClean="0"/>
              <a:t>(</a:t>
            </a:r>
            <a:r>
              <a:rPr lang="zh-TW" altLang="en-US" sz="2400" dirty="0" smtClean="0"/>
              <a:t>並非關聯式資料庫模型</a:t>
            </a:r>
            <a:r>
              <a:rPr lang="en-US" sz="2400" dirty="0" smtClean="0"/>
              <a:t>)</a:t>
            </a:r>
            <a:endParaRPr lang="en-US" dirty="0" smtClean="0"/>
          </a:p>
          <a:p>
            <a:pPr lvl="1"/>
            <a:r>
              <a:rPr lang="en-US" dirty="0" smtClean="0"/>
              <a:t>Queues: </a:t>
            </a:r>
            <a:r>
              <a:rPr lang="zh-TW" altLang="en-US" dirty="0" smtClean="0"/>
              <a:t>以訊息為基礎之通訊方式</a:t>
            </a:r>
            <a:endParaRPr lang="en-US" altLang="zh-TW" dirty="0" smtClean="0"/>
          </a:p>
          <a:p>
            <a:pPr lvl="1"/>
            <a:r>
              <a:rPr lang="en-US" dirty="0" smtClean="0"/>
              <a:t>Drives (</a:t>
            </a:r>
            <a:r>
              <a:rPr lang="zh-TW" altLang="en-US" dirty="0" smtClean="0"/>
              <a:t>未來</a:t>
            </a:r>
            <a:r>
              <a:rPr lang="en-US" dirty="0" smtClean="0"/>
              <a:t>): </a:t>
            </a:r>
            <a:r>
              <a:rPr lang="zh-TW" altLang="en-US" dirty="0" smtClean="0"/>
              <a:t>提供可延展之檔案系統</a:t>
            </a:r>
            <a:endParaRPr lang="en-US" dirty="0" smtClean="0"/>
          </a:p>
          <a:p>
            <a:r>
              <a:rPr lang="zh-TW" altLang="en-US" dirty="0" smtClean="0"/>
              <a:t>存取方式</a:t>
            </a:r>
            <a:r>
              <a:rPr lang="en-US" dirty="0" smtClean="0"/>
              <a:t>:</a:t>
            </a:r>
          </a:p>
          <a:p>
            <a:pPr lvl="1"/>
            <a:r>
              <a:rPr lang="zh-TW" altLang="en-US" dirty="0" smtClean="0"/>
              <a:t>僅可透過 </a:t>
            </a:r>
            <a:r>
              <a:rPr lang="en-US" altLang="zh-TW" dirty="0" smtClean="0"/>
              <a:t>REST </a:t>
            </a:r>
            <a:r>
              <a:rPr lang="zh-TW" altLang="en-US" dirty="0" smtClean="0"/>
              <a:t>為存取界面</a:t>
            </a:r>
            <a:endParaRPr lang="en-US" altLang="zh-TW" dirty="0" smtClean="0"/>
          </a:p>
          <a:p>
            <a:pPr lvl="1"/>
            <a:r>
              <a:rPr lang="zh-TW" altLang="en-US" dirty="0" smtClean="0"/>
              <a:t>資料可提供</a:t>
            </a:r>
            <a:endParaRPr lang="en-US" dirty="0" smtClean="0"/>
          </a:p>
          <a:p>
            <a:pPr lvl="2"/>
            <a:r>
              <a:rPr lang="en-US" dirty="0" smtClean="0"/>
              <a:t>Windows Azure </a:t>
            </a:r>
            <a:r>
              <a:rPr lang="zh-TW" altLang="en-US" dirty="0" smtClean="0"/>
              <a:t>應用程式使用</a:t>
            </a:r>
            <a:endParaRPr lang="en-US" dirty="0" smtClean="0"/>
          </a:p>
          <a:p>
            <a:pPr lvl="2"/>
            <a:r>
              <a:rPr lang="zh-TW" altLang="en-US" dirty="0" smtClean="0"/>
              <a:t>其他</a:t>
            </a:r>
            <a:r>
              <a:rPr lang="en-US" dirty="0" smtClean="0"/>
              <a:t> on-premises </a:t>
            </a:r>
            <a:r>
              <a:rPr lang="zh-TW" altLang="en-US" dirty="0" smtClean="0"/>
              <a:t>應用程式使用</a:t>
            </a: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dissolv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dissolve">
                                      <p:cBhvr>
                                        <p:cTn id="30" dur="500"/>
                                        <p:tgtEl>
                                          <p:spTgt spid="3">
                                            <p:txEl>
                                              <p:pRg st="5" end="5"/>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dissolve">
                                      <p:cBhvr>
                                        <p:cTn id="33" dur="500"/>
                                        <p:tgtEl>
                                          <p:spTgt spid="3">
                                            <p:txEl>
                                              <p:pRg st="6" end="6"/>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dissolve">
                                      <p:cBhvr>
                                        <p:cTn id="36" dur="500"/>
                                        <p:tgtEl>
                                          <p:spTgt spid="3">
                                            <p:txEl>
                                              <p:pRg st="7" end="7"/>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dissolve">
                                      <p:cBhvr>
                                        <p:cTn id="39" dur="500"/>
                                        <p:tgtEl>
                                          <p:spTgt spid="3">
                                            <p:txEl>
                                              <p:pRg st="8" end="8"/>
                                            </p:txEl>
                                          </p:spTgt>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dissolve">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Oval 274"/>
          <p:cNvSpPr/>
          <p:nvPr/>
        </p:nvSpPr>
        <p:spPr bwMode="auto">
          <a:xfrm>
            <a:off x="762000" y="1371600"/>
            <a:ext cx="8229600" cy="4259317"/>
          </a:xfrm>
          <a:prstGeom prst="ellipse">
            <a:avLst/>
          </a:prstGeom>
          <a:solidFill>
            <a:schemeClr val="accent2">
              <a:lumMod val="50000"/>
              <a:alpha val="30000"/>
            </a:schemeClr>
          </a:solidFill>
          <a:ln>
            <a:no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defTabSz="914400" eaLnBrk="1" latinLnBrk="0" hangingPunct="1">
              <a:lnSpc>
                <a:spcPct val="100000"/>
              </a:lnSpc>
              <a:buClrTx/>
              <a:buSzTx/>
              <a:buFontTx/>
              <a:buNone/>
              <a:tabLst/>
            </a:pPr>
            <a:endParaRPr lang="en-US" sz="2000" dirty="0" smtClean="0"/>
          </a:p>
        </p:txBody>
      </p:sp>
      <p:sp>
        <p:nvSpPr>
          <p:cNvPr id="193" name="Can 192"/>
          <p:cNvSpPr/>
          <p:nvPr/>
        </p:nvSpPr>
        <p:spPr bwMode="auto">
          <a:xfrm>
            <a:off x="1447800" y="2743200"/>
            <a:ext cx="1752600" cy="1752600"/>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grpSp>
        <p:nvGrpSpPr>
          <p:cNvPr id="5" name="Group 60"/>
          <p:cNvGrpSpPr/>
          <p:nvPr/>
        </p:nvGrpSpPr>
        <p:grpSpPr>
          <a:xfrm>
            <a:off x="2363057" y="2057400"/>
            <a:ext cx="5256943" cy="1240604"/>
            <a:chOff x="2363057" y="2057400"/>
            <a:chExt cx="5256943" cy="1240604"/>
          </a:xfrm>
        </p:grpSpPr>
        <p:cxnSp>
          <p:nvCxnSpPr>
            <p:cNvPr id="156" name="Straight Connector 155"/>
            <p:cNvCxnSpPr/>
            <p:nvPr/>
          </p:nvCxnSpPr>
          <p:spPr>
            <a:xfrm rot="5400000">
              <a:off x="2147852" y="2292834"/>
              <a:ext cx="1220375" cy="789965"/>
            </a:xfrm>
            <a:prstGeom prst="line">
              <a:avLst/>
            </a:prstGeom>
            <a:ln>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2513743" y="2618198"/>
              <a:ext cx="806525" cy="532544"/>
            </a:xfrm>
            <a:prstGeom prst="line">
              <a:avLst/>
            </a:prstGeom>
            <a:ln>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sp>
          <p:nvSpPr>
            <p:cNvPr id="172" name="Rounded Rectangle 171"/>
            <p:cNvSpPr/>
            <p:nvPr/>
          </p:nvSpPr>
          <p:spPr>
            <a:xfrm>
              <a:off x="3124200" y="2057400"/>
              <a:ext cx="4495800" cy="609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174" name="TextBox 173"/>
            <p:cNvSpPr txBox="1"/>
            <p:nvPr/>
          </p:nvSpPr>
          <p:spPr>
            <a:xfrm>
              <a:off x="3276600" y="2209800"/>
              <a:ext cx="1219200" cy="338554"/>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noAutofit/>
            </a:bodyPr>
            <a:lstStyle/>
            <a:p>
              <a:pPr algn="ctr" defTabSz="914099" eaLnBrk="0" hangingPunct="0"/>
              <a:r>
                <a:rPr lang="en-US" sz="1600" b="1" i="1" dirty="0" smtClean="0">
                  <a:solidFill>
                    <a:schemeClr val="tx1"/>
                  </a:solidFill>
                  <a:latin typeface="Arial" pitchFamily="34" charset="0"/>
                  <a:cs typeface="Arial" pitchFamily="34" charset="0"/>
                </a:rPr>
                <a:t>Table</a:t>
              </a:r>
              <a:endParaRPr lang="en-US" sz="1600" b="1" i="1" dirty="0">
                <a:solidFill>
                  <a:schemeClr val="tx1"/>
                </a:solidFill>
                <a:latin typeface="Arial" pitchFamily="34" charset="0"/>
                <a:cs typeface="Arial" pitchFamily="34" charset="0"/>
              </a:endParaRPr>
            </a:p>
          </p:txBody>
        </p:sp>
        <p:sp>
          <p:nvSpPr>
            <p:cNvPr id="176" name="TextBox 175"/>
            <p:cNvSpPr txBox="1"/>
            <p:nvPr/>
          </p:nvSpPr>
          <p:spPr>
            <a:xfrm>
              <a:off x="7086600" y="2174697"/>
              <a:ext cx="500066" cy="338554"/>
            </a:xfrm>
            <a:prstGeom prst="rect">
              <a:avLst/>
            </a:prstGeom>
            <a:no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600" b="1" i="1" dirty="0" smtClean="0">
                  <a:solidFill>
                    <a:schemeClr val="tx1"/>
                  </a:solidFill>
                  <a:latin typeface="Arial" pitchFamily="34" charset="0"/>
                  <a:cs typeface="Arial" pitchFamily="34" charset="0"/>
                </a:rPr>
                <a:t>. . .</a:t>
              </a:r>
              <a:endParaRPr lang="en-US" sz="1600" b="1" i="1" dirty="0">
                <a:solidFill>
                  <a:schemeClr val="tx1"/>
                </a:solidFill>
                <a:latin typeface="Arial" pitchFamily="34" charset="0"/>
                <a:cs typeface="Arial" pitchFamily="34" charset="0"/>
              </a:endParaRPr>
            </a:p>
          </p:txBody>
        </p:sp>
        <p:sp>
          <p:nvSpPr>
            <p:cNvPr id="199" name="TextBox 198"/>
            <p:cNvSpPr txBox="1"/>
            <p:nvPr/>
          </p:nvSpPr>
          <p:spPr>
            <a:xfrm>
              <a:off x="4572000" y="2209800"/>
              <a:ext cx="1219200" cy="338554"/>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noAutofit/>
            </a:bodyPr>
            <a:lstStyle/>
            <a:p>
              <a:pPr algn="ctr" defTabSz="914099" eaLnBrk="0" hangingPunct="0"/>
              <a:r>
                <a:rPr lang="en-US" sz="1600" b="1" i="1" dirty="0" smtClean="0">
                  <a:solidFill>
                    <a:schemeClr val="tx1"/>
                  </a:solidFill>
                  <a:latin typeface="Arial" pitchFamily="34" charset="0"/>
                  <a:cs typeface="Arial" pitchFamily="34" charset="0"/>
                </a:rPr>
                <a:t>Table</a:t>
              </a:r>
              <a:endParaRPr lang="en-US" sz="1600" b="1" i="1" dirty="0">
                <a:solidFill>
                  <a:schemeClr val="tx1"/>
                </a:solidFill>
                <a:latin typeface="Arial" pitchFamily="34" charset="0"/>
                <a:cs typeface="Arial" pitchFamily="34" charset="0"/>
              </a:endParaRPr>
            </a:p>
          </p:txBody>
        </p:sp>
        <p:sp>
          <p:nvSpPr>
            <p:cNvPr id="200" name="TextBox 199"/>
            <p:cNvSpPr txBox="1"/>
            <p:nvPr/>
          </p:nvSpPr>
          <p:spPr>
            <a:xfrm>
              <a:off x="5867400" y="2209800"/>
              <a:ext cx="1219200" cy="338554"/>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noAutofit/>
            </a:bodyPr>
            <a:lstStyle/>
            <a:p>
              <a:pPr algn="ctr" defTabSz="914099" eaLnBrk="0" hangingPunct="0"/>
              <a:r>
                <a:rPr lang="en-US" sz="1600" b="1" i="1" dirty="0" smtClean="0">
                  <a:solidFill>
                    <a:schemeClr val="tx1"/>
                  </a:solidFill>
                  <a:latin typeface="Arial" pitchFamily="34" charset="0"/>
                  <a:cs typeface="Arial" pitchFamily="34" charset="0"/>
                </a:rPr>
                <a:t>Table</a:t>
              </a:r>
              <a:endParaRPr lang="en-US" sz="1600" b="1" i="1" dirty="0">
                <a:solidFill>
                  <a:schemeClr val="tx1"/>
                </a:solidFill>
                <a:latin typeface="Arial" pitchFamily="34" charset="0"/>
                <a:cs typeface="Arial" pitchFamily="34" charset="0"/>
              </a:endParaRPr>
            </a:p>
          </p:txBody>
        </p:sp>
      </p:grpSp>
      <p:sp>
        <p:nvSpPr>
          <p:cNvPr id="56" name="Title 55"/>
          <p:cNvSpPr>
            <a:spLocks noGrp="1"/>
          </p:cNvSpPr>
          <p:nvPr>
            <p:ph type="title"/>
          </p:nvPr>
        </p:nvSpPr>
        <p:spPr>
          <a:xfrm>
            <a:off x="387054" y="228600"/>
            <a:ext cx="8375946" cy="1107996"/>
          </a:xfrm>
        </p:spPr>
        <p:txBody>
          <a:bodyPr/>
          <a:lstStyle/>
          <a:p>
            <a:r>
              <a:rPr dirty="0" smtClean="0"/>
              <a:t>Windows Azure Storage</a:t>
            </a:r>
            <a:br>
              <a:rPr dirty="0" smtClean="0"/>
            </a:br>
            <a:r>
              <a:rPr sz="3200" dirty="0" smtClean="0">
                <a:solidFill>
                  <a:schemeClr val="tx2"/>
                </a:solidFill>
              </a:rPr>
              <a:t>table</a:t>
            </a:r>
            <a:r>
              <a:rPr lang="zh-TW" altLang="en-US" sz="3200" dirty="0" smtClean="0">
                <a:solidFill>
                  <a:schemeClr val="tx2"/>
                </a:solidFill>
              </a:rPr>
              <a:t> 儲存結構</a:t>
            </a:r>
            <a:endParaRPr sz="3200" dirty="0">
              <a:solidFill>
                <a:schemeClr val="tx2"/>
              </a:solidFill>
            </a:endParaRPr>
          </a:p>
        </p:txBody>
      </p:sp>
      <p:grpSp>
        <p:nvGrpSpPr>
          <p:cNvPr id="6" name="Group 62"/>
          <p:cNvGrpSpPr/>
          <p:nvPr/>
        </p:nvGrpSpPr>
        <p:grpSpPr>
          <a:xfrm>
            <a:off x="3657600" y="2526080"/>
            <a:ext cx="3352800" cy="902920"/>
            <a:chOff x="3657600" y="2526080"/>
            <a:chExt cx="3352800" cy="902920"/>
          </a:xfrm>
        </p:grpSpPr>
        <p:sp>
          <p:nvSpPr>
            <p:cNvPr id="99" name="Rounded Rectangle 98"/>
            <p:cNvSpPr/>
            <p:nvPr/>
          </p:nvSpPr>
          <p:spPr>
            <a:xfrm>
              <a:off x="3657600" y="2895601"/>
              <a:ext cx="3352800" cy="533399"/>
            </a:xfrm>
            <a:prstGeom prst="roundRect">
              <a:avLst/>
            </a:prstGeom>
            <a:ln>
              <a:headEnd/>
              <a:tailEnd/>
            </a:ln>
          </p:spPr>
          <p:style>
            <a:lnRef idx="0">
              <a:schemeClr val="accent3"/>
            </a:lnRef>
            <a:fillRef idx="1002">
              <a:schemeClr val="lt1"/>
            </a:fillRef>
            <a:effectRef idx="3">
              <a:schemeClr val="accent3"/>
            </a:effectRef>
            <a:fontRef idx="minor">
              <a:schemeClr val="lt1"/>
            </a:fontRef>
          </p:style>
          <p:txBody>
            <a:bodyPr>
              <a:noAutofit/>
            </a:bodyPr>
            <a:lstStyle/>
            <a:p>
              <a:pPr defTabSz="914099" eaLnBrk="0" hangingPunct="0"/>
              <a:endParaRPr lang="en-US" sz="1600" b="1" i="1" dirty="0">
                <a:solidFill>
                  <a:schemeClr val="tx1"/>
                </a:solidFill>
                <a:latin typeface="Arial" pitchFamily="34" charset="0"/>
                <a:cs typeface="Arial" pitchFamily="34" charset="0"/>
              </a:endParaRPr>
            </a:p>
          </p:txBody>
        </p:sp>
        <p:sp>
          <p:nvSpPr>
            <p:cNvPr id="101" name="TextBox 100"/>
            <p:cNvSpPr txBox="1"/>
            <p:nvPr/>
          </p:nvSpPr>
          <p:spPr>
            <a:xfrm>
              <a:off x="3810000" y="2971800"/>
              <a:ext cx="852486" cy="33855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algn="ctr" defTabSz="914099" eaLnBrk="0" hangingPunct="0"/>
              <a:r>
                <a:rPr lang="en-US" sz="1600" b="1" i="1" dirty="0" smtClean="0">
                  <a:solidFill>
                    <a:schemeClr val="tx1"/>
                  </a:solidFill>
                  <a:latin typeface="Arial" pitchFamily="34" charset="0"/>
                  <a:cs typeface="Arial" pitchFamily="34" charset="0"/>
                </a:rPr>
                <a:t>Entity</a:t>
              </a:r>
              <a:endParaRPr lang="en-US" sz="1600" b="1" i="1" dirty="0">
                <a:solidFill>
                  <a:schemeClr val="tx1"/>
                </a:solidFill>
                <a:latin typeface="Arial" pitchFamily="34" charset="0"/>
                <a:cs typeface="Arial" pitchFamily="34" charset="0"/>
              </a:endParaRPr>
            </a:p>
          </p:txBody>
        </p:sp>
        <p:sp>
          <p:nvSpPr>
            <p:cNvPr id="137" name="TextBox 136"/>
            <p:cNvSpPr txBox="1"/>
            <p:nvPr/>
          </p:nvSpPr>
          <p:spPr>
            <a:xfrm>
              <a:off x="6477000" y="2971800"/>
              <a:ext cx="500066" cy="338554"/>
            </a:xfrm>
            <a:prstGeom prst="rect">
              <a:avLst/>
            </a:prstGeom>
            <a:no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600" b="1" i="1" dirty="0" smtClean="0">
                  <a:solidFill>
                    <a:schemeClr val="tx1"/>
                  </a:solidFill>
                  <a:latin typeface="Arial" pitchFamily="34" charset="0"/>
                  <a:cs typeface="Arial" pitchFamily="34" charset="0"/>
                </a:rPr>
                <a:t>. . .</a:t>
              </a:r>
              <a:endParaRPr lang="en-US" sz="1600" b="1" i="1" dirty="0">
                <a:solidFill>
                  <a:schemeClr val="tx1"/>
                </a:solidFill>
                <a:latin typeface="Arial" pitchFamily="34" charset="0"/>
                <a:cs typeface="Arial" pitchFamily="34" charset="0"/>
              </a:endParaRPr>
            </a:p>
          </p:txBody>
        </p:sp>
        <p:cxnSp>
          <p:nvCxnSpPr>
            <p:cNvPr id="185" name="Straight Connector 184"/>
            <p:cNvCxnSpPr/>
            <p:nvPr/>
          </p:nvCxnSpPr>
          <p:spPr>
            <a:xfrm rot="10800000" flipV="1">
              <a:off x="3692047" y="2526080"/>
              <a:ext cx="889350" cy="382045"/>
            </a:xfrm>
            <a:prstGeom prst="line">
              <a:avLst/>
            </a:prstGeom>
            <a:ln>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5771367" y="2551134"/>
              <a:ext cx="1162833" cy="344466"/>
            </a:xfrm>
            <a:prstGeom prst="line">
              <a:avLst/>
            </a:prstGeom>
            <a:ln>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sp>
          <p:nvSpPr>
            <p:cNvPr id="204" name="TextBox 203"/>
            <p:cNvSpPr txBox="1"/>
            <p:nvPr/>
          </p:nvSpPr>
          <p:spPr>
            <a:xfrm>
              <a:off x="4724400" y="2971800"/>
              <a:ext cx="852486" cy="33855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algn="ctr" defTabSz="914099" eaLnBrk="0" hangingPunct="0"/>
              <a:r>
                <a:rPr lang="en-US" sz="1600" b="1" i="1" dirty="0" smtClean="0">
                  <a:solidFill>
                    <a:schemeClr val="tx1"/>
                  </a:solidFill>
                  <a:latin typeface="Arial" pitchFamily="34" charset="0"/>
                  <a:cs typeface="Arial" pitchFamily="34" charset="0"/>
                </a:rPr>
                <a:t>Entity</a:t>
              </a:r>
              <a:endParaRPr lang="en-US" sz="1600" b="1" i="1" dirty="0">
                <a:solidFill>
                  <a:schemeClr val="tx1"/>
                </a:solidFill>
                <a:latin typeface="Arial" pitchFamily="34" charset="0"/>
                <a:cs typeface="Arial" pitchFamily="34" charset="0"/>
              </a:endParaRPr>
            </a:p>
          </p:txBody>
        </p:sp>
        <p:sp>
          <p:nvSpPr>
            <p:cNvPr id="206" name="TextBox 205"/>
            <p:cNvSpPr txBox="1"/>
            <p:nvPr/>
          </p:nvSpPr>
          <p:spPr>
            <a:xfrm>
              <a:off x="5638800" y="2971800"/>
              <a:ext cx="852486" cy="33855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algn="ctr" defTabSz="914099" eaLnBrk="0" hangingPunct="0"/>
              <a:r>
                <a:rPr lang="en-US" sz="1600" b="1" i="1" dirty="0" smtClean="0">
                  <a:solidFill>
                    <a:schemeClr val="tx1"/>
                  </a:solidFill>
                  <a:latin typeface="Arial" pitchFamily="34" charset="0"/>
                  <a:cs typeface="Arial" pitchFamily="34" charset="0"/>
                </a:rPr>
                <a:t>Entity</a:t>
              </a:r>
              <a:endParaRPr lang="en-US" sz="1600" b="1" i="1" dirty="0">
                <a:solidFill>
                  <a:schemeClr val="tx1"/>
                </a:solidFill>
                <a:latin typeface="Arial" pitchFamily="34" charset="0"/>
                <a:cs typeface="Arial" pitchFamily="34" charset="0"/>
              </a:endParaRPr>
            </a:p>
          </p:txBody>
        </p:sp>
      </p:grpSp>
      <p:grpSp>
        <p:nvGrpSpPr>
          <p:cNvPr id="7" name="Group 63"/>
          <p:cNvGrpSpPr/>
          <p:nvPr/>
        </p:nvGrpSpPr>
        <p:grpSpPr>
          <a:xfrm>
            <a:off x="4114800" y="3296292"/>
            <a:ext cx="3733800" cy="970908"/>
            <a:chOff x="4114800" y="3296292"/>
            <a:chExt cx="3733800" cy="970908"/>
          </a:xfrm>
        </p:grpSpPr>
        <p:cxnSp>
          <p:nvCxnSpPr>
            <p:cNvPr id="157" name="Straight Connector 156"/>
            <p:cNvCxnSpPr/>
            <p:nvPr/>
          </p:nvCxnSpPr>
          <p:spPr>
            <a:xfrm rot="10800000" flipV="1">
              <a:off x="4114800" y="3296292"/>
              <a:ext cx="1523144" cy="437508"/>
            </a:xfrm>
            <a:prstGeom prst="line">
              <a:avLst/>
            </a:prstGeom>
            <a:ln>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a:off x="6482080" y="3303451"/>
              <a:ext cx="1366520" cy="430349"/>
            </a:xfrm>
            <a:prstGeom prst="line">
              <a:avLst/>
            </a:prstGeom>
            <a:ln>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sp>
          <p:nvSpPr>
            <p:cNvPr id="197" name="Rectangle 196"/>
            <p:cNvSpPr/>
            <p:nvPr/>
          </p:nvSpPr>
          <p:spPr>
            <a:xfrm>
              <a:off x="4114800" y="3733800"/>
              <a:ext cx="3733800" cy="5334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noAutofit/>
            </a:bodyPr>
            <a:lstStyle/>
            <a:p>
              <a:pPr defTabSz="914099" eaLnBrk="0" hangingPunct="0"/>
              <a:endParaRPr lang="en-US" sz="1600" b="1" i="1" dirty="0">
                <a:latin typeface="Arial" pitchFamily="34" charset="0"/>
                <a:cs typeface="Arial" pitchFamily="34" charset="0"/>
              </a:endParaRPr>
            </a:p>
          </p:txBody>
        </p:sp>
        <p:sp>
          <p:nvSpPr>
            <p:cNvPr id="159" name="Rounded Rectangle 158"/>
            <p:cNvSpPr/>
            <p:nvPr/>
          </p:nvSpPr>
          <p:spPr>
            <a:xfrm>
              <a:off x="4191000" y="3810000"/>
              <a:ext cx="1143000" cy="381000"/>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158" name="TextBox 157"/>
            <p:cNvSpPr txBox="1"/>
            <p:nvPr/>
          </p:nvSpPr>
          <p:spPr>
            <a:xfrm>
              <a:off x="4191000" y="3810000"/>
              <a:ext cx="1143008" cy="338554"/>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600" b="1" i="1" dirty="0" smtClean="0">
                  <a:solidFill>
                    <a:schemeClr val="tx1"/>
                  </a:solidFill>
                  <a:latin typeface="Arial" pitchFamily="34" charset="0"/>
                  <a:cs typeface="Arial" pitchFamily="34" charset="0"/>
                </a:rPr>
                <a:t>Property</a:t>
              </a:r>
              <a:endParaRPr lang="en-US" sz="1600" b="1" i="1" dirty="0">
                <a:solidFill>
                  <a:schemeClr val="tx1"/>
                </a:solidFill>
                <a:latin typeface="Arial" pitchFamily="34" charset="0"/>
                <a:cs typeface="Arial" pitchFamily="34" charset="0"/>
              </a:endParaRPr>
            </a:p>
          </p:txBody>
        </p:sp>
        <p:sp>
          <p:nvSpPr>
            <p:cNvPr id="228" name="Rounded Rectangle 227"/>
            <p:cNvSpPr/>
            <p:nvPr/>
          </p:nvSpPr>
          <p:spPr>
            <a:xfrm>
              <a:off x="6629400" y="3810000"/>
              <a:ext cx="1143000" cy="381000"/>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229" name="TextBox 228"/>
            <p:cNvSpPr txBox="1"/>
            <p:nvPr/>
          </p:nvSpPr>
          <p:spPr>
            <a:xfrm>
              <a:off x="6629400" y="3810000"/>
              <a:ext cx="1143008" cy="338554"/>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600" b="1" i="1" dirty="0" smtClean="0">
                  <a:solidFill>
                    <a:schemeClr val="tx1"/>
                  </a:solidFill>
                  <a:latin typeface="Arial" pitchFamily="34" charset="0"/>
                  <a:cs typeface="Arial" pitchFamily="34" charset="0"/>
                </a:rPr>
                <a:t>Property</a:t>
              </a:r>
              <a:endParaRPr lang="en-US" sz="1600" b="1" i="1" dirty="0">
                <a:solidFill>
                  <a:schemeClr val="tx1"/>
                </a:solidFill>
                <a:latin typeface="Arial" pitchFamily="34" charset="0"/>
                <a:cs typeface="Arial" pitchFamily="34" charset="0"/>
              </a:endParaRPr>
            </a:p>
          </p:txBody>
        </p:sp>
        <p:sp>
          <p:nvSpPr>
            <p:cNvPr id="226" name="Rounded Rectangle 225"/>
            <p:cNvSpPr/>
            <p:nvPr/>
          </p:nvSpPr>
          <p:spPr>
            <a:xfrm>
              <a:off x="5410200" y="3810000"/>
              <a:ext cx="1143000" cy="381000"/>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227" name="TextBox 226"/>
            <p:cNvSpPr txBox="1"/>
            <p:nvPr/>
          </p:nvSpPr>
          <p:spPr>
            <a:xfrm>
              <a:off x="5410200" y="3810000"/>
              <a:ext cx="1143008" cy="338554"/>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600" b="1" i="1" dirty="0" smtClean="0">
                  <a:solidFill>
                    <a:schemeClr val="tx1"/>
                  </a:solidFill>
                  <a:latin typeface="Arial" pitchFamily="34" charset="0"/>
                  <a:cs typeface="Arial" pitchFamily="34" charset="0"/>
                </a:rPr>
                <a:t>Property</a:t>
              </a:r>
              <a:endParaRPr lang="en-US" sz="1600" b="1" i="1" dirty="0">
                <a:solidFill>
                  <a:schemeClr val="tx1"/>
                </a:solidFill>
                <a:latin typeface="Arial" pitchFamily="34" charset="0"/>
                <a:cs typeface="Arial" pitchFamily="34" charset="0"/>
              </a:endParaRPr>
            </a:p>
          </p:txBody>
        </p:sp>
      </p:grpSp>
      <p:grpSp>
        <p:nvGrpSpPr>
          <p:cNvPr id="8" name="Group 64"/>
          <p:cNvGrpSpPr/>
          <p:nvPr/>
        </p:nvGrpSpPr>
        <p:grpSpPr>
          <a:xfrm>
            <a:off x="4572000" y="4160122"/>
            <a:ext cx="2362200" cy="869078"/>
            <a:chOff x="4572000" y="4160122"/>
            <a:chExt cx="2362200" cy="869078"/>
          </a:xfrm>
        </p:grpSpPr>
        <p:cxnSp>
          <p:nvCxnSpPr>
            <p:cNvPr id="243" name="Straight Connector 242"/>
            <p:cNvCxnSpPr/>
            <p:nvPr/>
          </p:nvCxnSpPr>
          <p:spPr>
            <a:xfrm rot="16200000" flipH="1">
              <a:off x="6501164" y="4192047"/>
              <a:ext cx="413514" cy="404618"/>
            </a:xfrm>
            <a:prstGeom prst="line">
              <a:avLst/>
            </a:prstGeom>
            <a:ln>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10800000" flipV="1">
              <a:off x="4588268" y="4160122"/>
              <a:ext cx="849127" cy="430714"/>
            </a:xfrm>
            <a:prstGeom prst="line">
              <a:avLst/>
            </a:prstGeom>
            <a:ln>
              <a:solidFill>
                <a:schemeClr val="tx1"/>
              </a:solidFill>
              <a:prstDash val="sysDash"/>
            </a:ln>
            <a:effectLst/>
          </p:spPr>
          <p:style>
            <a:lnRef idx="1">
              <a:schemeClr val="accent1"/>
            </a:lnRef>
            <a:fillRef idx="0">
              <a:schemeClr val="accent1"/>
            </a:fillRef>
            <a:effectRef idx="0">
              <a:schemeClr val="accent1"/>
            </a:effectRef>
            <a:fontRef idx="minor">
              <a:schemeClr val="tx1"/>
            </a:fontRef>
          </p:style>
        </p:cxnSp>
        <p:sp>
          <p:nvSpPr>
            <p:cNvPr id="234" name="Rounded Rectangle 233"/>
            <p:cNvSpPr/>
            <p:nvPr/>
          </p:nvSpPr>
          <p:spPr>
            <a:xfrm>
              <a:off x="4572000" y="4572000"/>
              <a:ext cx="2362200" cy="457200"/>
            </a:xfrm>
            <a:prstGeom prst="roundRect">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dirty="0">
                <a:latin typeface="Arial" charset="0"/>
              </a:endParaRPr>
            </a:p>
          </p:txBody>
        </p:sp>
        <p:sp>
          <p:nvSpPr>
            <p:cNvPr id="163" name="TextBox 162"/>
            <p:cNvSpPr txBox="1"/>
            <p:nvPr/>
          </p:nvSpPr>
          <p:spPr>
            <a:xfrm>
              <a:off x="4719638" y="4643438"/>
              <a:ext cx="714380" cy="30777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1400" b="1" i="1" dirty="0" smtClean="0">
                  <a:solidFill>
                    <a:schemeClr val="tx1"/>
                  </a:solidFill>
                  <a:latin typeface="Arial" pitchFamily="34" charset="0"/>
                  <a:cs typeface="Arial" pitchFamily="34" charset="0"/>
                </a:rPr>
                <a:t>Name</a:t>
              </a:r>
              <a:endParaRPr lang="en-US" sz="1400" b="1" i="1" dirty="0">
                <a:solidFill>
                  <a:schemeClr val="tx1"/>
                </a:solidFill>
                <a:latin typeface="Arial" pitchFamily="34" charset="0"/>
                <a:cs typeface="Arial" pitchFamily="34" charset="0"/>
              </a:endParaRPr>
            </a:p>
          </p:txBody>
        </p:sp>
        <p:sp>
          <p:nvSpPr>
            <p:cNvPr id="164" name="TextBox 163"/>
            <p:cNvSpPr txBox="1"/>
            <p:nvPr/>
          </p:nvSpPr>
          <p:spPr>
            <a:xfrm>
              <a:off x="5434018" y="4643438"/>
              <a:ext cx="642942" cy="307777"/>
            </a:xfrm>
            <a:prstGeom prst="rect">
              <a:avLst/>
            </a:prstGeom>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1400" b="1" i="1" dirty="0" smtClean="0">
                  <a:solidFill>
                    <a:schemeClr val="tx1"/>
                  </a:solidFill>
                  <a:latin typeface="Arial" pitchFamily="34" charset="0"/>
                  <a:cs typeface="Arial" pitchFamily="34" charset="0"/>
                </a:rPr>
                <a:t>Type</a:t>
              </a:r>
              <a:endParaRPr lang="en-US" sz="1400" b="1" i="1" dirty="0">
                <a:solidFill>
                  <a:schemeClr val="tx1"/>
                </a:solidFill>
                <a:latin typeface="Arial" pitchFamily="34" charset="0"/>
                <a:cs typeface="Arial" pitchFamily="34" charset="0"/>
              </a:endParaRPr>
            </a:p>
          </p:txBody>
        </p:sp>
        <p:sp>
          <p:nvSpPr>
            <p:cNvPr id="166" name="TextBox 165"/>
            <p:cNvSpPr txBox="1"/>
            <p:nvPr/>
          </p:nvSpPr>
          <p:spPr>
            <a:xfrm>
              <a:off x="6076960" y="4643438"/>
              <a:ext cx="71438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algn="ctr" eaLnBrk="0" hangingPunct="0"/>
              <a:r>
                <a:rPr lang="en-US" sz="1400" b="1" i="1" dirty="0" smtClean="0">
                  <a:solidFill>
                    <a:schemeClr val="tx1"/>
                  </a:solidFill>
                  <a:latin typeface="Arial" pitchFamily="34" charset="0"/>
                  <a:cs typeface="Arial" pitchFamily="34" charset="0"/>
                </a:rPr>
                <a:t>Value</a:t>
              </a:r>
              <a:endParaRPr lang="en-US" sz="1400" b="1" i="1" dirty="0">
                <a:solidFill>
                  <a:schemeClr val="tx1"/>
                </a:solidFill>
                <a:latin typeface="Arial" pitchFamily="34" charset="0"/>
                <a:cs typeface="Arial" pitchFamily="34" charset="0"/>
              </a:endParaRPr>
            </a:p>
          </p:txBody>
        </p:sp>
      </p:grpSp>
      <p:grpSp>
        <p:nvGrpSpPr>
          <p:cNvPr id="9" name="Group 65"/>
          <p:cNvGrpSpPr/>
          <p:nvPr/>
        </p:nvGrpSpPr>
        <p:grpSpPr>
          <a:xfrm>
            <a:off x="1600200" y="3276600"/>
            <a:ext cx="1447800" cy="1118175"/>
            <a:chOff x="1600200" y="3276600"/>
            <a:chExt cx="1447800" cy="1118175"/>
          </a:xfrm>
        </p:grpSpPr>
        <p:sp>
          <p:nvSpPr>
            <p:cNvPr id="173" name="TextBox 172"/>
            <p:cNvSpPr txBox="1"/>
            <p:nvPr/>
          </p:nvSpPr>
          <p:spPr>
            <a:xfrm>
              <a:off x="1600200" y="3810000"/>
              <a:ext cx="1447800" cy="584775"/>
            </a:xfrm>
            <a:prstGeom prst="rect">
              <a:avLst/>
            </a:prstGeom>
            <a:noFill/>
            <a:effectLst/>
          </p:spPr>
          <p:txBody>
            <a:bodyPr wrap="square" rtlCol="0">
              <a:spAutoFit/>
            </a:bodyPr>
            <a:lstStyle/>
            <a:p>
              <a:pPr algn="ctr"/>
              <a:r>
                <a:rPr lang="en-US" sz="1600" b="1" dirty="0" smtClean="0">
                  <a:solidFill>
                    <a:schemeClr val="tx1"/>
                  </a:solidFill>
                  <a:latin typeface="Arial" pitchFamily="34" charset="0"/>
                </a:rPr>
                <a:t>Storage Accounts</a:t>
              </a:r>
              <a:endParaRPr lang="en-US" sz="1600" b="1" dirty="0">
                <a:solidFill>
                  <a:schemeClr val="tx1"/>
                </a:solidFill>
                <a:latin typeface="Arial" pitchFamily="34" charset="0"/>
              </a:endParaRPr>
            </a:p>
          </p:txBody>
        </p:sp>
        <p:grpSp>
          <p:nvGrpSpPr>
            <p:cNvPr id="10" name="Group 59"/>
            <p:cNvGrpSpPr/>
            <p:nvPr/>
          </p:nvGrpSpPr>
          <p:grpSpPr>
            <a:xfrm>
              <a:off x="1600200" y="3276600"/>
              <a:ext cx="1447800" cy="533400"/>
              <a:chOff x="1600200" y="3276600"/>
              <a:chExt cx="1447800" cy="533400"/>
            </a:xfrm>
          </p:grpSpPr>
          <p:sp>
            <p:nvSpPr>
              <p:cNvPr id="194" name="Rounded Rectangle 193"/>
              <p:cNvSpPr/>
              <p:nvPr/>
            </p:nvSpPr>
            <p:spPr>
              <a:xfrm>
                <a:off x="1600200" y="3276600"/>
                <a:ext cx="304800" cy="228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260" name="Rounded Rectangle 259"/>
              <p:cNvSpPr/>
              <p:nvPr/>
            </p:nvSpPr>
            <p:spPr>
              <a:xfrm>
                <a:off x="1981200" y="3276600"/>
                <a:ext cx="304800" cy="228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261" name="Rounded Rectangle 260"/>
              <p:cNvSpPr/>
              <p:nvPr/>
            </p:nvSpPr>
            <p:spPr>
              <a:xfrm>
                <a:off x="2362200" y="3276600"/>
                <a:ext cx="304800" cy="228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262" name="Rounded Rectangle 261"/>
              <p:cNvSpPr/>
              <p:nvPr/>
            </p:nvSpPr>
            <p:spPr>
              <a:xfrm>
                <a:off x="2743200" y="3276600"/>
                <a:ext cx="304800" cy="228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263" name="Rounded Rectangle 262"/>
              <p:cNvSpPr/>
              <p:nvPr/>
            </p:nvSpPr>
            <p:spPr>
              <a:xfrm>
                <a:off x="1600200" y="3581400"/>
                <a:ext cx="304800" cy="228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264" name="Rounded Rectangle 263"/>
              <p:cNvSpPr/>
              <p:nvPr/>
            </p:nvSpPr>
            <p:spPr>
              <a:xfrm>
                <a:off x="1981200" y="3581400"/>
                <a:ext cx="304800" cy="228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265" name="Rounded Rectangle 264"/>
              <p:cNvSpPr/>
              <p:nvPr/>
            </p:nvSpPr>
            <p:spPr>
              <a:xfrm>
                <a:off x="2362200" y="3581400"/>
                <a:ext cx="304800" cy="228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sp>
            <p:nvSpPr>
              <p:cNvPr id="266" name="Rounded Rectangle 265"/>
              <p:cNvSpPr/>
              <p:nvPr/>
            </p:nvSpPr>
            <p:spPr>
              <a:xfrm>
                <a:off x="2743200" y="3581400"/>
                <a:ext cx="304800" cy="228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latin typeface="Arial" pitchFamily="34" charset="0"/>
                  <a:cs typeface="Arial" pitchFamily="34" charset="0"/>
                </a:endParaRPr>
              </a:p>
            </p:txBody>
          </p:sp>
        </p:gr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5"/>
          <p:cNvGrpSpPr/>
          <p:nvPr/>
        </p:nvGrpSpPr>
        <p:grpSpPr>
          <a:xfrm>
            <a:off x="685800" y="2260235"/>
            <a:ext cx="7894320" cy="3835400"/>
            <a:chOff x="832903" y="1701800"/>
            <a:chExt cx="10523019" cy="3835400"/>
          </a:xfrm>
        </p:grpSpPr>
        <p:sp>
          <p:nvSpPr>
            <p:cNvPr id="37" name="Rounded Rectangle 37"/>
            <p:cNvSpPr/>
            <p:nvPr/>
          </p:nvSpPr>
          <p:spPr bwMode="auto">
            <a:xfrm>
              <a:off x="832903" y="1701800"/>
              <a:ext cx="10523019" cy="3835400"/>
            </a:xfrm>
            <a:prstGeom prst="roundRect">
              <a:avLst>
                <a:gd name="adj" fmla="val 8190"/>
              </a:avLst>
            </a:prstGeom>
            <a:gradFill flip="none" rotWithShape="1">
              <a:gsLst>
                <a:gs pos="0">
                  <a:srgbClr val="041E3A">
                    <a:alpha val="20000"/>
                  </a:srgbClr>
                </a:gs>
                <a:gs pos="39000">
                  <a:schemeClr val="tx1">
                    <a:alpha val="17000"/>
                  </a:schemeClr>
                </a:gs>
                <a:gs pos="88000">
                  <a:srgbClr val="05284F">
                    <a:alpha val="20000"/>
                  </a:srgbClr>
                </a:gs>
              </a:gsLst>
              <a:lin ang="3000000" scaled="0"/>
              <a:tileRect/>
            </a:gradFill>
            <a:ln w="9525">
              <a:gradFill flip="none" rotWithShape="1">
                <a:gsLst>
                  <a:gs pos="0">
                    <a:schemeClr val="tx1">
                      <a:alpha val="44000"/>
                    </a:schemeClr>
                  </a:gs>
                  <a:gs pos="50000">
                    <a:schemeClr val="tx1">
                      <a:alpha val="59000"/>
                    </a:schemeClr>
                  </a:gs>
                  <a:gs pos="100000">
                    <a:schemeClr val="tx1">
                      <a:alpha val="44000"/>
                    </a:schemeClr>
                  </a:gs>
                </a:gsLst>
                <a:lin ang="10800000" scaled="1"/>
                <a:tileRect/>
              </a:gradFill>
              <a:headEnd type="none" w="med" len="med"/>
              <a:tailEnd type="none" w="med" len="med"/>
            </a:ln>
            <a:effectLst/>
            <a:scene3d>
              <a:camera prst="orthographicFront">
                <a:rot lat="0" lon="0" rev="0"/>
              </a:camera>
              <a:lightRig rig="brightRoom" dir="t"/>
            </a:scene3d>
            <a:sp3d prstMaterial="softEdge">
              <a:extrusionClr>
                <a:srgbClr val="041E3A"/>
              </a:extrusionClr>
              <a:contourClr>
                <a:srgbClr val="000000"/>
              </a:contourClr>
            </a:sp3d>
          </p:spPr>
          <p:txBody>
            <a:bodyPr vert="horz" wrap="square" lIns="121893" tIns="60947" rIns="121893" bIns="60947" numCol="1" rtlCol="0" anchor="ctr" anchorCtr="0" compatLnSpc="1">
              <a:prstTxWarp prst="textNoShape">
                <a:avLst/>
              </a:prstTxWarp>
            </a:bodyPr>
            <a:lstStyle/>
            <a:p>
              <a:pPr algn="ctr" defTabSz="1218585"/>
              <a:r>
                <a:rPr lang="en-US" sz="2400" dirty="0" smtClean="0">
                  <a:solidFill>
                    <a:srgbClr val="FFFFFF"/>
                  </a:solidFill>
                  <a:latin typeface="Segoe" pitchFamily="34" charset="0"/>
                </a:rPr>
                <a:t>  </a:t>
              </a:r>
            </a:p>
          </p:txBody>
        </p:sp>
        <p:sp>
          <p:nvSpPr>
            <p:cNvPr id="40" name="Rectangle 38"/>
            <p:cNvSpPr/>
            <p:nvPr/>
          </p:nvSpPr>
          <p:spPr>
            <a:xfrm>
              <a:off x="1881980" y="1893683"/>
              <a:ext cx="8450740" cy="609600"/>
            </a:xfrm>
            <a:prstGeom prst="rect">
              <a:avLst/>
            </a:prstGeom>
          </p:spPr>
          <p:txBody>
            <a:bodyPr wrap="none" lIns="0" tIns="0" rIns="0" bIns="0">
              <a:noAutofit/>
            </a:bodyPr>
            <a:lstStyle/>
            <a:p>
              <a:pPr algn="ctr"/>
              <a:r>
                <a:rPr lang="en-US" sz="4000" dirty="0" smtClean="0">
                  <a:gradFill>
                    <a:gsLst>
                      <a:gs pos="0">
                        <a:schemeClr val="tx1"/>
                      </a:gs>
                      <a:gs pos="100000">
                        <a:schemeClr val="tx1"/>
                      </a:gs>
                    </a:gsLst>
                    <a:lin ang="5400000" scaled="0"/>
                  </a:gradFill>
                  <a:latin typeface="Segoe UI" pitchFamily="34" charset="0"/>
                  <a:cs typeface="Segoe UI" pitchFamily="34" charset="0"/>
                </a:rPr>
                <a:t>Windows Azure</a:t>
              </a:r>
              <a:r>
                <a:rPr lang="en-US" sz="2000" baseline="50000" dirty="0" smtClean="0">
                  <a:gradFill>
                    <a:gsLst>
                      <a:gs pos="0">
                        <a:schemeClr val="tx1"/>
                      </a:gs>
                      <a:gs pos="100000">
                        <a:schemeClr val="tx1"/>
                      </a:gs>
                    </a:gsLst>
                    <a:lin ang="5400000" scaled="0"/>
                  </a:gradFill>
                  <a:latin typeface="Segoe UI" pitchFamily="34" charset="0"/>
                  <a:cs typeface="Segoe UI" pitchFamily="34" charset="0"/>
                </a:rPr>
                <a:t>™</a:t>
              </a:r>
              <a:r>
                <a:rPr lang="en-US" sz="4000" dirty="0" smtClean="0">
                  <a:gradFill>
                    <a:gsLst>
                      <a:gs pos="0">
                        <a:schemeClr val="tx1"/>
                      </a:gs>
                      <a:gs pos="100000">
                        <a:schemeClr val="tx1"/>
                      </a:gs>
                    </a:gsLst>
                    <a:lin ang="5400000" scaled="0"/>
                  </a:gradFill>
                  <a:latin typeface="Segoe UI" pitchFamily="34" charset="0"/>
                  <a:cs typeface="Segoe UI" pitchFamily="34" charset="0"/>
                </a:rPr>
                <a:t> Platform</a:t>
              </a:r>
              <a:endParaRPr lang="en-US" sz="4000" dirty="0">
                <a:gradFill>
                  <a:gsLst>
                    <a:gs pos="0">
                      <a:schemeClr val="tx1"/>
                    </a:gs>
                    <a:gs pos="100000">
                      <a:schemeClr val="tx1"/>
                    </a:gs>
                  </a:gsLst>
                  <a:lin ang="5400000" scaled="0"/>
                </a:gradFill>
                <a:latin typeface="Segoe UI" pitchFamily="34" charset="0"/>
                <a:cs typeface="Segoe UI" pitchFamily="34" charset="0"/>
              </a:endParaRPr>
            </a:p>
          </p:txBody>
        </p:sp>
      </p:grpSp>
      <p:sp>
        <p:nvSpPr>
          <p:cNvPr id="31" name="Title 39"/>
          <p:cNvSpPr txBox="1">
            <a:spLocks/>
          </p:cNvSpPr>
          <p:nvPr/>
        </p:nvSpPr>
        <p:spPr>
          <a:xfrm>
            <a:off x="533400" y="230188"/>
            <a:ext cx="8382000" cy="609398"/>
          </a:xfrm>
          <a:prstGeom prst="rect">
            <a:avLst/>
          </a:prstGeom>
        </p:spPr>
        <p:txBody>
          <a:bodyPr/>
          <a:lstStyle/>
          <a:p>
            <a:pPr lvl="0" defTabSz="914363">
              <a:lnSpc>
                <a:spcPct val="90000"/>
              </a:lnSpc>
              <a:spcBef>
                <a:spcPct val="0"/>
              </a:spcBef>
              <a:defRPr/>
            </a:pPr>
            <a:r>
              <a:rPr lang="en-US" altLang="zh-TW" sz="4400" spc="-100" dirty="0" smtClean="0">
                <a:ln w="3175">
                  <a:noFill/>
                </a:ln>
                <a:latin typeface="Calibri" pitchFamily="34" charset="0"/>
                <a:cs typeface="Arial" charset="0"/>
              </a:rPr>
              <a:t>Windows Azure Platform</a:t>
            </a:r>
            <a:endParaRPr lang="en-US" altLang="zh-TW" sz="4400" spc="-100" dirty="0">
              <a:ln w="3175">
                <a:noFill/>
              </a:ln>
              <a:latin typeface="Calibri" pitchFamily="34" charset="0"/>
              <a:cs typeface="Arial" charset="0"/>
            </a:endParaRPr>
          </a:p>
        </p:txBody>
      </p:sp>
      <p:sp>
        <p:nvSpPr>
          <p:cNvPr id="49" name="Rounded Rectangle 52"/>
          <p:cNvSpPr/>
          <p:nvPr/>
        </p:nvSpPr>
        <p:spPr bwMode="auto">
          <a:xfrm>
            <a:off x="891250" y="3276600"/>
            <a:ext cx="2448000" cy="1290320"/>
          </a:xfrm>
          <a:prstGeom prst="roundRect">
            <a:avLst>
              <a:gd name="adj" fmla="val 2333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grpSp>
        <p:nvGrpSpPr>
          <p:cNvPr id="3" name="群組 42"/>
          <p:cNvGrpSpPr/>
          <p:nvPr/>
        </p:nvGrpSpPr>
        <p:grpSpPr>
          <a:xfrm>
            <a:off x="802185" y="4698635"/>
            <a:ext cx="7652659" cy="1188720"/>
            <a:chOff x="802185" y="4698635"/>
            <a:chExt cx="7652659" cy="1188720"/>
          </a:xfrm>
        </p:grpSpPr>
        <p:sp>
          <p:nvSpPr>
            <p:cNvPr id="45" name="Rounded Rectangle 49"/>
            <p:cNvSpPr/>
            <p:nvPr/>
          </p:nvSpPr>
          <p:spPr bwMode="auto">
            <a:xfrm>
              <a:off x="802185" y="4698635"/>
              <a:ext cx="7652659" cy="1188720"/>
            </a:xfrm>
            <a:prstGeom prst="roundRect">
              <a:avLst>
                <a:gd name="adj" fmla="val 23334"/>
              </a:avLst>
            </a:prstGeom>
            <a:solidFill>
              <a:schemeClr val="tx1"/>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dirty="0" smtClean="0">
                <a:solidFill>
                  <a:schemeClr val="accent4">
                    <a:lumMod val="60000"/>
                    <a:lumOff val="40000"/>
                  </a:schemeClr>
                </a:solidFill>
                <a:latin typeface="Segoe" pitchFamily="34" charset="0"/>
              </a:endParaRPr>
            </a:p>
          </p:txBody>
        </p:sp>
        <p:pic>
          <p:nvPicPr>
            <p:cNvPr id="46" name="Picture 50" descr="WinAzure_h_rgb.png"/>
            <p:cNvPicPr>
              <a:picLocks noChangeAspect="1"/>
            </p:cNvPicPr>
            <p:nvPr/>
          </p:nvPicPr>
          <p:blipFill>
            <a:blip r:embed="rId3" cstate="print"/>
            <a:stretch>
              <a:fillRect/>
            </a:stretch>
          </p:blipFill>
          <p:spPr>
            <a:xfrm>
              <a:off x="2819400" y="4859496"/>
              <a:ext cx="3505200" cy="767242"/>
            </a:xfrm>
            <a:prstGeom prst="rect">
              <a:avLst/>
            </a:prstGeom>
          </p:spPr>
        </p:pic>
      </p:grpSp>
      <p:grpSp>
        <p:nvGrpSpPr>
          <p:cNvPr id="4" name="群組 53"/>
          <p:cNvGrpSpPr/>
          <p:nvPr/>
        </p:nvGrpSpPr>
        <p:grpSpPr>
          <a:xfrm>
            <a:off x="5943600" y="3276600"/>
            <a:ext cx="2448000" cy="1290320"/>
            <a:chOff x="6019800" y="3276600"/>
            <a:chExt cx="2448000" cy="1290320"/>
          </a:xfrm>
        </p:grpSpPr>
        <p:sp>
          <p:nvSpPr>
            <p:cNvPr id="55" name="Rounded Rectangle 52"/>
            <p:cNvSpPr/>
            <p:nvPr/>
          </p:nvSpPr>
          <p:spPr bwMode="auto">
            <a:xfrm>
              <a:off x="6019800"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58" name="Picture 2" descr="Microsoft Codename &quot;Dallas&quot;">
              <a:hlinkClick r:id="rId4"/>
            </p:cNvPr>
            <p:cNvPicPr>
              <a:picLocks noChangeAspect="1" noChangeArrowheads="1"/>
            </p:cNvPicPr>
            <p:nvPr/>
          </p:nvPicPr>
          <p:blipFill>
            <a:blip r:embed="rId5" cstate="print"/>
            <a:srcRect/>
            <a:stretch>
              <a:fillRect/>
            </a:stretch>
          </p:blipFill>
          <p:spPr bwMode="auto">
            <a:xfrm>
              <a:off x="6430725" y="3786850"/>
              <a:ext cx="1676400" cy="302470"/>
            </a:xfrm>
            <a:prstGeom prst="rect">
              <a:avLst/>
            </a:prstGeom>
            <a:noFill/>
          </p:spPr>
        </p:pic>
      </p:grpSp>
      <p:grpSp>
        <p:nvGrpSpPr>
          <p:cNvPr id="5" name="群組 58"/>
          <p:cNvGrpSpPr/>
          <p:nvPr/>
        </p:nvGrpSpPr>
        <p:grpSpPr>
          <a:xfrm>
            <a:off x="3409238" y="3276600"/>
            <a:ext cx="2448000" cy="1290320"/>
            <a:chOff x="3443963" y="3276600"/>
            <a:chExt cx="2448000" cy="1290320"/>
          </a:xfrm>
        </p:grpSpPr>
        <p:sp>
          <p:nvSpPr>
            <p:cNvPr id="60" name="Rounded Rectangle 55"/>
            <p:cNvSpPr/>
            <p:nvPr/>
          </p:nvSpPr>
          <p:spPr bwMode="auto">
            <a:xfrm>
              <a:off x="3443963"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61" name="Picture 4" descr="AppFabric"/>
            <p:cNvPicPr>
              <a:picLocks noChangeAspect="1" noChangeArrowheads="1"/>
            </p:cNvPicPr>
            <p:nvPr/>
          </p:nvPicPr>
          <p:blipFill>
            <a:blip r:embed="rId6" cstate="print"/>
            <a:srcRect/>
            <a:stretch>
              <a:fillRect/>
            </a:stretch>
          </p:blipFill>
          <p:spPr bwMode="auto">
            <a:xfrm>
              <a:off x="3535099" y="3733800"/>
              <a:ext cx="2317749" cy="457200"/>
            </a:xfrm>
            <a:prstGeom prst="rect">
              <a:avLst/>
            </a:prstGeom>
            <a:noFill/>
          </p:spPr>
        </p:pic>
      </p:grpSp>
      <p:grpSp>
        <p:nvGrpSpPr>
          <p:cNvPr id="6" name="Group 28"/>
          <p:cNvGrpSpPr/>
          <p:nvPr/>
        </p:nvGrpSpPr>
        <p:grpSpPr>
          <a:xfrm>
            <a:off x="1219200" y="3657600"/>
            <a:ext cx="1792015" cy="506235"/>
            <a:chOff x="7544256" y="4051411"/>
            <a:chExt cx="2387593" cy="674483"/>
          </a:xfrm>
        </p:grpSpPr>
        <p:pic>
          <p:nvPicPr>
            <p:cNvPr id="63" name="Picture 4" descr="\\SERVER3\InternalBin\Resource DVD\DVD_ART36\Logos\Azure Services Platform\SQL Services\SQL Services logo r.png"/>
            <p:cNvPicPr>
              <a:picLocks noChangeAspect="1" noChangeArrowheads="1"/>
            </p:cNvPicPr>
            <p:nvPr/>
          </p:nvPicPr>
          <p:blipFill>
            <a:blip r:embed="rId7" cstate="print"/>
            <a:srcRect r="50741"/>
            <a:stretch>
              <a:fillRect/>
            </a:stretch>
          </p:blipFill>
          <p:spPr bwMode="auto">
            <a:xfrm>
              <a:off x="7544256" y="4051411"/>
              <a:ext cx="1354136" cy="674483"/>
            </a:xfrm>
            <a:prstGeom prst="rect">
              <a:avLst/>
            </a:prstGeom>
            <a:noFill/>
          </p:spPr>
        </p:pic>
        <p:pic>
          <p:nvPicPr>
            <p:cNvPr id="64" name="Picture 3" descr="\\SERVER3\InternalBin\Resource DVD\DVD_ART36\Logos\Azure Services Platform\Windows Azure\Windows Azure logo rev.png"/>
            <p:cNvPicPr>
              <a:picLocks noChangeAspect="1" noChangeArrowheads="1"/>
            </p:cNvPicPr>
            <p:nvPr/>
          </p:nvPicPr>
          <p:blipFill>
            <a:blip r:embed="rId8" cstate="print"/>
            <a:srcRect l="68483"/>
            <a:stretch>
              <a:fillRect/>
            </a:stretch>
          </p:blipFill>
          <p:spPr bwMode="auto">
            <a:xfrm>
              <a:off x="8917437" y="4171844"/>
              <a:ext cx="1014412" cy="509829"/>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052596"/>
          </a:xfrm>
        </p:spPr>
        <p:txBody>
          <a:bodyPr/>
          <a:lstStyle/>
          <a:p>
            <a:r>
              <a:rPr altLang="zh-TW" dirty="0" smtClean="0"/>
              <a:t>Microsoft </a:t>
            </a:r>
            <a:r>
              <a:rPr lang="en-US" dirty="0" smtClean="0"/>
              <a:t>SQL Azure</a:t>
            </a:r>
            <a:br>
              <a:rPr lang="en-US" dirty="0" smtClean="0"/>
            </a:br>
            <a:r>
              <a:rPr lang="zh-TW" altLang="en-US" sz="2800" dirty="0" smtClean="0">
                <a:gradFill>
                  <a:gsLst>
                    <a:gs pos="0">
                      <a:schemeClr val="accent3"/>
                    </a:gs>
                    <a:gs pos="86000">
                      <a:schemeClr val="accent3"/>
                    </a:gs>
                  </a:gsLst>
                  <a:lin ang="5400000" scaled="0"/>
                </a:gradFill>
              </a:rPr>
              <a:t>延伸</a:t>
            </a:r>
            <a:r>
              <a:rPr sz="2800" dirty="0" smtClean="0">
                <a:gradFill>
                  <a:gsLst>
                    <a:gs pos="0">
                      <a:schemeClr val="accent3"/>
                    </a:gs>
                    <a:gs pos="86000">
                      <a:schemeClr val="accent3"/>
                    </a:gs>
                  </a:gsLst>
                  <a:lin ang="5400000" scaled="0"/>
                </a:gradFill>
              </a:rPr>
              <a:t> </a:t>
            </a:r>
            <a:r>
              <a:rPr altLang="zh-TW" sz="2800" dirty="0" smtClean="0">
                <a:gradFill>
                  <a:gsLst>
                    <a:gs pos="0">
                      <a:schemeClr val="accent3"/>
                    </a:gs>
                    <a:gs pos="86000">
                      <a:schemeClr val="accent3"/>
                    </a:gs>
                  </a:gsLst>
                  <a:lin ang="5400000" scaled="0"/>
                </a:gradFill>
              </a:rPr>
              <a:t>Microsoft </a:t>
            </a:r>
            <a:r>
              <a:rPr sz="2800" dirty="0" smtClean="0">
                <a:gradFill>
                  <a:gsLst>
                    <a:gs pos="0">
                      <a:schemeClr val="accent3"/>
                    </a:gs>
                    <a:gs pos="86000">
                      <a:schemeClr val="accent3"/>
                    </a:gs>
                  </a:gsLst>
                  <a:lin ang="5400000" scaled="0"/>
                </a:gradFill>
              </a:rPr>
              <a:t>SQL </a:t>
            </a:r>
            <a:r>
              <a:rPr lang="zh-TW" altLang="en-US" sz="2800" dirty="0" smtClean="0">
                <a:gradFill>
                  <a:gsLst>
                    <a:gs pos="0">
                      <a:schemeClr val="accent3"/>
                    </a:gs>
                    <a:gs pos="86000">
                      <a:schemeClr val="accent3"/>
                    </a:gs>
                  </a:gsLst>
                  <a:lin ang="5400000" scaled="0"/>
                </a:gradFill>
              </a:rPr>
              <a:t>資料平台至雲端</a:t>
            </a:r>
            <a:endParaRPr sz="2800" dirty="0">
              <a:gradFill>
                <a:gsLst>
                  <a:gs pos="0">
                    <a:schemeClr val="accent3"/>
                  </a:gs>
                  <a:gs pos="86000">
                    <a:schemeClr val="accent3"/>
                  </a:gs>
                </a:gsLst>
                <a:lin ang="5400000" scaled="0"/>
              </a:gradFill>
            </a:endParaRPr>
          </a:p>
        </p:txBody>
      </p:sp>
      <p:sp>
        <p:nvSpPr>
          <p:cNvPr id="3" name="Text Placeholder 2"/>
          <p:cNvSpPr>
            <a:spLocks noGrp="1"/>
          </p:cNvSpPr>
          <p:nvPr>
            <p:ph idx="1"/>
          </p:nvPr>
        </p:nvSpPr>
        <p:spPr>
          <a:xfrm>
            <a:off x="381000" y="1412875"/>
            <a:ext cx="8382000" cy="1914370"/>
          </a:xfrm>
        </p:spPr>
        <p:txBody>
          <a:bodyPr/>
          <a:lstStyle/>
          <a:p>
            <a:r>
              <a:rPr lang="en-US" sz="2800" dirty="0" smtClean="0"/>
              <a:t>Windows Azure Platform  </a:t>
            </a:r>
            <a:r>
              <a:rPr lang="zh-TW" altLang="en-US" sz="2800" dirty="0" smtClean="0"/>
              <a:t>提供關連式資料庫服務</a:t>
            </a:r>
            <a:endParaRPr lang="en-US" sz="2800" dirty="0" smtClean="0"/>
          </a:p>
          <a:p>
            <a:r>
              <a:rPr lang="zh-TW" altLang="en-US" dirty="0" smtClean="0"/>
              <a:t>運用現有</a:t>
            </a:r>
            <a:r>
              <a:rPr lang="en-US" dirty="0" smtClean="0"/>
              <a:t> Microsoft SQL Server </a:t>
            </a:r>
            <a:r>
              <a:rPr lang="zh-TW" altLang="en-US" dirty="0" smtClean="0"/>
              <a:t>為基礎，高度相容於現有資料存取技術與工具</a:t>
            </a:r>
            <a:endParaRPr lang="en-US" dirty="0" smtClean="0"/>
          </a:p>
          <a:p>
            <a:r>
              <a:rPr lang="zh-TW" altLang="en-US" dirty="0" smtClean="0"/>
              <a:t>資料量限制至 </a:t>
            </a:r>
            <a:r>
              <a:rPr lang="en-US" altLang="zh-TW" dirty="0" smtClean="0"/>
              <a:t>10 G Bytes</a:t>
            </a:r>
            <a:r>
              <a:rPr lang="zh-TW" altLang="en-US" dirty="0" smtClean="0"/>
              <a:t>，具備高可用度</a:t>
            </a:r>
            <a:endParaRPr lang="en-US" altLang="zh-TW" dirty="0" smtClean="0"/>
          </a:p>
        </p:txBody>
      </p:sp>
      <p:grpSp>
        <p:nvGrpSpPr>
          <p:cNvPr id="19" name="群組 18"/>
          <p:cNvGrpSpPr/>
          <p:nvPr/>
        </p:nvGrpSpPr>
        <p:grpSpPr>
          <a:xfrm>
            <a:off x="2123736" y="3871404"/>
            <a:ext cx="6185113" cy="2478015"/>
            <a:chOff x="2123736" y="3871404"/>
            <a:chExt cx="6185113" cy="2478015"/>
          </a:xfrm>
        </p:grpSpPr>
        <p:sp>
          <p:nvSpPr>
            <p:cNvPr id="4" name="Rounded Rectangle 3"/>
            <p:cNvSpPr>
              <a:spLocks noChangeAspect="1"/>
            </p:cNvSpPr>
            <p:nvPr/>
          </p:nvSpPr>
          <p:spPr>
            <a:xfrm>
              <a:off x="2186540" y="3871404"/>
              <a:ext cx="6096000" cy="2438400"/>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marL="0" marR="0" lvl="0" indent="0" algn="l" defTabSz="914363" rtl="0" eaLnBrk="1" fontAlgn="base" latinLnBrk="0" hangingPunct="1">
                <a:lnSpc>
                  <a:spcPct val="85000"/>
                </a:lnSpc>
                <a:spcBef>
                  <a:spcPts val="1200"/>
                </a:spcBef>
                <a:spcAft>
                  <a:spcPct val="0"/>
                </a:spcAft>
                <a:buClrTx/>
                <a:buSzTx/>
                <a:buFontTx/>
                <a:buNone/>
                <a:tabLst/>
                <a:defRPr/>
              </a:pPr>
              <a:endParaRPr kumimoji="0" lang="en-US" sz="1200" b="0" i="0" u="none" strike="noStrike" kern="1200" cap="none" spc="-100" normalizeH="0" baseline="0" noProof="0" dirty="0">
                <a:ln w="18415" cmpd="sng">
                  <a:noFill/>
                  <a:prstDash val="solid"/>
                </a:ln>
                <a:gradFill>
                  <a:gsLst>
                    <a:gs pos="0">
                      <a:srgbClr val="000000"/>
                    </a:gs>
                    <a:gs pos="50000">
                      <a:srgbClr val="000000"/>
                    </a:gs>
                  </a:gsLst>
                  <a:lin ang="5400000" scaled="0"/>
                </a:gradFill>
                <a:effectLst/>
                <a:uLnTx/>
                <a:uFillTx/>
                <a:ea typeface="+mn-ea"/>
                <a:cs typeface="Segoe UI" pitchFamily="34" charset="0"/>
              </a:endParaRPr>
            </a:p>
          </p:txBody>
        </p:sp>
        <p:sp>
          <p:nvSpPr>
            <p:cNvPr id="9" name="Rounded Rectangle 8"/>
            <p:cNvSpPr/>
            <p:nvPr/>
          </p:nvSpPr>
          <p:spPr>
            <a:xfrm>
              <a:off x="2123736" y="4656992"/>
              <a:ext cx="1564261" cy="1459381"/>
            </a:xfrm>
            <a:prstGeom prst="roundRect">
              <a:avLst>
                <a:gd name="adj" fmla="val 11169"/>
              </a:avLst>
            </a:prstGeom>
          </p:spPr>
          <p:txBody>
            <a:bodyPr lIns="0" tIns="45718" rIns="0" bIns="45718" anchor="ctr"/>
            <a:lstStyle/>
            <a:p>
              <a:pPr algn="ctr" defTabSz="1096919" rtl="0" fontAlgn="base">
                <a:lnSpc>
                  <a:spcPct val="75000"/>
                </a:lnSpc>
                <a:spcBef>
                  <a:spcPct val="0"/>
                </a:spcBef>
                <a:spcAft>
                  <a:spcPct val="0"/>
                </a:spcAft>
                <a:defRPr/>
              </a:pPr>
              <a:endParaRPr lang="en-US" sz="2000" i="1" kern="1200" dirty="0">
                <a:ln w="18415" cmpd="sng">
                  <a:noFill/>
                  <a:prstDash val="solid"/>
                </a:ln>
                <a:gradFill>
                  <a:gsLst>
                    <a:gs pos="0">
                      <a:srgbClr val="000000"/>
                    </a:gs>
                    <a:gs pos="50000">
                      <a:srgbClr val="000000"/>
                    </a:gs>
                  </a:gsLst>
                  <a:lin ang="5400000" scaled="0"/>
                </a:gradFill>
                <a:effectLst>
                  <a:glow rad="101600">
                    <a:srgbClr val="FFFFFF">
                      <a:alpha val="40000"/>
                    </a:srgbClr>
                  </a:glow>
                  <a:innerShdw blurRad="114300">
                    <a:prstClr val="black"/>
                  </a:innerShdw>
                </a:effectLst>
                <a:ea typeface="+mn-ea"/>
                <a:cs typeface="+mn-cs"/>
              </a:endParaRPr>
            </a:p>
          </p:txBody>
        </p:sp>
        <p:sp>
          <p:nvSpPr>
            <p:cNvPr id="11" name="Rounded Rectangle 10"/>
            <p:cNvSpPr>
              <a:spLocks/>
            </p:cNvSpPr>
            <p:nvPr/>
          </p:nvSpPr>
          <p:spPr bwMode="auto">
            <a:xfrm>
              <a:off x="2526509" y="4840772"/>
              <a:ext cx="1752600" cy="609600"/>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400" eaLnBrk="1" fontAlgn="base" latinLnBrk="0" hangingPunct="1">
                <a:lnSpc>
                  <a:spcPct val="85000"/>
                </a:lnSpc>
                <a:spcBef>
                  <a:spcPts val="1200"/>
                </a:spcBef>
                <a:spcAft>
                  <a:spcPct val="0"/>
                </a:spcAft>
                <a:buClrTx/>
                <a:buSzTx/>
                <a:buFontTx/>
                <a:buNone/>
                <a:tabLst/>
                <a:defRPr/>
              </a:pPr>
              <a:r>
                <a:rPr kumimoji="0" lang="en-US" sz="1800" b="0" i="0" u="none" strike="noStrike" kern="0" cap="none" spc="-100" normalizeH="0" baseline="0" noProof="0" dirty="0" smtClean="0">
                  <a:ln w="18415" cmpd="sng">
                    <a:noFill/>
                    <a:prstDash val="solid"/>
                  </a:ln>
                  <a:gradFill>
                    <a:gsLst>
                      <a:gs pos="0">
                        <a:srgbClr val="000000"/>
                      </a:gs>
                      <a:gs pos="50000">
                        <a:srgbClr val="000000"/>
                      </a:gs>
                    </a:gsLst>
                    <a:lin ang="5400000" scaled="0"/>
                  </a:gradFill>
                  <a:effectLst/>
                  <a:uLnTx/>
                  <a:uFillTx/>
                  <a:cs typeface="Segoe UI" pitchFamily="34" charset="0"/>
                </a:rPr>
                <a:t>       Database</a:t>
              </a:r>
              <a:endParaRPr kumimoji="0" lang="en-US" sz="1800" b="0" i="0" u="none" strike="noStrike" kern="0" cap="none" spc="-100" normalizeH="0" baseline="0" noProof="0" dirty="0">
                <a:ln w="18415" cmpd="sng">
                  <a:noFill/>
                  <a:prstDash val="solid"/>
                </a:ln>
                <a:gradFill>
                  <a:gsLst>
                    <a:gs pos="0">
                      <a:srgbClr val="000000"/>
                    </a:gs>
                    <a:gs pos="50000">
                      <a:srgbClr val="000000"/>
                    </a:gs>
                  </a:gsLst>
                  <a:lin ang="5400000" scaled="0"/>
                </a:gradFill>
                <a:effectLst/>
                <a:uLnTx/>
                <a:uFillTx/>
                <a:cs typeface="Segoe UI" pitchFamily="34" charset="0"/>
              </a:endParaRPr>
            </a:p>
          </p:txBody>
        </p:sp>
        <p:sp>
          <p:nvSpPr>
            <p:cNvPr id="13" name="Rounded Rectangle 12"/>
            <p:cNvSpPr>
              <a:spLocks/>
            </p:cNvSpPr>
            <p:nvPr/>
          </p:nvSpPr>
          <p:spPr bwMode="auto">
            <a:xfrm>
              <a:off x="4431509" y="5608320"/>
              <a:ext cx="1752600" cy="640080"/>
            </a:xfrm>
            <a:prstGeom prst="roundRect">
              <a:avLst/>
            </a:prstGeom>
            <a:solidFill>
              <a:srgbClr val="FFFFFF">
                <a:lumMod val="65000"/>
              </a:srgbClr>
            </a:solidFill>
            <a:ln>
              <a:noFill/>
              <a:headEnd type="none" w="med" len="med"/>
              <a:tailEnd type="none" w="med" len="med"/>
            </a:ln>
            <a:effectLst>
              <a:outerShdw blurRad="63500" dist="38100" dir="5400000" rotWithShape="0">
                <a:srgbClr val="000000">
                  <a:lumMod val="50000"/>
                  <a:lumOff val="5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400" eaLnBrk="1" fontAlgn="base" latinLnBrk="0" hangingPunct="1">
                <a:lnSpc>
                  <a:spcPct val="85000"/>
                </a:lnSpc>
                <a:spcBef>
                  <a:spcPts val="1200"/>
                </a:spcBef>
                <a:spcAft>
                  <a:spcPct val="0"/>
                </a:spcAft>
                <a:buClrTx/>
                <a:buSzTx/>
                <a:buFontTx/>
                <a:buNone/>
                <a:tabLst/>
                <a:defRPr/>
              </a:pPr>
              <a:r>
                <a:rPr kumimoji="0" lang="en-US" sz="1800" b="0" i="0" u="none" strike="noStrike" kern="0" cap="none" spc="-100" normalizeH="0" baseline="0" noProof="0" dirty="0" smtClean="0">
                  <a:ln w="18415" cmpd="sng">
                    <a:noFill/>
                    <a:prstDash val="solid"/>
                  </a:ln>
                  <a:solidFill>
                    <a:srgbClr val="000000">
                      <a:lumMod val="65000"/>
                      <a:lumOff val="35000"/>
                    </a:srgbClr>
                  </a:solidFill>
                  <a:effectLst/>
                  <a:uLnTx/>
                  <a:uFillTx/>
                  <a:cs typeface="Segoe UI" pitchFamily="34" charset="0"/>
                </a:rPr>
                <a:t>Reference Data</a:t>
              </a:r>
              <a:endParaRPr kumimoji="0" lang="en-US" sz="1800" b="0" i="0" u="none" strike="noStrike" kern="0" cap="none" spc="-100" normalizeH="0" baseline="0" noProof="0" dirty="0">
                <a:ln w="18415" cmpd="sng">
                  <a:noFill/>
                  <a:prstDash val="solid"/>
                </a:ln>
                <a:solidFill>
                  <a:srgbClr val="000000">
                    <a:lumMod val="65000"/>
                    <a:lumOff val="35000"/>
                  </a:srgbClr>
                </a:solidFill>
                <a:effectLst/>
                <a:uLnTx/>
                <a:uFillTx/>
                <a:cs typeface="Segoe UI" pitchFamily="34" charset="0"/>
              </a:endParaRPr>
            </a:p>
          </p:txBody>
        </p:sp>
        <p:sp>
          <p:nvSpPr>
            <p:cNvPr id="14" name="Rounded Rectangle 13"/>
            <p:cNvSpPr>
              <a:spLocks/>
            </p:cNvSpPr>
            <p:nvPr/>
          </p:nvSpPr>
          <p:spPr bwMode="auto">
            <a:xfrm>
              <a:off x="6336509" y="4846320"/>
              <a:ext cx="1752600" cy="640080"/>
            </a:xfrm>
            <a:prstGeom prst="roundRect">
              <a:avLst/>
            </a:prstGeom>
            <a:solidFill>
              <a:srgbClr val="FFFFFF">
                <a:lumMod val="65000"/>
              </a:srgbClr>
            </a:solidFill>
            <a:ln>
              <a:noFill/>
              <a:headEnd type="none" w="med" len="med"/>
              <a:tailEnd type="none" w="med" len="med"/>
            </a:ln>
            <a:effectLst>
              <a:outerShdw blurRad="63500" dist="38100" dir="5400000" rotWithShape="0">
                <a:srgbClr val="000000">
                  <a:lumMod val="50000"/>
                  <a:lumOff val="5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400" eaLnBrk="1" fontAlgn="base" latinLnBrk="0" hangingPunct="1">
                <a:lnSpc>
                  <a:spcPct val="85000"/>
                </a:lnSpc>
                <a:spcBef>
                  <a:spcPts val="1200"/>
                </a:spcBef>
                <a:spcAft>
                  <a:spcPct val="0"/>
                </a:spcAft>
                <a:buClrTx/>
                <a:buSzTx/>
                <a:buFontTx/>
                <a:buNone/>
                <a:tabLst/>
                <a:defRPr/>
              </a:pPr>
              <a:r>
                <a:rPr kumimoji="0" lang="en-US" sz="1800" b="0" i="0" u="none" strike="noStrike" kern="0" cap="none" spc="-100" normalizeH="0" baseline="0" noProof="0" dirty="0" smtClean="0">
                  <a:ln w="18415" cmpd="sng">
                    <a:noFill/>
                    <a:prstDash val="solid"/>
                  </a:ln>
                  <a:solidFill>
                    <a:srgbClr val="000000">
                      <a:lumMod val="65000"/>
                      <a:lumOff val="35000"/>
                    </a:srgbClr>
                  </a:solidFill>
                  <a:effectLst/>
                  <a:uLnTx/>
                  <a:uFillTx/>
                  <a:cs typeface="Segoe UI" pitchFamily="34" charset="0"/>
                </a:rPr>
                <a:t>Reporting</a:t>
              </a:r>
            </a:p>
          </p:txBody>
        </p:sp>
        <p:sp>
          <p:nvSpPr>
            <p:cNvPr id="15" name="Rounded Rectangle 14"/>
            <p:cNvSpPr>
              <a:spLocks/>
            </p:cNvSpPr>
            <p:nvPr/>
          </p:nvSpPr>
          <p:spPr bwMode="auto">
            <a:xfrm>
              <a:off x="4431509" y="4852353"/>
              <a:ext cx="1752600" cy="609600"/>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400" eaLnBrk="1" fontAlgn="base" latinLnBrk="0" hangingPunct="1">
                <a:lnSpc>
                  <a:spcPct val="85000"/>
                </a:lnSpc>
                <a:spcBef>
                  <a:spcPts val="1200"/>
                </a:spcBef>
                <a:spcAft>
                  <a:spcPct val="0"/>
                </a:spcAft>
                <a:buClrTx/>
                <a:buSzTx/>
                <a:buFontTx/>
                <a:buNone/>
                <a:tabLst/>
                <a:defRPr/>
              </a:pPr>
              <a:r>
                <a:rPr kumimoji="0" lang="en-US" sz="1800" b="0" i="0" u="none" strike="noStrike" kern="0" cap="none" spc="-100" normalizeH="0" baseline="0" noProof="0" dirty="0" smtClean="0">
                  <a:ln w="18415" cmpd="sng">
                    <a:noFill/>
                    <a:prstDash val="solid"/>
                  </a:ln>
                  <a:gradFill>
                    <a:gsLst>
                      <a:gs pos="0">
                        <a:srgbClr val="000000"/>
                      </a:gs>
                      <a:gs pos="50000">
                        <a:srgbClr val="000000"/>
                      </a:gs>
                    </a:gsLst>
                    <a:lin ang="5400000" scaled="0"/>
                  </a:gradFill>
                  <a:effectLst/>
                  <a:uLnTx/>
                  <a:uFillTx/>
                  <a:cs typeface="Segoe UI" pitchFamily="34" charset="0"/>
                </a:rPr>
                <a:t>    Data Sync</a:t>
              </a:r>
              <a:endParaRPr kumimoji="0" lang="en-US" sz="1800" b="0" i="0" u="none" strike="noStrike" kern="0" cap="none" spc="-100" normalizeH="0" baseline="0" noProof="0" dirty="0">
                <a:ln w="18415" cmpd="sng">
                  <a:noFill/>
                  <a:prstDash val="solid"/>
                </a:ln>
                <a:gradFill>
                  <a:gsLst>
                    <a:gs pos="0">
                      <a:srgbClr val="000000"/>
                    </a:gs>
                    <a:gs pos="50000">
                      <a:srgbClr val="000000"/>
                    </a:gs>
                  </a:gsLst>
                  <a:lin ang="5400000" scaled="0"/>
                </a:gradFill>
                <a:effectLst/>
                <a:uLnTx/>
                <a:uFillTx/>
                <a:cs typeface="Segoe UI" pitchFamily="34" charset="0"/>
              </a:endParaRPr>
            </a:p>
          </p:txBody>
        </p:sp>
        <p:sp>
          <p:nvSpPr>
            <p:cNvPr id="16" name="Rounded Rectangle 15"/>
            <p:cNvSpPr>
              <a:spLocks noChangeAspect="1"/>
            </p:cNvSpPr>
            <p:nvPr/>
          </p:nvSpPr>
          <p:spPr>
            <a:xfrm>
              <a:off x="2209800" y="3886200"/>
              <a:ext cx="6099049" cy="2463219"/>
            </a:xfrm>
            <a:prstGeom prst="roundRect">
              <a:avLst/>
            </a:prstGeom>
            <a:noFill/>
            <a:ln w="28575" cap="flat" cmpd="sng" algn="ctr">
              <a:solidFill>
                <a:srgbClr val="00B0F0"/>
              </a:solidFill>
              <a:prstDash val="solid"/>
              <a:bevel/>
            </a:ln>
            <a:effectLst>
              <a:outerShdw blurRad="50800" dist="38100" dir="5400000" rotWithShape="0">
                <a:srgbClr val="000000">
                  <a:alpha val="35000"/>
                </a:srgbClr>
              </a:outerShdw>
            </a:effectLst>
          </p:spPr>
          <p:txBody>
            <a:bodyPr lIns="0" tIns="45718" rIns="0" bIns="45718" anchor="ctr"/>
            <a:lstStyle/>
            <a:p>
              <a:pPr algn="ctr" defTabSz="1096919" rtl="0" fontAlgn="base">
                <a:lnSpc>
                  <a:spcPct val="75000"/>
                </a:lnSpc>
                <a:spcBef>
                  <a:spcPct val="0"/>
                </a:spcBef>
                <a:spcAft>
                  <a:spcPct val="0"/>
                </a:spcAft>
                <a:defRPr/>
              </a:pPr>
              <a:endParaRPr lang="en-US" sz="2000" i="1" kern="1200" dirty="0">
                <a:ln w="18415" cmpd="sng">
                  <a:noFill/>
                  <a:prstDash val="solid"/>
                </a:ln>
                <a:gradFill>
                  <a:gsLst>
                    <a:gs pos="0">
                      <a:srgbClr val="000000"/>
                    </a:gs>
                    <a:gs pos="50000">
                      <a:srgbClr val="000000"/>
                    </a:gs>
                  </a:gsLst>
                  <a:lin ang="5400000" scaled="0"/>
                </a:gradFill>
                <a:effectLst>
                  <a:glow rad="101600">
                    <a:srgbClr val="FFFFFF">
                      <a:alpha val="40000"/>
                    </a:srgbClr>
                  </a:glow>
                  <a:innerShdw blurRad="114300">
                    <a:prstClr val="black"/>
                  </a:innerShdw>
                </a:effectLst>
                <a:ea typeface="+mn-ea"/>
                <a:cs typeface="+mn-cs"/>
              </a:endParaRPr>
            </a:p>
          </p:txBody>
        </p:sp>
        <p:pic>
          <p:nvPicPr>
            <p:cNvPr id="18" name="Picture 1" descr="\\server3\restrict\ftp_root\clients\white_Whale\5-00430 PDC\Working\David\Art\Mesh_Database.png"/>
            <p:cNvPicPr>
              <a:picLocks noChangeAspect="1" noChangeArrowheads="1"/>
            </p:cNvPicPr>
            <p:nvPr/>
          </p:nvPicPr>
          <p:blipFill>
            <a:blip r:embed="rId3" cstate="print"/>
            <a:srcRect/>
            <a:stretch>
              <a:fillRect/>
            </a:stretch>
          </p:blipFill>
          <p:spPr bwMode="auto">
            <a:xfrm>
              <a:off x="2602709" y="4953000"/>
              <a:ext cx="379668" cy="457200"/>
            </a:xfrm>
            <a:prstGeom prst="rect">
              <a:avLst/>
            </a:prstGeom>
            <a:noFill/>
          </p:spPr>
        </p:pic>
        <p:sp>
          <p:nvSpPr>
            <p:cNvPr id="12" name="Rounded Rectangle 11"/>
            <p:cNvSpPr>
              <a:spLocks/>
            </p:cNvSpPr>
            <p:nvPr/>
          </p:nvSpPr>
          <p:spPr bwMode="auto">
            <a:xfrm>
              <a:off x="6336509" y="5608320"/>
              <a:ext cx="1752600" cy="640080"/>
            </a:xfrm>
            <a:prstGeom prst="roundRect">
              <a:avLst/>
            </a:prstGeom>
            <a:solidFill>
              <a:srgbClr val="FFFFFF">
                <a:lumMod val="65000"/>
              </a:srgbClr>
            </a:solidFill>
            <a:ln>
              <a:noFill/>
              <a:headEnd type="none" w="med" len="med"/>
              <a:tailEnd type="none" w="med" len="med"/>
            </a:ln>
            <a:effectLst>
              <a:outerShdw blurRad="63500" dist="38100" dir="5400000" rotWithShape="0">
                <a:srgbClr val="000000">
                  <a:lumMod val="50000"/>
                  <a:lumOff val="5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400" eaLnBrk="1" fontAlgn="base" latinLnBrk="0" hangingPunct="1">
                <a:lnSpc>
                  <a:spcPct val="85000"/>
                </a:lnSpc>
                <a:spcBef>
                  <a:spcPts val="1200"/>
                </a:spcBef>
                <a:spcAft>
                  <a:spcPct val="0"/>
                </a:spcAft>
                <a:buClrTx/>
                <a:buSzTx/>
                <a:buFontTx/>
                <a:buNone/>
                <a:tabLst/>
                <a:defRPr/>
              </a:pPr>
              <a:r>
                <a:rPr kumimoji="0" lang="en-US" sz="1800" b="0" i="0" u="none" strike="noStrike" kern="0" cap="none" spc="-100" normalizeH="0" baseline="0" noProof="0" dirty="0" smtClean="0">
                  <a:ln w="18415" cmpd="sng">
                    <a:noFill/>
                    <a:prstDash val="solid"/>
                  </a:ln>
                  <a:solidFill>
                    <a:srgbClr val="000000">
                      <a:lumMod val="65000"/>
                      <a:lumOff val="35000"/>
                    </a:srgbClr>
                  </a:solidFill>
                  <a:effectLst/>
                  <a:uLnTx/>
                  <a:uFillTx/>
                  <a:cs typeface="Segoe UI" pitchFamily="34" charset="0"/>
                </a:rPr>
                <a:t>ETL</a:t>
              </a:r>
              <a:endParaRPr kumimoji="0" lang="en-US" sz="1800" b="0" i="0" u="none" strike="noStrike" kern="0" cap="none" spc="-100" normalizeH="0" baseline="0" noProof="0" dirty="0">
                <a:ln w="18415" cmpd="sng">
                  <a:noFill/>
                  <a:prstDash val="solid"/>
                </a:ln>
                <a:solidFill>
                  <a:srgbClr val="000000">
                    <a:lumMod val="65000"/>
                    <a:lumOff val="35000"/>
                  </a:srgbClr>
                </a:solidFill>
                <a:effectLst/>
                <a:uLnTx/>
                <a:uFillTx/>
                <a:cs typeface="Segoe UI" pitchFamily="34" charset="0"/>
              </a:endParaRPr>
            </a:p>
          </p:txBody>
        </p:sp>
        <p:sp>
          <p:nvSpPr>
            <p:cNvPr id="10" name="Rounded Rectangle 9"/>
            <p:cNvSpPr>
              <a:spLocks/>
            </p:cNvSpPr>
            <p:nvPr/>
          </p:nvSpPr>
          <p:spPr bwMode="auto">
            <a:xfrm>
              <a:off x="2526509" y="5608320"/>
              <a:ext cx="1752600" cy="640080"/>
            </a:xfrm>
            <a:prstGeom prst="roundRect">
              <a:avLst/>
            </a:prstGeom>
            <a:solidFill>
              <a:srgbClr val="FFFFFF">
                <a:lumMod val="65000"/>
              </a:srgbClr>
            </a:solidFill>
            <a:ln>
              <a:noFill/>
              <a:headEnd type="none" w="med" len="med"/>
              <a:tailEnd type="none" w="med" len="med"/>
            </a:ln>
            <a:effectLst>
              <a:outerShdw blurRad="63500" dist="38100" dir="5400000" rotWithShape="0">
                <a:srgbClr val="000000">
                  <a:lumMod val="50000"/>
                  <a:lumOff val="5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400" eaLnBrk="1" fontAlgn="base" latinLnBrk="0" hangingPunct="1">
                <a:lnSpc>
                  <a:spcPct val="85000"/>
                </a:lnSpc>
                <a:spcBef>
                  <a:spcPts val="1200"/>
                </a:spcBef>
                <a:spcAft>
                  <a:spcPct val="0"/>
                </a:spcAft>
                <a:buClrTx/>
                <a:buSzTx/>
                <a:buFontTx/>
                <a:buNone/>
                <a:tabLst/>
                <a:defRPr/>
              </a:pPr>
              <a:r>
                <a:rPr kumimoji="0" lang="en-US" sz="1800" b="0" i="0" u="none" strike="noStrike" kern="0" cap="none" spc="-100" normalizeH="0" baseline="0" noProof="0" dirty="0" smtClean="0">
                  <a:ln w="18415" cmpd="sng">
                    <a:noFill/>
                    <a:prstDash val="solid"/>
                  </a:ln>
                  <a:solidFill>
                    <a:srgbClr val="000000">
                      <a:lumMod val="65000"/>
                      <a:lumOff val="35000"/>
                    </a:srgbClr>
                  </a:solidFill>
                  <a:effectLst/>
                  <a:uLnTx/>
                  <a:uFillTx/>
                  <a:cs typeface="Segoe UI" pitchFamily="34" charset="0"/>
                </a:rPr>
                <a:t>Data Mining</a:t>
              </a:r>
              <a:endParaRPr kumimoji="0" lang="en-US" sz="1800" b="0" i="0" u="none" strike="noStrike" kern="0" cap="none" spc="-100" normalizeH="0" baseline="0" noProof="0" dirty="0">
                <a:ln w="18415" cmpd="sng">
                  <a:noFill/>
                  <a:prstDash val="solid"/>
                </a:ln>
                <a:solidFill>
                  <a:srgbClr val="000000">
                    <a:lumMod val="65000"/>
                    <a:lumOff val="35000"/>
                  </a:srgbClr>
                </a:solidFill>
                <a:effectLst/>
                <a:uLnTx/>
                <a:uFillTx/>
                <a:cs typeface="Segoe UI" pitchFamily="34" charset="0"/>
              </a:endParaRPr>
            </a:p>
          </p:txBody>
        </p:sp>
        <p:grpSp>
          <p:nvGrpSpPr>
            <p:cNvPr id="5" name="Group 42"/>
            <p:cNvGrpSpPr/>
            <p:nvPr/>
          </p:nvGrpSpPr>
          <p:grpSpPr>
            <a:xfrm>
              <a:off x="4583910" y="4987308"/>
              <a:ext cx="304799" cy="499092"/>
              <a:chOff x="7271071" y="2167260"/>
              <a:chExt cx="2351652" cy="3631806"/>
            </a:xfrm>
          </p:grpSpPr>
          <p:pic>
            <p:nvPicPr>
              <p:cNvPr id="20" name="Picture 19" descr="\\eventsql\dvd\Online_ART\DVD_ART34\Artwork_Imagery\Icons - Illustrations\_WINDOWS VISTA ICONS\Sync center syncronize.png"/>
              <p:cNvPicPr>
                <a:picLocks noChangeAspect="1" noChangeArrowheads="1"/>
              </p:cNvPicPr>
              <p:nvPr/>
            </p:nvPicPr>
            <p:blipFill>
              <a:blip r:embed="rId4" cstate="print">
                <a:alphaModFix amt="75000"/>
                <a:lum/>
              </a:blip>
              <a:srcRect/>
              <a:stretch>
                <a:fillRect/>
              </a:stretch>
            </p:blipFill>
            <p:spPr bwMode="auto">
              <a:xfrm rot="19918043">
                <a:off x="7271071" y="2167260"/>
                <a:ext cx="2351652" cy="2351652"/>
              </a:xfrm>
              <a:prstGeom prst="rect">
                <a:avLst/>
              </a:prstGeom>
              <a:blipFill dpi="0" rotWithShape="1">
                <a:blip r:embed="rId5" cstate="print">
                  <a:alphaModFix amt="75000"/>
                  <a:lum/>
                </a:blip>
                <a:srcRect/>
                <a:stretch>
                  <a:fillRect/>
                </a:stretch>
              </a:blipFill>
              <a:ln w="55000" cap="flat" cmpd="thickThin" algn="ctr">
                <a:noFill/>
                <a:prstDash val="solid"/>
                <a:headEnd type="none" w="med" len="med"/>
                <a:tailEnd type="none" w="med" len="med"/>
              </a:ln>
              <a:effectLst/>
            </p:spPr>
          </p:pic>
          <p:sp>
            <p:nvSpPr>
              <p:cNvPr id="21" name="TextBox 90"/>
              <p:cNvSpPr txBox="1"/>
              <p:nvPr/>
            </p:nvSpPr>
            <p:spPr>
              <a:xfrm>
                <a:off x="7516815" y="3111501"/>
                <a:ext cx="1774801" cy="26875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dirty="0">
                  <a:solidFill>
                    <a:prstClr val="black"/>
                  </a:solidFill>
                </a:endParaRPr>
              </a:p>
            </p:txBody>
          </p:sp>
        </p:grpSp>
      </p:grpSp>
      <p:pic>
        <p:nvPicPr>
          <p:cNvPr id="22" name="Picture 3" descr="C:\Users\zwu\Desktop\SQL-Azure_rgb.jpg"/>
          <p:cNvPicPr>
            <a:picLocks noChangeAspect="1" noChangeArrowheads="1"/>
          </p:cNvPicPr>
          <p:nvPr/>
        </p:nvPicPr>
        <p:blipFill>
          <a:blip r:embed="rId6" cstate="screen"/>
          <a:srcRect/>
          <a:stretch>
            <a:fillRect/>
          </a:stretch>
        </p:blipFill>
        <p:spPr bwMode="auto">
          <a:xfrm>
            <a:off x="3810000" y="4025153"/>
            <a:ext cx="2362200" cy="694765"/>
          </a:xfrm>
          <a:prstGeom prst="rect">
            <a:avLst/>
          </a:prstGeom>
          <a:solidFill>
            <a:schemeClr val="accent4">
              <a:lumMod val="60000"/>
              <a:lumOff val="40000"/>
            </a:schemeClr>
          </a:solidFill>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Microsoft SQL Azure</a:t>
            </a:r>
            <a:endParaRPr lang="zh-TW" altLang="en-US" dirty="0"/>
          </a:p>
        </p:txBody>
      </p:sp>
      <p:grpSp>
        <p:nvGrpSpPr>
          <p:cNvPr id="4" name="Group 120"/>
          <p:cNvGrpSpPr/>
          <p:nvPr/>
        </p:nvGrpSpPr>
        <p:grpSpPr>
          <a:xfrm>
            <a:off x="2743200" y="1207770"/>
            <a:ext cx="3581400" cy="5383887"/>
            <a:chOff x="4953000" y="1219200"/>
            <a:chExt cx="3581400" cy="5383887"/>
          </a:xfrm>
        </p:grpSpPr>
        <p:sp>
          <p:nvSpPr>
            <p:cNvPr id="5" name="Rectangle 67"/>
            <p:cNvSpPr/>
            <p:nvPr/>
          </p:nvSpPr>
          <p:spPr>
            <a:xfrm>
              <a:off x="4953000" y="3733800"/>
              <a:ext cx="3363686" cy="2307774"/>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cxnSp>
          <p:nvCxnSpPr>
            <p:cNvPr id="6" name="Straight Arrow Connector 75"/>
            <p:cNvCxnSpPr/>
            <p:nvPr/>
          </p:nvCxnSpPr>
          <p:spPr>
            <a:xfrm rot="16200000" flipH="1">
              <a:off x="5677876" y="4852964"/>
              <a:ext cx="274322" cy="3126"/>
            </a:xfrm>
            <a:prstGeom prst="straightConnector1">
              <a:avLst/>
            </a:prstGeom>
            <a:ln w="25400">
              <a:solidFill>
                <a:schemeClr val="accent5"/>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98"/>
            <p:cNvCxnSpPr/>
            <p:nvPr/>
          </p:nvCxnSpPr>
          <p:spPr>
            <a:xfrm rot="16200000" flipH="1">
              <a:off x="6737838" y="4871524"/>
              <a:ext cx="236807" cy="3517"/>
            </a:xfrm>
            <a:prstGeom prst="straightConnector1">
              <a:avLst/>
            </a:prstGeom>
            <a:ln w="2540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8" name="Rectangle 68"/>
            <p:cNvSpPr/>
            <p:nvPr/>
          </p:nvSpPr>
          <p:spPr>
            <a:xfrm>
              <a:off x="5497286" y="5091289"/>
              <a:ext cx="2590800" cy="756355"/>
            </a:xfrm>
            <a:prstGeom prst="rect">
              <a:avLst/>
            </a:prstGeom>
          </p:spPr>
          <p:style>
            <a:lnRef idx="1">
              <a:schemeClr val="accent4"/>
            </a:lnRef>
            <a:fillRef idx="2">
              <a:schemeClr val="accent4"/>
            </a:fillRef>
            <a:effectRef idx="1">
              <a:schemeClr val="accent4"/>
            </a:effectRef>
            <a:fontRef idx="minor">
              <a:schemeClr val="dk1"/>
            </a:fontRef>
          </p:style>
          <p:txBody>
            <a:bodyPr rtlCol="0" anchor="b" anchorCtr="0"/>
            <a:lstStyle/>
            <a:p>
              <a:pPr algn="ctr"/>
              <a:r>
                <a:rPr lang="en-US" sz="2000" dirty="0" smtClean="0"/>
                <a:t>SQL Azure</a:t>
              </a:r>
            </a:p>
          </p:txBody>
        </p:sp>
        <p:sp>
          <p:nvSpPr>
            <p:cNvPr id="9" name="Rectangle 69"/>
            <p:cNvSpPr/>
            <p:nvPr/>
          </p:nvSpPr>
          <p:spPr>
            <a:xfrm>
              <a:off x="5497286" y="4991100"/>
              <a:ext cx="2590800" cy="28302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050" b="1" dirty="0" smtClean="0"/>
                <a:t>TDS + TSQL Model</a:t>
              </a:r>
              <a:endParaRPr lang="en-US" sz="1050" b="1" dirty="0"/>
            </a:p>
          </p:txBody>
        </p:sp>
        <p:sp>
          <p:nvSpPr>
            <p:cNvPr id="10" name="Rounded Rectangle 71"/>
            <p:cNvSpPr/>
            <p:nvPr/>
          </p:nvSpPr>
          <p:spPr>
            <a:xfrm>
              <a:off x="5397640" y="3910817"/>
              <a:ext cx="2096536" cy="815928"/>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1" name="Rounded Rectangle 72"/>
            <p:cNvSpPr/>
            <p:nvPr/>
          </p:nvSpPr>
          <p:spPr>
            <a:xfrm>
              <a:off x="6456330" y="4122416"/>
              <a:ext cx="985285" cy="22332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smtClean="0"/>
                <a:t>Web Role</a:t>
              </a:r>
              <a:endParaRPr lang="en-US" sz="900" dirty="0"/>
            </a:p>
          </p:txBody>
        </p:sp>
        <p:sp>
          <p:nvSpPr>
            <p:cNvPr id="12" name="Rounded Rectangle 73"/>
            <p:cNvSpPr/>
            <p:nvPr/>
          </p:nvSpPr>
          <p:spPr>
            <a:xfrm>
              <a:off x="5486401" y="4381495"/>
              <a:ext cx="1905000" cy="19050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900" dirty="0" smtClean="0"/>
                <a:t>SQL Client</a:t>
              </a:r>
              <a:r>
                <a:rPr lang="en-US" sz="900" baseline="30000" dirty="0" smtClean="0"/>
                <a:t>*</a:t>
              </a:r>
              <a:endParaRPr lang="en-US" sz="900" baseline="30000" dirty="0"/>
            </a:p>
          </p:txBody>
        </p:sp>
        <p:sp>
          <p:nvSpPr>
            <p:cNvPr id="13" name="TextBox 74"/>
            <p:cNvSpPr txBox="1"/>
            <p:nvPr/>
          </p:nvSpPr>
          <p:spPr>
            <a:xfrm>
              <a:off x="5476118" y="3895257"/>
              <a:ext cx="1849967" cy="230832"/>
            </a:xfrm>
            <a:prstGeom prst="rect">
              <a:avLst/>
            </a:prstGeom>
            <a:noFill/>
          </p:spPr>
          <p:txBody>
            <a:bodyPr wrap="square" rtlCol="0">
              <a:spAutoFit/>
            </a:bodyPr>
            <a:lstStyle/>
            <a:p>
              <a:pPr algn="ctr"/>
              <a:r>
                <a:rPr lang="en-US" sz="900" dirty="0" smtClean="0">
                  <a:solidFill>
                    <a:schemeClr val="bg1"/>
                  </a:solidFill>
                </a:rPr>
                <a:t>Windows Azure</a:t>
              </a:r>
              <a:endParaRPr lang="en-US" sz="900" dirty="0">
                <a:solidFill>
                  <a:schemeClr val="bg1"/>
                </a:solidFill>
              </a:endParaRPr>
            </a:p>
          </p:txBody>
        </p:sp>
        <p:sp>
          <p:nvSpPr>
            <p:cNvPr id="14" name="Rounded Rectangle 76"/>
            <p:cNvSpPr/>
            <p:nvPr/>
          </p:nvSpPr>
          <p:spPr>
            <a:xfrm>
              <a:off x="6366933" y="1219200"/>
              <a:ext cx="948267" cy="5334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000" b="1" dirty="0" smtClean="0"/>
                <a:t>Browser</a:t>
              </a:r>
              <a:br>
                <a:rPr lang="en-US" sz="1000" b="1" dirty="0" smtClean="0"/>
              </a:br>
              <a:r>
                <a:rPr lang="en-US" sz="1000" b="1" dirty="0" smtClean="0"/>
                <a:t>Application</a:t>
              </a:r>
              <a:endParaRPr lang="en-US" sz="700" b="1" dirty="0"/>
            </a:p>
          </p:txBody>
        </p:sp>
        <p:cxnSp>
          <p:nvCxnSpPr>
            <p:cNvPr id="15" name="Straight Arrow Connector 77"/>
            <p:cNvCxnSpPr/>
            <p:nvPr/>
          </p:nvCxnSpPr>
          <p:spPr>
            <a:xfrm rot="5400000">
              <a:off x="6240780" y="3276600"/>
              <a:ext cx="1219200" cy="1588"/>
            </a:xfrm>
            <a:prstGeom prst="straightConnector1">
              <a:avLst/>
            </a:prstGeom>
            <a:ln w="1905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16" name="Rounded Rectangle 78"/>
            <p:cNvSpPr/>
            <p:nvPr/>
          </p:nvSpPr>
          <p:spPr>
            <a:xfrm>
              <a:off x="5351930" y="1219200"/>
              <a:ext cx="948267" cy="2286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050" b="1" dirty="0" smtClean="0"/>
                <a:t>Application</a:t>
              </a:r>
              <a:endParaRPr lang="en-US" sz="800" b="1" dirty="0"/>
            </a:p>
          </p:txBody>
        </p:sp>
        <p:sp>
          <p:nvSpPr>
            <p:cNvPr id="17" name="Rounded Rectangle 79"/>
            <p:cNvSpPr/>
            <p:nvPr/>
          </p:nvSpPr>
          <p:spPr>
            <a:xfrm>
              <a:off x="5351930" y="1524000"/>
              <a:ext cx="948267" cy="2286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900" dirty="0" smtClean="0">
                  <a:solidFill>
                    <a:schemeClr val="dk1"/>
                  </a:solidFill>
                </a:rPr>
                <a:t>REST Client</a:t>
              </a:r>
              <a:endParaRPr lang="en-US" sz="900" dirty="0">
                <a:solidFill>
                  <a:schemeClr val="dk1"/>
                </a:solidFill>
              </a:endParaRPr>
            </a:p>
          </p:txBody>
        </p:sp>
        <p:cxnSp>
          <p:nvCxnSpPr>
            <p:cNvPr id="18" name="Straight Arrow Connector 80"/>
            <p:cNvCxnSpPr/>
            <p:nvPr/>
          </p:nvCxnSpPr>
          <p:spPr>
            <a:xfrm rot="5400000">
              <a:off x="5223237" y="3298613"/>
              <a:ext cx="1173480" cy="1694"/>
            </a:xfrm>
            <a:prstGeom prst="straightConnector1">
              <a:avLst/>
            </a:prstGeom>
            <a:ln w="19050">
              <a:solidFill>
                <a:schemeClr val="accent5"/>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82"/>
            <p:cNvCxnSpPr/>
            <p:nvPr/>
          </p:nvCxnSpPr>
          <p:spPr>
            <a:xfrm rot="5400000">
              <a:off x="5466230" y="2094706"/>
              <a:ext cx="685800" cy="1588"/>
            </a:xfrm>
            <a:prstGeom prst="straightConnector1">
              <a:avLst/>
            </a:prstGeom>
            <a:ln w="19050">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83"/>
            <p:cNvCxnSpPr>
              <a:stCxn id="14" idx="2"/>
            </p:cNvCxnSpPr>
            <p:nvPr/>
          </p:nvCxnSpPr>
          <p:spPr>
            <a:xfrm rot="16200000" flipH="1">
              <a:off x="6502823" y="2090843"/>
              <a:ext cx="685800" cy="9313"/>
            </a:xfrm>
            <a:prstGeom prst="straightConnector1">
              <a:avLst/>
            </a:prstGeom>
            <a:ln w="19050">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Rounded Rectangle 95"/>
            <p:cNvSpPr/>
            <p:nvPr/>
          </p:nvSpPr>
          <p:spPr>
            <a:xfrm>
              <a:off x="5447715" y="4127102"/>
              <a:ext cx="985285" cy="22332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900" dirty="0" smtClean="0"/>
                <a:t>Worker Role</a:t>
              </a:r>
            </a:p>
          </p:txBody>
        </p:sp>
        <p:sp>
          <p:nvSpPr>
            <p:cNvPr id="22" name="Rounded Rectangle 99"/>
            <p:cNvSpPr/>
            <p:nvPr/>
          </p:nvSpPr>
          <p:spPr>
            <a:xfrm>
              <a:off x="7368419" y="1219200"/>
              <a:ext cx="948267" cy="2286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050" b="1" dirty="0" smtClean="0"/>
                <a:t>Application</a:t>
              </a:r>
              <a:endParaRPr lang="en-US" sz="800" b="1" dirty="0"/>
            </a:p>
          </p:txBody>
        </p:sp>
        <p:sp>
          <p:nvSpPr>
            <p:cNvPr id="23" name="Rounded Rectangle 100"/>
            <p:cNvSpPr/>
            <p:nvPr/>
          </p:nvSpPr>
          <p:spPr>
            <a:xfrm>
              <a:off x="7368419" y="1524000"/>
              <a:ext cx="948267" cy="228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900" dirty="0" smtClean="0">
                  <a:solidFill>
                    <a:schemeClr val="dk1"/>
                  </a:solidFill>
                </a:rPr>
                <a:t>SQL Client</a:t>
              </a:r>
              <a:r>
                <a:rPr lang="en-US" sz="900" baseline="30000" dirty="0" smtClean="0">
                  <a:solidFill>
                    <a:schemeClr val="dk1"/>
                  </a:solidFill>
                </a:rPr>
                <a:t>*</a:t>
              </a:r>
              <a:endParaRPr lang="en-US" sz="900" baseline="30000" dirty="0">
                <a:solidFill>
                  <a:schemeClr val="dk1"/>
                </a:solidFill>
              </a:endParaRPr>
            </a:p>
          </p:txBody>
        </p:sp>
        <p:cxnSp>
          <p:nvCxnSpPr>
            <p:cNvPr id="24" name="Straight Arrow Connector 101"/>
            <p:cNvCxnSpPr/>
            <p:nvPr/>
          </p:nvCxnSpPr>
          <p:spPr>
            <a:xfrm rot="5400000">
              <a:off x="6685843" y="3815693"/>
              <a:ext cx="2322339" cy="24959"/>
            </a:xfrm>
            <a:prstGeom prst="straightConnector1">
              <a:avLst/>
            </a:prstGeom>
            <a:ln w="19050">
              <a:solidFill>
                <a:schemeClr val="accent5"/>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102"/>
            <p:cNvCxnSpPr/>
            <p:nvPr/>
          </p:nvCxnSpPr>
          <p:spPr>
            <a:xfrm rot="5400000">
              <a:off x="7515792" y="2094706"/>
              <a:ext cx="685800" cy="1588"/>
            </a:xfrm>
            <a:prstGeom prst="straightConnector1">
              <a:avLst/>
            </a:prstGeom>
            <a:ln w="19050">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Cloud 81"/>
            <p:cNvSpPr/>
            <p:nvPr/>
          </p:nvSpPr>
          <p:spPr>
            <a:xfrm>
              <a:off x="5268686" y="2286000"/>
              <a:ext cx="3200400" cy="495302"/>
            </a:xfrm>
            <a:prstGeom prst="cloud">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Cloud</a:t>
              </a:r>
              <a:endParaRPr lang="en-US" dirty="0"/>
            </a:p>
          </p:txBody>
        </p:sp>
        <p:sp>
          <p:nvSpPr>
            <p:cNvPr id="27" name="TextBox 109"/>
            <p:cNvSpPr txBox="1"/>
            <p:nvPr/>
          </p:nvSpPr>
          <p:spPr>
            <a:xfrm rot="16200000">
              <a:off x="6540136" y="3397913"/>
              <a:ext cx="433132" cy="230832"/>
            </a:xfrm>
            <a:prstGeom prst="rect">
              <a:avLst/>
            </a:prstGeom>
            <a:noFill/>
          </p:spPr>
          <p:txBody>
            <a:bodyPr wrap="none" rtlCol="0">
              <a:spAutoFit/>
            </a:bodyPr>
            <a:lstStyle/>
            <a:p>
              <a:r>
                <a:rPr lang="en-US" sz="900" b="1" dirty="0" smtClean="0"/>
                <a:t>HTTP</a:t>
              </a:r>
              <a:endParaRPr lang="en-US" sz="900" b="1" dirty="0"/>
            </a:p>
          </p:txBody>
        </p:sp>
        <p:sp>
          <p:nvSpPr>
            <p:cNvPr id="28" name="TextBox 110"/>
            <p:cNvSpPr txBox="1"/>
            <p:nvPr/>
          </p:nvSpPr>
          <p:spPr>
            <a:xfrm rot="16200000">
              <a:off x="5359364" y="3295024"/>
              <a:ext cx="724878" cy="230832"/>
            </a:xfrm>
            <a:prstGeom prst="rect">
              <a:avLst/>
            </a:prstGeom>
            <a:noFill/>
          </p:spPr>
          <p:txBody>
            <a:bodyPr wrap="none" rtlCol="0">
              <a:spAutoFit/>
            </a:bodyPr>
            <a:lstStyle/>
            <a:p>
              <a:r>
                <a:rPr lang="en-US" sz="900" b="1" dirty="0" smtClean="0"/>
                <a:t>HTTP+REST</a:t>
              </a:r>
              <a:endParaRPr lang="en-US" sz="900" b="1" dirty="0"/>
            </a:p>
          </p:txBody>
        </p:sp>
        <p:sp>
          <p:nvSpPr>
            <p:cNvPr id="29" name="TextBox 111"/>
            <p:cNvSpPr txBox="1"/>
            <p:nvPr/>
          </p:nvSpPr>
          <p:spPr>
            <a:xfrm rot="16200000">
              <a:off x="7594002" y="3435765"/>
              <a:ext cx="369012" cy="230832"/>
            </a:xfrm>
            <a:prstGeom prst="rect">
              <a:avLst/>
            </a:prstGeom>
            <a:noFill/>
          </p:spPr>
          <p:txBody>
            <a:bodyPr wrap="none" rtlCol="0">
              <a:spAutoFit/>
            </a:bodyPr>
            <a:lstStyle/>
            <a:p>
              <a:r>
                <a:rPr lang="en-US" sz="900" b="1" dirty="0" smtClean="0"/>
                <a:t>TDS</a:t>
              </a:r>
              <a:endParaRPr lang="en-US" sz="900" b="1" dirty="0"/>
            </a:p>
          </p:txBody>
        </p:sp>
        <p:sp>
          <p:nvSpPr>
            <p:cNvPr id="30" name="TextBox 116"/>
            <p:cNvSpPr txBox="1"/>
            <p:nvPr/>
          </p:nvSpPr>
          <p:spPr>
            <a:xfrm>
              <a:off x="5257800" y="6172200"/>
              <a:ext cx="3276600" cy="430887"/>
            </a:xfrm>
            <a:prstGeom prst="rect">
              <a:avLst/>
            </a:prstGeom>
            <a:noFill/>
          </p:spPr>
          <p:txBody>
            <a:bodyPr wrap="square" rtlCol="0">
              <a:spAutoFit/>
            </a:bodyPr>
            <a:lstStyle/>
            <a:p>
              <a:r>
                <a:rPr lang="en-US" sz="1100" b="1" dirty="0" smtClean="0"/>
                <a:t>* Client access enabled using TDS for ODBC, </a:t>
              </a:r>
              <a:br>
                <a:rPr lang="en-US" sz="1100" b="1" dirty="0" smtClean="0"/>
              </a:br>
              <a:r>
                <a:rPr lang="en-US" sz="1100" b="1" dirty="0" smtClean="0"/>
                <a:t>   ADO.Net, OLEDB, PHP-SQL, Ruby, …</a:t>
              </a:r>
              <a:endParaRPr lang="en-US" sz="1100" b="1" dirty="0"/>
            </a:p>
          </p:txBody>
        </p:sp>
        <p:sp>
          <p:nvSpPr>
            <p:cNvPr id="31" name="TextBox 118"/>
            <p:cNvSpPr txBox="1"/>
            <p:nvPr/>
          </p:nvSpPr>
          <p:spPr>
            <a:xfrm rot="16200000">
              <a:off x="4040833" y="4676745"/>
              <a:ext cx="2286000" cy="400110"/>
            </a:xfrm>
            <a:prstGeom prst="rect">
              <a:avLst/>
            </a:prstGeom>
            <a:noFill/>
          </p:spPr>
          <p:txBody>
            <a:bodyPr wrap="square" rtlCol="0">
              <a:spAutoFit/>
            </a:bodyPr>
            <a:lstStyle/>
            <a:p>
              <a:pPr algn="ctr"/>
              <a:r>
                <a:rPr lang="en-US" sz="2000" dirty="0" smtClean="0">
                  <a:solidFill>
                    <a:schemeClr val="tx2">
                      <a:lumMod val="10000"/>
                    </a:schemeClr>
                  </a:solidFill>
                </a:rPr>
                <a:t>Data Center</a:t>
              </a:r>
              <a:endParaRPr lang="en-US" sz="2000" dirty="0">
                <a:solidFill>
                  <a:schemeClr val="tx2">
                    <a:lumMod val="10000"/>
                  </a:schemeClr>
                </a:solidFill>
              </a:endParaRPr>
            </a:p>
          </p:txBody>
        </p:sp>
      </p:grpSp>
      <p:grpSp>
        <p:nvGrpSpPr>
          <p:cNvPr id="34" name="Group 61"/>
          <p:cNvGrpSpPr/>
          <p:nvPr/>
        </p:nvGrpSpPr>
        <p:grpSpPr>
          <a:xfrm>
            <a:off x="6153150" y="1323975"/>
            <a:ext cx="1304925" cy="745986"/>
            <a:chOff x="7848600" y="1314450"/>
            <a:chExt cx="1304925" cy="745986"/>
          </a:xfrm>
        </p:grpSpPr>
        <p:sp>
          <p:nvSpPr>
            <p:cNvPr id="35" name="Left Brace 59"/>
            <p:cNvSpPr/>
            <p:nvPr/>
          </p:nvSpPr>
          <p:spPr>
            <a:xfrm>
              <a:off x="7848600" y="1314450"/>
              <a:ext cx="228600" cy="60960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n w="19050">
                  <a:solidFill>
                    <a:schemeClr val="tx1"/>
                  </a:solidFill>
                </a:ln>
              </a:endParaRPr>
            </a:p>
          </p:txBody>
        </p:sp>
        <p:sp>
          <p:nvSpPr>
            <p:cNvPr id="36" name="TextBox 60"/>
            <p:cNvSpPr txBox="1"/>
            <p:nvPr/>
          </p:nvSpPr>
          <p:spPr>
            <a:xfrm>
              <a:off x="7991475" y="1352550"/>
              <a:ext cx="1162050" cy="707886"/>
            </a:xfrm>
            <a:prstGeom prst="rect">
              <a:avLst/>
            </a:prstGeom>
            <a:noFill/>
          </p:spPr>
          <p:txBody>
            <a:bodyPr wrap="square" rtlCol="0">
              <a:spAutoFit/>
            </a:bodyPr>
            <a:lstStyle/>
            <a:p>
              <a:r>
                <a:rPr lang="en-US" sz="1000" b="1" dirty="0" smtClean="0"/>
                <a:t>ODBC, OLEDB, ADO.Net PHP, Ruby, …</a:t>
              </a:r>
            </a:p>
            <a:p>
              <a:endParaRPr lang="en-US" sz="1000" b="1" dirty="0"/>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9"/>
          <p:cNvSpPr txBox="1">
            <a:spLocks/>
          </p:cNvSpPr>
          <p:nvPr/>
        </p:nvSpPr>
        <p:spPr>
          <a:xfrm>
            <a:off x="533400" y="230188"/>
            <a:ext cx="8382000" cy="609398"/>
          </a:xfrm>
          <a:prstGeom prst="rect">
            <a:avLst/>
          </a:prstGeom>
        </p:spPr>
        <p:txBody>
          <a:bodyPr/>
          <a:lstStyle/>
          <a:p>
            <a:pPr lvl="0" defTabSz="914363">
              <a:lnSpc>
                <a:spcPct val="90000"/>
              </a:lnSpc>
              <a:spcBef>
                <a:spcPct val="0"/>
              </a:spcBef>
              <a:defRPr/>
            </a:pPr>
            <a:r>
              <a:rPr lang="en-US" altLang="zh-TW" sz="4400" spc="-100" dirty="0" smtClean="0">
                <a:ln w="3175">
                  <a:noFill/>
                </a:ln>
                <a:latin typeface="Calibri" pitchFamily="34" charset="0"/>
                <a:cs typeface="Arial" charset="0"/>
              </a:rPr>
              <a:t>Windows Azure Platform</a:t>
            </a:r>
            <a:endParaRPr lang="en-US" altLang="zh-TW" sz="4400" spc="-100" dirty="0">
              <a:ln w="3175">
                <a:noFill/>
              </a:ln>
              <a:latin typeface="Calibri" pitchFamily="34" charset="0"/>
              <a:cs typeface="Arial" charset="0"/>
            </a:endParaRPr>
          </a:p>
        </p:txBody>
      </p:sp>
      <p:grpSp>
        <p:nvGrpSpPr>
          <p:cNvPr id="2" name="Group 35"/>
          <p:cNvGrpSpPr/>
          <p:nvPr/>
        </p:nvGrpSpPr>
        <p:grpSpPr>
          <a:xfrm>
            <a:off x="685800" y="2260235"/>
            <a:ext cx="7894320" cy="3835400"/>
            <a:chOff x="832903" y="1701800"/>
            <a:chExt cx="10523019" cy="3835400"/>
          </a:xfrm>
        </p:grpSpPr>
        <p:sp>
          <p:nvSpPr>
            <p:cNvPr id="34" name="Rounded Rectangle 37"/>
            <p:cNvSpPr/>
            <p:nvPr/>
          </p:nvSpPr>
          <p:spPr bwMode="auto">
            <a:xfrm>
              <a:off x="832903" y="1701800"/>
              <a:ext cx="10523019" cy="3835400"/>
            </a:xfrm>
            <a:prstGeom prst="roundRect">
              <a:avLst>
                <a:gd name="adj" fmla="val 8190"/>
              </a:avLst>
            </a:prstGeom>
            <a:gradFill flip="none" rotWithShape="1">
              <a:gsLst>
                <a:gs pos="0">
                  <a:srgbClr val="041E3A">
                    <a:alpha val="20000"/>
                  </a:srgbClr>
                </a:gs>
                <a:gs pos="39000">
                  <a:schemeClr val="tx1">
                    <a:alpha val="17000"/>
                  </a:schemeClr>
                </a:gs>
                <a:gs pos="88000">
                  <a:srgbClr val="05284F">
                    <a:alpha val="20000"/>
                  </a:srgbClr>
                </a:gs>
              </a:gsLst>
              <a:lin ang="3000000" scaled="0"/>
              <a:tileRect/>
            </a:gradFill>
            <a:ln w="9525">
              <a:gradFill flip="none" rotWithShape="1">
                <a:gsLst>
                  <a:gs pos="0">
                    <a:schemeClr val="tx1">
                      <a:alpha val="44000"/>
                    </a:schemeClr>
                  </a:gs>
                  <a:gs pos="50000">
                    <a:schemeClr val="tx1">
                      <a:alpha val="59000"/>
                    </a:schemeClr>
                  </a:gs>
                  <a:gs pos="100000">
                    <a:schemeClr val="tx1">
                      <a:alpha val="44000"/>
                    </a:schemeClr>
                  </a:gs>
                </a:gsLst>
                <a:lin ang="10800000" scaled="1"/>
                <a:tileRect/>
              </a:gradFill>
              <a:headEnd type="none" w="med" len="med"/>
              <a:tailEnd type="none" w="med" len="med"/>
            </a:ln>
            <a:effectLst/>
            <a:scene3d>
              <a:camera prst="orthographicFront">
                <a:rot lat="0" lon="0" rev="0"/>
              </a:camera>
              <a:lightRig rig="brightRoom" dir="t"/>
            </a:scene3d>
            <a:sp3d prstMaterial="softEdge">
              <a:extrusionClr>
                <a:srgbClr val="041E3A"/>
              </a:extrusionClr>
              <a:contourClr>
                <a:srgbClr val="000000"/>
              </a:contourClr>
            </a:sp3d>
          </p:spPr>
          <p:txBody>
            <a:bodyPr vert="horz" wrap="square" lIns="121893" tIns="60947" rIns="121893" bIns="60947" numCol="1" rtlCol="0" anchor="ctr" anchorCtr="0" compatLnSpc="1">
              <a:prstTxWarp prst="textNoShape">
                <a:avLst/>
              </a:prstTxWarp>
            </a:bodyPr>
            <a:lstStyle/>
            <a:p>
              <a:pPr algn="ctr" defTabSz="1218585"/>
              <a:r>
                <a:rPr lang="en-US" sz="2400" dirty="0" smtClean="0">
                  <a:solidFill>
                    <a:srgbClr val="FFFFFF"/>
                  </a:solidFill>
                  <a:latin typeface="Segoe" pitchFamily="34" charset="0"/>
                </a:rPr>
                <a:t>  </a:t>
              </a:r>
            </a:p>
          </p:txBody>
        </p:sp>
        <p:sp>
          <p:nvSpPr>
            <p:cNvPr id="35" name="Rectangle 38"/>
            <p:cNvSpPr/>
            <p:nvPr/>
          </p:nvSpPr>
          <p:spPr>
            <a:xfrm>
              <a:off x="1881980" y="1893683"/>
              <a:ext cx="8450740" cy="609600"/>
            </a:xfrm>
            <a:prstGeom prst="rect">
              <a:avLst/>
            </a:prstGeom>
          </p:spPr>
          <p:txBody>
            <a:bodyPr wrap="none" lIns="0" tIns="0" rIns="0" bIns="0">
              <a:noAutofit/>
            </a:bodyPr>
            <a:lstStyle/>
            <a:p>
              <a:pPr algn="ctr"/>
              <a:r>
                <a:rPr lang="en-US" sz="4000" dirty="0" smtClean="0">
                  <a:gradFill>
                    <a:gsLst>
                      <a:gs pos="0">
                        <a:schemeClr val="tx1"/>
                      </a:gs>
                      <a:gs pos="100000">
                        <a:schemeClr val="tx1"/>
                      </a:gs>
                    </a:gsLst>
                    <a:lin ang="5400000" scaled="0"/>
                  </a:gradFill>
                  <a:latin typeface="Segoe UI" pitchFamily="34" charset="0"/>
                  <a:cs typeface="Segoe UI" pitchFamily="34" charset="0"/>
                </a:rPr>
                <a:t>Windows Azure</a:t>
              </a:r>
              <a:r>
                <a:rPr lang="en-US" sz="2000" baseline="50000" dirty="0" smtClean="0">
                  <a:gradFill>
                    <a:gsLst>
                      <a:gs pos="0">
                        <a:schemeClr val="tx1"/>
                      </a:gs>
                      <a:gs pos="100000">
                        <a:schemeClr val="tx1"/>
                      </a:gs>
                    </a:gsLst>
                    <a:lin ang="5400000" scaled="0"/>
                  </a:gradFill>
                  <a:latin typeface="Segoe UI" pitchFamily="34" charset="0"/>
                  <a:cs typeface="Segoe UI" pitchFamily="34" charset="0"/>
                </a:rPr>
                <a:t>™</a:t>
              </a:r>
              <a:r>
                <a:rPr lang="en-US" sz="4000" dirty="0" smtClean="0">
                  <a:gradFill>
                    <a:gsLst>
                      <a:gs pos="0">
                        <a:schemeClr val="tx1"/>
                      </a:gs>
                      <a:gs pos="100000">
                        <a:schemeClr val="tx1"/>
                      </a:gs>
                    </a:gsLst>
                    <a:lin ang="5400000" scaled="0"/>
                  </a:gradFill>
                  <a:latin typeface="Segoe UI" pitchFamily="34" charset="0"/>
                  <a:cs typeface="Segoe UI" pitchFamily="34" charset="0"/>
                </a:rPr>
                <a:t> Platform</a:t>
              </a:r>
              <a:endParaRPr lang="en-US" sz="4000" dirty="0">
                <a:gradFill>
                  <a:gsLst>
                    <a:gs pos="0">
                      <a:schemeClr val="tx1"/>
                    </a:gs>
                    <a:gs pos="100000">
                      <a:schemeClr val="tx1"/>
                    </a:gs>
                  </a:gsLst>
                  <a:lin ang="5400000" scaled="0"/>
                </a:gradFill>
                <a:latin typeface="Segoe UI" pitchFamily="34" charset="0"/>
                <a:cs typeface="Segoe UI" pitchFamily="34" charset="0"/>
              </a:endParaRPr>
            </a:p>
          </p:txBody>
        </p:sp>
      </p:grpSp>
      <p:grpSp>
        <p:nvGrpSpPr>
          <p:cNvPr id="3" name="群組 35"/>
          <p:cNvGrpSpPr/>
          <p:nvPr/>
        </p:nvGrpSpPr>
        <p:grpSpPr>
          <a:xfrm>
            <a:off x="802185" y="4698635"/>
            <a:ext cx="7652659" cy="1188720"/>
            <a:chOff x="802185" y="4698635"/>
            <a:chExt cx="7652659" cy="1188720"/>
          </a:xfrm>
        </p:grpSpPr>
        <p:sp>
          <p:nvSpPr>
            <p:cNvPr id="37" name="Rounded Rectangle 49"/>
            <p:cNvSpPr/>
            <p:nvPr/>
          </p:nvSpPr>
          <p:spPr bwMode="auto">
            <a:xfrm>
              <a:off x="802185" y="4698635"/>
              <a:ext cx="7652659" cy="1188720"/>
            </a:xfrm>
            <a:prstGeom prst="roundRect">
              <a:avLst>
                <a:gd name="adj" fmla="val 23334"/>
              </a:avLst>
            </a:prstGeom>
            <a:solidFill>
              <a:schemeClr val="tx1"/>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dirty="0" smtClean="0">
                <a:solidFill>
                  <a:schemeClr val="accent4">
                    <a:lumMod val="60000"/>
                    <a:lumOff val="40000"/>
                  </a:schemeClr>
                </a:solidFill>
                <a:latin typeface="Segoe" pitchFamily="34" charset="0"/>
              </a:endParaRPr>
            </a:p>
          </p:txBody>
        </p:sp>
        <p:pic>
          <p:nvPicPr>
            <p:cNvPr id="40" name="Picture 50" descr="WinAzure_h_rgb.png"/>
            <p:cNvPicPr>
              <a:picLocks noChangeAspect="1"/>
            </p:cNvPicPr>
            <p:nvPr/>
          </p:nvPicPr>
          <p:blipFill>
            <a:blip r:embed="rId3" cstate="print"/>
            <a:stretch>
              <a:fillRect/>
            </a:stretch>
          </p:blipFill>
          <p:spPr>
            <a:xfrm>
              <a:off x="2819400" y="4859496"/>
              <a:ext cx="3505200" cy="767242"/>
            </a:xfrm>
            <a:prstGeom prst="rect">
              <a:avLst/>
            </a:prstGeom>
          </p:spPr>
        </p:pic>
      </p:grpSp>
      <p:grpSp>
        <p:nvGrpSpPr>
          <p:cNvPr id="4" name="群組 42"/>
          <p:cNvGrpSpPr/>
          <p:nvPr/>
        </p:nvGrpSpPr>
        <p:grpSpPr>
          <a:xfrm>
            <a:off x="891250" y="3276600"/>
            <a:ext cx="2448000" cy="1290320"/>
            <a:chOff x="914400" y="3276600"/>
            <a:chExt cx="2448000" cy="1290320"/>
          </a:xfrm>
        </p:grpSpPr>
        <p:sp>
          <p:nvSpPr>
            <p:cNvPr id="45" name="Rounded Rectangle 52"/>
            <p:cNvSpPr/>
            <p:nvPr/>
          </p:nvSpPr>
          <p:spPr bwMode="auto">
            <a:xfrm>
              <a:off x="914400"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46" name="Picture 3" descr="C:\Users\zwu\Desktop\SQL-Azure_rgb.jpg"/>
            <p:cNvPicPr>
              <a:picLocks noChangeAspect="1" noChangeArrowheads="1"/>
            </p:cNvPicPr>
            <p:nvPr/>
          </p:nvPicPr>
          <p:blipFill>
            <a:blip r:embed="rId4" cstate="screen"/>
            <a:srcRect/>
            <a:stretch>
              <a:fillRect/>
            </a:stretch>
          </p:blipFill>
          <p:spPr bwMode="auto">
            <a:xfrm>
              <a:off x="1295400" y="3657600"/>
              <a:ext cx="1676400" cy="493059"/>
            </a:xfrm>
            <a:prstGeom prst="rect">
              <a:avLst/>
            </a:prstGeom>
            <a:noFill/>
          </p:spPr>
        </p:pic>
      </p:grpSp>
      <p:grpSp>
        <p:nvGrpSpPr>
          <p:cNvPr id="5" name="群組 47"/>
          <p:cNvGrpSpPr/>
          <p:nvPr/>
        </p:nvGrpSpPr>
        <p:grpSpPr>
          <a:xfrm>
            <a:off x="5943600" y="3276600"/>
            <a:ext cx="2448000" cy="1290320"/>
            <a:chOff x="6019800" y="3276600"/>
            <a:chExt cx="2448000" cy="1290320"/>
          </a:xfrm>
        </p:grpSpPr>
        <p:sp>
          <p:nvSpPr>
            <p:cNvPr id="49" name="Rounded Rectangle 52"/>
            <p:cNvSpPr/>
            <p:nvPr/>
          </p:nvSpPr>
          <p:spPr bwMode="auto">
            <a:xfrm>
              <a:off x="6019800"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52" name="Picture 2" descr="Microsoft Codename &quot;Dallas&quot;">
              <a:hlinkClick r:id="rId5"/>
            </p:cNvPr>
            <p:cNvPicPr>
              <a:picLocks noChangeAspect="1" noChangeArrowheads="1"/>
            </p:cNvPicPr>
            <p:nvPr/>
          </p:nvPicPr>
          <p:blipFill>
            <a:blip r:embed="rId6" cstate="print"/>
            <a:srcRect/>
            <a:stretch>
              <a:fillRect/>
            </a:stretch>
          </p:blipFill>
          <p:spPr bwMode="auto">
            <a:xfrm>
              <a:off x="6430725" y="3786850"/>
              <a:ext cx="1676400" cy="302470"/>
            </a:xfrm>
            <a:prstGeom prst="rect">
              <a:avLst/>
            </a:prstGeom>
            <a:noFill/>
          </p:spPr>
        </p:pic>
      </p:grpSp>
      <p:grpSp>
        <p:nvGrpSpPr>
          <p:cNvPr id="6" name="群組 59"/>
          <p:cNvGrpSpPr/>
          <p:nvPr/>
        </p:nvGrpSpPr>
        <p:grpSpPr>
          <a:xfrm>
            <a:off x="3409238" y="3276600"/>
            <a:ext cx="2448000" cy="1290320"/>
            <a:chOff x="3409238" y="3276600"/>
            <a:chExt cx="2448000" cy="1290320"/>
          </a:xfrm>
        </p:grpSpPr>
        <p:sp>
          <p:nvSpPr>
            <p:cNvPr id="55" name="Rounded Rectangle 55"/>
            <p:cNvSpPr/>
            <p:nvPr/>
          </p:nvSpPr>
          <p:spPr bwMode="auto">
            <a:xfrm>
              <a:off x="3409238" y="3276600"/>
              <a:ext cx="2448000" cy="1290320"/>
            </a:xfrm>
            <a:prstGeom prst="roundRect">
              <a:avLst>
                <a:gd name="adj" fmla="val 2333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59" name="Picture 2"/>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Lst>
            </a:blip>
            <a:srcRect l="13089"/>
            <a:stretch>
              <a:fillRect/>
            </a:stretch>
          </p:blipFill>
          <p:spPr bwMode="auto">
            <a:xfrm>
              <a:off x="3505199" y="3657600"/>
              <a:ext cx="2286001" cy="503790"/>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altLang="zh-TW" dirty="0" smtClean="0"/>
              <a:t>Windows Azure Platform AppFabric</a:t>
            </a:r>
            <a:endParaRPr lang="en-US" dirty="0"/>
          </a:p>
        </p:txBody>
      </p:sp>
      <p:sp>
        <p:nvSpPr>
          <p:cNvPr id="2" name="Text Placeholder 1"/>
          <p:cNvSpPr>
            <a:spLocks noGrp="1"/>
          </p:cNvSpPr>
          <p:nvPr>
            <p:ph idx="1"/>
          </p:nvPr>
        </p:nvSpPr>
        <p:spPr>
          <a:xfrm>
            <a:off x="381000" y="1412875"/>
            <a:ext cx="8382000" cy="5321457"/>
          </a:xfrm>
        </p:spPr>
        <p:txBody>
          <a:bodyPr/>
          <a:lstStyle/>
          <a:p>
            <a:pPr marL="827088" lvl="1" indent="-457200"/>
            <a:r>
              <a:rPr lang="en-US" b="1" dirty="0" smtClean="0"/>
              <a:t>.NET Service Bus</a:t>
            </a:r>
          </a:p>
          <a:p>
            <a:pPr marL="1162050" lvl="2" indent="-457200"/>
            <a:r>
              <a:rPr lang="zh-TW" altLang="en-US" b="1" dirty="0" smtClean="0"/>
              <a:t>支援 </a:t>
            </a:r>
            <a:r>
              <a:rPr lang="en-US" altLang="zh-TW" b="1" dirty="0" smtClean="0"/>
              <a:t>REST </a:t>
            </a:r>
            <a:r>
              <a:rPr lang="zh-TW" altLang="en-US" b="1" dirty="0" smtClean="0"/>
              <a:t>跨越防火牆之 </a:t>
            </a:r>
            <a:r>
              <a:rPr lang="en-US" altLang="zh-TW" b="1" dirty="0" smtClean="0"/>
              <a:t>Internet Service Bus</a:t>
            </a:r>
            <a:r>
              <a:rPr lang="zh-TW" altLang="en-US" b="1" dirty="0" smtClean="0"/>
              <a:t>。</a:t>
            </a:r>
            <a:r>
              <a:rPr lang="en-US" dirty="0" smtClean="0"/>
              <a:t> </a:t>
            </a:r>
            <a:r>
              <a:rPr lang="zh-TW" altLang="en-US" dirty="0" smtClean="0"/>
              <a:t>提供</a:t>
            </a:r>
            <a:endParaRPr lang="en-US" altLang="zh-TW" dirty="0" smtClean="0"/>
          </a:p>
          <a:p>
            <a:pPr lvl="3"/>
            <a:r>
              <a:rPr lang="en-US" altLang="zh-TW" dirty="0" err="1"/>
              <a:t>Eventing</a:t>
            </a:r>
            <a:r>
              <a:rPr lang="en-US" altLang="zh-TW" dirty="0"/>
              <a:t>: </a:t>
            </a:r>
          </a:p>
          <a:p>
            <a:pPr lvl="4"/>
            <a:r>
              <a:rPr lang="zh-TW" altLang="en-US" sz="1800" dirty="0"/>
              <a:t>主動觸發通知應用系統</a:t>
            </a:r>
            <a:r>
              <a:rPr lang="en-US" altLang="zh-TW" sz="1800" dirty="0"/>
              <a:t>/</a:t>
            </a:r>
            <a:r>
              <a:rPr lang="zh-TW" altLang="en-US" sz="1800" dirty="0"/>
              <a:t>設備</a:t>
            </a:r>
            <a:endParaRPr lang="en-US" altLang="zh-TW" sz="1800" dirty="0"/>
          </a:p>
          <a:p>
            <a:pPr lvl="3"/>
            <a:r>
              <a:rPr lang="en-US" altLang="zh-TW" dirty="0"/>
              <a:t>Service </a:t>
            </a:r>
            <a:r>
              <a:rPr lang="en-US" altLang="zh-TW" dirty="0" err="1"/>
              <a:t>Remoting</a:t>
            </a:r>
            <a:r>
              <a:rPr lang="en-US" altLang="zh-TW" dirty="0"/>
              <a:t>: </a:t>
            </a:r>
          </a:p>
          <a:p>
            <a:pPr lvl="4"/>
            <a:r>
              <a:rPr lang="zh-TW" altLang="en-US" sz="1800" dirty="0"/>
              <a:t>顧及資料傳輸安全前提下，讓企業內部應用系統提供服務給雲端應用系統叫用</a:t>
            </a:r>
            <a:endParaRPr lang="en-US" altLang="zh-TW" sz="1800" dirty="0"/>
          </a:p>
          <a:p>
            <a:pPr lvl="3"/>
            <a:r>
              <a:rPr lang="en-US" altLang="zh-TW" dirty="0"/>
              <a:t>Tunneling: </a:t>
            </a:r>
          </a:p>
          <a:p>
            <a:pPr lvl="4"/>
            <a:r>
              <a:rPr lang="zh-TW" altLang="en-US" sz="1800" dirty="0"/>
              <a:t>應用程式對應用程式之間通訊，可穿越 </a:t>
            </a:r>
            <a:r>
              <a:rPr lang="en-US" altLang="zh-TW" sz="1800" dirty="0"/>
              <a:t>NAT </a:t>
            </a:r>
            <a:r>
              <a:rPr lang="zh-TW" altLang="en-US" sz="1800" dirty="0"/>
              <a:t>與防火</a:t>
            </a:r>
            <a:r>
              <a:rPr lang="zh-TW" altLang="en-US" sz="1800" dirty="0" smtClean="0"/>
              <a:t>牆</a:t>
            </a:r>
            <a:endParaRPr lang="en-US" altLang="zh-TW" dirty="0" smtClean="0"/>
          </a:p>
          <a:p>
            <a:pPr marL="827088" lvl="1" indent="-457200"/>
            <a:r>
              <a:rPr lang="en-US" b="1" dirty="0" smtClean="0"/>
              <a:t>.NET Access Control Service</a:t>
            </a:r>
          </a:p>
          <a:p>
            <a:pPr marL="1162050" lvl="2" indent="-457200"/>
            <a:r>
              <a:rPr lang="zh-TW" altLang="en-US" b="1" dirty="0" smtClean="0"/>
              <a:t>邦聯式</a:t>
            </a:r>
            <a:r>
              <a:rPr lang="en-US" b="1" dirty="0" smtClean="0"/>
              <a:t> (</a:t>
            </a:r>
            <a:r>
              <a:rPr lang="en-US" dirty="0" smtClean="0"/>
              <a:t>federated) </a:t>
            </a:r>
            <a:r>
              <a:rPr lang="zh-TW" altLang="en-US" dirty="0" smtClean="0"/>
              <a:t>身分認證與權限管理機制</a:t>
            </a:r>
            <a:endParaRPr lang="en-US" altLang="zh-TW" dirty="0" smtClean="0"/>
          </a:p>
          <a:p>
            <a:pPr lvl="3"/>
            <a:r>
              <a:rPr lang="zh-TW" altLang="en-US" sz="1800" dirty="0"/>
              <a:t>能夠整合 </a:t>
            </a:r>
            <a:r>
              <a:rPr lang="en-US" altLang="zh-TW" sz="1800" dirty="0"/>
              <a:t>Microsoft ADFS version 2</a:t>
            </a:r>
          </a:p>
          <a:p>
            <a:pPr lvl="3"/>
            <a:r>
              <a:rPr lang="zh-TW" altLang="en-US" sz="1800" dirty="0"/>
              <a:t>支援</a:t>
            </a:r>
            <a:r>
              <a:rPr lang="en-US" altLang="zh-TW" sz="1800" dirty="0"/>
              <a:t> Web Resource Authorization Protocol (WRAP) </a:t>
            </a:r>
            <a:r>
              <a:rPr lang="zh-TW" altLang="en-US" sz="1800" dirty="0"/>
              <a:t>與 </a:t>
            </a:r>
            <a:r>
              <a:rPr lang="en-US" altLang="zh-TW" sz="1800" dirty="0"/>
              <a:t>Simple Web Token (SWT)</a:t>
            </a:r>
          </a:p>
          <a:p>
            <a:pPr marL="1162050" lvl="2" indent="-457200"/>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Windows Azure Platform AppFabric</a:t>
            </a:r>
            <a:endParaRPr lang="en-US" dirty="0"/>
          </a:p>
        </p:txBody>
      </p:sp>
      <p:grpSp>
        <p:nvGrpSpPr>
          <p:cNvPr id="3" name="Group 108"/>
          <p:cNvGrpSpPr/>
          <p:nvPr/>
        </p:nvGrpSpPr>
        <p:grpSpPr>
          <a:xfrm>
            <a:off x="288472" y="4038600"/>
            <a:ext cx="8599515" cy="2514600"/>
            <a:chOff x="272143" y="4191000"/>
            <a:chExt cx="8599515" cy="2514600"/>
          </a:xfrm>
        </p:grpSpPr>
        <p:sp>
          <p:nvSpPr>
            <p:cNvPr id="118" name="Rounded Rectangle 117"/>
            <p:cNvSpPr/>
            <p:nvPr/>
          </p:nvSpPr>
          <p:spPr bwMode="auto">
            <a:xfrm>
              <a:off x="272143" y="4191000"/>
              <a:ext cx="8599515" cy="2514599"/>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0" rIns="91436" bIns="0" numCol="1" rtlCol="0" anchor="b"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119" name="TextBox 118"/>
            <p:cNvSpPr txBox="1"/>
            <p:nvPr/>
          </p:nvSpPr>
          <p:spPr>
            <a:xfrm>
              <a:off x="363120" y="4336602"/>
              <a:ext cx="5275680" cy="387798"/>
            </a:xfrm>
            <a:prstGeom prst="rect">
              <a:avLst/>
            </a:prstGeom>
            <a:noFill/>
          </p:spPr>
          <p:txBody>
            <a:bodyPr wrap="square" rtlCol="0">
              <a:spAutoFit/>
            </a:bodyPr>
            <a:lstStyle/>
            <a:p>
              <a:pPr>
                <a:lnSpc>
                  <a:spcPct val="80000"/>
                </a:lnSpc>
              </a:pPr>
              <a:r>
                <a:rPr lang="en-US" sz="2400" dirty="0" smtClean="0"/>
                <a:t>.NET Access Control Service</a:t>
              </a:r>
              <a:endParaRPr lang="en-US" sz="2400" dirty="0"/>
            </a:p>
          </p:txBody>
        </p:sp>
        <p:grpSp>
          <p:nvGrpSpPr>
            <p:cNvPr id="5" name="Worker process"/>
            <p:cNvGrpSpPr/>
            <p:nvPr/>
          </p:nvGrpSpPr>
          <p:grpSpPr>
            <a:xfrm>
              <a:off x="1524000" y="5279743"/>
              <a:ext cx="1573120" cy="1121057"/>
              <a:chOff x="4059713" y="2223240"/>
              <a:chExt cx="1573120" cy="1121057"/>
            </a:xfrm>
          </p:grpSpPr>
          <p:pic>
            <p:nvPicPr>
              <p:cNvPr id="149" name="Picture 72" descr="cod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87740" y="2223240"/>
                <a:ext cx="506085" cy="719998"/>
              </a:xfrm>
              <a:prstGeom prst="rect">
                <a:avLst/>
              </a:prstGeom>
              <a:noFill/>
              <a:ln w="9525">
                <a:noFill/>
                <a:miter lim="800000"/>
                <a:headEnd/>
                <a:tailEnd/>
              </a:ln>
            </p:spPr>
          </p:pic>
          <p:sp>
            <p:nvSpPr>
              <p:cNvPr id="150" name="TextBox 149"/>
              <p:cNvSpPr txBox="1"/>
              <p:nvPr/>
            </p:nvSpPr>
            <p:spPr>
              <a:xfrm>
                <a:off x="4059713" y="3005743"/>
                <a:ext cx="1573120" cy="338554"/>
              </a:xfrm>
              <a:prstGeom prst="rect">
                <a:avLst/>
              </a:prstGeom>
              <a:noFill/>
            </p:spPr>
            <p:txBody>
              <a:bodyPr wrap="square" rtlCol="0">
                <a:spAutoFit/>
              </a:bodyPr>
              <a:lstStyle/>
              <a:p>
                <a:r>
                  <a:rPr lang="en-US" sz="1600" dirty="0" smtClean="0"/>
                  <a:t>Application</a:t>
                </a:r>
                <a:endParaRPr lang="en-US" sz="1600" dirty="0"/>
              </a:p>
            </p:txBody>
          </p:sp>
        </p:grpSp>
        <p:pic>
          <p:nvPicPr>
            <p:cNvPr id="153" name="Picture 34" descr="xml_icon"/>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a:xfrm>
              <a:off x="6088385" y="4572000"/>
              <a:ext cx="609600" cy="677333"/>
            </a:xfrm>
            <a:prstGeom prst="rect">
              <a:avLst/>
            </a:prstGeom>
            <a:noFill/>
          </p:spPr>
        </p:pic>
        <p:sp>
          <p:nvSpPr>
            <p:cNvPr id="154" name="TextBox 153"/>
            <p:cNvSpPr txBox="1"/>
            <p:nvPr/>
          </p:nvSpPr>
          <p:spPr>
            <a:xfrm>
              <a:off x="6614672" y="4581976"/>
              <a:ext cx="975210" cy="338554"/>
            </a:xfrm>
            <a:prstGeom prst="rect">
              <a:avLst/>
            </a:prstGeom>
            <a:noFill/>
          </p:spPr>
          <p:txBody>
            <a:bodyPr wrap="square" rtlCol="0">
              <a:spAutoFit/>
            </a:bodyPr>
            <a:lstStyle/>
            <a:p>
              <a:r>
                <a:rPr lang="en-US" sz="1600" dirty="0" smtClean="0"/>
                <a:t>Services</a:t>
              </a:r>
              <a:endParaRPr lang="en-US" sz="1600" dirty="0"/>
            </a:p>
          </p:txBody>
        </p:sp>
        <p:pic>
          <p:nvPicPr>
            <p:cNvPr id="170" name="Picture 3" descr="D:\Clip_Installer\DVD_ART\Artwork_Imagery\Shapes and Graphics\Internet Cloud\cloud illustration icon.png"/>
            <p:cNvPicPr>
              <a:picLocks noChangeAspect="1" noChangeArrowheads="1"/>
            </p:cNvPicPr>
            <p:nvPr/>
          </p:nvPicPr>
          <p:blipFill>
            <a:blip r:embed="rId5" cstate="print"/>
            <a:srcRect/>
            <a:stretch>
              <a:fillRect/>
            </a:stretch>
          </p:blipFill>
          <p:spPr bwMode="auto">
            <a:xfrm>
              <a:off x="2743200" y="4495800"/>
              <a:ext cx="3690739" cy="2209800"/>
            </a:xfrm>
            <a:prstGeom prst="rect">
              <a:avLst/>
            </a:prstGeom>
            <a:noFill/>
            <a:ln w="9525">
              <a:noFill/>
              <a:miter lim="800000"/>
              <a:headEnd/>
              <a:tailEnd/>
            </a:ln>
          </p:spPr>
        </p:pic>
        <p:sp>
          <p:nvSpPr>
            <p:cNvPr id="151" name="Rounded Rectangle 150"/>
            <p:cNvSpPr>
              <a:spLocks/>
            </p:cNvSpPr>
            <p:nvPr/>
          </p:nvSpPr>
          <p:spPr bwMode="auto">
            <a:xfrm>
              <a:off x="3877350" y="4806707"/>
              <a:ext cx="1299063"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Access</a:t>
              </a:r>
              <a:br>
                <a:rPr lang="en-US"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br>
              <a:r>
                <a:rPr lang="en-US"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Control</a:t>
              </a:r>
              <a:endParaRPr lang="en-US"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171" name="Circular Arrow 170"/>
            <p:cNvSpPr/>
            <p:nvPr/>
          </p:nvSpPr>
          <p:spPr>
            <a:xfrm>
              <a:off x="5227220" y="4868109"/>
              <a:ext cx="383444" cy="378262"/>
            </a:xfrm>
            <a:prstGeom prst="circularArrow">
              <a:avLst>
                <a:gd name="adj1" fmla="val 0"/>
                <a:gd name="adj2" fmla="val 1180198"/>
                <a:gd name="adj3" fmla="val 6763789"/>
                <a:gd name="adj4" fmla="val 10800000"/>
                <a:gd name="adj5" fmla="val 953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73" name="Straight Arrow Connector 172"/>
            <p:cNvCxnSpPr/>
            <p:nvPr/>
          </p:nvCxnSpPr>
          <p:spPr>
            <a:xfrm flipV="1">
              <a:off x="2286000" y="5008146"/>
              <a:ext cx="1506120" cy="3258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5" name="Straight Arrow Connector 174"/>
            <p:cNvCxnSpPr/>
            <p:nvPr/>
          </p:nvCxnSpPr>
          <p:spPr>
            <a:xfrm rot="10800000" flipV="1">
              <a:off x="2362200" y="5211346"/>
              <a:ext cx="1404520" cy="2750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a:off x="2438400" y="5638800"/>
              <a:ext cx="3869871" cy="1588"/>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189" name="Straight Arrow Connector 188"/>
            <p:cNvCxnSpPr>
              <a:endCxn id="153" idx="2"/>
            </p:cNvCxnSpPr>
            <p:nvPr/>
          </p:nvCxnSpPr>
          <p:spPr>
            <a:xfrm rot="5400000" flipH="1" flipV="1">
              <a:off x="6126059" y="5371675"/>
              <a:ext cx="389467" cy="1447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1" name="Straight Arrow Connector 190"/>
            <p:cNvCxnSpPr/>
            <p:nvPr/>
          </p:nvCxnSpPr>
          <p:spPr>
            <a:xfrm rot="16200000" flipH="1">
              <a:off x="6207710" y="5716755"/>
              <a:ext cx="431801" cy="2591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4" name="Rounded Rectangle 73"/>
            <p:cNvSpPr>
              <a:spLocks/>
            </p:cNvSpPr>
            <p:nvPr/>
          </p:nvSpPr>
          <p:spPr bwMode="auto">
            <a:xfrm>
              <a:off x="5410200" y="6096000"/>
              <a:ext cx="2362200" cy="4572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20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Service Bus</a:t>
              </a:r>
              <a:endParaRPr lang="en-US" sz="200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grpSp>
      <p:grpSp>
        <p:nvGrpSpPr>
          <p:cNvPr id="6" name="Group 107"/>
          <p:cNvGrpSpPr/>
          <p:nvPr/>
        </p:nvGrpSpPr>
        <p:grpSpPr>
          <a:xfrm>
            <a:off x="288472" y="1420813"/>
            <a:ext cx="8599515" cy="2514600"/>
            <a:chOff x="304800" y="762000"/>
            <a:chExt cx="8599515" cy="2514600"/>
          </a:xfrm>
        </p:grpSpPr>
        <p:sp>
          <p:nvSpPr>
            <p:cNvPr id="4" name="Rounded Rectangle 3"/>
            <p:cNvSpPr/>
            <p:nvPr/>
          </p:nvSpPr>
          <p:spPr bwMode="auto">
            <a:xfrm>
              <a:off x="304800" y="762000"/>
              <a:ext cx="8599515" cy="25146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0" rIns="91436" bIns="0" numCol="1" rtlCol="0" anchor="b"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grpSp>
          <p:nvGrpSpPr>
            <p:cNvPr id="9" name="Worker process"/>
            <p:cNvGrpSpPr/>
            <p:nvPr/>
          </p:nvGrpSpPr>
          <p:grpSpPr>
            <a:xfrm>
              <a:off x="1447800" y="1447800"/>
              <a:ext cx="1448198" cy="1060789"/>
              <a:chOff x="4467793" y="2223240"/>
              <a:chExt cx="1448198" cy="1060789"/>
            </a:xfrm>
          </p:grpSpPr>
          <p:pic>
            <p:nvPicPr>
              <p:cNvPr id="7" name="Picture 72" descr="cod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76108" y="2223240"/>
                <a:ext cx="506085" cy="719998"/>
              </a:xfrm>
              <a:prstGeom prst="rect">
                <a:avLst/>
              </a:prstGeom>
              <a:noFill/>
              <a:ln w="9525">
                <a:noFill/>
                <a:miter lim="800000"/>
                <a:headEnd/>
                <a:tailEnd/>
              </a:ln>
            </p:spPr>
          </p:pic>
          <p:sp>
            <p:nvSpPr>
              <p:cNvPr id="8" name="TextBox 7"/>
              <p:cNvSpPr txBox="1"/>
              <p:nvPr/>
            </p:nvSpPr>
            <p:spPr>
              <a:xfrm>
                <a:off x="4467793" y="2942243"/>
                <a:ext cx="1448198" cy="341786"/>
              </a:xfrm>
              <a:prstGeom prst="rect">
                <a:avLst/>
              </a:prstGeom>
              <a:noFill/>
            </p:spPr>
            <p:txBody>
              <a:bodyPr wrap="square" rtlCol="0">
                <a:spAutoFit/>
              </a:bodyPr>
              <a:lstStyle/>
              <a:p>
                <a:r>
                  <a:rPr lang="en-US" sz="1600" dirty="0" smtClean="0"/>
                  <a:t>Application</a:t>
                </a:r>
                <a:endParaRPr lang="en-US" sz="1600" dirty="0"/>
              </a:p>
            </p:txBody>
          </p:sp>
        </p:grpSp>
        <p:pic>
          <p:nvPicPr>
            <p:cNvPr id="10" name="Picture 34" descr="xml_icon"/>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a:xfrm>
              <a:off x="6868264" y="814764"/>
              <a:ext cx="609600" cy="677333"/>
            </a:xfrm>
            <a:prstGeom prst="rect">
              <a:avLst/>
            </a:prstGeom>
            <a:noFill/>
          </p:spPr>
        </p:pic>
        <p:sp>
          <p:nvSpPr>
            <p:cNvPr id="11" name="TextBox 10"/>
            <p:cNvSpPr txBox="1"/>
            <p:nvPr/>
          </p:nvSpPr>
          <p:spPr>
            <a:xfrm>
              <a:off x="7394551" y="888240"/>
              <a:ext cx="975210" cy="338554"/>
            </a:xfrm>
            <a:prstGeom prst="rect">
              <a:avLst/>
            </a:prstGeom>
            <a:noFill/>
          </p:spPr>
          <p:txBody>
            <a:bodyPr wrap="square" rtlCol="0">
              <a:spAutoFit/>
            </a:bodyPr>
            <a:lstStyle/>
            <a:p>
              <a:r>
                <a:rPr lang="en-US" sz="1600" dirty="0" smtClean="0"/>
                <a:t>Service</a:t>
              </a:r>
              <a:endParaRPr lang="en-US" sz="1600" dirty="0"/>
            </a:p>
          </p:txBody>
        </p:sp>
        <p:pic>
          <p:nvPicPr>
            <p:cNvPr id="12" name="Picture 34" descr="xml_icon"/>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a:xfrm>
              <a:off x="7147664" y="1818064"/>
              <a:ext cx="609600" cy="677333"/>
            </a:xfrm>
            <a:prstGeom prst="rect">
              <a:avLst/>
            </a:prstGeom>
            <a:noFill/>
          </p:spPr>
        </p:pic>
        <p:sp>
          <p:nvSpPr>
            <p:cNvPr id="13" name="TextBox 12"/>
            <p:cNvSpPr txBox="1"/>
            <p:nvPr/>
          </p:nvSpPr>
          <p:spPr>
            <a:xfrm>
              <a:off x="7673951" y="1942340"/>
              <a:ext cx="975210" cy="338554"/>
            </a:xfrm>
            <a:prstGeom prst="rect">
              <a:avLst/>
            </a:prstGeom>
            <a:noFill/>
          </p:spPr>
          <p:txBody>
            <a:bodyPr wrap="square" rtlCol="0">
              <a:spAutoFit/>
            </a:bodyPr>
            <a:lstStyle/>
            <a:p>
              <a:r>
                <a:rPr lang="en-US" sz="1600" dirty="0" smtClean="0"/>
                <a:t>Service</a:t>
              </a:r>
              <a:endParaRPr lang="en-US" sz="1600" dirty="0"/>
            </a:p>
          </p:txBody>
        </p:sp>
        <p:cxnSp>
          <p:nvCxnSpPr>
            <p:cNvPr id="20" name="Elbow Connector 19"/>
            <p:cNvCxnSpPr>
              <a:endCxn id="10" idx="1"/>
            </p:cNvCxnSpPr>
            <p:nvPr/>
          </p:nvCxnSpPr>
          <p:spPr>
            <a:xfrm flipV="1">
              <a:off x="5943599" y="1153431"/>
              <a:ext cx="924665" cy="472169"/>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a:endCxn id="12" idx="1"/>
            </p:cNvCxnSpPr>
            <p:nvPr/>
          </p:nvCxnSpPr>
          <p:spPr>
            <a:xfrm>
              <a:off x="6019799" y="1758950"/>
              <a:ext cx="1127865" cy="397781"/>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pic>
          <p:nvPicPr>
            <p:cNvPr id="14" name="Picture 3" descr="D:\Clip_Installer\DVD_ART\Artwork_Imagery\Shapes and Graphics\Internet Cloud\cloud illustration icon.png"/>
            <p:cNvPicPr>
              <a:picLocks noChangeAspect="1" noChangeArrowheads="1"/>
            </p:cNvPicPr>
            <p:nvPr/>
          </p:nvPicPr>
          <p:blipFill>
            <a:blip r:embed="rId5" cstate="print"/>
            <a:srcRect/>
            <a:stretch>
              <a:fillRect/>
            </a:stretch>
          </p:blipFill>
          <p:spPr bwMode="auto">
            <a:xfrm>
              <a:off x="3048000" y="762000"/>
              <a:ext cx="3302803" cy="1977526"/>
            </a:xfrm>
            <a:prstGeom prst="rect">
              <a:avLst/>
            </a:prstGeom>
            <a:noFill/>
            <a:ln w="9525">
              <a:noFill/>
              <a:miter lim="800000"/>
              <a:headEnd/>
              <a:tailEnd/>
            </a:ln>
          </p:spPr>
        </p:pic>
        <p:pic>
          <p:nvPicPr>
            <p:cNvPr id="16" name="Firewall" descr="firewall"/>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243691" y="1842417"/>
              <a:ext cx="637338" cy="700585"/>
            </a:xfrm>
            <a:prstGeom prst="rect">
              <a:avLst/>
            </a:prstGeom>
            <a:noFill/>
            <a:ln w="9525">
              <a:noFill/>
              <a:miter lim="800000"/>
              <a:headEnd/>
              <a:tailEnd/>
            </a:ln>
          </p:spPr>
        </p:pic>
        <p:sp>
          <p:nvSpPr>
            <p:cNvPr id="93" name="TextBox 92"/>
            <p:cNvSpPr txBox="1"/>
            <p:nvPr/>
          </p:nvSpPr>
          <p:spPr>
            <a:xfrm>
              <a:off x="444499" y="787400"/>
              <a:ext cx="3169558" cy="461665"/>
            </a:xfrm>
            <a:prstGeom prst="rect">
              <a:avLst/>
            </a:prstGeom>
            <a:noFill/>
          </p:spPr>
          <p:txBody>
            <a:bodyPr wrap="square" rtlCol="0">
              <a:spAutoFit/>
            </a:bodyPr>
            <a:lstStyle/>
            <a:p>
              <a:r>
                <a:rPr lang="en-US" sz="2400" dirty="0" smtClean="0"/>
                <a:t>.NET Service Bus</a:t>
              </a:r>
              <a:endParaRPr lang="en-US" sz="2400" dirty="0"/>
            </a:p>
          </p:txBody>
        </p:sp>
        <p:sp>
          <p:nvSpPr>
            <p:cNvPr id="152" name="Rounded Rectangle 151"/>
            <p:cNvSpPr>
              <a:spLocks/>
            </p:cNvSpPr>
            <p:nvPr/>
          </p:nvSpPr>
          <p:spPr bwMode="auto">
            <a:xfrm>
              <a:off x="3479799" y="1525761"/>
              <a:ext cx="2527299" cy="455439"/>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20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Service Bus</a:t>
              </a:r>
              <a:endParaRPr lang="en-US" sz="200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cxnSp>
          <p:nvCxnSpPr>
            <p:cNvPr id="99" name="Straight Arrow Connector 98"/>
            <p:cNvCxnSpPr>
              <a:endCxn id="152" idx="1"/>
            </p:cNvCxnSpPr>
            <p:nvPr/>
          </p:nvCxnSpPr>
          <p:spPr>
            <a:xfrm flipV="1">
              <a:off x="2438400" y="1753481"/>
              <a:ext cx="1041399" cy="8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900" decel="100000" fill="hold"/>
                                        <p:tgtEl>
                                          <p:spTgt spid="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6324600" cy="498598"/>
          </a:xfrm>
        </p:spPr>
        <p:txBody>
          <a:bodyPr>
            <a:normAutofit/>
          </a:bodyPr>
          <a:lstStyle/>
          <a:p>
            <a:r>
              <a:rPr lang="zh-TW" altLang="en-US" sz="3600" dirty="0" smtClean="0"/>
              <a:t>各種不同形式的雲端平台</a:t>
            </a:r>
            <a:endParaRPr lang="en-US" sz="3600" dirty="0"/>
          </a:p>
        </p:txBody>
      </p:sp>
      <p:sp>
        <p:nvSpPr>
          <p:cNvPr id="39" name="TextBox 38"/>
          <p:cNvSpPr txBox="1"/>
          <p:nvPr/>
        </p:nvSpPr>
        <p:spPr>
          <a:xfrm>
            <a:off x="533400" y="838200"/>
            <a:ext cx="1524000" cy="646331"/>
          </a:xfrm>
          <a:prstGeom prst="rect">
            <a:avLst/>
          </a:prstGeom>
          <a:noFill/>
        </p:spPr>
        <p:txBody>
          <a:bodyPr wrap="square" rtlCol="0">
            <a:spAutoFit/>
          </a:bodyPr>
          <a:lstStyle/>
          <a:p>
            <a:pPr algn="ctr"/>
            <a:r>
              <a:rPr lang="en-US" sz="1800" b="1" i="1" dirty="0" smtClean="0">
                <a:effectLst>
                  <a:glow rad="101600">
                    <a:schemeClr val="accent2">
                      <a:satMod val="175000"/>
                      <a:alpha val="40000"/>
                    </a:schemeClr>
                  </a:glow>
                </a:effectLst>
              </a:rPr>
              <a:t>Storage as a Service</a:t>
            </a:r>
            <a:endParaRPr lang="en-US" sz="1800" b="1" i="1" dirty="0">
              <a:effectLst>
                <a:glow rad="101600">
                  <a:schemeClr val="accent2">
                    <a:satMod val="175000"/>
                    <a:alpha val="40000"/>
                  </a:schemeClr>
                </a:glow>
              </a:effectLst>
            </a:endParaRPr>
          </a:p>
        </p:txBody>
      </p:sp>
      <p:sp>
        <p:nvSpPr>
          <p:cNvPr id="40" name="TextBox 39"/>
          <p:cNvSpPr txBox="1"/>
          <p:nvPr/>
        </p:nvSpPr>
        <p:spPr>
          <a:xfrm>
            <a:off x="2286000" y="762000"/>
            <a:ext cx="1905000" cy="923330"/>
          </a:xfrm>
          <a:prstGeom prst="rect">
            <a:avLst/>
          </a:prstGeom>
          <a:noFill/>
        </p:spPr>
        <p:txBody>
          <a:bodyPr wrap="square" rtlCol="0">
            <a:spAutoFit/>
          </a:bodyPr>
          <a:lstStyle/>
          <a:p>
            <a:pPr algn="ctr"/>
            <a:r>
              <a:rPr lang="en-US" sz="1800" b="1" i="1" dirty="0" smtClean="0">
                <a:effectLst>
                  <a:glow rad="101600">
                    <a:schemeClr val="accent2">
                      <a:satMod val="175000"/>
                      <a:alpha val="40000"/>
                    </a:schemeClr>
                  </a:glow>
                </a:effectLst>
              </a:rPr>
              <a:t>Infrastructure as a Service Software</a:t>
            </a:r>
            <a:endParaRPr lang="en-US" sz="1800" b="1" i="1" dirty="0">
              <a:effectLst>
                <a:glow rad="101600">
                  <a:schemeClr val="accent2">
                    <a:satMod val="175000"/>
                    <a:alpha val="40000"/>
                  </a:schemeClr>
                </a:glow>
              </a:effectLst>
            </a:endParaRPr>
          </a:p>
        </p:txBody>
      </p:sp>
      <p:sp>
        <p:nvSpPr>
          <p:cNvPr id="41" name="TextBox 40"/>
          <p:cNvSpPr txBox="1"/>
          <p:nvPr/>
        </p:nvSpPr>
        <p:spPr>
          <a:xfrm>
            <a:off x="4800600" y="914400"/>
            <a:ext cx="1524000" cy="646331"/>
          </a:xfrm>
          <a:prstGeom prst="rect">
            <a:avLst/>
          </a:prstGeom>
          <a:noFill/>
        </p:spPr>
        <p:txBody>
          <a:bodyPr wrap="square" rtlCol="0">
            <a:spAutoFit/>
          </a:bodyPr>
          <a:lstStyle/>
          <a:p>
            <a:pPr algn="ctr"/>
            <a:r>
              <a:rPr lang="en-US" sz="1800" b="1" i="1" dirty="0" smtClean="0">
                <a:effectLst>
                  <a:glow rad="101600">
                    <a:schemeClr val="accent2">
                      <a:satMod val="175000"/>
                      <a:alpha val="40000"/>
                    </a:schemeClr>
                  </a:glow>
                </a:effectLst>
              </a:rPr>
              <a:t>Platform as a Service</a:t>
            </a:r>
            <a:endParaRPr lang="en-US" sz="1800" b="1" i="1" dirty="0">
              <a:effectLst>
                <a:glow rad="101600">
                  <a:schemeClr val="accent2">
                    <a:satMod val="175000"/>
                    <a:alpha val="40000"/>
                  </a:schemeClr>
                </a:glow>
              </a:effectLst>
            </a:endParaRPr>
          </a:p>
        </p:txBody>
      </p:sp>
      <p:sp>
        <p:nvSpPr>
          <p:cNvPr id="42" name="TextBox 41"/>
          <p:cNvSpPr txBox="1"/>
          <p:nvPr/>
        </p:nvSpPr>
        <p:spPr>
          <a:xfrm>
            <a:off x="6934200" y="953869"/>
            <a:ext cx="1524000" cy="646331"/>
          </a:xfrm>
          <a:prstGeom prst="rect">
            <a:avLst/>
          </a:prstGeom>
          <a:noFill/>
        </p:spPr>
        <p:txBody>
          <a:bodyPr wrap="square" rtlCol="0">
            <a:spAutoFit/>
          </a:bodyPr>
          <a:lstStyle/>
          <a:p>
            <a:pPr algn="ctr"/>
            <a:r>
              <a:rPr lang="en-US" sz="1800" b="1" i="1" dirty="0" smtClean="0">
                <a:effectLst>
                  <a:glow rad="101600">
                    <a:schemeClr val="accent2">
                      <a:satMod val="175000"/>
                      <a:alpha val="40000"/>
                    </a:schemeClr>
                  </a:glow>
                </a:effectLst>
              </a:rPr>
              <a:t>Software as a Service </a:t>
            </a:r>
            <a:endParaRPr lang="en-US" sz="1800" b="1" i="1" dirty="0">
              <a:effectLst>
                <a:glow rad="101600">
                  <a:schemeClr val="accent2">
                    <a:satMod val="175000"/>
                    <a:alpha val="40000"/>
                  </a:schemeClr>
                </a:glow>
              </a:effectLst>
            </a:endParaRPr>
          </a:p>
        </p:txBody>
      </p:sp>
      <p:sp>
        <p:nvSpPr>
          <p:cNvPr id="48" name="Rectangle 2"/>
          <p:cNvSpPr>
            <a:spLocks noChangeArrowheads="1"/>
          </p:cNvSpPr>
          <p:nvPr/>
        </p:nvSpPr>
        <p:spPr bwMode="auto">
          <a:xfrm>
            <a:off x="4719622" y="2514600"/>
            <a:ext cx="1909778" cy="198597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noAutofit/>
          </a:bodyPr>
          <a:lstStyle/>
          <a:p>
            <a:pPr eaLnBrk="0" hangingPunct="0"/>
            <a:r>
              <a:rPr lang="en-US" sz="1800" dirty="0" smtClean="0">
                <a:solidFill>
                  <a:schemeClr val="bg1">
                    <a:lumMod val="50000"/>
                  </a:schemeClr>
                </a:solidFill>
              </a:rPr>
              <a:t>Configurators / </a:t>
            </a:r>
          </a:p>
          <a:p>
            <a:pPr eaLnBrk="0" hangingPunct="0"/>
            <a:r>
              <a:rPr lang="en-US" sz="1800" dirty="0" smtClean="0">
                <a:solidFill>
                  <a:schemeClr val="bg1">
                    <a:lumMod val="50000"/>
                  </a:schemeClr>
                </a:solidFill>
              </a:rPr>
              <a:t>APIs</a:t>
            </a:r>
            <a:endParaRPr lang="en-US" sz="1800" dirty="0">
              <a:solidFill>
                <a:schemeClr val="bg1">
                  <a:lumMod val="50000"/>
                </a:schemeClr>
              </a:solidFill>
            </a:endParaRPr>
          </a:p>
        </p:txBody>
      </p:sp>
      <p:sp>
        <p:nvSpPr>
          <p:cNvPr id="32" name="Rectangle 2"/>
          <p:cNvSpPr>
            <a:spLocks noChangeArrowheads="1"/>
          </p:cNvSpPr>
          <p:nvPr/>
        </p:nvSpPr>
        <p:spPr bwMode="auto">
          <a:xfrm>
            <a:off x="381000" y="3133718"/>
            <a:ext cx="1752600" cy="1285882"/>
          </a:xfrm>
          <a:prstGeom prst="rect">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0800000" scaled="1"/>
            <a:tileRect/>
          </a:gradFill>
          <a:ln w="19050" algn="ctr">
            <a:noFill/>
            <a:miter lim="800000"/>
            <a:headEnd/>
            <a:tailEn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pPr eaLnBrk="0" hangingPunct="0"/>
            <a:r>
              <a:rPr lang="en-US" sz="2000" dirty="0" smtClean="0">
                <a:solidFill>
                  <a:schemeClr val="bg1">
                    <a:lumMod val="50000"/>
                  </a:schemeClr>
                </a:solidFill>
              </a:rPr>
              <a:t> Virtualization</a:t>
            </a:r>
            <a:endParaRPr lang="en-US" sz="2000" dirty="0">
              <a:solidFill>
                <a:schemeClr val="bg1">
                  <a:lumMod val="50000"/>
                </a:schemeClr>
              </a:solidFill>
            </a:endParaRPr>
          </a:p>
        </p:txBody>
      </p:sp>
      <p:sp>
        <p:nvSpPr>
          <p:cNvPr id="55" name="Oval 106"/>
          <p:cNvSpPr>
            <a:spLocks noChangeArrowheads="1"/>
          </p:cNvSpPr>
          <p:nvPr/>
        </p:nvSpPr>
        <p:spPr bwMode="auto">
          <a:xfrm>
            <a:off x="609600" y="3581400"/>
            <a:ext cx="1219200" cy="685800"/>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r>
              <a:rPr lang="en-US" sz="2000" dirty="0" smtClean="0">
                <a:solidFill>
                  <a:schemeClr val="bg1">
                    <a:lumMod val="50000"/>
                  </a:schemeClr>
                </a:solidFill>
              </a:rPr>
              <a:t>Disks</a:t>
            </a:r>
            <a:endParaRPr lang="en-US" sz="2000" dirty="0">
              <a:solidFill>
                <a:schemeClr val="bg1">
                  <a:lumMod val="50000"/>
                </a:schemeClr>
              </a:solidFill>
            </a:endParaRPr>
          </a:p>
        </p:txBody>
      </p:sp>
      <p:sp>
        <p:nvSpPr>
          <p:cNvPr id="63" name="Rectangle 2"/>
          <p:cNvSpPr>
            <a:spLocks noChangeArrowheads="1"/>
          </p:cNvSpPr>
          <p:nvPr/>
        </p:nvSpPr>
        <p:spPr bwMode="auto">
          <a:xfrm>
            <a:off x="4800600" y="3124200"/>
            <a:ext cx="1752600" cy="1295400"/>
          </a:xfrm>
          <a:prstGeom prst="rect">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0800000" scaled="1"/>
            <a:tileRect/>
          </a:gradFill>
          <a:ln w="19050" algn="ctr">
            <a:noFill/>
            <a:miter lim="800000"/>
            <a:headEnd/>
            <a:tailEn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pPr algn="ctr" eaLnBrk="0" hangingPunct="0"/>
            <a:r>
              <a:rPr lang="en-US" sz="1800" dirty="0" smtClean="0">
                <a:solidFill>
                  <a:schemeClr val="bg1">
                    <a:lumMod val="50000"/>
                  </a:schemeClr>
                </a:solidFill>
              </a:rPr>
              <a:t>Virtual Platform Software</a:t>
            </a:r>
            <a:endParaRPr lang="en-US" sz="1800" dirty="0">
              <a:solidFill>
                <a:schemeClr val="bg1">
                  <a:lumMod val="50000"/>
                </a:schemeClr>
              </a:solidFill>
            </a:endParaRPr>
          </a:p>
        </p:txBody>
      </p:sp>
      <p:sp>
        <p:nvSpPr>
          <p:cNvPr id="64" name="&quot;GLASS&quot;; White to Transparent Linear; Shadow; 1pt stroke;"/>
          <p:cNvSpPr/>
          <p:nvPr/>
        </p:nvSpPr>
        <p:spPr bwMode="auto">
          <a:xfrm>
            <a:off x="228600" y="1752600"/>
            <a:ext cx="2057400" cy="2895600"/>
          </a:xfrm>
          <a:prstGeom prst="roundRect">
            <a:avLst>
              <a:gd name="adj" fmla="val 11097"/>
            </a:avLst>
          </a:prstGeom>
          <a:gradFill flip="none" rotWithShape="1">
            <a:gsLst>
              <a:gs pos="0">
                <a:srgbClr val="FFFFFF">
                  <a:alpha val="92000"/>
                </a:srgbClr>
              </a:gs>
              <a:gs pos="6000">
                <a:srgbClr val="0070C0">
                  <a:alpha val="14000"/>
                </a:srgbClr>
              </a:gs>
              <a:gs pos="16000">
                <a:srgbClr val="000000">
                  <a:alpha val="35000"/>
                </a:srgbClr>
              </a:gs>
              <a:gs pos="32000">
                <a:srgbClr val="0070C0">
                  <a:alpha val="0"/>
                </a:srgbClr>
              </a:gs>
              <a:gs pos="87000">
                <a:srgbClr val="080808">
                  <a:alpha val="0"/>
                </a:srgbClr>
              </a:gs>
              <a:gs pos="100000">
                <a:srgbClr val="000000">
                  <a:alpha val="69000"/>
                </a:srgbClr>
              </a:gs>
            </a:gsLst>
            <a:lin ang="4800000" scaled="0"/>
            <a:tileRect/>
          </a:gradFill>
          <a:ln w="12700" cap="flat" cmpd="sng" algn="ctr">
            <a:gradFill>
              <a:gsLst>
                <a:gs pos="0">
                  <a:srgbClr val="FFFFFF">
                    <a:alpha val="56000"/>
                  </a:srgbClr>
                </a:gs>
                <a:gs pos="50000">
                  <a:srgbClr val="FFFFFF">
                    <a:alpha val="31000"/>
                  </a:srgbClr>
                </a:gs>
                <a:gs pos="100000">
                  <a:srgbClr val="FFFFFF">
                    <a:alpha val="56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brightRoom" dir="t"/>
          </a:scene3d>
          <a:sp3d prstMaterial="powder">
            <a:bevelT w="95250" h="95250"/>
            <a:bevelB w="165100" h="127000" prst="slope"/>
          </a:sp3d>
        </p:spPr>
        <p:txBody>
          <a:bodyPr vert="horz" wrap="none" lIns="0" tIns="182880" rIns="0" bIns="0" numCol="1" rtlCol="0" anchor="ctr" anchorCtr="0" compatLnSpc="1">
            <a:prstTxWarp prst="textNoShape">
              <a:avLst/>
            </a:prstTxWarp>
            <a:flatTx/>
          </a:bodyPr>
          <a:lstStyle/>
          <a:p>
            <a:pPr algn="ctr" defTabSz="914363" fontAlgn="base">
              <a:lnSpc>
                <a:spcPct val="90000"/>
              </a:lnSpc>
              <a:spcBef>
                <a:spcPts val="0"/>
              </a:spcBef>
              <a:spcAft>
                <a:spcPct val="0"/>
              </a:spcAft>
              <a:defRPr/>
            </a:pPr>
            <a:r>
              <a:rPr lang="en-US" altLang="zh-CN" sz="2000" dirty="0" smtClean="0">
                <a:effectLst>
                  <a:outerShdw blurRad="38100" dist="38100" dir="2700000" algn="tl">
                    <a:srgbClr val="000000">
                      <a:alpha val="43137"/>
                    </a:srgbClr>
                  </a:outerShdw>
                </a:effectLst>
                <a:latin typeface="Segoe" pitchFamily="34" charset="0"/>
              </a:rPr>
              <a:t>Management &amp;</a:t>
            </a:r>
          </a:p>
          <a:p>
            <a:pPr algn="ctr" defTabSz="914363" fontAlgn="base">
              <a:lnSpc>
                <a:spcPct val="90000"/>
              </a:lnSpc>
              <a:spcBef>
                <a:spcPts val="0"/>
              </a:spcBef>
              <a:spcAft>
                <a:spcPct val="0"/>
              </a:spcAft>
              <a:defRPr/>
            </a:pPr>
            <a:r>
              <a:rPr lang="en-US" altLang="zh-CN" sz="2000" dirty="0" smtClean="0">
                <a:effectLst>
                  <a:outerShdw blurRad="38100" dist="38100" dir="2700000" algn="tl">
                    <a:srgbClr val="000000">
                      <a:alpha val="43137"/>
                    </a:srgbClr>
                  </a:outerShdw>
                </a:effectLst>
                <a:latin typeface="Segoe" pitchFamily="34" charset="0"/>
              </a:rPr>
              <a:t>Provisioning</a:t>
            </a: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p:txBody>
      </p:sp>
      <p:sp>
        <p:nvSpPr>
          <p:cNvPr id="67" name="Rectangle 2"/>
          <p:cNvSpPr>
            <a:spLocks noChangeArrowheads="1"/>
          </p:cNvSpPr>
          <p:nvPr/>
        </p:nvSpPr>
        <p:spPr bwMode="auto">
          <a:xfrm>
            <a:off x="2590800" y="3124200"/>
            <a:ext cx="1752600" cy="1285882"/>
          </a:xfrm>
          <a:prstGeom prst="rect">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0800000" scaled="1"/>
            <a:tileRect/>
          </a:gradFill>
          <a:ln w="19050" algn="ctr">
            <a:noFill/>
            <a:miter lim="800000"/>
            <a:headEnd/>
            <a:tailEn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pPr eaLnBrk="0" hangingPunct="0"/>
            <a:r>
              <a:rPr lang="en-US" sz="2000" dirty="0" smtClean="0">
                <a:solidFill>
                  <a:schemeClr val="bg1">
                    <a:lumMod val="50000"/>
                  </a:schemeClr>
                </a:solidFill>
              </a:rPr>
              <a:t> Virtualization</a:t>
            </a:r>
            <a:endParaRPr lang="en-US" sz="2000" dirty="0">
              <a:solidFill>
                <a:schemeClr val="bg1">
                  <a:lumMod val="50000"/>
                </a:schemeClr>
              </a:solidFill>
            </a:endParaRPr>
          </a:p>
        </p:txBody>
      </p:sp>
      <p:sp>
        <p:nvSpPr>
          <p:cNvPr id="68" name="Oval 106"/>
          <p:cNvSpPr>
            <a:spLocks noChangeArrowheads="1"/>
          </p:cNvSpPr>
          <p:nvPr/>
        </p:nvSpPr>
        <p:spPr bwMode="auto">
          <a:xfrm>
            <a:off x="2667000" y="3590918"/>
            <a:ext cx="1524000" cy="67628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r>
              <a:rPr lang="en-US" sz="2000" dirty="0" smtClean="0">
                <a:solidFill>
                  <a:schemeClr val="bg1">
                    <a:lumMod val="50000"/>
                  </a:schemeClr>
                </a:solidFill>
              </a:rPr>
              <a:t>Servers</a:t>
            </a:r>
            <a:endParaRPr lang="en-US" sz="2000" dirty="0">
              <a:solidFill>
                <a:schemeClr val="bg1">
                  <a:lumMod val="50000"/>
                </a:schemeClr>
              </a:solidFill>
            </a:endParaRPr>
          </a:p>
        </p:txBody>
      </p:sp>
      <p:sp>
        <p:nvSpPr>
          <p:cNvPr id="69" name="Oval 106"/>
          <p:cNvSpPr>
            <a:spLocks noChangeArrowheads="1"/>
          </p:cNvSpPr>
          <p:nvPr/>
        </p:nvSpPr>
        <p:spPr bwMode="auto">
          <a:xfrm>
            <a:off x="5029200" y="3810000"/>
            <a:ext cx="1219200" cy="533400"/>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r>
              <a:rPr lang="en-US" sz="2000" dirty="0" smtClean="0">
                <a:solidFill>
                  <a:schemeClr val="bg1">
                    <a:lumMod val="50000"/>
                  </a:schemeClr>
                </a:solidFill>
              </a:rPr>
              <a:t>Disks</a:t>
            </a:r>
            <a:endParaRPr lang="en-US" sz="2000" dirty="0">
              <a:solidFill>
                <a:schemeClr val="bg1">
                  <a:lumMod val="50000"/>
                </a:schemeClr>
              </a:solidFill>
            </a:endParaRPr>
          </a:p>
        </p:txBody>
      </p:sp>
      <p:sp>
        <p:nvSpPr>
          <p:cNvPr id="70" name="Rectangle 2"/>
          <p:cNvSpPr>
            <a:spLocks noChangeArrowheads="1"/>
          </p:cNvSpPr>
          <p:nvPr/>
        </p:nvSpPr>
        <p:spPr bwMode="auto">
          <a:xfrm>
            <a:off x="6858000" y="2514600"/>
            <a:ext cx="1909778" cy="206217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noAutofit/>
          </a:bodyPr>
          <a:lstStyle/>
          <a:p>
            <a:pPr eaLnBrk="0" hangingPunct="0"/>
            <a:r>
              <a:rPr lang="en-US" sz="1800" dirty="0" smtClean="0">
                <a:solidFill>
                  <a:schemeClr val="bg1">
                    <a:lumMod val="50000"/>
                  </a:schemeClr>
                </a:solidFill>
              </a:rPr>
              <a:t>Application</a:t>
            </a:r>
          </a:p>
          <a:p>
            <a:pPr eaLnBrk="0" hangingPunct="0"/>
            <a:r>
              <a:rPr lang="en-US" sz="1800" dirty="0" smtClean="0">
                <a:solidFill>
                  <a:schemeClr val="bg1">
                    <a:lumMod val="50000"/>
                  </a:schemeClr>
                </a:solidFill>
              </a:rPr>
              <a:t>Software</a:t>
            </a:r>
          </a:p>
        </p:txBody>
      </p:sp>
      <p:sp>
        <p:nvSpPr>
          <p:cNvPr id="71" name="Rectangle 2"/>
          <p:cNvSpPr>
            <a:spLocks noChangeArrowheads="1"/>
          </p:cNvSpPr>
          <p:nvPr/>
        </p:nvSpPr>
        <p:spPr bwMode="auto">
          <a:xfrm>
            <a:off x="6938978" y="3124200"/>
            <a:ext cx="1752600" cy="1295400"/>
          </a:xfrm>
          <a:prstGeom prst="rect">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0800000" scaled="1"/>
            <a:tileRect/>
          </a:gradFill>
          <a:ln w="19050" algn="ctr">
            <a:noFill/>
            <a:miter lim="800000"/>
            <a:headEnd/>
            <a:tailEn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pPr algn="ctr" eaLnBrk="0" hangingPunct="0"/>
            <a:r>
              <a:rPr lang="en-US" sz="1800" dirty="0" smtClean="0">
                <a:solidFill>
                  <a:schemeClr val="bg1">
                    <a:lumMod val="50000"/>
                  </a:schemeClr>
                </a:solidFill>
              </a:rPr>
              <a:t>Virtual Platform Software</a:t>
            </a:r>
            <a:endParaRPr lang="en-US" sz="1800" dirty="0">
              <a:solidFill>
                <a:schemeClr val="bg1">
                  <a:lumMod val="50000"/>
                </a:schemeClr>
              </a:solidFill>
            </a:endParaRPr>
          </a:p>
        </p:txBody>
      </p:sp>
      <p:sp>
        <p:nvSpPr>
          <p:cNvPr id="72" name="Oval 106"/>
          <p:cNvSpPr>
            <a:spLocks noChangeArrowheads="1"/>
          </p:cNvSpPr>
          <p:nvPr/>
        </p:nvSpPr>
        <p:spPr bwMode="auto">
          <a:xfrm>
            <a:off x="7167578" y="3733800"/>
            <a:ext cx="1214422" cy="609600"/>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r>
              <a:rPr lang="en-US" sz="1400" dirty="0" smtClean="0">
                <a:solidFill>
                  <a:schemeClr val="bg1">
                    <a:lumMod val="50000"/>
                  </a:schemeClr>
                </a:solidFill>
              </a:rPr>
              <a:t>Server &amp; Disks</a:t>
            </a:r>
            <a:endParaRPr lang="en-US" sz="1400" dirty="0">
              <a:solidFill>
                <a:schemeClr val="bg1">
                  <a:lumMod val="50000"/>
                </a:schemeClr>
              </a:solidFill>
            </a:endParaRPr>
          </a:p>
        </p:txBody>
      </p:sp>
      <p:sp>
        <p:nvSpPr>
          <p:cNvPr id="73" name="&quot;GLASS&quot;; White to Transparent Linear; Shadow; 1pt stroke;"/>
          <p:cNvSpPr/>
          <p:nvPr/>
        </p:nvSpPr>
        <p:spPr bwMode="auto">
          <a:xfrm>
            <a:off x="2362200" y="1752600"/>
            <a:ext cx="2057400" cy="2895600"/>
          </a:xfrm>
          <a:prstGeom prst="roundRect">
            <a:avLst>
              <a:gd name="adj" fmla="val 11097"/>
            </a:avLst>
          </a:prstGeom>
          <a:gradFill flip="none" rotWithShape="1">
            <a:gsLst>
              <a:gs pos="0">
                <a:srgbClr val="FFFFFF">
                  <a:alpha val="92000"/>
                </a:srgbClr>
              </a:gs>
              <a:gs pos="6000">
                <a:srgbClr val="0070C0">
                  <a:alpha val="14000"/>
                </a:srgbClr>
              </a:gs>
              <a:gs pos="16000">
                <a:srgbClr val="000000">
                  <a:alpha val="35000"/>
                </a:srgbClr>
              </a:gs>
              <a:gs pos="32000">
                <a:srgbClr val="0070C0">
                  <a:alpha val="0"/>
                </a:srgbClr>
              </a:gs>
              <a:gs pos="87000">
                <a:srgbClr val="080808">
                  <a:alpha val="0"/>
                </a:srgbClr>
              </a:gs>
              <a:gs pos="100000">
                <a:srgbClr val="000000">
                  <a:alpha val="69000"/>
                </a:srgbClr>
              </a:gs>
            </a:gsLst>
            <a:lin ang="4800000" scaled="0"/>
            <a:tileRect/>
          </a:gradFill>
          <a:ln w="12700" cap="flat" cmpd="sng" algn="ctr">
            <a:gradFill>
              <a:gsLst>
                <a:gs pos="0">
                  <a:srgbClr val="FFFFFF">
                    <a:alpha val="56000"/>
                  </a:srgbClr>
                </a:gs>
                <a:gs pos="50000">
                  <a:srgbClr val="FFFFFF">
                    <a:alpha val="31000"/>
                  </a:srgbClr>
                </a:gs>
                <a:gs pos="100000">
                  <a:srgbClr val="FFFFFF">
                    <a:alpha val="56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brightRoom" dir="t"/>
          </a:scene3d>
          <a:sp3d prstMaterial="powder">
            <a:bevelT w="95250" h="95250"/>
            <a:bevelB w="165100" h="127000" prst="slope"/>
          </a:sp3d>
        </p:spPr>
        <p:txBody>
          <a:bodyPr vert="horz" wrap="none" lIns="0" tIns="182880" rIns="0" bIns="0" numCol="1" rtlCol="0" anchor="ctr" anchorCtr="0" compatLnSpc="1">
            <a:prstTxWarp prst="textNoShape">
              <a:avLst/>
            </a:prstTxWarp>
            <a:flatTx/>
          </a:bodyPr>
          <a:lstStyle/>
          <a:p>
            <a:pPr algn="ctr" defTabSz="914363" fontAlgn="base">
              <a:lnSpc>
                <a:spcPct val="90000"/>
              </a:lnSpc>
              <a:spcBef>
                <a:spcPts val="0"/>
              </a:spcBef>
              <a:spcAft>
                <a:spcPct val="0"/>
              </a:spcAft>
              <a:defRPr/>
            </a:pPr>
            <a:r>
              <a:rPr lang="en-US" altLang="zh-CN" sz="2000" dirty="0" smtClean="0">
                <a:effectLst>
                  <a:outerShdw blurRad="38100" dist="38100" dir="2700000" algn="tl">
                    <a:srgbClr val="000000">
                      <a:alpha val="43137"/>
                    </a:srgbClr>
                  </a:outerShdw>
                </a:effectLst>
                <a:latin typeface="Segoe" pitchFamily="34" charset="0"/>
              </a:rPr>
              <a:t>Management &amp;</a:t>
            </a:r>
          </a:p>
          <a:p>
            <a:pPr algn="ctr" defTabSz="914363" fontAlgn="base">
              <a:lnSpc>
                <a:spcPct val="90000"/>
              </a:lnSpc>
              <a:spcBef>
                <a:spcPts val="0"/>
              </a:spcBef>
              <a:spcAft>
                <a:spcPct val="0"/>
              </a:spcAft>
              <a:defRPr/>
            </a:pPr>
            <a:r>
              <a:rPr lang="en-US" altLang="zh-CN" sz="2000" dirty="0" smtClean="0">
                <a:effectLst>
                  <a:outerShdw blurRad="38100" dist="38100" dir="2700000" algn="tl">
                    <a:srgbClr val="000000">
                      <a:alpha val="43137"/>
                    </a:srgbClr>
                  </a:outerShdw>
                </a:effectLst>
                <a:latin typeface="Segoe" pitchFamily="34" charset="0"/>
              </a:rPr>
              <a:t>Provisioning</a:t>
            </a: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p:txBody>
      </p:sp>
      <p:sp>
        <p:nvSpPr>
          <p:cNvPr id="74" name="&quot;GLASS&quot;; White to Transparent Linear; Shadow; 1pt stroke;"/>
          <p:cNvSpPr/>
          <p:nvPr/>
        </p:nvSpPr>
        <p:spPr bwMode="auto">
          <a:xfrm>
            <a:off x="4572000" y="1752600"/>
            <a:ext cx="2057400" cy="2895600"/>
          </a:xfrm>
          <a:prstGeom prst="roundRect">
            <a:avLst>
              <a:gd name="adj" fmla="val 11097"/>
            </a:avLst>
          </a:prstGeom>
          <a:gradFill flip="none" rotWithShape="1">
            <a:gsLst>
              <a:gs pos="0">
                <a:srgbClr val="FFFFFF">
                  <a:alpha val="92000"/>
                </a:srgbClr>
              </a:gs>
              <a:gs pos="6000">
                <a:srgbClr val="0070C0">
                  <a:alpha val="14000"/>
                </a:srgbClr>
              </a:gs>
              <a:gs pos="16000">
                <a:srgbClr val="000000">
                  <a:alpha val="35000"/>
                </a:srgbClr>
              </a:gs>
              <a:gs pos="32000">
                <a:srgbClr val="0070C0">
                  <a:alpha val="0"/>
                </a:srgbClr>
              </a:gs>
              <a:gs pos="87000">
                <a:srgbClr val="080808">
                  <a:alpha val="0"/>
                </a:srgbClr>
              </a:gs>
              <a:gs pos="100000">
                <a:srgbClr val="000000">
                  <a:alpha val="69000"/>
                </a:srgbClr>
              </a:gs>
            </a:gsLst>
            <a:lin ang="4800000" scaled="0"/>
            <a:tileRect/>
          </a:gradFill>
          <a:ln w="12700" cap="flat" cmpd="sng" algn="ctr">
            <a:gradFill>
              <a:gsLst>
                <a:gs pos="0">
                  <a:srgbClr val="FFFFFF">
                    <a:alpha val="56000"/>
                  </a:srgbClr>
                </a:gs>
                <a:gs pos="50000">
                  <a:srgbClr val="FFFFFF">
                    <a:alpha val="31000"/>
                  </a:srgbClr>
                </a:gs>
                <a:gs pos="100000">
                  <a:srgbClr val="FFFFFF">
                    <a:alpha val="56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brightRoom" dir="t"/>
          </a:scene3d>
          <a:sp3d prstMaterial="powder">
            <a:bevelT w="95250" h="95250"/>
            <a:bevelB w="165100" h="127000" prst="slope"/>
          </a:sp3d>
        </p:spPr>
        <p:txBody>
          <a:bodyPr vert="horz" wrap="none" lIns="0" tIns="182880" rIns="0" bIns="0" numCol="1" rtlCol="0" anchor="ctr" anchorCtr="0" compatLnSpc="1">
            <a:prstTxWarp prst="textNoShape">
              <a:avLst/>
            </a:prstTxWarp>
            <a:flatTx/>
          </a:bodyPr>
          <a:lstStyle/>
          <a:p>
            <a:pPr algn="ctr" defTabSz="914363" fontAlgn="base">
              <a:lnSpc>
                <a:spcPct val="90000"/>
              </a:lnSpc>
              <a:spcBef>
                <a:spcPts val="0"/>
              </a:spcBef>
              <a:spcAft>
                <a:spcPct val="0"/>
              </a:spcAft>
              <a:defRPr/>
            </a:pPr>
            <a:r>
              <a:rPr lang="en-US" altLang="zh-CN" sz="2000" dirty="0" smtClean="0">
                <a:effectLst>
                  <a:outerShdw blurRad="38100" dist="38100" dir="2700000" algn="tl">
                    <a:srgbClr val="000000">
                      <a:alpha val="43137"/>
                    </a:srgbClr>
                  </a:outerShdw>
                </a:effectLst>
                <a:latin typeface="Segoe" pitchFamily="34" charset="0"/>
              </a:rPr>
              <a:t>Management &amp;</a:t>
            </a:r>
          </a:p>
          <a:p>
            <a:pPr algn="ctr" defTabSz="914363" fontAlgn="base">
              <a:lnSpc>
                <a:spcPct val="90000"/>
              </a:lnSpc>
              <a:spcBef>
                <a:spcPts val="0"/>
              </a:spcBef>
              <a:spcAft>
                <a:spcPct val="0"/>
              </a:spcAft>
              <a:defRPr/>
            </a:pPr>
            <a:r>
              <a:rPr lang="en-US" altLang="zh-CN" sz="2000" dirty="0" smtClean="0">
                <a:effectLst>
                  <a:outerShdw blurRad="38100" dist="38100" dir="2700000" algn="tl">
                    <a:srgbClr val="000000">
                      <a:alpha val="43137"/>
                    </a:srgbClr>
                  </a:outerShdw>
                </a:effectLst>
                <a:latin typeface="Segoe" pitchFamily="34" charset="0"/>
              </a:rPr>
              <a:t>Provisioning</a:t>
            </a: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p:txBody>
      </p:sp>
      <p:sp>
        <p:nvSpPr>
          <p:cNvPr id="75" name="&quot;GLASS&quot;; White to Transparent Linear; Shadow; 1pt stroke;"/>
          <p:cNvSpPr/>
          <p:nvPr/>
        </p:nvSpPr>
        <p:spPr bwMode="auto">
          <a:xfrm>
            <a:off x="6705600" y="1752600"/>
            <a:ext cx="2209800" cy="2895600"/>
          </a:xfrm>
          <a:prstGeom prst="roundRect">
            <a:avLst>
              <a:gd name="adj" fmla="val 11097"/>
            </a:avLst>
          </a:prstGeom>
          <a:gradFill flip="none" rotWithShape="1">
            <a:gsLst>
              <a:gs pos="0">
                <a:srgbClr val="FFFFFF">
                  <a:alpha val="92000"/>
                </a:srgbClr>
              </a:gs>
              <a:gs pos="6000">
                <a:srgbClr val="0070C0">
                  <a:alpha val="14000"/>
                </a:srgbClr>
              </a:gs>
              <a:gs pos="16000">
                <a:srgbClr val="000000">
                  <a:alpha val="35000"/>
                </a:srgbClr>
              </a:gs>
              <a:gs pos="32000">
                <a:srgbClr val="0070C0">
                  <a:alpha val="0"/>
                </a:srgbClr>
              </a:gs>
              <a:gs pos="87000">
                <a:srgbClr val="080808">
                  <a:alpha val="0"/>
                </a:srgbClr>
              </a:gs>
              <a:gs pos="100000">
                <a:srgbClr val="000000">
                  <a:alpha val="69000"/>
                </a:srgbClr>
              </a:gs>
            </a:gsLst>
            <a:lin ang="4800000" scaled="0"/>
            <a:tileRect/>
          </a:gradFill>
          <a:ln w="12700" cap="flat" cmpd="sng" algn="ctr">
            <a:gradFill>
              <a:gsLst>
                <a:gs pos="0">
                  <a:srgbClr val="FFFFFF">
                    <a:alpha val="56000"/>
                  </a:srgbClr>
                </a:gs>
                <a:gs pos="50000">
                  <a:srgbClr val="FFFFFF">
                    <a:alpha val="31000"/>
                  </a:srgbClr>
                </a:gs>
                <a:gs pos="100000">
                  <a:srgbClr val="FFFFFF">
                    <a:alpha val="56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brightRoom" dir="t"/>
          </a:scene3d>
          <a:sp3d prstMaterial="powder">
            <a:bevelT w="95250" h="95250"/>
            <a:bevelB w="165100" h="127000" prst="slope"/>
          </a:sp3d>
        </p:spPr>
        <p:txBody>
          <a:bodyPr vert="horz" wrap="none" lIns="0" tIns="182880" rIns="0" bIns="0" numCol="1" rtlCol="0" anchor="ctr" anchorCtr="0" compatLnSpc="1">
            <a:prstTxWarp prst="textNoShape">
              <a:avLst/>
            </a:prstTxWarp>
            <a:flatTx/>
          </a:bodyPr>
          <a:lstStyle/>
          <a:p>
            <a:pPr algn="ctr" defTabSz="914363" fontAlgn="base">
              <a:lnSpc>
                <a:spcPct val="90000"/>
              </a:lnSpc>
              <a:spcBef>
                <a:spcPts val="0"/>
              </a:spcBef>
              <a:spcAft>
                <a:spcPct val="0"/>
              </a:spcAft>
              <a:defRPr/>
            </a:pPr>
            <a:r>
              <a:rPr lang="en-US" altLang="zh-CN" sz="2000" dirty="0" smtClean="0">
                <a:effectLst>
                  <a:outerShdw blurRad="38100" dist="38100" dir="2700000" algn="tl">
                    <a:srgbClr val="000000">
                      <a:alpha val="43137"/>
                    </a:srgbClr>
                  </a:outerShdw>
                </a:effectLst>
                <a:latin typeface="Segoe" pitchFamily="34" charset="0"/>
              </a:rPr>
              <a:t>Management &amp;</a:t>
            </a:r>
          </a:p>
          <a:p>
            <a:pPr algn="ctr" defTabSz="914363" fontAlgn="base">
              <a:lnSpc>
                <a:spcPct val="90000"/>
              </a:lnSpc>
              <a:spcBef>
                <a:spcPts val="0"/>
              </a:spcBef>
              <a:spcAft>
                <a:spcPct val="0"/>
              </a:spcAft>
              <a:defRPr/>
            </a:pPr>
            <a:r>
              <a:rPr lang="en-US" altLang="zh-CN" sz="2000" dirty="0" smtClean="0">
                <a:effectLst>
                  <a:outerShdw blurRad="38100" dist="38100" dir="2700000" algn="tl">
                    <a:srgbClr val="000000">
                      <a:alpha val="43137"/>
                    </a:srgbClr>
                  </a:outerShdw>
                </a:effectLst>
                <a:latin typeface="Segoe" pitchFamily="34" charset="0"/>
              </a:rPr>
              <a:t>Provisioning</a:t>
            </a: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a:p>
            <a:pPr algn="ctr" defTabSz="914363" fontAlgn="base">
              <a:lnSpc>
                <a:spcPct val="90000"/>
              </a:lnSpc>
              <a:spcBef>
                <a:spcPts val="0"/>
              </a:spcBef>
              <a:spcAft>
                <a:spcPct val="0"/>
              </a:spcAft>
              <a:defRPr/>
            </a:pPr>
            <a:endParaRPr lang="en-US" altLang="zh-CN" sz="2000" dirty="0" smtClean="0">
              <a:effectLst>
                <a:outerShdw blurRad="38100" dist="38100" dir="2700000" algn="tl">
                  <a:srgbClr val="000000">
                    <a:alpha val="43137"/>
                  </a:srgbClr>
                </a:outerShdw>
              </a:effectLst>
              <a:latin typeface="Segoe" pitchFamily="34" charset="0"/>
            </a:endParaRPr>
          </a:p>
        </p:txBody>
      </p:sp>
      <p:sp>
        <p:nvSpPr>
          <p:cNvPr id="76" name="Content Placeholder 3"/>
          <p:cNvSpPr txBox="1">
            <a:spLocks/>
          </p:cNvSpPr>
          <p:nvPr/>
        </p:nvSpPr>
        <p:spPr>
          <a:xfrm>
            <a:off x="0" y="4800600"/>
            <a:ext cx="2514600" cy="1219200"/>
          </a:xfrm>
          <a:prstGeom prst="rect">
            <a:avLst/>
          </a:prstGeom>
        </p:spPr>
        <p:txBody>
          <a:bodyPr vert="horz"/>
          <a:lstStyle/>
          <a:p>
            <a:pPr marL="287338" indent="-287338">
              <a:lnSpc>
                <a:spcPct val="90000"/>
              </a:lnSpc>
              <a:spcBef>
                <a:spcPts val="600"/>
              </a:spcBef>
              <a:buClr>
                <a:schemeClr val="tx2"/>
              </a:buClr>
              <a:buSzPct val="95000"/>
              <a:buBlip>
                <a:blip r:embed="rId3"/>
              </a:buBlip>
            </a:pPr>
            <a:r>
              <a:rPr lang="en-US" altLang="zh-TW" sz="1400" kern="0" dirty="0" smtClean="0">
                <a:solidFill>
                  <a:schemeClr val="tx2"/>
                </a:solidFill>
                <a:effectLst>
                  <a:outerShdw blurRad="38100" dist="38100" dir="2700000" algn="tl">
                    <a:srgbClr val="000000"/>
                  </a:outerShdw>
                </a:effectLst>
              </a:rPr>
              <a:t>Microsoft SQL Azure</a:t>
            </a:r>
          </a:p>
          <a:p>
            <a:pPr marL="287338" indent="-287338">
              <a:lnSpc>
                <a:spcPct val="90000"/>
              </a:lnSpc>
              <a:spcBef>
                <a:spcPts val="600"/>
              </a:spcBef>
              <a:buClr>
                <a:schemeClr val="tx2"/>
              </a:buClr>
              <a:buSzPct val="95000"/>
              <a:buBlip>
                <a:blip r:embed="rId3"/>
              </a:buBlip>
            </a:pPr>
            <a:r>
              <a:rPr lang="en-US" sz="1400" kern="0" dirty="0" smtClean="0">
                <a:solidFill>
                  <a:schemeClr val="tx1">
                    <a:lumMod val="85000"/>
                  </a:schemeClr>
                </a:solidFill>
                <a:effectLst>
                  <a:outerShdw blurRad="38100" dist="38100" dir="2700000" algn="tl">
                    <a:srgbClr val="000000"/>
                  </a:outerShdw>
                </a:effectLst>
                <a:latin typeface="+mn-lt"/>
              </a:rPr>
              <a:t>Amazon Simple Storage Service</a:t>
            </a: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1">
                    <a:lumMod val="85000"/>
                  </a:schemeClr>
                </a:solidFill>
                <a:effectLst>
                  <a:outerShdw blurRad="38100" dist="38100" dir="2700000" algn="tl">
                    <a:srgbClr val="000000"/>
                  </a:outerShdw>
                </a:effectLst>
                <a:latin typeface="+mn-lt"/>
              </a:rPr>
              <a:t>Google Base</a:t>
            </a:r>
          </a:p>
        </p:txBody>
      </p:sp>
      <p:sp>
        <p:nvSpPr>
          <p:cNvPr id="77" name="Content Placeholder 3"/>
          <p:cNvSpPr txBox="1">
            <a:spLocks/>
          </p:cNvSpPr>
          <p:nvPr/>
        </p:nvSpPr>
        <p:spPr>
          <a:xfrm>
            <a:off x="2209800" y="4800600"/>
            <a:ext cx="2667000" cy="1981200"/>
          </a:xfrm>
          <a:prstGeom prst="rect">
            <a:avLst/>
          </a:prstGeom>
        </p:spPr>
        <p:txBody>
          <a:bodyPr/>
          <a:lstStyle/>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accent3"/>
                </a:solidFill>
                <a:effectLst>
                  <a:outerShdw blurRad="38100" dist="38100" dir="2700000" algn="tl">
                    <a:srgbClr val="000000"/>
                  </a:outerShdw>
                </a:effectLst>
              </a:rPr>
              <a:t>MS Windows Azure VM Role</a:t>
            </a:r>
            <a:endParaRPr lang="en-US" sz="1400" kern="0" dirty="0" smtClean="0">
              <a:solidFill>
                <a:schemeClr val="accent3"/>
              </a:solidFill>
              <a:effectLst>
                <a:outerShdw blurRad="38100" dist="38100" dir="2700000" algn="tl">
                  <a:srgbClr val="000000"/>
                </a:outerShdw>
              </a:effectLst>
              <a:latin typeface="+mn-lt"/>
            </a:endParaRP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1">
                    <a:lumMod val="85000"/>
                  </a:schemeClr>
                </a:solidFill>
                <a:effectLst>
                  <a:outerShdw blurRad="38100" dist="38100" dir="2700000" algn="tl">
                    <a:srgbClr val="000000"/>
                  </a:outerShdw>
                </a:effectLst>
                <a:latin typeface="+mn-lt"/>
              </a:rPr>
              <a:t>Amazon Elastic Compute Cloud Service</a:t>
            </a: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1">
                    <a:lumMod val="85000"/>
                  </a:schemeClr>
                </a:solidFill>
                <a:effectLst>
                  <a:outerShdw blurRad="38100" dist="38100" dir="2700000" algn="tl">
                    <a:srgbClr val="000000"/>
                  </a:outerShdw>
                </a:effectLst>
                <a:latin typeface="+mn-lt"/>
              </a:rPr>
              <a:t>Sun Network.com</a:t>
            </a: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1">
                    <a:lumMod val="85000"/>
                  </a:schemeClr>
                </a:solidFill>
                <a:effectLst>
                  <a:outerShdw blurRad="38100" dist="38100" dir="2700000" algn="tl">
                    <a:srgbClr val="000000"/>
                  </a:outerShdw>
                </a:effectLst>
                <a:latin typeface="+mn-lt"/>
              </a:rPr>
              <a:t>HP Flexible CS</a:t>
            </a: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1">
                    <a:lumMod val="85000"/>
                  </a:schemeClr>
                </a:solidFill>
                <a:effectLst>
                  <a:outerShdw blurRad="38100" dist="38100" dir="2700000" algn="tl">
                    <a:srgbClr val="000000"/>
                  </a:outerShdw>
                </a:effectLst>
                <a:latin typeface="+mn-lt"/>
              </a:rPr>
              <a:t>IBM Blue Cloud</a:t>
            </a:r>
          </a:p>
        </p:txBody>
      </p:sp>
      <p:sp>
        <p:nvSpPr>
          <p:cNvPr id="78" name="Content Placeholder 3"/>
          <p:cNvSpPr txBox="1">
            <a:spLocks/>
          </p:cNvSpPr>
          <p:nvPr/>
        </p:nvSpPr>
        <p:spPr>
          <a:xfrm>
            <a:off x="4572000" y="4800600"/>
            <a:ext cx="2286000" cy="1981200"/>
          </a:xfrm>
          <a:prstGeom prst="rect">
            <a:avLst/>
          </a:prstGeom>
        </p:spPr>
        <p:txBody>
          <a:bodyPr/>
          <a:lstStyle/>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2"/>
                </a:solidFill>
                <a:effectLst>
                  <a:outerShdw blurRad="38100" dist="38100" dir="2700000" algn="tl">
                    <a:srgbClr val="000000"/>
                  </a:outerShdw>
                </a:effectLst>
                <a:latin typeface="+mn-lt"/>
              </a:rPr>
              <a:t>MS Windows Azure</a:t>
            </a: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1">
                    <a:lumMod val="85000"/>
                  </a:schemeClr>
                </a:solidFill>
                <a:effectLst>
                  <a:outerShdw blurRad="38100" dist="38100" dir="2700000" algn="tl">
                    <a:srgbClr val="000000"/>
                  </a:outerShdw>
                </a:effectLst>
                <a:latin typeface="+mn-lt"/>
              </a:rPr>
              <a:t>Google App Eng</a:t>
            </a:r>
          </a:p>
          <a:p>
            <a:pPr marL="287338" indent="-287338" algn="l">
              <a:lnSpc>
                <a:spcPct val="90000"/>
              </a:lnSpc>
              <a:spcBef>
                <a:spcPts val="600"/>
              </a:spcBef>
              <a:spcAft>
                <a:spcPts val="0"/>
              </a:spcAft>
              <a:buClr>
                <a:schemeClr val="tx2"/>
              </a:buClr>
              <a:buSzPct val="95000"/>
              <a:buBlip>
                <a:blip r:embed="rId3"/>
              </a:buBlip>
            </a:pPr>
            <a:r>
              <a:rPr lang="en-US" sz="1400" kern="0" dirty="0" err="1" smtClean="0">
                <a:solidFill>
                  <a:schemeClr val="tx1">
                    <a:lumMod val="85000"/>
                  </a:schemeClr>
                </a:solidFill>
                <a:effectLst>
                  <a:outerShdw blurRad="38100" dist="38100" dir="2700000" algn="tl">
                    <a:srgbClr val="000000"/>
                  </a:outerShdw>
                </a:effectLst>
                <a:latin typeface="+mn-lt"/>
              </a:rPr>
              <a:t>Salesforce</a:t>
            </a:r>
            <a:r>
              <a:rPr lang="en-US" sz="1400" kern="0" dirty="0" smtClean="0">
                <a:solidFill>
                  <a:schemeClr val="tx1">
                    <a:lumMod val="85000"/>
                  </a:schemeClr>
                </a:solidFill>
                <a:effectLst>
                  <a:outerShdw blurRad="38100" dist="38100" dir="2700000" algn="tl">
                    <a:srgbClr val="000000"/>
                  </a:outerShdw>
                </a:effectLst>
                <a:latin typeface="+mn-lt"/>
              </a:rPr>
              <a:t> Force.com</a:t>
            </a: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1">
                    <a:lumMod val="85000"/>
                  </a:schemeClr>
                </a:solidFill>
                <a:effectLst>
                  <a:outerShdw blurRad="38100" dist="38100" dir="2700000" algn="tl">
                    <a:srgbClr val="000000"/>
                  </a:outerShdw>
                </a:effectLst>
                <a:latin typeface="+mn-lt"/>
              </a:rPr>
              <a:t>Oracle </a:t>
            </a:r>
            <a:r>
              <a:rPr lang="en-US" sz="1400" kern="0" dirty="0" err="1" smtClean="0">
                <a:solidFill>
                  <a:schemeClr val="tx1">
                    <a:lumMod val="85000"/>
                  </a:schemeClr>
                </a:solidFill>
                <a:effectLst>
                  <a:outerShdw blurRad="38100" dist="38100" dir="2700000" algn="tl">
                    <a:srgbClr val="000000"/>
                  </a:outerShdw>
                </a:effectLst>
                <a:latin typeface="+mn-lt"/>
              </a:rPr>
              <a:t>SaaS</a:t>
            </a:r>
            <a:r>
              <a:rPr lang="en-US" sz="1400" kern="0" dirty="0" smtClean="0">
                <a:solidFill>
                  <a:schemeClr val="tx1">
                    <a:lumMod val="85000"/>
                  </a:schemeClr>
                </a:solidFill>
                <a:effectLst>
                  <a:outerShdw blurRad="38100" dist="38100" dir="2700000" algn="tl">
                    <a:srgbClr val="000000"/>
                  </a:outerShdw>
                </a:effectLst>
                <a:latin typeface="+mn-lt"/>
              </a:rPr>
              <a:t> Platform</a:t>
            </a:r>
          </a:p>
        </p:txBody>
      </p:sp>
      <p:sp>
        <p:nvSpPr>
          <p:cNvPr id="79" name="Content Placeholder 3"/>
          <p:cNvSpPr txBox="1">
            <a:spLocks/>
          </p:cNvSpPr>
          <p:nvPr/>
        </p:nvSpPr>
        <p:spPr>
          <a:xfrm>
            <a:off x="6629400" y="4800600"/>
            <a:ext cx="2286000" cy="1981200"/>
          </a:xfrm>
          <a:prstGeom prst="rect">
            <a:avLst/>
          </a:prstGeom>
        </p:spPr>
        <p:txBody>
          <a:bodyPr/>
          <a:lstStyle/>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2"/>
                </a:solidFill>
                <a:effectLst>
                  <a:outerShdw blurRad="38100" dist="38100" dir="2700000" algn="tl">
                    <a:srgbClr val="000000"/>
                  </a:outerShdw>
                </a:effectLst>
                <a:latin typeface="+mn-lt"/>
              </a:rPr>
              <a:t>MS Dynamic CRM Online</a:t>
            </a: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2"/>
                </a:solidFill>
                <a:effectLst>
                  <a:outerShdw blurRad="38100" dist="38100" dir="2700000" algn="tl">
                    <a:srgbClr val="000000"/>
                  </a:outerShdw>
                </a:effectLst>
                <a:latin typeface="+mn-lt"/>
              </a:rPr>
              <a:t>MS Exchange Online</a:t>
            </a: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2"/>
                </a:solidFill>
                <a:effectLst>
                  <a:outerShdw blurRad="38100" dist="38100" dir="2700000" algn="tl">
                    <a:srgbClr val="000000"/>
                  </a:outerShdw>
                </a:effectLst>
              </a:rPr>
              <a:t>MS SharePoint Online</a:t>
            </a:r>
            <a:endParaRPr lang="en-US" sz="1400" kern="0" dirty="0" smtClean="0">
              <a:solidFill>
                <a:schemeClr val="tx2"/>
              </a:solidFill>
              <a:effectLst>
                <a:outerShdw blurRad="38100" dist="38100" dir="2700000" algn="tl">
                  <a:srgbClr val="000000"/>
                </a:outerShdw>
              </a:effectLst>
              <a:latin typeface="+mn-lt"/>
            </a:endParaRP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2"/>
                </a:solidFill>
                <a:effectLst>
                  <a:outerShdw blurRad="38100" dist="38100" dir="2700000" algn="tl">
                    <a:srgbClr val="000000"/>
                  </a:outerShdw>
                </a:effectLst>
              </a:rPr>
              <a:t>MS Business Productive Online  Services</a:t>
            </a:r>
            <a:endParaRPr lang="en-US" sz="1400" kern="0" dirty="0" smtClean="0">
              <a:solidFill>
                <a:schemeClr val="tx2"/>
              </a:solidFill>
              <a:effectLst>
                <a:outerShdw blurRad="38100" dist="38100" dir="2700000" algn="tl">
                  <a:srgbClr val="000000"/>
                </a:outerShdw>
              </a:effectLst>
              <a:latin typeface="+mn-lt"/>
            </a:endParaRPr>
          </a:p>
          <a:p>
            <a:pPr marL="287338" indent="-287338" algn="l">
              <a:lnSpc>
                <a:spcPct val="90000"/>
              </a:lnSpc>
              <a:spcBef>
                <a:spcPts val="600"/>
              </a:spcBef>
              <a:spcAft>
                <a:spcPts val="0"/>
              </a:spcAft>
              <a:buClr>
                <a:schemeClr val="tx2"/>
              </a:buClr>
              <a:buSzPct val="95000"/>
              <a:buBlip>
                <a:blip r:embed="rId3"/>
              </a:buBlip>
            </a:pPr>
            <a:r>
              <a:rPr lang="en-US" sz="1400" kern="0" dirty="0" err="1" smtClean="0">
                <a:solidFill>
                  <a:schemeClr val="tx1">
                    <a:lumMod val="85000"/>
                  </a:schemeClr>
                </a:solidFill>
                <a:effectLst>
                  <a:outerShdw blurRad="38100" dist="38100" dir="2700000" algn="tl">
                    <a:srgbClr val="000000"/>
                  </a:outerShdw>
                </a:effectLst>
                <a:latin typeface="+mn-lt"/>
              </a:rPr>
              <a:t>Salesforce</a:t>
            </a:r>
            <a:r>
              <a:rPr lang="en-US" sz="1400" kern="0" dirty="0" smtClean="0">
                <a:solidFill>
                  <a:schemeClr val="tx1">
                    <a:lumMod val="85000"/>
                  </a:schemeClr>
                </a:solidFill>
                <a:effectLst>
                  <a:outerShdw blurRad="38100" dist="38100" dir="2700000" algn="tl">
                    <a:srgbClr val="000000"/>
                  </a:outerShdw>
                </a:effectLst>
                <a:latin typeface="+mn-lt"/>
              </a:rPr>
              <a:t> SFA</a:t>
            </a:r>
          </a:p>
          <a:p>
            <a:pPr marL="287338" indent="-287338" algn="l">
              <a:lnSpc>
                <a:spcPct val="90000"/>
              </a:lnSpc>
              <a:spcBef>
                <a:spcPts val="600"/>
              </a:spcBef>
              <a:spcAft>
                <a:spcPts val="0"/>
              </a:spcAft>
              <a:buClr>
                <a:schemeClr val="tx2"/>
              </a:buClr>
              <a:buSzPct val="95000"/>
              <a:buBlip>
                <a:blip r:embed="rId3"/>
              </a:buBlip>
            </a:pPr>
            <a:r>
              <a:rPr lang="en-US" sz="1400" kern="0" dirty="0" smtClean="0">
                <a:solidFill>
                  <a:schemeClr val="tx1">
                    <a:lumMod val="85000"/>
                  </a:schemeClr>
                </a:solidFill>
                <a:effectLst>
                  <a:outerShdw blurRad="38100" dist="38100" dir="2700000" algn="tl">
                    <a:srgbClr val="000000"/>
                  </a:outerShdw>
                </a:effectLst>
                <a:latin typeface="+mn-lt"/>
              </a:rPr>
              <a:t>Google Apps</a:t>
            </a:r>
          </a:p>
        </p:txBody>
      </p:sp>
      <p:sp>
        <p:nvSpPr>
          <p:cNvPr id="80" name="文字方塊 79"/>
          <p:cNvSpPr txBox="1"/>
          <p:nvPr/>
        </p:nvSpPr>
        <p:spPr>
          <a:xfrm>
            <a:off x="6144985" y="304800"/>
            <a:ext cx="2969787" cy="338554"/>
          </a:xfrm>
          <a:prstGeom prst="rect">
            <a:avLst/>
          </a:prstGeom>
          <a:noFill/>
        </p:spPr>
        <p:txBody>
          <a:bodyPr wrap="none" rtlCol="0">
            <a:spAutoFit/>
          </a:bodyPr>
          <a:lstStyle/>
          <a:p>
            <a:r>
              <a:rPr lang="zh-TW" altLang="en-US" sz="1600" dirty="0" smtClean="0"/>
              <a:t>由</a:t>
            </a:r>
            <a:r>
              <a:rPr lang="en-US" altLang="zh-TW" sz="1600" dirty="0" smtClean="0"/>
              <a:t> Yankee Group, 2008</a:t>
            </a:r>
            <a:r>
              <a:rPr lang="zh-TW" altLang="en-US" sz="1600" dirty="0" smtClean="0"/>
              <a:t> 報告修改</a:t>
            </a:r>
            <a:endParaRPr lang="zh-TW" altLang="en-US" sz="1600" dirty="0"/>
          </a:p>
        </p:txBody>
      </p:sp>
      <p:sp>
        <p:nvSpPr>
          <p:cNvPr id="27" name="TextBox 26"/>
          <p:cNvSpPr txBox="1"/>
          <p:nvPr/>
        </p:nvSpPr>
        <p:spPr>
          <a:xfrm>
            <a:off x="428596" y="5000636"/>
            <a:ext cx="184731" cy="338554"/>
          </a:xfrm>
          <a:prstGeom prst="rect">
            <a:avLst/>
          </a:prstGeom>
          <a:noFill/>
        </p:spPr>
        <p:txBody>
          <a:bodyPr wrap="none" rtlCol="0">
            <a:spAutoFit/>
          </a:bodyPr>
          <a:lstStyle/>
          <a:p>
            <a:pPr algn="l"/>
            <a:endParaRPr lang="en-US" sz="1600" b="1" dirty="0" smtClean="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9"/>
          <p:cNvSpPr txBox="1">
            <a:spLocks/>
          </p:cNvSpPr>
          <p:nvPr/>
        </p:nvSpPr>
        <p:spPr>
          <a:xfrm>
            <a:off x="533400" y="230188"/>
            <a:ext cx="8382000" cy="609398"/>
          </a:xfrm>
          <a:prstGeom prst="rect">
            <a:avLst/>
          </a:prstGeom>
        </p:spPr>
        <p:txBody>
          <a:bodyPr/>
          <a:lstStyle/>
          <a:p>
            <a:pPr lvl="0" defTabSz="914363">
              <a:lnSpc>
                <a:spcPct val="90000"/>
              </a:lnSpc>
              <a:spcBef>
                <a:spcPct val="0"/>
              </a:spcBef>
              <a:defRPr/>
            </a:pPr>
            <a:r>
              <a:rPr lang="en-US" altLang="zh-TW" sz="4400" spc="-100" dirty="0" smtClean="0">
                <a:ln w="3175">
                  <a:noFill/>
                </a:ln>
                <a:latin typeface="Calibri" pitchFamily="34" charset="0"/>
                <a:cs typeface="Arial" charset="0"/>
              </a:rPr>
              <a:t>Windows Azure Platform</a:t>
            </a:r>
            <a:endParaRPr lang="en-US" altLang="zh-TW" sz="4400" spc="-100" dirty="0">
              <a:ln w="3175">
                <a:noFill/>
              </a:ln>
              <a:latin typeface="Calibri" pitchFamily="34" charset="0"/>
              <a:cs typeface="Arial" charset="0"/>
            </a:endParaRPr>
          </a:p>
        </p:txBody>
      </p:sp>
      <p:grpSp>
        <p:nvGrpSpPr>
          <p:cNvPr id="2" name="Group 35"/>
          <p:cNvGrpSpPr/>
          <p:nvPr/>
        </p:nvGrpSpPr>
        <p:grpSpPr>
          <a:xfrm>
            <a:off x="685800" y="2260235"/>
            <a:ext cx="7894320" cy="3835400"/>
            <a:chOff x="832903" y="1701800"/>
            <a:chExt cx="10523019" cy="3835400"/>
          </a:xfrm>
        </p:grpSpPr>
        <p:sp>
          <p:nvSpPr>
            <p:cNvPr id="35" name="Rounded Rectangle 37"/>
            <p:cNvSpPr/>
            <p:nvPr/>
          </p:nvSpPr>
          <p:spPr bwMode="auto">
            <a:xfrm>
              <a:off x="832903" y="1701800"/>
              <a:ext cx="10523019" cy="3835400"/>
            </a:xfrm>
            <a:prstGeom prst="roundRect">
              <a:avLst>
                <a:gd name="adj" fmla="val 8190"/>
              </a:avLst>
            </a:prstGeom>
            <a:gradFill flip="none" rotWithShape="1">
              <a:gsLst>
                <a:gs pos="0">
                  <a:srgbClr val="041E3A">
                    <a:alpha val="20000"/>
                  </a:srgbClr>
                </a:gs>
                <a:gs pos="39000">
                  <a:schemeClr val="tx1">
                    <a:alpha val="17000"/>
                  </a:schemeClr>
                </a:gs>
                <a:gs pos="88000">
                  <a:srgbClr val="05284F">
                    <a:alpha val="20000"/>
                  </a:srgbClr>
                </a:gs>
              </a:gsLst>
              <a:lin ang="3000000" scaled="0"/>
              <a:tileRect/>
            </a:gradFill>
            <a:ln w="9525">
              <a:gradFill flip="none" rotWithShape="1">
                <a:gsLst>
                  <a:gs pos="0">
                    <a:schemeClr val="tx1">
                      <a:alpha val="44000"/>
                    </a:schemeClr>
                  </a:gs>
                  <a:gs pos="50000">
                    <a:schemeClr val="tx1">
                      <a:alpha val="59000"/>
                    </a:schemeClr>
                  </a:gs>
                  <a:gs pos="100000">
                    <a:schemeClr val="tx1">
                      <a:alpha val="44000"/>
                    </a:schemeClr>
                  </a:gs>
                </a:gsLst>
                <a:lin ang="10800000" scaled="1"/>
                <a:tileRect/>
              </a:gradFill>
              <a:headEnd type="none" w="med" len="med"/>
              <a:tailEnd type="none" w="med" len="med"/>
            </a:ln>
            <a:effectLst/>
            <a:scene3d>
              <a:camera prst="orthographicFront">
                <a:rot lat="0" lon="0" rev="0"/>
              </a:camera>
              <a:lightRig rig="brightRoom" dir="t"/>
            </a:scene3d>
            <a:sp3d prstMaterial="softEdge">
              <a:extrusionClr>
                <a:srgbClr val="041E3A"/>
              </a:extrusionClr>
              <a:contourClr>
                <a:srgbClr val="000000"/>
              </a:contourClr>
            </a:sp3d>
          </p:spPr>
          <p:txBody>
            <a:bodyPr vert="horz" wrap="square" lIns="121893" tIns="60947" rIns="121893" bIns="60947" numCol="1" rtlCol="0" anchor="ctr" anchorCtr="0" compatLnSpc="1">
              <a:prstTxWarp prst="textNoShape">
                <a:avLst/>
              </a:prstTxWarp>
            </a:bodyPr>
            <a:lstStyle/>
            <a:p>
              <a:pPr algn="ctr" defTabSz="1218585"/>
              <a:r>
                <a:rPr lang="en-US" sz="2400" dirty="0" smtClean="0">
                  <a:solidFill>
                    <a:srgbClr val="FFFFFF"/>
                  </a:solidFill>
                  <a:latin typeface="Segoe" pitchFamily="34" charset="0"/>
                </a:rPr>
                <a:t>  </a:t>
              </a:r>
            </a:p>
          </p:txBody>
        </p:sp>
        <p:sp>
          <p:nvSpPr>
            <p:cNvPr id="36" name="Rectangle 38"/>
            <p:cNvSpPr/>
            <p:nvPr/>
          </p:nvSpPr>
          <p:spPr>
            <a:xfrm>
              <a:off x="1881980" y="1893683"/>
              <a:ext cx="8450740" cy="609600"/>
            </a:xfrm>
            <a:prstGeom prst="rect">
              <a:avLst/>
            </a:prstGeom>
          </p:spPr>
          <p:txBody>
            <a:bodyPr wrap="none" lIns="0" tIns="0" rIns="0" bIns="0">
              <a:noAutofit/>
            </a:bodyPr>
            <a:lstStyle/>
            <a:p>
              <a:pPr algn="ctr"/>
              <a:r>
                <a:rPr lang="en-US" sz="4000" dirty="0" smtClean="0">
                  <a:gradFill>
                    <a:gsLst>
                      <a:gs pos="0">
                        <a:schemeClr val="tx1"/>
                      </a:gs>
                      <a:gs pos="100000">
                        <a:schemeClr val="tx1"/>
                      </a:gs>
                    </a:gsLst>
                    <a:lin ang="5400000" scaled="0"/>
                  </a:gradFill>
                  <a:latin typeface="Segoe UI" pitchFamily="34" charset="0"/>
                  <a:cs typeface="Segoe UI" pitchFamily="34" charset="0"/>
                </a:rPr>
                <a:t>Windows Azure</a:t>
              </a:r>
              <a:r>
                <a:rPr lang="en-US" sz="2000" baseline="50000" dirty="0" smtClean="0">
                  <a:gradFill>
                    <a:gsLst>
                      <a:gs pos="0">
                        <a:schemeClr val="tx1"/>
                      </a:gs>
                      <a:gs pos="100000">
                        <a:schemeClr val="tx1"/>
                      </a:gs>
                    </a:gsLst>
                    <a:lin ang="5400000" scaled="0"/>
                  </a:gradFill>
                  <a:latin typeface="Segoe UI" pitchFamily="34" charset="0"/>
                  <a:cs typeface="Segoe UI" pitchFamily="34" charset="0"/>
                </a:rPr>
                <a:t>™</a:t>
              </a:r>
              <a:r>
                <a:rPr lang="en-US" sz="4000" dirty="0" smtClean="0">
                  <a:gradFill>
                    <a:gsLst>
                      <a:gs pos="0">
                        <a:schemeClr val="tx1"/>
                      </a:gs>
                      <a:gs pos="100000">
                        <a:schemeClr val="tx1"/>
                      </a:gs>
                    </a:gsLst>
                    <a:lin ang="5400000" scaled="0"/>
                  </a:gradFill>
                  <a:latin typeface="Segoe UI" pitchFamily="34" charset="0"/>
                  <a:cs typeface="Segoe UI" pitchFamily="34" charset="0"/>
                </a:rPr>
                <a:t> Platform</a:t>
              </a:r>
              <a:endParaRPr lang="en-US" sz="4000" dirty="0">
                <a:gradFill>
                  <a:gsLst>
                    <a:gs pos="0">
                      <a:schemeClr val="tx1"/>
                    </a:gs>
                    <a:gs pos="100000">
                      <a:schemeClr val="tx1"/>
                    </a:gs>
                  </a:gsLst>
                  <a:lin ang="5400000" scaled="0"/>
                </a:gradFill>
                <a:latin typeface="Segoe UI" pitchFamily="34" charset="0"/>
                <a:cs typeface="Segoe UI" pitchFamily="34" charset="0"/>
              </a:endParaRPr>
            </a:p>
          </p:txBody>
        </p:sp>
      </p:grpSp>
      <p:grpSp>
        <p:nvGrpSpPr>
          <p:cNvPr id="3" name="群組 59"/>
          <p:cNvGrpSpPr/>
          <p:nvPr/>
        </p:nvGrpSpPr>
        <p:grpSpPr>
          <a:xfrm>
            <a:off x="802185" y="4698635"/>
            <a:ext cx="7652659" cy="1188720"/>
            <a:chOff x="802185" y="4698635"/>
            <a:chExt cx="7652659" cy="1188720"/>
          </a:xfrm>
        </p:grpSpPr>
        <p:sp>
          <p:nvSpPr>
            <p:cNvPr id="40" name="Rounded Rectangle 49"/>
            <p:cNvSpPr/>
            <p:nvPr/>
          </p:nvSpPr>
          <p:spPr bwMode="auto">
            <a:xfrm>
              <a:off x="802185" y="4698635"/>
              <a:ext cx="7652659" cy="1188720"/>
            </a:xfrm>
            <a:prstGeom prst="roundRect">
              <a:avLst>
                <a:gd name="adj" fmla="val 23334"/>
              </a:avLst>
            </a:prstGeom>
            <a:solidFill>
              <a:schemeClr val="tx1"/>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dirty="0" smtClean="0">
                <a:solidFill>
                  <a:schemeClr val="accent4">
                    <a:lumMod val="60000"/>
                    <a:lumOff val="40000"/>
                  </a:schemeClr>
                </a:solidFill>
                <a:latin typeface="Segoe" pitchFamily="34" charset="0"/>
              </a:endParaRPr>
            </a:p>
          </p:txBody>
        </p:sp>
        <p:pic>
          <p:nvPicPr>
            <p:cNvPr id="43" name="Picture 50" descr="WinAzure_h_rgb.png"/>
            <p:cNvPicPr>
              <a:picLocks noChangeAspect="1"/>
            </p:cNvPicPr>
            <p:nvPr/>
          </p:nvPicPr>
          <p:blipFill>
            <a:blip r:embed="rId3" cstate="print"/>
            <a:stretch>
              <a:fillRect/>
            </a:stretch>
          </p:blipFill>
          <p:spPr>
            <a:xfrm>
              <a:off x="2819400" y="4859496"/>
              <a:ext cx="3505200" cy="767242"/>
            </a:xfrm>
            <a:prstGeom prst="rect">
              <a:avLst/>
            </a:prstGeom>
          </p:spPr>
        </p:pic>
      </p:grpSp>
      <p:grpSp>
        <p:nvGrpSpPr>
          <p:cNvPr id="4" name="群組 44"/>
          <p:cNvGrpSpPr/>
          <p:nvPr/>
        </p:nvGrpSpPr>
        <p:grpSpPr>
          <a:xfrm>
            <a:off x="891250" y="3276600"/>
            <a:ext cx="2448000" cy="1290320"/>
            <a:chOff x="914400" y="3276600"/>
            <a:chExt cx="2448000" cy="1290320"/>
          </a:xfrm>
        </p:grpSpPr>
        <p:sp>
          <p:nvSpPr>
            <p:cNvPr id="46" name="Rounded Rectangle 52"/>
            <p:cNvSpPr/>
            <p:nvPr/>
          </p:nvSpPr>
          <p:spPr bwMode="auto">
            <a:xfrm>
              <a:off x="914400"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48" name="Picture 3" descr="C:\Users\zwu\Desktop\SQL-Azure_rgb.jpg"/>
            <p:cNvPicPr>
              <a:picLocks noChangeAspect="1" noChangeArrowheads="1"/>
            </p:cNvPicPr>
            <p:nvPr/>
          </p:nvPicPr>
          <p:blipFill>
            <a:blip r:embed="rId4" cstate="screen"/>
            <a:srcRect/>
            <a:stretch>
              <a:fillRect/>
            </a:stretch>
          </p:blipFill>
          <p:spPr bwMode="auto">
            <a:xfrm>
              <a:off x="1295400" y="3657600"/>
              <a:ext cx="1676400" cy="493059"/>
            </a:xfrm>
            <a:prstGeom prst="rect">
              <a:avLst/>
            </a:prstGeom>
            <a:noFill/>
          </p:spPr>
        </p:pic>
      </p:grpSp>
      <p:sp>
        <p:nvSpPr>
          <p:cNvPr id="52" name="Rounded Rectangle 52"/>
          <p:cNvSpPr/>
          <p:nvPr/>
        </p:nvSpPr>
        <p:spPr bwMode="auto">
          <a:xfrm>
            <a:off x="5943600" y="3276600"/>
            <a:ext cx="2448000" cy="1290320"/>
          </a:xfrm>
          <a:prstGeom prst="roundRect">
            <a:avLst>
              <a:gd name="adj" fmla="val 2333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grpSp>
        <p:nvGrpSpPr>
          <p:cNvPr id="5" name="群組 54"/>
          <p:cNvGrpSpPr/>
          <p:nvPr/>
        </p:nvGrpSpPr>
        <p:grpSpPr>
          <a:xfrm>
            <a:off x="3409238" y="3276600"/>
            <a:ext cx="2448000" cy="1290320"/>
            <a:chOff x="3443963" y="3276600"/>
            <a:chExt cx="2448000" cy="1290320"/>
          </a:xfrm>
        </p:grpSpPr>
        <p:sp>
          <p:nvSpPr>
            <p:cNvPr id="58" name="Rounded Rectangle 55"/>
            <p:cNvSpPr/>
            <p:nvPr/>
          </p:nvSpPr>
          <p:spPr bwMode="auto">
            <a:xfrm>
              <a:off x="3443963"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59" name="Picture 4" descr="AppFabric"/>
            <p:cNvPicPr>
              <a:picLocks noChangeAspect="1" noChangeArrowheads="1"/>
            </p:cNvPicPr>
            <p:nvPr/>
          </p:nvPicPr>
          <p:blipFill>
            <a:blip r:embed="rId5" cstate="print"/>
            <a:srcRect/>
            <a:stretch>
              <a:fillRect/>
            </a:stretch>
          </p:blipFill>
          <p:spPr bwMode="auto">
            <a:xfrm>
              <a:off x="3535099" y="3733800"/>
              <a:ext cx="2317749" cy="457200"/>
            </a:xfrm>
            <a:prstGeom prst="rect">
              <a:avLst/>
            </a:prstGeom>
            <a:noFill/>
          </p:spPr>
        </p:pic>
      </p:grpSp>
      <p:pic>
        <p:nvPicPr>
          <p:cNvPr id="18" name="Picture 24"/>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Lst>
          </a:blip>
          <a:stretch>
            <a:fillRect/>
          </a:stretch>
        </p:blipFill>
        <p:spPr>
          <a:xfrm>
            <a:off x="6231428" y="3775275"/>
            <a:ext cx="1986597" cy="34325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新推出資料即服務</a:t>
            </a:r>
            <a:r>
              <a:rPr lang="en-US" dirty="0" smtClean="0"/>
              <a:t> </a:t>
            </a:r>
            <a:r>
              <a:rPr lang="en-US" dirty="0">
                <a:latin typeface="+mn-lt"/>
              </a:rPr>
              <a:t>“Dallas”</a:t>
            </a:r>
          </a:p>
        </p:txBody>
      </p:sp>
      <p:sp>
        <p:nvSpPr>
          <p:cNvPr id="3" name="Text Placeholder 2"/>
          <p:cNvSpPr>
            <a:spLocks noGrp="1"/>
          </p:cNvSpPr>
          <p:nvPr>
            <p:ph idx="1"/>
          </p:nvPr>
        </p:nvSpPr>
        <p:spPr/>
        <p:txBody>
          <a:bodyPr/>
          <a:lstStyle/>
          <a:p>
            <a:r>
              <a:rPr lang="zh-TW" altLang="en-US" dirty="0" smtClean="0"/>
              <a:t>資料內容轉介服務 </a:t>
            </a:r>
            <a:r>
              <a:rPr lang="en-US" altLang="zh-TW" dirty="0" smtClean="0"/>
              <a:t>(</a:t>
            </a:r>
            <a:r>
              <a:rPr lang="en-US" dirty="0" smtClean="0"/>
              <a:t>Content Brokerage)</a:t>
            </a:r>
          </a:p>
          <a:p>
            <a:pPr lvl="1"/>
            <a:r>
              <a:rPr lang="zh-TW" altLang="en-US" dirty="0" smtClean="0"/>
              <a:t>能夠尋找</a:t>
            </a:r>
            <a:r>
              <a:rPr lang="en-US" altLang="zh-TW" dirty="0" smtClean="0"/>
              <a:t>,</a:t>
            </a:r>
            <a:r>
              <a:rPr lang="zh-TW" altLang="en-US" dirty="0" smtClean="0"/>
              <a:t>瀏覽與使用各種類型之資料內容</a:t>
            </a:r>
            <a:endParaRPr lang="en-US" dirty="0" smtClean="0"/>
          </a:p>
          <a:p>
            <a:pPr lvl="2"/>
            <a:r>
              <a:rPr lang="en-US" dirty="0" smtClean="0"/>
              <a:t> </a:t>
            </a:r>
            <a:r>
              <a:rPr lang="zh-TW" altLang="en-US" dirty="0" smtClean="0"/>
              <a:t>二進制之資料內容</a:t>
            </a:r>
            <a:endParaRPr lang="en-US" dirty="0" smtClean="0"/>
          </a:p>
          <a:p>
            <a:pPr lvl="2"/>
            <a:r>
              <a:rPr lang="zh-TW" altLang="en-US" dirty="0" smtClean="0"/>
              <a:t>結構化之資料內容</a:t>
            </a:r>
            <a:endParaRPr lang="en-US" altLang="zh-TW" dirty="0" smtClean="0"/>
          </a:p>
          <a:p>
            <a:pPr lvl="2"/>
            <a:r>
              <a:rPr lang="zh-TW" altLang="en-US" dirty="0" smtClean="0"/>
              <a:t>即時</a:t>
            </a:r>
            <a:r>
              <a:rPr lang="en-US" dirty="0" smtClean="0"/>
              <a:t> web services </a:t>
            </a:r>
            <a:r>
              <a:rPr lang="zh-TW" altLang="en-US" dirty="0" smtClean="0"/>
              <a:t>所提供之內容</a:t>
            </a:r>
            <a:endParaRPr lang="en-US" dirty="0" smtClean="0"/>
          </a:p>
          <a:p>
            <a:pPr lvl="1"/>
            <a:r>
              <a:rPr lang="zh-TW" altLang="en-US" dirty="0" smtClean="0"/>
              <a:t>融入全球內容供應者生態系統</a:t>
            </a:r>
            <a:endParaRPr lang="en-US" altLang="zh-TW" dirty="0" smtClean="0"/>
          </a:p>
          <a:p>
            <a:r>
              <a:rPr lang="zh-TW" altLang="en-US" dirty="0" smtClean="0"/>
              <a:t>運用 </a:t>
            </a:r>
            <a:r>
              <a:rPr lang="en-US" dirty="0" smtClean="0"/>
              <a:t>Windows Azure </a:t>
            </a:r>
            <a:r>
              <a:rPr lang="zh-TW" altLang="en-US" dirty="0" smtClean="0"/>
              <a:t>與</a:t>
            </a:r>
            <a:r>
              <a:rPr lang="en-US" dirty="0" smtClean="0"/>
              <a:t> SQL Azure</a:t>
            </a:r>
            <a:r>
              <a:rPr lang="zh-TW" altLang="en-US" dirty="0" smtClean="0"/>
              <a:t> 技術建立而成</a:t>
            </a: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Live Services</a:t>
            </a:r>
            <a:endParaRPr lang="en-US" dirty="0"/>
          </a:p>
        </p:txBody>
      </p:sp>
      <p:sp>
        <p:nvSpPr>
          <p:cNvPr id="23" name="Text Placeholder 22"/>
          <p:cNvSpPr>
            <a:spLocks noGrp="1"/>
          </p:cNvSpPr>
          <p:nvPr>
            <p:ph type="body" sz="quarter" idx="4294967295"/>
          </p:nvPr>
        </p:nvSpPr>
        <p:spPr>
          <a:xfrm>
            <a:off x="838200" y="1066800"/>
            <a:ext cx="6994525" cy="886397"/>
          </a:xfrm>
        </p:spPr>
        <p:txBody>
          <a:bodyPr/>
          <a:lstStyle/>
          <a:p>
            <a:pPr marL="0" lvl="0" indent="0" algn="just">
              <a:buNone/>
            </a:pPr>
            <a:r>
              <a:rPr lang="zh-TW" altLang="en-US" dirty="0" smtClean="0"/>
              <a:t>微軟所提供之網路基礎服務，針對一般消費性市場，提供各式應用與開發介面</a:t>
            </a:r>
            <a:endParaRPr lang="en-US" dirty="0"/>
          </a:p>
        </p:txBody>
      </p:sp>
      <p:grpSp>
        <p:nvGrpSpPr>
          <p:cNvPr id="3" name="Group 26"/>
          <p:cNvGrpSpPr/>
          <p:nvPr/>
        </p:nvGrpSpPr>
        <p:grpSpPr>
          <a:xfrm>
            <a:off x="457200" y="2877235"/>
            <a:ext cx="8203324" cy="3066365"/>
            <a:chOff x="1325742" y="1834089"/>
            <a:chExt cx="6287053" cy="1929904"/>
          </a:xfrm>
        </p:grpSpPr>
        <p:sp>
          <p:nvSpPr>
            <p:cNvPr id="19" name="Rounded Rectangle 18"/>
            <p:cNvSpPr>
              <a:spLocks/>
            </p:cNvSpPr>
            <p:nvPr/>
          </p:nvSpPr>
          <p:spPr>
            <a:xfrm>
              <a:off x="1325742" y="1851145"/>
              <a:ext cx="6287051" cy="1912847"/>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algn="l" defTabSz="914363" rtl="0" fontAlgn="base">
                <a:lnSpc>
                  <a:spcPct val="85000"/>
                </a:lnSpc>
                <a:spcBef>
                  <a:spcPts val="1200"/>
                </a:spcBef>
                <a:spcAft>
                  <a:spcPct val="0"/>
                </a:spcAft>
                <a:defRPr/>
              </a:pPr>
              <a:endParaRPr lang="en-US" sz="1600" kern="1200" spc="-100" dirty="0">
                <a:ln w="18415" cmpd="sng">
                  <a:noFill/>
                  <a:prstDash val="solid"/>
                </a:ln>
                <a:gradFill>
                  <a:gsLst>
                    <a:gs pos="0">
                      <a:srgbClr val="000000"/>
                    </a:gs>
                    <a:gs pos="50000">
                      <a:srgbClr val="000000"/>
                    </a:gs>
                  </a:gsLst>
                  <a:lin ang="5400000" scaled="0"/>
                </a:gradFill>
                <a:latin typeface="Segoe"/>
                <a:ea typeface="+mn-ea"/>
                <a:cs typeface="Segoe UI" pitchFamily="34" charset="0"/>
              </a:endParaRPr>
            </a:p>
          </p:txBody>
        </p:sp>
        <p:sp>
          <p:nvSpPr>
            <p:cNvPr id="20" name="Rounded Rectangle 19"/>
            <p:cNvSpPr>
              <a:spLocks noChangeAspect="1"/>
            </p:cNvSpPr>
            <p:nvPr/>
          </p:nvSpPr>
          <p:spPr>
            <a:xfrm>
              <a:off x="1325743" y="1834089"/>
              <a:ext cx="6287052" cy="1929904"/>
            </a:xfrm>
            <a:prstGeom prst="roundRect">
              <a:avLst/>
            </a:prstGeom>
            <a:noFill/>
            <a:ln w="28575" cap="flat" cmpd="sng" algn="ctr">
              <a:solidFill>
                <a:srgbClr val="00B0F0"/>
              </a:solidFill>
              <a:prstDash val="solid"/>
              <a:bevel/>
            </a:ln>
            <a:effectLst>
              <a:outerShdw blurRad="50800" dist="38100" dir="5400000" rotWithShape="0">
                <a:srgbClr val="000000">
                  <a:alpha val="35000"/>
                </a:srgbClr>
              </a:outerShdw>
            </a:effectLst>
          </p:spPr>
          <p:txBody>
            <a:bodyPr lIns="0" tIns="45718" rIns="0" bIns="45718" anchor="ctr"/>
            <a:lstStyle/>
            <a:p>
              <a:pPr algn="ctr" defTabSz="1096919" rtl="0" fontAlgn="base">
                <a:lnSpc>
                  <a:spcPct val="75000"/>
                </a:lnSpc>
                <a:spcBef>
                  <a:spcPct val="0"/>
                </a:spcBef>
                <a:spcAft>
                  <a:spcPct val="0"/>
                </a:spcAft>
                <a:defRPr/>
              </a:pPr>
              <a:endParaRPr lang="en-US" sz="2000" i="1" kern="1200" dirty="0">
                <a:ln w="18415" cmpd="sng">
                  <a:noFill/>
                  <a:prstDash val="solid"/>
                </a:ln>
                <a:gradFill>
                  <a:gsLst>
                    <a:gs pos="0">
                      <a:srgbClr val="000000"/>
                    </a:gs>
                    <a:gs pos="50000">
                      <a:srgbClr val="000000"/>
                    </a:gs>
                  </a:gsLst>
                  <a:lin ang="5400000" scaled="0"/>
                </a:gradFill>
                <a:effectLst>
                  <a:glow rad="101600">
                    <a:srgbClr val="FFFFFF">
                      <a:alpha val="40000"/>
                    </a:srgbClr>
                  </a:glow>
                  <a:innerShdw blurRad="114300">
                    <a:prstClr val="black"/>
                  </a:innerShdw>
                </a:effectLst>
                <a:latin typeface="Segoe"/>
                <a:ea typeface="+mn-ea"/>
                <a:cs typeface="+mn-cs"/>
              </a:endParaRPr>
            </a:p>
          </p:txBody>
        </p:sp>
      </p:grpSp>
      <p:sp>
        <p:nvSpPr>
          <p:cNvPr id="6" name="TextBox 5"/>
          <p:cNvSpPr txBox="1"/>
          <p:nvPr/>
        </p:nvSpPr>
        <p:spPr>
          <a:xfrm>
            <a:off x="3046143" y="3281731"/>
            <a:ext cx="3178623" cy="416076"/>
          </a:xfrm>
          <a:prstGeom prst="rect">
            <a:avLst/>
          </a:prstGeom>
          <a:noFill/>
        </p:spPr>
        <p:txBody>
          <a:bodyPr wrap="square" rtlCol="0">
            <a:spAutoFit/>
          </a:bodyPr>
          <a:lstStyle/>
          <a:p>
            <a:pPr algn="ctr" rtl="0">
              <a:lnSpc>
                <a:spcPts val="2400"/>
              </a:lnSpc>
            </a:pPr>
            <a:r>
              <a:rPr lang="en-US" sz="3200" kern="1200" dirty="0">
                <a:solidFill>
                  <a:srgbClr val="000000"/>
                </a:solidFill>
                <a:effectLst>
                  <a:innerShdw blurRad="114300">
                    <a:prstClr val="black"/>
                  </a:innerShdw>
                </a:effectLst>
                <a:latin typeface="Segoe UI" pitchFamily="34" charset="0"/>
                <a:cs typeface="Segoe UI" pitchFamily="34" charset="0"/>
              </a:rPr>
              <a:t> </a:t>
            </a:r>
            <a:r>
              <a:rPr lang="en-US" sz="3200" kern="1200" dirty="0" smtClean="0">
                <a:solidFill>
                  <a:srgbClr val="000000"/>
                </a:solidFill>
                <a:effectLst>
                  <a:innerShdw blurRad="114300">
                    <a:prstClr val="black"/>
                  </a:innerShdw>
                </a:effectLst>
                <a:latin typeface="Segoe UI" pitchFamily="34" charset="0"/>
                <a:cs typeface="Segoe UI" pitchFamily="34" charset="0"/>
              </a:rPr>
              <a:t>Live Services</a:t>
            </a:r>
            <a:endParaRPr lang="en-US" sz="3200" kern="1200" dirty="0">
              <a:solidFill>
                <a:srgbClr val="000000"/>
              </a:solidFill>
              <a:effectLst>
                <a:innerShdw blurRad="114300">
                  <a:prstClr val="black"/>
                </a:innerShdw>
              </a:effectLst>
              <a:latin typeface="Segoe UI" pitchFamily="34" charset="0"/>
              <a:cs typeface="Segoe UI" pitchFamily="34" charset="0"/>
            </a:endParaRPr>
          </a:p>
        </p:txBody>
      </p:sp>
      <p:pic>
        <p:nvPicPr>
          <p:cNvPr id="7" name="Picture 3" descr="\\eventsql\dvd\Online_ART\DVD_ART34\Logos\Live Mesh\Live Mesh logo b.png"/>
          <p:cNvPicPr>
            <a:picLocks noChangeAspect="1" noChangeArrowheads="1"/>
          </p:cNvPicPr>
          <p:nvPr/>
        </p:nvPicPr>
        <p:blipFill>
          <a:blip r:embed="rId3" cstate="print"/>
          <a:srcRect l="4085" t="10196" r="71904" b="11531"/>
          <a:stretch>
            <a:fillRect/>
          </a:stretch>
        </p:blipFill>
        <p:spPr bwMode="auto">
          <a:xfrm>
            <a:off x="2871422" y="3129331"/>
            <a:ext cx="609600" cy="627413"/>
          </a:xfrm>
          <a:prstGeom prst="rect">
            <a:avLst/>
          </a:prstGeom>
          <a:noFill/>
        </p:spPr>
      </p:pic>
      <p:sp>
        <p:nvSpPr>
          <p:cNvPr id="8" name="Rounded Rectangle 7"/>
          <p:cNvSpPr>
            <a:spLocks/>
          </p:cNvSpPr>
          <p:nvPr/>
        </p:nvSpPr>
        <p:spPr bwMode="auto">
          <a:xfrm>
            <a:off x="3886200" y="5087035"/>
            <a:ext cx="1371600"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16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Storage</a:t>
            </a:r>
          </a:p>
        </p:txBody>
      </p:sp>
      <p:sp>
        <p:nvSpPr>
          <p:cNvPr id="9" name="Rounded Rectangle 8"/>
          <p:cNvSpPr>
            <a:spLocks/>
          </p:cNvSpPr>
          <p:nvPr/>
        </p:nvSpPr>
        <p:spPr bwMode="auto">
          <a:xfrm>
            <a:off x="6858000" y="5087035"/>
            <a:ext cx="1371600"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16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Search &amp; Geospatial</a:t>
            </a:r>
          </a:p>
        </p:txBody>
      </p:sp>
      <p:sp>
        <p:nvSpPr>
          <p:cNvPr id="10" name="Rounded Rectangle 9"/>
          <p:cNvSpPr>
            <a:spLocks/>
          </p:cNvSpPr>
          <p:nvPr/>
        </p:nvSpPr>
        <p:spPr bwMode="auto">
          <a:xfrm>
            <a:off x="914400" y="5087035"/>
            <a:ext cx="1371600"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16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Identity</a:t>
            </a:r>
            <a:endParaRPr lang="en-US" sz="160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11" name="Rounded Rectangle 10"/>
          <p:cNvSpPr>
            <a:spLocks/>
          </p:cNvSpPr>
          <p:nvPr/>
        </p:nvSpPr>
        <p:spPr bwMode="auto">
          <a:xfrm>
            <a:off x="2400300" y="5087035"/>
            <a:ext cx="1371600"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16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Directory</a:t>
            </a:r>
            <a:endParaRPr lang="en-US" sz="160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grpSp>
        <p:nvGrpSpPr>
          <p:cNvPr id="4" name="Group 21"/>
          <p:cNvGrpSpPr/>
          <p:nvPr/>
        </p:nvGrpSpPr>
        <p:grpSpPr>
          <a:xfrm>
            <a:off x="748862" y="3818021"/>
            <a:ext cx="7620000" cy="1143000"/>
            <a:chOff x="748862" y="3818021"/>
            <a:chExt cx="7620000" cy="1143000"/>
          </a:xfrm>
        </p:grpSpPr>
        <p:sp>
          <p:nvSpPr>
            <p:cNvPr id="12" name="Rounded Rectangle 11"/>
            <p:cNvSpPr/>
            <p:nvPr/>
          </p:nvSpPr>
          <p:spPr bwMode="auto">
            <a:xfrm>
              <a:off x="748862" y="3818021"/>
              <a:ext cx="7620000" cy="1143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 name="Rounded Rectangle 12"/>
            <p:cNvSpPr>
              <a:spLocks/>
            </p:cNvSpPr>
            <p:nvPr/>
          </p:nvSpPr>
          <p:spPr bwMode="auto">
            <a:xfrm>
              <a:off x="3134512" y="4191000"/>
              <a:ext cx="1371600"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16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Devices</a:t>
              </a:r>
              <a:endParaRPr lang="en-US" sz="160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14" name="Rounded Rectangle 13"/>
            <p:cNvSpPr>
              <a:spLocks/>
            </p:cNvSpPr>
            <p:nvPr/>
          </p:nvSpPr>
          <p:spPr bwMode="auto">
            <a:xfrm>
              <a:off x="4619783" y="4191000"/>
              <a:ext cx="1371600"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16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Applications</a:t>
              </a:r>
              <a:endParaRPr lang="en-US" sz="160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15" name="Rounded Rectangle 14"/>
            <p:cNvSpPr>
              <a:spLocks/>
            </p:cNvSpPr>
            <p:nvPr/>
          </p:nvSpPr>
          <p:spPr bwMode="auto">
            <a:xfrm>
              <a:off x="6105053" y="4191000"/>
              <a:ext cx="1371600"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16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Synchronization</a:t>
              </a:r>
            </a:p>
          </p:txBody>
        </p:sp>
        <p:sp>
          <p:nvSpPr>
            <p:cNvPr id="17" name="TextBox 16"/>
            <p:cNvSpPr txBox="1"/>
            <p:nvPr/>
          </p:nvSpPr>
          <p:spPr>
            <a:xfrm>
              <a:off x="901262" y="3826042"/>
              <a:ext cx="5562600" cy="369332"/>
            </a:xfrm>
            <a:prstGeom prst="rect">
              <a:avLst/>
            </a:prstGeom>
            <a:noFill/>
          </p:spPr>
          <p:txBody>
            <a:bodyPr wrap="square" rtlCol="0">
              <a:spAutoFit/>
            </a:bodyPr>
            <a:lstStyle/>
            <a:p>
              <a:r>
                <a:rPr lang="en-US" dirty="0" smtClean="0"/>
                <a:t>Mesh Services</a:t>
              </a:r>
              <a:endParaRPr lang="en-US" dirty="0"/>
            </a:p>
          </p:txBody>
        </p:sp>
        <p:sp>
          <p:nvSpPr>
            <p:cNvPr id="18" name="Rounded Rectangle 17"/>
            <p:cNvSpPr>
              <a:spLocks/>
            </p:cNvSpPr>
            <p:nvPr/>
          </p:nvSpPr>
          <p:spPr bwMode="auto">
            <a:xfrm>
              <a:off x="1649241" y="4191000"/>
              <a:ext cx="1371600"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16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User</a:t>
              </a:r>
              <a:endParaRPr lang="en-US" sz="160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grpSp>
      <p:sp>
        <p:nvSpPr>
          <p:cNvPr id="21" name="Rounded Rectangle 20"/>
          <p:cNvSpPr>
            <a:spLocks/>
          </p:cNvSpPr>
          <p:nvPr/>
        </p:nvSpPr>
        <p:spPr bwMode="auto">
          <a:xfrm>
            <a:off x="5372100" y="5087035"/>
            <a:ext cx="1371600" cy="609600"/>
          </a:xfrm>
          <a:prstGeom prst="roundRect">
            <a:avLst/>
          </a:prstGeom>
          <a:gradFill flip="none" rotWithShape="1">
            <a:gsLst>
              <a:gs pos="0">
                <a:schemeClr val="tx1"/>
              </a:gs>
              <a:gs pos="50000">
                <a:schemeClr val="tx1">
                  <a:alpha val="94000"/>
                </a:scheme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fontAlgn="base">
              <a:lnSpc>
                <a:spcPct val="85000"/>
              </a:lnSpc>
              <a:spcBef>
                <a:spcPts val="1200"/>
              </a:spcBef>
              <a:spcAft>
                <a:spcPct val="0"/>
              </a:spcAft>
              <a:defRPr/>
            </a:pPr>
            <a:r>
              <a:rPr lang="en-US" sz="160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Comms &amp; Presence</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zh-TW" altLang="en-US" dirty="0" smtClean="0"/>
              <a:t>雲端典型應用情境</a:t>
            </a:r>
            <a:r>
              <a:rPr dirty="0" smtClean="0"/>
              <a:t> (1)</a:t>
            </a:r>
            <a:endParaRPr sz="3200" dirty="0" smtClean="0">
              <a:solidFill>
                <a:schemeClr val="tx2"/>
              </a:solidFill>
            </a:endParaRPr>
          </a:p>
        </p:txBody>
      </p:sp>
      <p:sp>
        <p:nvSpPr>
          <p:cNvPr id="3" name="Content Placeholder 2"/>
          <p:cNvSpPr>
            <a:spLocks noGrp="1"/>
          </p:cNvSpPr>
          <p:nvPr>
            <p:ph idx="1"/>
          </p:nvPr>
        </p:nvSpPr>
        <p:spPr>
          <a:xfrm>
            <a:off x="381000" y="1412875"/>
            <a:ext cx="8534400" cy="5447645"/>
          </a:xfrm>
        </p:spPr>
        <p:txBody>
          <a:bodyPr/>
          <a:lstStyle/>
          <a:p>
            <a:r>
              <a:rPr lang="en-US" dirty="0" smtClean="0"/>
              <a:t>Running an on-premises app in the cloud</a:t>
            </a:r>
          </a:p>
          <a:p>
            <a:pPr lvl="1"/>
            <a:r>
              <a:rPr lang="en-US" dirty="0" smtClean="0"/>
              <a:t>Example: An enterprise moving a line-of-business app to the cloud</a:t>
            </a:r>
          </a:p>
          <a:p>
            <a:r>
              <a:rPr lang="en-US" dirty="0" smtClean="0"/>
              <a:t>Creating a small-to-medium Web app</a:t>
            </a:r>
          </a:p>
          <a:p>
            <a:pPr lvl="1"/>
            <a:r>
              <a:rPr lang="en-US" dirty="0" smtClean="0"/>
              <a:t>Example: A Web ISV creating a moderately popular application</a:t>
            </a:r>
          </a:p>
          <a:p>
            <a:pPr lvl="1"/>
            <a:r>
              <a:rPr lang="en-US" dirty="0" smtClean="0"/>
              <a:t>Example: An enterprise application used by a firm’s employees</a:t>
            </a:r>
          </a:p>
          <a:p>
            <a:r>
              <a:rPr lang="en-US" dirty="0" smtClean="0"/>
              <a:t>Creating a large Web application</a:t>
            </a:r>
          </a:p>
          <a:p>
            <a:pPr lvl="1"/>
            <a:r>
              <a:rPr lang="en-US" dirty="0" smtClean="0"/>
              <a:t>Example: An ISV creating the next </a:t>
            </a:r>
            <a:r>
              <a:rPr lang="en-US" dirty="0" err="1" smtClean="0"/>
              <a:t>Facebook</a:t>
            </a:r>
            <a:endParaRPr lang="en-US" dirty="0" smtClean="0"/>
          </a:p>
          <a:p>
            <a:pPr lvl="1"/>
            <a:r>
              <a:rPr lang="en-US" dirty="0" smtClean="0"/>
              <a:t>Example: A large bank creating a customer-facing app</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zh-TW" altLang="en-US" dirty="0" smtClean="0"/>
              <a:t>雲端典型應用情境 </a:t>
            </a:r>
            <a:r>
              <a:rPr lang="en-US" altLang="zh-TW" dirty="0" smtClean="0"/>
              <a:t>(2)</a:t>
            </a:r>
            <a:endParaRPr sz="3200" dirty="0" smtClean="0">
              <a:solidFill>
                <a:schemeClr val="tx2"/>
              </a:solidFill>
            </a:endParaRPr>
          </a:p>
        </p:txBody>
      </p:sp>
      <p:sp>
        <p:nvSpPr>
          <p:cNvPr id="3" name="Content Placeholder 2"/>
          <p:cNvSpPr>
            <a:spLocks noGrp="1"/>
          </p:cNvSpPr>
          <p:nvPr>
            <p:ph idx="1"/>
          </p:nvPr>
        </p:nvSpPr>
        <p:spPr>
          <a:xfrm>
            <a:off x="381000" y="1524000"/>
            <a:ext cx="8382000" cy="4641271"/>
          </a:xfrm>
        </p:spPr>
        <p:txBody>
          <a:bodyPr/>
          <a:lstStyle/>
          <a:p>
            <a:r>
              <a:rPr lang="en-US" dirty="0" smtClean="0"/>
              <a:t>Creating a parallel processing application </a:t>
            </a:r>
          </a:p>
          <a:p>
            <a:pPr lvl="1"/>
            <a:r>
              <a:rPr lang="en-US" dirty="0" smtClean="0"/>
              <a:t>Example: The New York Times converting its article database to searchable PDFs</a:t>
            </a:r>
          </a:p>
          <a:p>
            <a:r>
              <a:rPr lang="en-US" dirty="0" smtClean="0"/>
              <a:t>Creating a Web application with back-end processing</a:t>
            </a:r>
          </a:p>
          <a:p>
            <a:pPr lvl="1"/>
            <a:r>
              <a:rPr lang="en-US" dirty="0" smtClean="0"/>
              <a:t>Example: An ISV creating the next YouTube</a:t>
            </a:r>
          </a:p>
          <a:p>
            <a:r>
              <a:rPr lang="en-US" dirty="0" smtClean="0"/>
              <a:t>Storing blob data</a:t>
            </a:r>
          </a:p>
          <a:p>
            <a:pPr lvl="1"/>
            <a:r>
              <a:rPr lang="en-US" dirty="0" smtClean="0"/>
              <a:t>Example: An enterprise archiving data</a:t>
            </a:r>
          </a:p>
          <a:p>
            <a:pPr lvl="1"/>
            <a:r>
              <a:rPr lang="en-US" dirty="0" smtClean="0"/>
              <a:t>Example: A hosted Web app storing large amounts of video</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1828800" y="2362200"/>
            <a:ext cx="7315200" cy="44958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7054" y="228600"/>
            <a:ext cx="8375946" cy="664797"/>
          </a:xfrm>
        </p:spPr>
        <p:txBody>
          <a:bodyPr/>
          <a:lstStyle/>
          <a:p>
            <a:r>
              <a:rPr lang="zh-TW" altLang="en-US" dirty="0" smtClean="0"/>
              <a:t>目前主要雲端平台比較</a:t>
            </a:r>
            <a:endParaRPr sz="3200" dirty="0" smtClean="0">
              <a:solidFill>
                <a:schemeClr val="tx2"/>
              </a:solidFill>
            </a:endParaRPr>
          </a:p>
        </p:txBody>
      </p:sp>
      <p:sp>
        <p:nvSpPr>
          <p:cNvPr id="5" name="TextBox 4"/>
          <p:cNvSpPr txBox="1"/>
          <p:nvPr/>
        </p:nvSpPr>
        <p:spPr>
          <a:xfrm>
            <a:off x="3048000" y="1524000"/>
            <a:ext cx="1219200" cy="830997"/>
          </a:xfrm>
          <a:prstGeom prst="rect">
            <a:avLst/>
          </a:prstGeom>
          <a:noFill/>
        </p:spPr>
        <p:txBody>
          <a:bodyPr wrap="square" rtlCol="0">
            <a:spAutoFit/>
          </a:bodyPr>
          <a:lstStyle/>
          <a:p>
            <a:pPr algn="ctr"/>
            <a:r>
              <a:rPr lang="en-US" sz="1600" dirty="0" smtClean="0"/>
              <a:t>Small-to-Medium Web Apps</a:t>
            </a:r>
            <a:endParaRPr lang="en-US" sz="1600" dirty="0"/>
          </a:p>
        </p:txBody>
      </p:sp>
      <p:sp>
        <p:nvSpPr>
          <p:cNvPr id="6" name="TextBox 5"/>
          <p:cNvSpPr txBox="1"/>
          <p:nvPr/>
        </p:nvSpPr>
        <p:spPr>
          <a:xfrm>
            <a:off x="6705600" y="1295400"/>
            <a:ext cx="1219200" cy="1077218"/>
          </a:xfrm>
          <a:prstGeom prst="rect">
            <a:avLst/>
          </a:prstGeom>
          <a:noFill/>
        </p:spPr>
        <p:txBody>
          <a:bodyPr wrap="square" rtlCol="0">
            <a:spAutoFit/>
          </a:bodyPr>
          <a:lstStyle/>
          <a:p>
            <a:pPr algn="ctr"/>
            <a:r>
              <a:rPr lang="en-US" sz="1600" dirty="0" smtClean="0"/>
              <a:t>Web Apps with Back-end Processing</a:t>
            </a:r>
            <a:endParaRPr lang="en-US" sz="1600" dirty="0"/>
          </a:p>
        </p:txBody>
      </p:sp>
      <p:sp>
        <p:nvSpPr>
          <p:cNvPr id="7" name="TextBox 6"/>
          <p:cNvSpPr txBox="1"/>
          <p:nvPr/>
        </p:nvSpPr>
        <p:spPr>
          <a:xfrm>
            <a:off x="7924800" y="1752600"/>
            <a:ext cx="1219200" cy="584775"/>
          </a:xfrm>
          <a:prstGeom prst="rect">
            <a:avLst/>
          </a:prstGeom>
          <a:noFill/>
        </p:spPr>
        <p:txBody>
          <a:bodyPr wrap="square" rtlCol="0">
            <a:spAutoFit/>
          </a:bodyPr>
          <a:lstStyle/>
          <a:p>
            <a:pPr algn="ctr"/>
            <a:r>
              <a:rPr lang="en-US" sz="1600" dirty="0" smtClean="0"/>
              <a:t>Store Blob Data</a:t>
            </a:r>
            <a:endParaRPr lang="en-US" sz="1600" dirty="0"/>
          </a:p>
        </p:txBody>
      </p:sp>
      <p:sp>
        <p:nvSpPr>
          <p:cNvPr id="64" name="TextBox 63"/>
          <p:cNvSpPr txBox="1"/>
          <p:nvPr/>
        </p:nvSpPr>
        <p:spPr>
          <a:xfrm>
            <a:off x="5486400" y="1524000"/>
            <a:ext cx="1219200" cy="830997"/>
          </a:xfrm>
          <a:prstGeom prst="rect">
            <a:avLst/>
          </a:prstGeom>
          <a:noFill/>
        </p:spPr>
        <p:txBody>
          <a:bodyPr wrap="square" rtlCol="0">
            <a:spAutoFit/>
          </a:bodyPr>
          <a:lstStyle/>
          <a:p>
            <a:pPr algn="ctr"/>
            <a:r>
              <a:rPr lang="en-US" sz="1600" dirty="0" smtClean="0"/>
              <a:t>Parallel Processing Apps</a:t>
            </a:r>
            <a:endParaRPr lang="en-US" sz="1600" dirty="0"/>
          </a:p>
        </p:txBody>
      </p:sp>
      <p:grpSp>
        <p:nvGrpSpPr>
          <p:cNvPr id="3" name="Group 46"/>
          <p:cNvGrpSpPr/>
          <p:nvPr/>
        </p:nvGrpSpPr>
        <p:grpSpPr>
          <a:xfrm>
            <a:off x="3048000" y="2362200"/>
            <a:ext cx="4878388" cy="4495800"/>
            <a:chOff x="3048000" y="2362200"/>
            <a:chExt cx="4878388" cy="3657600"/>
          </a:xfrm>
        </p:grpSpPr>
        <p:cxnSp>
          <p:nvCxnSpPr>
            <p:cNvPr id="14" name="Straight Connector 13"/>
            <p:cNvCxnSpPr/>
            <p:nvPr/>
          </p:nvCxnSpPr>
          <p:spPr>
            <a:xfrm rot="5400000">
              <a:off x="2439194" y="4190206"/>
              <a:ext cx="3657600"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3658394" y="4190206"/>
              <a:ext cx="3657600"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1219994" y="4190206"/>
              <a:ext cx="3657600"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4877594" y="4190206"/>
              <a:ext cx="3657600"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6096794" y="4190206"/>
              <a:ext cx="3657600" cy="1588"/>
            </a:xfrm>
            <a:prstGeom prst="line">
              <a:avLst/>
            </a:prstGeom>
            <a:ln w="22225"/>
          </p:spPr>
          <p:style>
            <a:lnRef idx="1">
              <a:schemeClr val="accent1"/>
            </a:lnRef>
            <a:fillRef idx="0">
              <a:schemeClr val="accent1"/>
            </a:fillRef>
            <a:effectRef idx="0">
              <a:schemeClr val="accent1"/>
            </a:effectRef>
            <a:fontRef idx="minor">
              <a:schemeClr val="tx1"/>
            </a:fontRef>
          </p:style>
        </p:cxnSp>
      </p:grpSp>
      <p:sp>
        <p:nvSpPr>
          <p:cNvPr id="41" name="TextBox 40"/>
          <p:cNvSpPr txBox="1"/>
          <p:nvPr/>
        </p:nvSpPr>
        <p:spPr>
          <a:xfrm>
            <a:off x="4267200" y="1752600"/>
            <a:ext cx="1219200" cy="584775"/>
          </a:xfrm>
          <a:prstGeom prst="rect">
            <a:avLst/>
          </a:prstGeom>
          <a:noFill/>
        </p:spPr>
        <p:txBody>
          <a:bodyPr wrap="square" rtlCol="0">
            <a:spAutoFit/>
          </a:bodyPr>
          <a:lstStyle/>
          <a:p>
            <a:pPr algn="ctr"/>
            <a:r>
              <a:rPr lang="en-US" sz="1600" dirty="0" smtClean="0"/>
              <a:t>Large Web Apps</a:t>
            </a:r>
            <a:endParaRPr lang="en-US" sz="1600" dirty="0"/>
          </a:p>
        </p:txBody>
      </p:sp>
      <p:grpSp>
        <p:nvGrpSpPr>
          <p:cNvPr id="8" name="Group 45"/>
          <p:cNvGrpSpPr/>
          <p:nvPr/>
        </p:nvGrpSpPr>
        <p:grpSpPr>
          <a:xfrm>
            <a:off x="1828800" y="3276600"/>
            <a:ext cx="7280476" cy="2668588"/>
            <a:chOff x="1828800" y="3276600"/>
            <a:chExt cx="7162800" cy="2668588"/>
          </a:xfrm>
        </p:grpSpPr>
        <p:cxnSp>
          <p:nvCxnSpPr>
            <p:cNvPr id="29" name="Straight Connector 28"/>
            <p:cNvCxnSpPr/>
            <p:nvPr/>
          </p:nvCxnSpPr>
          <p:spPr>
            <a:xfrm>
              <a:off x="1828800" y="3276600"/>
              <a:ext cx="7162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828800" y="4191000"/>
              <a:ext cx="7162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828800" y="5105400"/>
              <a:ext cx="7162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828800" y="5943600"/>
              <a:ext cx="7162800"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4" name="TextBox 3"/>
          <p:cNvSpPr txBox="1"/>
          <p:nvPr/>
        </p:nvSpPr>
        <p:spPr>
          <a:xfrm>
            <a:off x="1828800" y="1524000"/>
            <a:ext cx="1219200" cy="830997"/>
          </a:xfrm>
          <a:prstGeom prst="rect">
            <a:avLst/>
          </a:prstGeom>
          <a:noFill/>
        </p:spPr>
        <p:txBody>
          <a:bodyPr wrap="square" rtlCol="0">
            <a:spAutoFit/>
          </a:bodyPr>
          <a:lstStyle/>
          <a:p>
            <a:pPr algn="ctr"/>
            <a:r>
              <a:rPr lang="en-US" sz="1600" dirty="0" smtClean="0"/>
              <a:t>On-Premises Apps</a:t>
            </a:r>
            <a:endParaRPr lang="en-US" sz="1600" dirty="0"/>
          </a:p>
        </p:txBody>
      </p:sp>
      <p:grpSp>
        <p:nvGrpSpPr>
          <p:cNvPr id="9" name="Group 53"/>
          <p:cNvGrpSpPr/>
          <p:nvPr/>
        </p:nvGrpSpPr>
        <p:grpSpPr>
          <a:xfrm>
            <a:off x="0" y="2362200"/>
            <a:ext cx="4267200" cy="830997"/>
            <a:chOff x="0" y="2362200"/>
            <a:chExt cx="4267200" cy="830997"/>
          </a:xfrm>
        </p:grpSpPr>
        <p:sp>
          <p:nvSpPr>
            <p:cNvPr id="38" name="TextBox 37"/>
            <p:cNvSpPr txBox="1"/>
            <p:nvPr/>
          </p:nvSpPr>
          <p:spPr>
            <a:xfrm>
              <a:off x="0" y="2362200"/>
              <a:ext cx="1828800" cy="830997"/>
            </a:xfrm>
            <a:prstGeom prst="rect">
              <a:avLst/>
            </a:prstGeom>
            <a:noFill/>
          </p:spPr>
          <p:txBody>
            <a:bodyPr wrap="square" rtlCol="0">
              <a:spAutoFit/>
            </a:bodyPr>
            <a:lstStyle/>
            <a:p>
              <a:pPr algn="ctr"/>
              <a:r>
                <a:rPr lang="en-US" sz="1600" b="1" dirty="0" err="1" smtClean="0"/>
                <a:t>GoGrid</a:t>
              </a:r>
              <a:r>
                <a:rPr lang="en-US" sz="1600" b="1" dirty="0" smtClean="0"/>
                <a:t>, </a:t>
              </a:r>
              <a:r>
                <a:rPr lang="en-US" sz="1600" b="1" dirty="0" err="1" smtClean="0"/>
                <a:t>Flexiscale</a:t>
              </a:r>
              <a:r>
                <a:rPr lang="en-US" sz="1600" b="1" dirty="0" smtClean="0"/>
                <a:t>, Others</a:t>
              </a:r>
              <a:endParaRPr lang="en-US" sz="1600" b="1" dirty="0"/>
            </a:p>
          </p:txBody>
        </p:sp>
        <p:sp>
          <p:nvSpPr>
            <p:cNvPr id="49" name="TextBox 48"/>
            <p:cNvSpPr txBox="1"/>
            <p:nvPr/>
          </p:nvSpPr>
          <p:spPr>
            <a:xfrm>
              <a:off x="3048000" y="25146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
          <p:nvSpPr>
            <p:cNvPr id="48" name="TextBox 47"/>
            <p:cNvSpPr txBox="1"/>
            <p:nvPr/>
          </p:nvSpPr>
          <p:spPr>
            <a:xfrm>
              <a:off x="1828800" y="25146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grpSp>
      <p:grpSp>
        <p:nvGrpSpPr>
          <p:cNvPr id="10" name="Group 54"/>
          <p:cNvGrpSpPr/>
          <p:nvPr/>
        </p:nvGrpSpPr>
        <p:grpSpPr>
          <a:xfrm>
            <a:off x="0" y="3429000"/>
            <a:ext cx="9144000" cy="584775"/>
            <a:chOff x="0" y="3429000"/>
            <a:chExt cx="9144000" cy="584775"/>
          </a:xfrm>
        </p:grpSpPr>
        <p:sp>
          <p:nvSpPr>
            <p:cNvPr id="22" name="TextBox 21"/>
            <p:cNvSpPr txBox="1"/>
            <p:nvPr/>
          </p:nvSpPr>
          <p:spPr>
            <a:xfrm>
              <a:off x="0" y="3429000"/>
              <a:ext cx="1828800" cy="584775"/>
            </a:xfrm>
            <a:prstGeom prst="rect">
              <a:avLst/>
            </a:prstGeom>
            <a:noFill/>
          </p:spPr>
          <p:txBody>
            <a:bodyPr wrap="square" rtlCol="0">
              <a:spAutoFit/>
            </a:bodyPr>
            <a:lstStyle/>
            <a:p>
              <a:pPr algn="ctr"/>
              <a:r>
                <a:rPr lang="en-US" sz="1600" b="1" dirty="0" smtClean="0"/>
                <a:t>Amazon Web Services</a:t>
              </a:r>
              <a:endParaRPr lang="en-US" sz="1600" b="1" dirty="0"/>
            </a:p>
          </p:txBody>
        </p:sp>
        <p:sp>
          <p:nvSpPr>
            <p:cNvPr id="62" name="TextBox 61"/>
            <p:cNvSpPr txBox="1"/>
            <p:nvPr/>
          </p:nvSpPr>
          <p:spPr>
            <a:xfrm>
              <a:off x="1828800" y="34290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
          <p:nvSpPr>
            <p:cNvPr id="63" name="TextBox 62"/>
            <p:cNvSpPr txBox="1"/>
            <p:nvPr/>
          </p:nvSpPr>
          <p:spPr>
            <a:xfrm>
              <a:off x="3048000" y="34290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
          <p:nvSpPr>
            <p:cNvPr id="65" name="TextBox 64"/>
            <p:cNvSpPr txBox="1"/>
            <p:nvPr/>
          </p:nvSpPr>
          <p:spPr>
            <a:xfrm>
              <a:off x="5486400" y="34290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
          <p:nvSpPr>
            <p:cNvPr id="66" name="TextBox 65"/>
            <p:cNvSpPr txBox="1"/>
            <p:nvPr/>
          </p:nvSpPr>
          <p:spPr>
            <a:xfrm>
              <a:off x="6705600" y="34290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
          <p:nvSpPr>
            <p:cNvPr id="67" name="TextBox 66"/>
            <p:cNvSpPr txBox="1"/>
            <p:nvPr/>
          </p:nvSpPr>
          <p:spPr>
            <a:xfrm>
              <a:off x="4267200" y="34290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
          <p:nvSpPr>
            <p:cNvPr id="68" name="TextBox 67"/>
            <p:cNvSpPr txBox="1"/>
            <p:nvPr/>
          </p:nvSpPr>
          <p:spPr>
            <a:xfrm>
              <a:off x="7924800" y="34290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grpSp>
      <p:grpSp>
        <p:nvGrpSpPr>
          <p:cNvPr id="11" name="Group 55"/>
          <p:cNvGrpSpPr/>
          <p:nvPr/>
        </p:nvGrpSpPr>
        <p:grpSpPr>
          <a:xfrm>
            <a:off x="0" y="4343400"/>
            <a:ext cx="9144000" cy="584775"/>
            <a:chOff x="0" y="4343400"/>
            <a:chExt cx="9144000" cy="584775"/>
          </a:xfrm>
        </p:grpSpPr>
        <p:sp>
          <p:nvSpPr>
            <p:cNvPr id="19" name="TextBox 18"/>
            <p:cNvSpPr txBox="1"/>
            <p:nvPr/>
          </p:nvSpPr>
          <p:spPr>
            <a:xfrm>
              <a:off x="0" y="4343400"/>
              <a:ext cx="1828800" cy="584775"/>
            </a:xfrm>
            <a:prstGeom prst="rect">
              <a:avLst/>
            </a:prstGeom>
            <a:noFill/>
          </p:spPr>
          <p:txBody>
            <a:bodyPr wrap="square" rtlCol="0">
              <a:spAutoFit/>
            </a:bodyPr>
            <a:lstStyle/>
            <a:p>
              <a:pPr algn="ctr"/>
              <a:r>
                <a:rPr lang="en-US" sz="1600" b="1" dirty="0" smtClean="0"/>
                <a:t>Windows Azure 2009 July CTP</a:t>
              </a:r>
              <a:endParaRPr lang="en-US" sz="1600" b="1" dirty="0"/>
            </a:p>
          </p:txBody>
        </p:sp>
        <p:sp>
          <p:nvSpPr>
            <p:cNvPr id="71" name="TextBox 70"/>
            <p:cNvSpPr txBox="1"/>
            <p:nvPr/>
          </p:nvSpPr>
          <p:spPr>
            <a:xfrm>
              <a:off x="5486400" y="43434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
          <p:nvSpPr>
            <p:cNvPr id="72" name="TextBox 71"/>
            <p:cNvSpPr txBox="1"/>
            <p:nvPr/>
          </p:nvSpPr>
          <p:spPr>
            <a:xfrm>
              <a:off x="6705600" y="43434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
          <p:nvSpPr>
            <p:cNvPr id="73" name="TextBox 72"/>
            <p:cNvSpPr txBox="1"/>
            <p:nvPr/>
          </p:nvSpPr>
          <p:spPr>
            <a:xfrm>
              <a:off x="4267200" y="43434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
          <p:nvSpPr>
            <p:cNvPr id="74" name="TextBox 73"/>
            <p:cNvSpPr txBox="1"/>
            <p:nvPr/>
          </p:nvSpPr>
          <p:spPr>
            <a:xfrm>
              <a:off x="7924800" y="43434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grpSp>
      <p:grpSp>
        <p:nvGrpSpPr>
          <p:cNvPr id="13" name="Group 56"/>
          <p:cNvGrpSpPr/>
          <p:nvPr/>
        </p:nvGrpSpPr>
        <p:grpSpPr>
          <a:xfrm>
            <a:off x="0" y="5257800"/>
            <a:ext cx="5486400" cy="584775"/>
            <a:chOff x="0" y="5257800"/>
            <a:chExt cx="5486400" cy="584775"/>
          </a:xfrm>
        </p:grpSpPr>
        <p:sp>
          <p:nvSpPr>
            <p:cNvPr id="23" name="TextBox 22"/>
            <p:cNvSpPr txBox="1"/>
            <p:nvPr/>
          </p:nvSpPr>
          <p:spPr>
            <a:xfrm>
              <a:off x="0" y="5257800"/>
              <a:ext cx="1828800" cy="584775"/>
            </a:xfrm>
            <a:prstGeom prst="rect">
              <a:avLst/>
            </a:prstGeom>
            <a:noFill/>
          </p:spPr>
          <p:txBody>
            <a:bodyPr wrap="square" rtlCol="0">
              <a:spAutoFit/>
            </a:bodyPr>
            <a:lstStyle/>
            <a:p>
              <a:pPr algn="ctr"/>
              <a:r>
                <a:rPr lang="en-US" sz="1600" b="1" dirty="0" smtClean="0"/>
                <a:t>Google </a:t>
              </a:r>
              <a:r>
                <a:rPr lang="en-US" sz="1600" b="1" dirty="0" err="1" smtClean="0"/>
                <a:t>AppEngine</a:t>
              </a:r>
              <a:endParaRPr lang="en-US" sz="1600" b="1" dirty="0"/>
            </a:p>
          </p:txBody>
        </p:sp>
        <p:sp>
          <p:nvSpPr>
            <p:cNvPr id="79" name="TextBox 78"/>
            <p:cNvSpPr txBox="1"/>
            <p:nvPr/>
          </p:nvSpPr>
          <p:spPr>
            <a:xfrm>
              <a:off x="4267200" y="52578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grpSp>
      <p:grpSp>
        <p:nvGrpSpPr>
          <p:cNvPr id="15" name="Group 57"/>
          <p:cNvGrpSpPr/>
          <p:nvPr/>
        </p:nvGrpSpPr>
        <p:grpSpPr>
          <a:xfrm>
            <a:off x="0" y="6096000"/>
            <a:ext cx="5486400" cy="599420"/>
            <a:chOff x="0" y="6096000"/>
            <a:chExt cx="5486400" cy="599420"/>
          </a:xfrm>
        </p:grpSpPr>
        <p:sp>
          <p:nvSpPr>
            <p:cNvPr id="36" name="TextBox 35"/>
            <p:cNvSpPr txBox="1"/>
            <p:nvPr/>
          </p:nvSpPr>
          <p:spPr>
            <a:xfrm>
              <a:off x="0" y="6096000"/>
              <a:ext cx="1828800" cy="584775"/>
            </a:xfrm>
            <a:prstGeom prst="rect">
              <a:avLst/>
            </a:prstGeom>
            <a:noFill/>
          </p:spPr>
          <p:txBody>
            <a:bodyPr wrap="square" rtlCol="0">
              <a:spAutoFit/>
            </a:bodyPr>
            <a:lstStyle/>
            <a:p>
              <a:pPr algn="ctr"/>
              <a:r>
                <a:rPr lang="en-US" sz="1600" b="1" dirty="0" smtClean="0"/>
                <a:t>Salesforce.com Force Platform</a:t>
              </a:r>
              <a:endParaRPr lang="en-US" sz="1600" b="1" dirty="0"/>
            </a:p>
          </p:txBody>
        </p:sp>
        <p:sp>
          <p:nvSpPr>
            <p:cNvPr id="82" name="TextBox 81"/>
            <p:cNvSpPr txBox="1"/>
            <p:nvPr/>
          </p:nvSpPr>
          <p:spPr>
            <a:xfrm>
              <a:off x="4267200" y="61722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grpSp>
      <p:sp>
        <p:nvSpPr>
          <p:cNvPr id="46" name="TextBox 72"/>
          <p:cNvSpPr txBox="1"/>
          <p:nvPr/>
        </p:nvSpPr>
        <p:spPr>
          <a:xfrm>
            <a:off x="3055620" y="4343400"/>
            <a:ext cx="1219200" cy="523220"/>
          </a:xfrm>
          <a:prstGeom prst="rect">
            <a:avLst/>
          </a:prstGeom>
          <a:noFill/>
        </p:spPr>
        <p:txBody>
          <a:bodyPr wrap="square" rtlCol="0">
            <a:spAutoFit/>
          </a:bodyPr>
          <a:lstStyle/>
          <a:p>
            <a:pPr algn="ctr"/>
            <a:r>
              <a:rPr lang="en-US" sz="2800" b="1" i="1" dirty="0" smtClean="0">
                <a:latin typeface="Comic Sans MS" pitchFamily="66" charset="0"/>
              </a:rPr>
              <a:t>x</a:t>
            </a:r>
            <a:endParaRPr lang="en-US" sz="2800" b="1" i="1" dirty="0">
              <a:latin typeface="Comic Sans MS" pitchFamily="66"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 name="Rectangle 35"/>
          <p:cNvSpPr/>
          <p:nvPr/>
        </p:nvSpPr>
        <p:spPr bwMode="auto">
          <a:xfrm rot="10800000">
            <a:off x="0" y="5459496"/>
            <a:ext cx="9141619" cy="2797008"/>
          </a:xfrm>
          <a:prstGeom prst="rect">
            <a:avLst/>
          </a:prstGeom>
          <a:gradFill>
            <a:gsLst>
              <a:gs pos="0">
                <a:srgbClr val="000000">
                  <a:alpha val="70000"/>
                </a:srgbClr>
              </a:gs>
              <a:gs pos="100000">
                <a:srgbClr val="000000">
                  <a:alpha val="0"/>
                </a:srgbClr>
              </a:gs>
            </a:gsLst>
          </a:gradFill>
          <a:ln>
            <a:headEnd type="none" w="med" len="med"/>
            <a:tailEnd type="none" w="med" len="med"/>
          </a:ln>
          <a:effectLst/>
          <a:scene3d>
            <a:camera prst="orthographicFront"/>
            <a:lightRig rig="threePt" dir="t"/>
          </a:scene3d>
          <a:sp3d prstMaterial="matte">
            <a:contourClr>
              <a:schemeClr val="accent2">
                <a:lumMod val="40000"/>
                <a:lumOff val="6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chemeClr val="tx1">
                      <a:lumMod val="85000"/>
                      <a:lumOff val="15000"/>
                    </a:schemeClr>
                  </a:gs>
                  <a:gs pos="100000">
                    <a:schemeClr val="tx1">
                      <a:lumMod val="85000"/>
                      <a:lumOff val="15000"/>
                    </a:schemeClr>
                  </a:gs>
                </a:gsLst>
                <a:lin ang="5400000" scaled="0"/>
              </a:gradFill>
              <a:latin typeface="Segoe" pitchFamily="34" charset="0"/>
            </a:endParaRPr>
          </a:p>
        </p:txBody>
      </p:sp>
      <p:sp>
        <p:nvSpPr>
          <p:cNvPr id="35" name="Rectangle 34"/>
          <p:cNvSpPr/>
          <p:nvPr/>
        </p:nvSpPr>
        <p:spPr bwMode="auto">
          <a:xfrm>
            <a:off x="6981656" y="1783923"/>
            <a:ext cx="1509153" cy="4631593"/>
          </a:xfrm>
          <a:prstGeom prst="rect">
            <a:avLst/>
          </a:prstGeom>
          <a:gradFill>
            <a:gsLst>
              <a:gs pos="0">
                <a:schemeClr val="accent6"/>
              </a:gs>
              <a:gs pos="80000">
                <a:schemeClr val="accent6">
                  <a:alpha val="10000"/>
                </a:schemeClr>
              </a:gs>
              <a:gs pos="100000">
                <a:schemeClr val="accent6">
                  <a:alpha val="0"/>
                </a:schemeClr>
              </a:gs>
            </a:gsLst>
          </a:gradFill>
          <a:ln w="19050">
            <a:gradFill>
              <a:gsLst>
                <a:gs pos="0">
                  <a:srgbClr val="FFFFFF">
                    <a:alpha val="0"/>
                  </a:srgbClr>
                </a:gs>
                <a:gs pos="100000">
                  <a:srgbClr val="FFFFFF"/>
                </a:gs>
              </a:gsLst>
              <a:lin ang="5400000" scaled="0"/>
            </a:gradFill>
            <a:headEnd type="none" w="med" len="med"/>
            <a:tailEnd type="none" w="med" len="med"/>
          </a:ln>
          <a:effectLst>
            <a:outerShdw blurRad="63500" sx="101000" sy="101000" algn="ctr" rotWithShape="0">
              <a:srgbClr val="FFFFFF">
                <a:alpha val="15000"/>
              </a:srgbClr>
            </a:outerShdw>
            <a:reflection blurRad="6350" stA="50000" endA="300" endPos="38500" dist="50800" dir="5400000" sy="-100000" algn="bl" rotWithShape="0"/>
          </a:effectLst>
          <a:scene3d>
            <a:camera prst="orthographicFront">
              <a:rot lat="0" lon="0" rev="0"/>
            </a:camera>
            <a:lightRig rig="threePt" dir="t"/>
          </a:scene3d>
          <a:sp3d prstMaterial="matte">
            <a:contourClr>
              <a:schemeClr val="accent2">
                <a:lumMod val="40000"/>
                <a:lumOff val="6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231775" lvl="0" indent="-231775" defTabSz="914325" fontAlgn="base">
              <a:lnSpc>
                <a:spcPct val="90000"/>
              </a:lnSpc>
              <a:spcBef>
                <a:spcPts val="1200"/>
              </a:spcBef>
              <a:spcAft>
                <a:spcPct val="0"/>
              </a:spcAft>
              <a:buBlip>
                <a:blip r:embed="rId3"/>
              </a:buBlip>
            </a:pPr>
            <a:endParaRPr lang="en-US" sz="1400" dirty="0" smtClean="0"/>
          </a:p>
          <a:p>
            <a:pPr marL="231775" lvl="0" indent="-231775" defTabSz="914325" fontAlgn="base">
              <a:lnSpc>
                <a:spcPct val="90000"/>
              </a:lnSpc>
              <a:spcBef>
                <a:spcPts val="1200"/>
              </a:spcBef>
              <a:spcAft>
                <a:spcPct val="0"/>
              </a:spcAft>
              <a:buBlip>
                <a:blip r:embed="rId3"/>
              </a:buBlip>
            </a:pPr>
            <a:r>
              <a:rPr lang="en-US" sz="1400" dirty="0" smtClean="0"/>
              <a:t>Service Bus endpoint will have external connectivity</a:t>
            </a:r>
          </a:p>
          <a:p>
            <a:pPr marL="231775" indent="-231775" defTabSz="914325" fontAlgn="base">
              <a:lnSpc>
                <a:spcPct val="90000"/>
              </a:lnSpc>
              <a:spcBef>
                <a:spcPts val="1200"/>
              </a:spcBef>
              <a:spcAft>
                <a:spcPct val="0"/>
              </a:spcAft>
              <a:buBlip>
                <a:blip r:embed="rId3"/>
              </a:buBlip>
            </a:pPr>
            <a:r>
              <a:rPr lang="en-US" sz="1400" dirty="0" smtClean="0"/>
              <a:t>Message operation requests will be processed successfully</a:t>
            </a:r>
          </a:p>
          <a:p>
            <a:pPr marL="231775" lvl="0" indent="-231775" defTabSz="914325" fontAlgn="base">
              <a:lnSpc>
                <a:spcPct val="90000"/>
              </a:lnSpc>
              <a:spcBef>
                <a:spcPts val="1200"/>
              </a:spcBef>
              <a:spcAft>
                <a:spcPct val="0"/>
              </a:spcAft>
              <a:buBlip>
                <a:blip r:embed="rId3"/>
              </a:buBlip>
            </a:pPr>
            <a:endParaRPr lang="en-US" sz="14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endParaRPr>
          </a:p>
        </p:txBody>
      </p:sp>
      <p:sp>
        <p:nvSpPr>
          <p:cNvPr id="2" name="Title 1"/>
          <p:cNvSpPr>
            <a:spLocks noGrp="1"/>
          </p:cNvSpPr>
          <p:nvPr>
            <p:ph type="title"/>
          </p:nvPr>
        </p:nvSpPr>
        <p:spPr>
          <a:xfrm>
            <a:off x="384027" y="298910"/>
            <a:ext cx="8375946" cy="609398"/>
          </a:xfrm>
        </p:spPr>
        <p:txBody>
          <a:bodyPr/>
          <a:lstStyle/>
          <a:p>
            <a:r>
              <a:rPr lang="en-US" sz="4400" dirty="0" smtClean="0"/>
              <a:t>Windows Azure  </a:t>
            </a:r>
            <a:r>
              <a:rPr lang="zh-TW" altLang="en-US" sz="4400" dirty="0" smtClean="0"/>
              <a:t>服務品質</a:t>
            </a:r>
            <a:endParaRPr lang="en-US" sz="4400" spc="-90" dirty="0">
              <a:gradFill>
                <a:gsLst>
                  <a:gs pos="0">
                    <a:schemeClr val="tx2"/>
                  </a:gs>
                  <a:gs pos="100000">
                    <a:schemeClr val="tx2"/>
                  </a:gs>
                </a:gsLst>
                <a:lin ang="5400000" scaled="0"/>
              </a:gradFill>
            </a:endParaRPr>
          </a:p>
        </p:txBody>
      </p:sp>
      <p:sp>
        <p:nvSpPr>
          <p:cNvPr id="32" name="Rectangle 31"/>
          <p:cNvSpPr/>
          <p:nvPr/>
        </p:nvSpPr>
        <p:spPr bwMode="auto">
          <a:xfrm>
            <a:off x="5417802" y="1783923"/>
            <a:ext cx="1509153" cy="4631593"/>
          </a:xfrm>
          <a:prstGeom prst="rect">
            <a:avLst/>
          </a:prstGeom>
          <a:gradFill>
            <a:gsLst>
              <a:gs pos="0">
                <a:schemeClr val="accent4"/>
              </a:gs>
              <a:gs pos="80000">
                <a:schemeClr val="accent4">
                  <a:alpha val="10000"/>
                </a:schemeClr>
              </a:gs>
              <a:gs pos="100000">
                <a:schemeClr val="accent4">
                  <a:alpha val="0"/>
                </a:schemeClr>
              </a:gs>
            </a:gsLst>
          </a:gradFill>
          <a:ln w="19050">
            <a:gradFill>
              <a:gsLst>
                <a:gs pos="0">
                  <a:srgbClr val="FFFFFF">
                    <a:alpha val="0"/>
                  </a:srgbClr>
                </a:gs>
                <a:gs pos="100000">
                  <a:srgbClr val="FFFFFF"/>
                </a:gs>
              </a:gsLst>
              <a:lin ang="5400000" scaled="0"/>
            </a:gradFill>
            <a:headEnd type="none" w="med" len="med"/>
            <a:tailEnd type="none" w="med" len="med"/>
          </a:ln>
          <a:effectLst>
            <a:outerShdw blurRad="63500" sx="101000" sy="101000" algn="ctr" rotWithShape="0">
              <a:srgbClr val="FFFFFF">
                <a:alpha val="15000"/>
              </a:srgbClr>
            </a:outerShdw>
            <a:reflection blurRad="6350" stA="50000" endA="300" endPos="38500" dist="50800" dir="5400000" sy="-100000" algn="bl" rotWithShape="0"/>
          </a:effectLst>
          <a:scene3d>
            <a:camera prst="orthographicFront">
              <a:rot lat="0" lon="0" rev="0"/>
            </a:camera>
            <a:lightRig rig="threePt" dir="t"/>
          </a:scene3d>
          <a:sp3d prstMaterial="matte">
            <a:contourClr>
              <a:schemeClr val="accent2">
                <a:lumMod val="40000"/>
                <a:lumOff val="6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231775" lvl="0" indent="-231775" defTabSz="914325" fontAlgn="base">
              <a:lnSpc>
                <a:spcPct val="90000"/>
              </a:lnSpc>
              <a:spcBef>
                <a:spcPts val="1200"/>
              </a:spcBef>
              <a:spcAft>
                <a:spcPct val="0"/>
              </a:spcAft>
              <a:buBlip>
                <a:blip r:embed="rId3"/>
              </a:buBlip>
            </a:pPr>
            <a:r>
              <a:rPr lang="en-US" sz="14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Storage service will be available/ reachable (connectivity)</a:t>
            </a:r>
          </a:p>
          <a:p>
            <a:pPr marL="231775" lvl="0" indent="-231775" defTabSz="914325" fontAlgn="base">
              <a:lnSpc>
                <a:spcPct val="90000"/>
              </a:lnSpc>
              <a:spcBef>
                <a:spcPts val="1200"/>
              </a:spcBef>
              <a:spcAft>
                <a:spcPct val="0"/>
              </a:spcAft>
              <a:buBlip>
                <a:blip r:embed="rId3"/>
              </a:buBlip>
            </a:pPr>
            <a:r>
              <a:rPr lang="en-US" sz="14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Your storage requests will</a:t>
            </a:r>
            <a:br>
              <a:rPr lang="en-US" sz="14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br>
            <a:r>
              <a:rPr lang="en-US" sz="14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be processed successfully</a:t>
            </a:r>
          </a:p>
        </p:txBody>
      </p:sp>
      <p:sp>
        <p:nvSpPr>
          <p:cNvPr id="33" name="Rectangle 32"/>
          <p:cNvSpPr/>
          <p:nvPr/>
        </p:nvSpPr>
        <p:spPr bwMode="auto">
          <a:xfrm>
            <a:off x="726241" y="1799689"/>
            <a:ext cx="1509153" cy="4631590"/>
          </a:xfrm>
          <a:prstGeom prst="rect">
            <a:avLst/>
          </a:prstGeom>
          <a:gradFill>
            <a:gsLst>
              <a:gs pos="0">
                <a:schemeClr val="accent5"/>
              </a:gs>
              <a:gs pos="80000">
                <a:schemeClr val="accent5">
                  <a:alpha val="10000"/>
                </a:schemeClr>
              </a:gs>
              <a:gs pos="100000">
                <a:schemeClr val="accent5">
                  <a:alpha val="0"/>
                </a:schemeClr>
              </a:gs>
            </a:gsLst>
          </a:gradFill>
          <a:ln w="19050">
            <a:gradFill>
              <a:gsLst>
                <a:gs pos="0">
                  <a:srgbClr val="FFFFFF">
                    <a:alpha val="0"/>
                  </a:srgbClr>
                </a:gs>
                <a:gs pos="100000">
                  <a:srgbClr val="FFFFFF"/>
                </a:gs>
              </a:gsLst>
              <a:lin ang="5400000" scaled="0"/>
            </a:gradFill>
            <a:headEnd type="none" w="med" len="med"/>
            <a:tailEnd type="none" w="med" len="med"/>
          </a:ln>
          <a:effectLst>
            <a:outerShdw blurRad="63500" sx="101000" sy="101000" algn="ctr" rotWithShape="0">
              <a:srgbClr val="FFFFFF">
                <a:alpha val="15000"/>
              </a:srgbClr>
            </a:outerShdw>
            <a:reflection blurRad="6350" stA="50000" endA="300" endPos="38500" dist="50800" dir="5400000" sy="-100000" algn="bl" rotWithShape="0"/>
          </a:effectLst>
          <a:scene3d>
            <a:camera prst="orthographicFront">
              <a:rot lat="0" lon="0" rev="0"/>
            </a:camera>
            <a:lightRig rig="threePt" dir="t"/>
          </a:scene3d>
          <a:sp3d prstMaterial="matte">
            <a:contourClr>
              <a:schemeClr val="accent2">
                <a:lumMod val="40000"/>
                <a:lumOff val="6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defRPr/>
            </a:pPr>
            <a:endParaRPr lang="en-US" sz="2400" dirty="0" smtClean="0">
              <a:gradFill>
                <a:gsLst>
                  <a:gs pos="0">
                    <a:schemeClr val="tx1">
                      <a:lumMod val="85000"/>
                      <a:lumOff val="15000"/>
                    </a:schemeClr>
                  </a:gs>
                  <a:gs pos="100000">
                    <a:schemeClr val="tx1">
                      <a:lumMod val="85000"/>
                      <a:lumOff val="15000"/>
                    </a:schemeClr>
                  </a:gs>
                </a:gsLst>
                <a:lin ang="5400000" scaled="0"/>
              </a:gradFill>
              <a:latin typeface="Segoe" pitchFamily="34" charset="0"/>
            </a:endParaRPr>
          </a:p>
        </p:txBody>
      </p:sp>
      <p:sp>
        <p:nvSpPr>
          <p:cNvPr id="34" name="Rectangle 33"/>
          <p:cNvSpPr/>
          <p:nvPr/>
        </p:nvSpPr>
        <p:spPr bwMode="auto">
          <a:xfrm>
            <a:off x="2290095" y="1925813"/>
            <a:ext cx="1509153" cy="4505466"/>
          </a:xfrm>
          <a:prstGeom prst="rect">
            <a:avLst/>
          </a:prstGeom>
          <a:gradFill>
            <a:gsLst>
              <a:gs pos="0">
                <a:schemeClr val="accent2"/>
              </a:gs>
              <a:gs pos="80000">
                <a:schemeClr val="accent2">
                  <a:alpha val="10000"/>
                </a:schemeClr>
              </a:gs>
              <a:gs pos="100000">
                <a:schemeClr val="accent2">
                  <a:alpha val="0"/>
                </a:schemeClr>
              </a:gs>
            </a:gsLst>
          </a:gradFill>
          <a:ln w="19050">
            <a:gradFill>
              <a:gsLst>
                <a:gs pos="0">
                  <a:srgbClr val="FFFFFF">
                    <a:alpha val="0"/>
                  </a:srgbClr>
                </a:gs>
                <a:gs pos="100000">
                  <a:srgbClr val="FFFFFF"/>
                </a:gs>
              </a:gsLst>
              <a:lin ang="5400000" scaled="0"/>
            </a:gradFill>
            <a:headEnd type="none" w="med" len="med"/>
            <a:tailEnd type="none" w="med" len="med"/>
          </a:ln>
          <a:effectLst>
            <a:outerShdw blurRad="63500" sx="101000" sy="101000" algn="ctr" rotWithShape="0">
              <a:srgbClr val="FFFFFF">
                <a:alpha val="15000"/>
              </a:srgbClr>
            </a:outerShdw>
            <a:reflection blurRad="6350" stA="50000" endA="300" endPos="38500" dist="50800" dir="5400000" sy="-100000" algn="bl" rotWithShape="0"/>
          </a:effectLst>
          <a:scene3d>
            <a:camera prst="orthographicFront">
              <a:rot lat="0" lon="0" rev="0"/>
            </a:camera>
            <a:lightRig rig="threePt" dir="t"/>
          </a:scene3d>
          <a:sp3d prstMaterial="matte">
            <a:contourClr>
              <a:schemeClr val="accent2">
                <a:lumMod val="40000"/>
                <a:lumOff val="6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defRPr/>
            </a:pPr>
            <a:endParaRPr lang="en-US" sz="2400" dirty="0" smtClean="0">
              <a:gradFill>
                <a:gsLst>
                  <a:gs pos="0">
                    <a:schemeClr val="tx1">
                      <a:lumMod val="85000"/>
                      <a:lumOff val="15000"/>
                    </a:schemeClr>
                  </a:gs>
                  <a:gs pos="100000">
                    <a:schemeClr val="tx1">
                      <a:lumMod val="85000"/>
                      <a:lumOff val="15000"/>
                    </a:schemeClr>
                  </a:gs>
                </a:gsLst>
                <a:lin ang="5400000" scaled="0"/>
              </a:gradFill>
              <a:latin typeface="Segoe" pitchFamily="34" charset="0"/>
            </a:endParaRPr>
          </a:p>
        </p:txBody>
      </p:sp>
      <p:sp>
        <p:nvSpPr>
          <p:cNvPr id="37" name="Rounded Rectangle 36"/>
          <p:cNvSpPr/>
          <p:nvPr/>
        </p:nvSpPr>
        <p:spPr bwMode="auto">
          <a:xfrm>
            <a:off x="2358693" y="1844563"/>
            <a:ext cx="1371957" cy="1038621"/>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2" tIns="91440" rIns="91432" bIns="45716" numCol="1" rtlCol="0" anchor="ctr" anchorCtr="0" compatLnSpc="1">
            <a:prstTxWarp prst="textNoShape">
              <a:avLst/>
            </a:prstTxWarp>
          </a:bodyPr>
          <a:lstStyle/>
          <a:p>
            <a:pPr lvl="0" algn="ctr" defTabSz="914061" fontAlgn="base">
              <a:spcBef>
                <a:spcPct val="0"/>
              </a:spcBef>
              <a:spcAft>
                <a:spcPct val="0"/>
              </a:spcAft>
            </a:pPr>
            <a:r>
              <a:rPr lang="en-US" sz="1400" dirty="0" smtClean="0">
                <a:gradFill>
                  <a:gsLst>
                    <a:gs pos="0">
                      <a:srgbClr val="FFFFFF"/>
                    </a:gs>
                    <a:gs pos="100000">
                      <a:srgbClr val="FFFFFF"/>
                    </a:gs>
                  </a:gsLst>
                  <a:lin ang="5400000" scaled="0"/>
                </a:gradFill>
                <a:latin typeface="Kozuka Gothic Pro M"/>
              </a:rPr>
              <a:t>Role instance monitoring and restart</a:t>
            </a:r>
          </a:p>
        </p:txBody>
      </p:sp>
      <p:sp>
        <p:nvSpPr>
          <p:cNvPr id="39" name="Rounded Rectangle 38"/>
          <p:cNvSpPr/>
          <p:nvPr/>
        </p:nvSpPr>
        <p:spPr bwMode="auto">
          <a:xfrm>
            <a:off x="794839" y="1844563"/>
            <a:ext cx="1371957" cy="1038621"/>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2" tIns="91440" rIns="91432" bIns="45716" numCol="1" rtlCol="0" anchor="ctr" anchorCtr="0" compatLnSpc="1">
            <a:prstTxWarp prst="textNoShape">
              <a:avLst/>
            </a:prstTxWarp>
          </a:bodyPr>
          <a:lstStyle/>
          <a:p>
            <a:pPr algn="ctr" defTabSz="914061" fontAlgn="base">
              <a:spcBef>
                <a:spcPct val="0"/>
              </a:spcBef>
              <a:spcAft>
                <a:spcPct val="0"/>
              </a:spcAft>
            </a:pPr>
            <a:r>
              <a:rPr lang="en-US" sz="1400" dirty="0" smtClean="0">
                <a:gradFill>
                  <a:gsLst>
                    <a:gs pos="0">
                      <a:srgbClr val="FFFFFF"/>
                    </a:gs>
                    <a:gs pos="100000">
                      <a:srgbClr val="FFFFFF"/>
                    </a:gs>
                  </a:gsLst>
                  <a:lin ang="5400000" scaled="0"/>
                </a:gradFill>
                <a:latin typeface="+mj-lt"/>
              </a:rPr>
              <a:t>Compute connectivity</a:t>
            </a:r>
          </a:p>
        </p:txBody>
      </p:sp>
      <p:sp>
        <p:nvSpPr>
          <p:cNvPr id="40" name="Rounded Rectangle 39"/>
          <p:cNvSpPr/>
          <p:nvPr/>
        </p:nvSpPr>
        <p:spPr bwMode="auto">
          <a:xfrm>
            <a:off x="5486400" y="1828800"/>
            <a:ext cx="1371957" cy="1038621"/>
          </a:xfrm>
          <a:prstGeom prst="roundRect">
            <a:avLst>
              <a:gd name="adj" fmla="val 9033"/>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2" tIns="91440" rIns="91432" bIns="45716" numCol="1" rtlCol="0" anchor="ctr" anchorCtr="0" compatLnSpc="1">
            <a:prstTxWarp prst="textNoShape">
              <a:avLst/>
            </a:prstTxWarp>
          </a:bodyPr>
          <a:lstStyle/>
          <a:p>
            <a:pPr algn="ctr" defTabSz="914061" fontAlgn="base">
              <a:spcBef>
                <a:spcPct val="0"/>
              </a:spcBef>
              <a:spcAft>
                <a:spcPct val="0"/>
              </a:spcAft>
            </a:pPr>
            <a:r>
              <a:rPr lang="en-US" sz="1400" dirty="0" smtClean="0">
                <a:gradFill>
                  <a:gsLst>
                    <a:gs pos="0">
                      <a:srgbClr val="FFFFFF"/>
                    </a:gs>
                    <a:gs pos="100000">
                      <a:srgbClr val="FFFFFF"/>
                    </a:gs>
                  </a:gsLst>
                  <a:lin ang="5400000" scaled="0"/>
                </a:gradFill>
                <a:latin typeface="+mj-lt"/>
              </a:rPr>
              <a:t>Storage availability</a:t>
            </a:r>
          </a:p>
        </p:txBody>
      </p:sp>
      <p:sp>
        <p:nvSpPr>
          <p:cNvPr id="51" name="TextBox 50"/>
          <p:cNvSpPr txBox="1"/>
          <p:nvPr/>
        </p:nvSpPr>
        <p:spPr>
          <a:xfrm>
            <a:off x="794839" y="3256685"/>
            <a:ext cx="1371957" cy="2074414"/>
          </a:xfrm>
          <a:prstGeom prst="rect">
            <a:avLst/>
          </a:prstGeom>
          <a:noFill/>
        </p:spPr>
        <p:txBody>
          <a:bodyPr wrap="square" rtlCol="0">
            <a:spAutoFit/>
          </a:bodyPr>
          <a:lstStyle/>
          <a:p>
            <a:pPr marL="231775" indent="-231775" defTabSz="914325" fontAlgn="base">
              <a:lnSpc>
                <a:spcPct val="90000"/>
              </a:lnSpc>
              <a:spcBef>
                <a:spcPts val="1200"/>
              </a:spcBef>
              <a:spcAft>
                <a:spcPct val="0"/>
              </a:spcAft>
              <a:buBlip>
                <a:blip r:embed="rId3"/>
              </a:buBlip>
            </a:pPr>
            <a:r>
              <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Your service is connected and reachable via web</a:t>
            </a:r>
          </a:p>
          <a:p>
            <a:pPr marL="231775" indent="-231775" defTabSz="914325" fontAlgn="base">
              <a:lnSpc>
                <a:spcPct val="90000"/>
              </a:lnSpc>
              <a:spcBef>
                <a:spcPts val="1200"/>
              </a:spcBef>
              <a:spcAft>
                <a:spcPct val="0"/>
              </a:spcAft>
              <a:buBlip>
                <a:blip r:embed="rId3"/>
              </a:buBlip>
            </a:pPr>
            <a:r>
              <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Internet facing </a:t>
            </a:r>
            <a:r>
              <a:rPr lang="en-US" sz="1200" dirty="0" err="1"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roleswill</a:t>
            </a:r>
            <a:r>
              <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 have external connectivity</a:t>
            </a:r>
          </a:p>
        </p:txBody>
      </p:sp>
      <p:sp>
        <p:nvSpPr>
          <p:cNvPr id="60" name="TextBox 59"/>
          <p:cNvSpPr txBox="1"/>
          <p:nvPr/>
        </p:nvSpPr>
        <p:spPr>
          <a:xfrm>
            <a:off x="2358693" y="3175904"/>
            <a:ext cx="1371957" cy="2394502"/>
          </a:xfrm>
          <a:prstGeom prst="rect">
            <a:avLst/>
          </a:prstGeom>
          <a:noFill/>
        </p:spPr>
        <p:txBody>
          <a:bodyPr wrap="square" rtlCol="0">
            <a:spAutoFit/>
          </a:bodyPr>
          <a:lstStyle/>
          <a:p>
            <a:pPr marL="231775" indent="-231775" defTabSz="914325" fontAlgn="base">
              <a:lnSpc>
                <a:spcPct val="90000"/>
              </a:lnSpc>
              <a:spcBef>
                <a:spcPts val="1200"/>
              </a:spcBef>
              <a:spcAft>
                <a:spcPct val="0"/>
              </a:spcAft>
              <a:buBlip>
                <a:blip r:embed="rId3"/>
              </a:buBlip>
            </a:pPr>
            <a:r>
              <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All running</a:t>
            </a:r>
            <a:br>
              <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br>
            <a:r>
              <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roles will be continuously monitored</a:t>
            </a:r>
          </a:p>
          <a:p>
            <a:pPr marL="231775" indent="-231775" defTabSz="914325" fontAlgn="base">
              <a:lnSpc>
                <a:spcPct val="90000"/>
              </a:lnSpc>
              <a:spcBef>
                <a:spcPts val="1200"/>
              </a:spcBef>
              <a:spcAft>
                <a:spcPct val="0"/>
              </a:spcAft>
              <a:buBlip>
                <a:blip r:embed="rId3"/>
              </a:buBlip>
            </a:pPr>
            <a:r>
              <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If role is unhealthy, we will detect  and initiate corrective state</a:t>
            </a:r>
          </a:p>
          <a:p>
            <a:pPr marL="231775" indent="-231775" defTabSz="914325" fontAlgn="base">
              <a:lnSpc>
                <a:spcPct val="90000"/>
              </a:lnSpc>
              <a:spcBef>
                <a:spcPts val="1200"/>
              </a:spcBef>
              <a:spcAft>
                <a:spcPct val="0"/>
              </a:spcAft>
              <a:buBlip>
                <a:blip r:embed="rId3"/>
              </a:buBlip>
            </a:pPr>
            <a:endPar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endParaRPr>
          </a:p>
        </p:txBody>
      </p:sp>
      <p:sp>
        <p:nvSpPr>
          <p:cNvPr id="59" name="Rectangle 58"/>
          <p:cNvSpPr/>
          <p:nvPr/>
        </p:nvSpPr>
        <p:spPr bwMode="auto">
          <a:xfrm>
            <a:off x="3853949" y="1846985"/>
            <a:ext cx="1509153" cy="4569696"/>
          </a:xfrm>
          <a:prstGeom prst="rect">
            <a:avLst/>
          </a:prstGeom>
          <a:gradFill>
            <a:gsLst>
              <a:gs pos="0">
                <a:schemeClr val="accent3"/>
              </a:gs>
              <a:gs pos="80000">
                <a:schemeClr val="accent3">
                  <a:alpha val="10000"/>
                </a:schemeClr>
              </a:gs>
              <a:gs pos="100000">
                <a:schemeClr val="accent3">
                  <a:alpha val="0"/>
                </a:schemeClr>
              </a:gs>
            </a:gsLst>
          </a:gradFill>
          <a:ln w="19050">
            <a:gradFill>
              <a:gsLst>
                <a:gs pos="0">
                  <a:srgbClr val="FFFFFF">
                    <a:alpha val="0"/>
                  </a:srgbClr>
                </a:gs>
                <a:gs pos="100000">
                  <a:srgbClr val="FFFFFF"/>
                </a:gs>
              </a:gsLst>
              <a:lin ang="5400000" scaled="0"/>
            </a:gradFill>
            <a:headEnd type="none" w="med" len="med"/>
            <a:tailEnd type="none" w="med" len="med"/>
          </a:ln>
          <a:effectLst>
            <a:outerShdw blurRad="63500" sx="101000" sy="101000" algn="ctr" rotWithShape="0">
              <a:srgbClr val="FFFFFF">
                <a:alpha val="15000"/>
              </a:srgbClr>
            </a:outerShdw>
            <a:reflection blurRad="6350" stA="50000" endA="300" endPos="38500" dist="50800" dir="5400000" sy="-100000" algn="bl" rotWithShape="0"/>
          </a:effectLst>
          <a:scene3d>
            <a:camera prst="orthographicFront">
              <a:rot lat="0" lon="0" rev="0"/>
            </a:camera>
            <a:lightRig rig="threePt" dir="t"/>
          </a:scene3d>
          <a:sp3d prstMaterial="matte">
            <a:contourClr>
              <a:schemeClr val="accent2">
                <a:lumMod val="40000"/>
                <a:lumOff val="6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defRPr/>
            </a:pPr>
            <a:endParaRPr lang="en-US" sz="2400" dirty="0" smtClean="0">
              <a:gradFill>
                <a:gsLst>
                  <a:gs pos="0">
                    <a:schemeClr val="tx1">
                      <a:lumMod val="85000"/>
                      <a:lumOff val="15000"/>
                    </a:schemeClr>
                  </a:gs>
                  <a:gs pos="100000">
                    <a:schemeClr val="tx1">
                      <a:lumMod val="85000"/>
                      <a:lumOff val="15000"/>
                    </a:schemeClr>
                  </a:gs>
                </a:gsLst>
                <a:lin ang="5400000" scaled="0"/>
              </a:gradFill>
              <a:latin typeface="Segoe" pitchFamily="34" charset="0"/>
            </a:endParaRPr>
          </a:p>
        </p:txBody>
      </p:sp>
      <p:sp>
        <p:nvSpPr>
          <p:cNvPr id="68" name="Rounded Rectangle 67"/>
          <p:cNvSpPr/>
          <p:nvPr/>
        </p:nvSpPr>
        <p:spPr bwMode="auto">
          <a:xfrm>
            <a:off x="3922547" y="1829965"/>
            <a:ext cx="1371957" cy="103862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2" tIns="91440" rIns="91432" bIns="45716" numCol="1" rtlCol="0" anchor="ctr" anchorCtr="0" compatLnSpc="1">
            <a:prstTxWarp prst="textNoShape">
              <a:avLst/>
            </a:prstTxWarp>
          </a:bodyPr>
          <a:lstStyle/>
          <a:p>
            <a:pPr algn="ctr" defTabSz="914061" fontAlgn="base">
              <a:spcBef>
                <a:spcPct val="0"/>
              </a:spcBef>
              <a:spcAft>
                <a:spcPct val="0"/>
              </a:spcAft>
            </a:pPr>
            <a:r>
              <a:rPr lang="en-US" sz="1400" dirty="0" smtClean="0">
                <a:gradFill>
                  <a:gsLst>
                    <a:gs pos="0">
                      <a:srgbClr val="FFFFFF"/>
                    </a:gs>
                    <a:gs pos="100000">
                      <a:srgbClr val="FFFFFF"/>
                    </a:gs>
                  </a:gsLst>
                  <a:lin ang="5400000" scaled="0"/>
                </a:gradFill>
                <a:latin typeface="+mj-lt"/>
              </a:rPr>
              <a:t>Database availability</a:t>
            </a:r>
          </a:p>
        </p:txBody>
      </p:sp>
      <p:sp>
        <p:nvSpPr>
          <p:cNvPr id="72" name="TextBox 71"/>
          <p:cNvSpPr txBox="1"/>
          <p:nvPr/>
        </p:nvSpPr>
        <p:spPr>
          <a:xfrm>
            <a:off x="3922547" y="3197133"/>
            <a:ext cx="1371957" cy="1742015"/>
          </a:xfrm>
          <a:prstGeom prst="rect">
            <a:avLst/>
          </a:prstGeom>
          <a:noFill/>
        </p:spPr>
        <p:txBody>
          <a:bodyPr wrap="square" rtlCol="0">
            <a:spAutoFit/>
          </a:bodyPr>
          <a:lstStyle/>
          <a:p>
            <a:pPr marL="231775" indent="-231775" defTabSz="914325" fontAlgn="base">
              <a:lnSpc>
                <a:spcPct val="90000"/>
              </a:lnSpc>
              <a:spcBef>
                <a:spcPts val="1200"/>
              </a:spcBef>
              <a:spcAft>
                <a:spcPct val="0"/>
              </a:spcAft>
              <a:buBlip>
                <a:blip r:embed="rId3"/>
              </a:buBlip>
            </a:pPr>
            <a:r>
              <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Database is connected to the internet gateway </a:t>
            </a:r>
          </a:p>
          <a:p>
            <a:pPr marL="231775" indent="-231775" defTabSz="914325" fontAlgn="base">
              <a:lnSpc>
                <a:spcPct val="90000"/>
              </a:lnSpc>
              <a:spcBef>
                <a:spcPts val="1200"/>
              </a:spcBef>
              <a:spcAft>
                <a:spcPct val="0"/>
              </a:spcAft>
              <a:buBlip>
                <a:blip r:embed="rId3"/>
              </a:buBlip>
            </a:pPr>
            <a:r>
              <a:rPr lang="en-US" sz="12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Kozuka Gothic Pro R" pitchFamily="34" charset="-128"/>
                <a:ea typeface="Kozuka Gothic Pro R" pitchFamily="34" charset="-128"/>
              </a:rPr>
              <a:t>Availability  monitoring every  5-minute interval</a:t>
            </a:r>
          </a:p>
        </p:txBody>
      </p:sp>
      <p:sp>
        <p:nvSpPr>
          <p:cNvPr id="38" name="Rounded Rectangle 37"/>
          <p:cNvSpPr/>
          <p:nvPr/>
        </p:nvSpPr>
        <p:spPr bwMode="auto">
          <a:xfrm>
            <a:off x="7034781" y="1844563"/>
            <a:ext cx="1371957" cy="1038621"/>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91440" rIns="91432" bIns="45716" numCol="1" rtlCol="0" anchor="ctr" anchorCtr="0" compatLnSpc="1">
            <a:prstTxWarp prst="textNoShape">
              <a:avLst/>
            </a:prstTxWarp>
          </a:bodyPr>
          <a:lstStyle/>
          <a:p>
            <a:pPr algn="ctr" defTabSz="914061" fontAlgn="base">
              <a:spcBef>
                <a:spcPct val="0"/>
              </a:spcBef>
              <a:spcAft>
                <a:spcPct val="0"/>
              </a:spcAft>
            </a:pPr>
            <a:r>
              <a:rPr lang="en-US" sz="1400" dirty="0" smtClean="0">
                <a:gradFill>
                  <a:gsLst>
                    <a:gs pos="0">
                      <a:srgbClr val="FFFFFF"/>
                    </a:gs>
                    <a:gs pos="100000">
                      <a:srgbClr val="FFFFFF"/>
                    </a:gs>
                  </a:gsLst>
                  <a:lin ang="5400000" scaled="0"/>
                </a:gradFill>
                <a:latin typeface="+mj-lt"/>
              </a:rPr>
              <a:t>Service</a:t>
            </a:r>
            <a:br>
              <a:rPr lang="en-US" sz="1400" dirty="0" smtClean="0">
                <a:gradFill>
                  <a:gsLst>
                    <a:gs pos="0">
                      <a:srgbClr val="FFFFFF"/>
                    </a:gs>
                    <a:gs pos="100000">
                      <a:srgbClr val="FFFFFF"/>
                    </a:gs>
                  </a:gsLst>
                  <a:lin ang="5400000" scaled="0"/>
                </a:gradFill>
                <a:latin typeface="+mj-lt"/>
              </a:rPr>
            </a:br>
            <a:r>
              <a:rPr lang="en-US" sz="1400" dirty="0" smtClean="0">
                <a:gradFill>
                  <a:gsLst>
                    <a:gs pos="0">
                      <a:srgbClr val="FFFFFF"/>
                    </a:gs>
                    <a:gs pos="100000">
                      <a:srgbClr val="FFFFFF"/>
                    </a:gs>
                  </a:gsLst>
                  <a:lin ang="5400000" scaled="0"/>
                </a:gradFill>
                <a:latin typeface="+mj-lt"/>
              </a:rPr>
              <a:t>availability</a:t>
            </a:r>
          </a:p>
        </p:txBody>
      </p:sp>
      <p:cxnSp>
        <p:nvCxnSpPr>
          <p:cNvPr id="56" name="Straight Connector 55"/>
          <p:cNvCxnSpPr/>
          <p:nvPr/>
        </p:nvCxnSpPr>
        <p:spPr>
          <a:xfrm>
            <a:off x="794839" y="3017906"/>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2358693" y="3017906"/>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922547" y="3017906"/>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5486400" y="3017906"/>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050254" y="3017906"/>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94839" y="5159080"/>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2358693" y="5159080"/>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3922547" y="5159080"/>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5486400" y="5159080"/>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7050254" y="5159080"/>
            <a:ext cx="1371957" cy="1588"/>
          </a:xfrm>
          <a:prstGeom prst="line">
            <a:avLst/>
          </a:prstGeom>
          <a:ln w="6350">
            <a:gradFill flip="none" rotWithShape="1">
              <a:gsLst>
                <a:gs pos="0">
                  <a:srgbClr val="FFFFFF">
                    <a:alpha val="0"/>
                  </a:srgbClr>
                </a:gs>
                <a:gs pos="50000">
                  <a:srgbClr val="FFFFFF"/>
                </a:gs>
                <a:gs pos="100000">
                  <a:srgbClr val="FFFFFF">
                    <a:alpha val="0"/>
                  </a:srgbClr>
                </a:gs>
              </a:gsLst>
              <a:lin ang="10800000" scaled="0"/>
              <a:tileRect/>
            </a:gradFill>
          </a:ln>
          <a:effectLst>
            <a:outerShdw blurRad="635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94839" y="5567607"/>
            <a:ext cx="1371957" cy="480131"/>
          </a:xfrm>
          <a:prstGeom prst="rect">
            <a:avLst/>
          </a:prstGeom>
          <a:noFill/>
        </p:spPr>
        <p:txBody>
          <a:bodyPr wrap="square" lIns="0" rIns="0" rtlCol="0">
            <a:spAutoFit/>
          </a:bodyPr>
          <a:lstStyle/>
          <a:p>
            <a:pPr indent="-231775" algn="ctr" fontAlgn="base">
              <a:lnSpc>
                <a:spcPct val="90000"/>
              </a:lnSpc>
              <a:spcBef>
                <a:spcPct val="20000"/>
              </a:spcBef>
              <a:spcAft>
                <a:spcPct val="0"/>
              </a:spcAft>
            </a:pPr>
            <a:r>
              <a:rPr lang="en-US" sz="2800" spc="-50" dirty="0" smtClean="0">
                <a:gradFill flip="none" rotWithShape="1">
                  <a:gsLst>
                    <a:gs pos="52000">
                      <a:srgbClr val="FFFFFF"/>
                    </a:gs>
                    <a:gs pos="83000">
                      <a:srgbClr val="2E95EA"/>
                    </a:gs>
                  </a:gsLst>
                  <a:lin ang="5400000" scaled="1"/>
                  <a:tileRect/>
                </a:gradFill>
                <a:effectLst>
                  <a:glow rad="63500">
                    <a:srgbClr val="2E95EA">
                      <a:alpha val="40000"/>
                    </a:srgbClr>
                  </a:glow>
                  <a:outerShdw blurRad="304800" algn="ctr" rotWithShape="0">
                    <a:srgbClr val="2E1400"/>
                  </a:outerShdw>
                </a:effectLst>
                <a:latin typeface="+mj-lt"/>
              </a:rPr>
              <a:t>&gt;99.95%</a:t>
            </a:r>
          </a:p>
        </p:txBody>
      </p:sp>
      <p:sp>
        <p:nvSpPr>
          <p:cNvPr id="70" name="TextBox 69"/>
          <p:cNvSpPr txBox="1"/>
          <p:nvPr/>
        </p:nvSpPr>
        <p:spPr>
          <a:xfrm>
            <a:off x="5528387" y="5536076"/>
            <a:ext cx="1371957" cy="480131"/>
          </a:xfrm>
          <a:prstGeom prst="rect">
            <a:avLst/>
          </a:prstGeom>
          <a:noFill/>
        </p:spPr>
        <p:txBody>
          <a:bodyPr wrap="square" lIns="0" rIns="0" rtlCol="0">
            <a:spAutoFit/>
          </a:bodyPr>
          <a:lstStyle/>
          <a:p>
            <a:pPr indent="-231775" algn="ctr" fontAlgn="base">
              <a:lnSpc>
                <a:spcPct val="90000"/>
              </a:lnSpc>
              <a:spcBef>
                <a:spcPct val="20000"/>
              </a:spcBef>
              <a:spcAft>
                <a:spcPct val="0"/>
              </a:spcAft>
            </a:pPr>
            <a:r>
              <a:rPr lang="en-US" sz="2800" spc="-50" dirty="0" smtClean="0">
                <a:gradFill flip="none" rotWithShape="1">
                  <a:gsLst>
                    <a:gs pos="52000">
                      <a:srgbClr val="FFFFFF"/>
                    </a:gs>
                    <a:gs pos="83000">
                      <a:srgbClr val="2E95EA"/>
                    </a:gs>
                  </a:gsLst>
                  <a:lin ang="5400000" scaled="1"/>
                  <a:tileRect/>
                </a:gradFill>
                <a:effectLst>
                  <a:glow rad="63500">
                    <a:srgbClr val="2E95EA">
                      <a:alpha val="40000"/>
                    </a:srgbClr>
                  </a:glow>
                  <a:outerShdw blurRad="304800" algn="ctr" rotWithShape="0">
                    <a:srgbClr val="2E1400"/>
                  </a:outerShdw>
                </a:effectLst>
                <a:latin typeface="+mj-lt"/>
              </a:rPr>
              <a:t>&gt;99.9%</a:t>
            </a:r>
          </a:p>
        </p:txBody>
      </p:sp>
      <p:sp>
        <p:nvSpPr>
          <p:cNvPr id="74" name="TextBox 73"/>
          <p:cNvSpPr txBox="1"/>
          <p:nvPr/>
        </p:nvSpPr>
        <p:spPr>
          <a:xfrm>
            <a:off x="3922547" y="5567607"/>
            <a:ext cx="1371957" cy="480131"/>
          </a:xfrm>
          <a:prstGeom prst="rect">
            <a:avLst/>
          </a:prstGeom>
          <a:noFill/>
        </p:spPr>
        <p:txBody>
          <a:bodyPr wrap="square" lIns="0" rIns="0" rtlCol="0">
            <a:spAutoFit/>
          </a:bodyPr>
          <a:lstStyle/>
          <a:p>
            <a:pPr indent="-231775" algn="ctr" fontAlgn="base">
              <a:lnSpc>
                <a:spcPct val="90000"/>
              </a:lnSpc>
              <a:spcBef>
                <a:spcPct val="20000"/>
              </a:spcBef>
              <a:spcAft>
                <a:spcPct val="0"/>
              </a:spcAft>
            </a:pPr>
            <a:r>
              <a:rPr lang="en-US" sz="2800" spc="-50" dirty="0" smtClean="0">
                <a:gradFill flip="none" rotWithShape="1">
                  <a:gsLst>
                    <a:gs pos="52000">
                      <a:srgbClr val="FFFFFF"/>
                    </a:gs>
                    <a:gs pos="83000">
                      <a:srgbClr val="2E95EA"/>
                    </a:gs>
                  </a:gsLst>
                  <a:lin ang="5400000" scaled="1"/>
                  <a:tileRect/>
                </a:gradFill>
                <a:effectLst>
                  <a:glow rad="63500">
                    <a:srgbClr val="2E95EA">
                      <a:alpha val="40000"/>
                    </a:srgbClr>
                  </a:glow>
                  <a:outerShdw blurRad="304800" algn="ctr" rotWithShape="0">
                    <a:srgbClr val="2E1400"/>
                  </a:outerShdw>
                </a:effectLst>
                <a:latin typeface="+mj-lt"/>
              </a:rPr>
              <a:t>&gt;99.9%</a:t>
            </a:r>
          </a:p>
        </p:txBody>
      </p:sp>
      <p:sp>
        <p:nvSpPr>
          <p:cNvPr id="50" name="TextBox 49"/>
          <p:cNvSpPr txBox="1"/>
          <p:nvPr/>
        </p:nvSpPr>
        <p:spPr>
          <a:xfrm>
            <a:off x="2166729" y="5288656"/>
            <a:ext cx="1735302" cy="923330"/>
          </a:xfrm>
          <a:prstGeom prst="rect">
            <a:avLst/>
          </a:prstGeom>
          <a:noFill/>
        </p:spPr>
        <p:txBody>
          <a:bodyPr wrap="square" rtlCol="0">
            <a:spAutoFit/>
          </a:bodyPr>
          <a:lstStyle/>
          <a:p>
            <a:pPr indent="-231775" algn="ctr" fontAlgn="base">
              <a:lnSpc>
                <a:spcPct val="90000"/>
              </a:lnSpc>
              <a:spcBef>
                <a:spcPct val="20000"/>
              </a:spcBef>
              <a:spcAft>
                <a:spcPct val="0"/>
              </a:spcAft>
            </a:pPr>
            <a:r>
              <a:rPr lang="en-US" sz="2000" spc="-50" dirty="0" smtClean="0">
                <a:gradFill flip="none" rotWithShape="1">
                  <a:gsLst>
                    <a:gs pos="52000">
                      <a:srgbClr val="FFFFFF"/>
                    </a:gs>
                    <a:gs pos="83000">
                      <a:srgbClr val="2E95EA"/>
                    </a:gs>
                  </a:gsLst>
                  <a:lin ang="5400000" scaled="1"/>
                  <a:tileRect/>
                </a:gradFill>
                <a:effectLst>
                  <a:glow rad="63500">
                    <a:srgbClr val="2E95EA">
                      <a:alpha val="40000"/>
                    </a:srgbClr>
                  </a:glow>
                  <a:outerShdw blurRad="304800" algn="ctr" rotWithShape="0">
                    <a:srgbClr val="2E1400"/>
                  </a:outerShdw>
                </a:effectLst>
                <a:latin typeface="+mj-lt"/>
              </a:rPr>
              <a:t>Automated Systems Management</a:t>
            </a:r>
          </a:p>
        </p:txBody>
      </p:sp>
      <p:sp>
        <p:nvSpPr>
          <p:cNvPr id="52" name="TextBox 51"/>
          <p:cNvSpPr txBox="1"/>
          <p:nvPr/>
        </p:nvSpPr>
        <p:spPr>
          <a:xfrm>
            <a:off x="7014716" y="5530816"/>
            <a:ext cx="1371957" cy="480131"/>
          </a:xfrm>
          <a:prstGeom prst="rect">
            <a:avLst/>
          </a:prstGeom>
          <a:noFill/>
        </p:spPr>
        <p:txBody>
          <a:bodyPr wrap="square" lIns="0" rIns="0" rtlCol="0">
            <a:spAutoFit/>
          </a:bodyPr>
          <a:lstStyle/>
          <a:p>
            <a:pPr indent="-231775" algn="ctr" fontAlgn="base">
              <a:lnSpc>
                <a:spcPct val="90000"/>
              </a:lnSpc>
              <a:spcBef>
                <a:spcPct val="20000"/>
              </a:spcBef>
              <a:spcAft>
                <a:spcPct val="0"/>
              </a:spcAft>
            </a:pPr>
            <a:r>
              <a:rPr lang="en-US" sz="2800" spc="-50" dirty="0" smtClean="0">
                <a:gradFill flip="none" rotWithShape="1">
                  <a:gsLst>
                    <a:gs pos="52000">
                      <a:srgbClr val="FFFFFF"/>
                    </a:gs>
                    <a:gs pos="83000">
                      <a:srgbClr val="2E95EA"/>
                    </a:gs>
                  </a:gsLst>
                  <a:lin ang="5400000" scaled="1"/>
                  <a:tileRect/>
                </a:gradFill>
                <a:effectLst>
                  <a:glow rad="63500">
                    <a:srgbClr val="2E95EA">
                      <a:alpha val="40000"/>
                    </a:srgbClr>
                  </a:glow>
                  <a:outerShdw blurRad="304800" algn="ctr" rotWithShape="0">
                    <a:srgbClr val="2E1400"/>
                  </a:outerShdw>
                </a:effectLst>
                <a:latin typeface="+mj-lt"/>
              </a:rPr>
              <a:t>&gt;99.9%</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80" name="Straight Connector 79"/>
          <p:cNvCxnSpPr/>
          <p:nvPr/>
        </p:nvCxnSpPr>
        <p:spPr>
          <a:xfrm>
            <a:off x="1676400" y="1378884"/>
            <a:ext cx="7467600" cy="1588"/>
          </a:xfrm>
          <a:prstGeom prst="line">
            <a:avLst/>
          </a:prstGeom>
          <a:noFill/>
          <a:ln w="63500" cap="flat" cmpd="sng" algn="ctr">
            <a:gradFill>
              <a:gsLst>
                <a:gs pos="0">
                  <a:srgbClr val="FFFFFF">
                    <a:alpha val="11000"/>
                  </a:srgbClr>
                </a:gs>
                <a:gs pos="50000">
                  <a:srgbClr val="FFFFFF"/>
                </a:gs>
                <a:gs pos="100000">
                  <a:srgbClr val="FFFFFF">
                    <a:alpha val="0"/>
                  </a:srgbClr>
                </a:gs>
              </a:gsLst>
              <a:lin ang="0" scaled="0"/>
            </a:gradFill>
            <a:prstDash val="solid"/>
          </a:ln>
          <a:effectLst>
            <a:outerShdw blurRad="50800" dist="50800" dir="5400000" algn="ctr" rotWithShape="0">
              <a:srgbClr val="000000">
                <a:alpha val="71000"/>
              </a:srgbClr>
            </a:outerShdw>
          </a:effectLst>
        </p:spPr>
      </p:cxnSp>
      <p:sp>
        <p:nvSpPr>
          <p:cNvPr id="69" name="Rectangle 68"/>
          <p:cNvSpPr/>
          <p:nvPr/>
        </p:nvSpPr>
        <p:spPr bwMode="auto">
          <a:xfrm>
            <a:off x="1836682" y="1416999"/>
            <a:ext cx="7307317" cy="830580"/>
          </a:xfrm>
          <a:prstGeom prst="rect">
            <a:avLst/>
          </a:prstGeom>
          <a:gradFill flip="none" rotWithShape="1">
            <a:gsLst>
              <a:gs pos="0">
                <a:schemeClr val="accent5"/>
              </a:gs>
              <a:gs pos="75000">
                <a:srgbClr val="000000">
                  <a:alpha val="48000"/>
                </a:srgbClr>
              </a:gs>
            </a:gsLst>
            <a:lin ang="0" scaled="1"/>
            <a:tileRect/>
          </a:gradFill>
          <a:ln w="9525" cap="flat" cmpd="sng" algn="ctr">
            <a:noFill/>
            <a:prstDash val="solid"/>
            <a:round/>
            <a:headEnd type="none" w="med" len="med"/>
            <a:tailEnd type="none" w="med" len="med"/>
          </a:ln>
          <a:effectLst/>
        </p:spPr>
        <p:txBody>
          <a:bodyPr/>
          <a:lstStyle/>
          <a:p>
            <a:pPr eaLnBrk="0" hangingPunct="0">
              <a:defRPr/>
            </a:pPr>
            <a:endParaRPr lang="en-US" i="1">
              <a:solidFill>
                <a:srgbClr val="FFFFFF"/>
              </a:solidFill>
              <a:effectLst>
                <a:outerShdw blurRad="38100" dist="38100" dir="2700000" algn="tl">
                  <a:srgbClr val="000000">
                    <a:alpha val="43137"/>
                  </a:srgbClr>
                </a:outerShdw>
              </a:effectLst>
              <a:latin typeface="+mj-lt"/>
              <a:cs typeface="+mn-cs"/>
            </a:endParaRPr>
          </a:p>
        </p:txBody>
      </p:sp>
      <p:cxnSp>
        <p:nvCxnSpPr>
          <p:cNvPr id="71" name="Straight Connector 70"/>
          <p:cNvCxnSpPr/>
          <p:nvPr/>
        </p:nvCxnSpPr>
        <p:spPr>
          <a:xfrm>
            <a:off x="1676400" y="2275639"/>
            <a:ext cx="7467600" cy="1588"/>
          </a:xfrm>
          <a:prstGeom prst="line">
            <a:avLst/>
          </a:prstGeom>
          <a:noFill/>
          <a:ln w="63500" cap="flat" cmpd="sng" algn="ctr">
            <a:gradFill>
              <a:gsLst>
                <a:gs pos="0">
                  <a:srgbClr val="FFFFFF">
                    <a:alpha val="11000"/>
                  </a:srgbClr>
                </a:gs>
                <a:gs pos="50000">
                  <a:srgbClr val="FFFFFF"/>
                </a:gs>
                <a:gs pos="100000">
                  <a:srgbClr val="FFFFFF">
                    <a:alpha val="0"/>
                  </a:srgbClr>
                </a:gs>
              </a:gsLst>
              <a:lin ang="0" scaled="0"/>
            </a:gradFill>
            <a:prstDash val="solid"/>
          </a:ln>
          <a:effectLst>
            <a:outerShdw blurRad="50800" dist="50800" dir="5400000" algn="ctr" rotWithShape="0">
              <a:srgbClr val="000000">
                <a:alpha val="71000"/>
              </a:srgbClr>
            </a:outerShdw>
          </a:effectLst>
        </p:spPr>
      </p:cxnSp>
      <p:sp>
        <p:nvSpPr>
          <p:cNvPr id="29" name="Title 28"/>
          <p:cNvSpPr>
            <a:spLocks noGrp="1"/>
          </p:cNvSpPr>
          <p:nvPr>
            <p:ph type="title"/>
          </p:nvPr>
        </p:nvSpPr>
        <p:spPr/>
        <p:txBody>
          <a:bodyPr>
            <a:noAutofit/>
          </a:bodyPr>
          <a:lstStyle/>
          <a:p>
            <a:r>
              <a:rPr lang="zh-TW" altLang="en-US" sz="4500" dirty="0" smtClean="0">
                <a:latin typeface="微軟正黑體" pitchFamily="34" charset="-120"/>
                <a:ea typeface="微軟正黑體" pitchFamily="34" charset="-120"/>
                <a:sym typeface="Wingdings" pitchFamily="2" charset="2"/>
              </a:rPr>
              <a:t>高安全性的資料中心</a:t>
            </a:r>
            <a:endParaRPr lang="en-US" sz="4500" dirty="0">
              <a:latin typeface="微軟正黑體" pitchFamily="34" charset="-120"/>
              <a:ea typeface="微軟正黑體" pitchFamily="34" charset="-120"/>
            </a:endParaRPr>
          </a:p>
        </p:txBody>
      </p:sp>
      <p:sp>
        <p:nvSpPr>
          <p:cNvPr id="60" name="Rectangle 59"/>
          <p:cNvSpPr/>
          <p:nvPr/>
        </p:nvSpPr>
        <p:spPr>
          <a:xfrm>
            <a:off x="381000" y="3352800"/>
            <a:ext cx="5105400" cy="1046440"/>
          </a:xfrm>
          <a:prstGeom prst="rect">
            <a:avLst/>
          </a:prstGeom>
        </p:spPr>
        <p:txBody>
          <a:bodyPr wrap="square">
            <a:spAutoFit/>
          </a:bodyPr>
          <a:lstStyle/>
          <a:p>
            <a:pPr marL="288925" indent="-288925" algn="l" defTabSz="914363" rtl="0" fontAlgn="base">
              <a:lnSpc>
                <a:spcPct val="90000"/>
              </a:lnSpc>
              <a:spcBef>
                <a:spcPct val="20000"/>
              </a:spcBef>
              <a:spcAft>
                <a:spcPct val="0"/>
              </a:spcAft>
              <a:buClr>
                <a:srgbClr val="FFFF99"/>
              </a:buClr>
              <a:buFontTx/>
              <a:buBlip>
                <a:blip r:embed="rId3"/>
              </a:buBlip>
            </a:pPr>
            <a:endParaRPr lang="en-US" sz="2000" dirty="0" smtClean="0">
              <a:solidFill>
                <a:srgbClr val="FFFFFF"/>
              </a:solidFill>
              <a:effectLst>
                <a:outerShdw blurRad="38100" dist="38100" dir="2700000" algn="tl">
                  <a:srgbClr val="000000">
                    <a:alpha val="43137"/>
                  </a:srgbClr>
                </a:outerShdw>
              </a:effectLst>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sz="2000" kern="1200" dirty="0" smtClean="0">
              <a:solidFill>
                <a:srgbClr val="FFFFFF"/>
              </a:solidFill>
              <a:effectLst>
                <a:outerShdw blurRad="38100" dist="38100" dir="2700000" algn="tl">
                  <a:srgbClr val="000000">
                    <a:alpha val="43137"/>
                  </a:srgbClr>
                </a:outerShdw>
              </a:effectLst>
              <a:latin typeface="Arial" charset="0"/>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sz="2000" kern="1200" dirty="0">
              <a:solidFill>
                <a:srgbClr val="FFFFFF"/>
              </a:solidFill>
              <a:effectLst>
                <a:outerShdw blurRad="38100" dist="38100" dir="2700000" algn="tl">
                  <a:srgbClr val="000000">
                    <a:alpha val="43137"/>
                  </a:srgbClr>
                </a:outerShdw>
              </a:effectLst>
              <a:latin typeface="Arial" charset="0"/>
              <a:ea typeface="+mn-ea"/>
              <a:cs typeface="+mn-cs"/>
              <a:sym typeface="Wingdings" pitchFamily="2" charset="2"/>
            </a:endParaRPr>
          </a:p>
        </p:txBody>
      </p:sp>
      <p:grpSp>
        <p:nvGrpSpPr>
          <p:cNvPr id="2" name="Group 64"/>
          <p:cNvGrpSpPr>
            <a:grpSpLocks noChangeAspect="1"/>
          </p:cNvGrpSpPr>
          <p:nvPr/>
        </p:nvGrpSpPr>
        <p:grpSpPr>
          <a:xfrm>
            <a:off x="357158" y="1071546"/>
            <a:ext cx="1443838" cy="1540976"/>
            <a:chOff x="5504411" y="2666999"/>
            <a:chExt cx="2221288" cy="2370732"/>
          </a:xfrm>
        </p:grpSpPr>
        <p:sp>
          <p:nvSpPr>
            <p:cNvPr id="57" name="Rounded Rectangle 56"/>
            <p:cNvSpPr/>
            <p:nvPr/>
          </p:nvSpPr>
          <p:spPr bwMode="auto">
            <a:xfrm>
              <a:off x="5504411" y="2666999"/>
              <a:ext cx="2221288" cy="2370732"/>
            </a:xfrm>
            <a:prstGeom prst="roundRect">
              <a:avLst>
                <a:gd name="adj" fmla="val 18856"/>
              </a:avLst>
            </a:prstGeom>
            <a:gradFill flip="none" rotWithShape="1">
              <a:gsLst>
                <a:gs pos="0">
                  <a:srgbClr val="FFFFFF">
                    <a:alpha val="92000"/>
                  </a:srgbClr>
                </a:gs>
                <a:gs pos="8000">
                  <a:srgbClr val="0070C0">
                    <a:alpha val="63000"/>
                  </a:srgbClr>
                </a:gs>
                <a:gs pos="16000">
                  <a:srgbClr val="000000">
                    <a:alpha val="68000"/>
                  </a:srgbClr>
                </a:gs>
                <a:gs pos="64000">
                  <a:srgbClr val="0070C0">
                    <a:alpha val="33000"/>
                  </a:srgbClr>
                </a:gs>
                <a:gs pos="89000">
                  <a:srgbClr val="0070C0"/>
                </a:gs>
                <a:gs pos="100000">
                  <a:srgbClr val="FFFFFF"/>
                </a:gs>
              </a:gsLst>
              <a:lin ang="4800000" scaled="0"/>
              <a:tileRect/>
            </a:gradFill>
            <a:ln w="12700" cap="flat" cmpd="sng" algn="ctr">
              <a:gradFill>
                <a:gsLst>
                  <a:gs pos="0">
                    <a:srgbClr val="FFFFFF">
                      <a:alpha val="58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brightRoom" dir="t"/>
            </a:scene3d>
            <a:sp3d prstMaterial="powder">
              <a:bevelT w="95250" h="95250"/>
              <a:bevelB w="165100" h="127000" prst="slope"/>
            </a:sp3d>
          </p:spPr>
          <p:txBody>
            <a:bodyPr vert="horz" wrap="none" lIns="0" tIns="182880" rIns="0" bIns="0" numCol="1" rtlCol="0" anchor="ctr" anchorCtr="0" compatLnSpc="1">
              <a:prstTxWarp prst="textNoShape">
                <a:avLst/>
              </a:prstTxWarp>
              <a:flatTx/>
            </a:bodyPr>
            <a:lstStyle/>
            <a:p>
              <a:pPr algn="ctr" defTabSz="914291" fontAlgn="base">
                <a:lnSpc>
                  <a:spcPct val="90000"/>
                </a:lnSpc>
                <a:spcBef>
                  <a:spcPts val="630"/>
                </a:spcBef>
                <a:spcAft>
                  <a:spcPct val="0"/>
                </a:spcAft>
                <a:defRPr/>
              </a:pPr>
              <a:endParaRPr lang="en-US" altLang="zh-CN" sz="2400" dirty="0" smtClean="0">
                <a:solidFill>
                  <a:schemeClr val="tx1"/>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61" name="Rounded Rectangle 60"/>
            <p:cNvSpPr/>
            <p:nvPr/>
          </p:nvSpPr>
          <p:spPr bwMode="auto">
            <a:xfrm>
              <a:off x="5812966" y="3701676"/>
              <a:ext cx="1426039" cy="1022724"/>
            </a:xfrm>
            <a:prstGeom prst="roundRect">
              <a:avLst>
                <a:gd name="adj" fmla="val 25641"/>
              </a:avLst>
            </a:prstGeom>
            <a:gradFill flip="none" rotWithShape="1">
              <a:gsLst>
                <a:gs pos="0">
                  <a:srgbClr val="FFFFFF">
                    <a:alpha val="92000"/>
                  </a:srgbClr>
                </a:gs>
                <a:gs pos="8000">
                  <a:srgbClr val="0070C0">
                    <a:alpha val="63000"/>
                  </a:srgbClr>
                </a:gs>
                <a:gs pos="100000">
                  <a:srgbClr val="FFFFFF"/>
                </a:gs>
              </a:gsLst>
              <a:lin ang="4800000" scaled="0"/>
              <a:tileRect/>
            </a:gradFill>
            <a:ln w="12700" cap="flat" cmpd="sng" algn="ctr">
              <a:gradFill>
                <a:gsLst>
                  <a:gs pos="0">
                    <a:srgbClr val="FFFFFF">
                      <a:alpha val="58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brightRoom" dir="t"/>
            </a:scene3d>
            <a:sp3d prstMaterial="powder">
              <a:bevelT/>
              <a:bevelB w="88900" h="88900" prst="slope"/>
            </a:sp3d>
          </p:spPr>
          <p:txBody>
            <a:bodyPr vert="horz" wrap="none" lIns="0" tIns="182880" rIns="0" bIns="0" numCol="1" rtlCol="0" anchor="ctr" anchorCtr="0" compatLnSpc="1">
              <a:prstTxWarp prst="textNoShape">
                <a:avLst/>
              </a:prstTxWarp>
              <a:flatTx/>
            </a:bodyPr>
            <a:lstStyle/>
            <a:p>
              <a:pPr algn="ctr" defTabSz="914291" fontAlgn="base">
                <a:lnSpc>
                  <a:spcPct val="90000"/>
                </a:lnSpc>
                <a:spcBef>
                  <a:spcPts val="630"/>
                </a:spcBef>
                <a:spcAft>
                  <a:spcPct val="0"/>
                </a:spcAft>
                <a:defRPr/>
              </a:pPr>
              <a:endParaRPr lang="en-US" altLang="zh-CN" sz="2600" dirty="0" smtClean="0">
                <a:solidFill>
                  <a:schemeClr val="tx1"/>
                </a:solidFill>
                <a:effectLst>
                  <a:outerShdw blurRad="38100" dist="38100" dir="2700000" algn="tl">
                    <a:srgbClr val="000000">
                      <a:alpha val="43137"/>
                    </a:srgbClr>
                  </a:outerShdw>
                </a:effectLst>
                <a:latin typeface="Segoe UI" pitchFamily="34" charset="0"/>
                <a:cs typeface="Segoe UI" pitchFamily="34" charset="0"/>
              </a:endParaRPr>
            </a:p>
          </p:txBody>
        </p:sp>
      </p:grpSp>
      <p:sp>
        <p:nvSpPr>
          <p:cNvPr id="68" name="TextBox 1026063"/>
          <p:cNvSpPr txBox="1">
            <a:spLocks noChangeArrowheads="1"/>
          </p:cNvSpPr>
          <p:nvPr/>
        </p:nvSpPr>
        <p:spPr bwMode="auto">
          <a:xfrm>
            <a:off x="1905001" y="1478346"/>
            <a:ext cx="7043422" cy="707886"/>
          </a:xfrm>
          <a:prstGeom prst="rect">
            <a:avLst/>
          </a:prstGeom>
          <a:noFill/>
          <a:ln w="9525">
            <a:noFill/>
            <a:miter lim="800000"/>
            <a:headEnd/>
            <a:tailEnd/>
          </a:ln>
        </p:spPr>
        <p:txBody>
          <a:bodyPr wrap="square">
            <a:spAutoFit/>
          </a:bodyPr>
          <a:lstStyle/>
          <a:p>
            <a:pPr lvl="0">
              <a:defRPr/>
            </a:pPr>
            <a:r>
              <a:rPr lang="zh-TW" altLang="zh-TW" sz="2000" dirty="0">
                <a:latin typeface="微軟正黑體" pitchFamily="34" charset="-120"/>
                <a:ea typeface="微軟正黑體" pitchFamily="34" charset="-120"/>
              </a:rPr>
              <a:t>經由穩固和成熟的法規遵循管理方案，來管理 </a:t>
            </a:r>
            <a:r>
              <a:rPr lang="zh-TW" altLang="zh-TW" sz="2000" dirty="0" smtClean="0">
                <a:latin typeface="微軟正黑體" pitchFamily="34" charset="-120"/>
                <a:ea typeface="微軟正黑體" pitchFamily="34" charset="-120"/>
              </a:rPr>
              <a:t>安</a:t>
            </a:r>
            <a:r>
              <a:rPr lang="zh-TW" altLang="zh-TW" sz="2000" dirty="0">
                <a:latin typeface="微軟正黑體" pitchFamily="34" charset="-120"/>
                <a:ea typeface="微軟正黑體" pitchFamily="34" charset="-120"/>
              </a:rPr>
              <a:t>全性、隱私性</a:t>
            </a:r>
            <a:r>
              <a:rPr lang="zh-TW" altLang="zh-TW" sz="2000" dirty="0" smtClean="0">
                <a:latin typeface="微軟正黑體" pitchFamily="34" charset="-120"/>
                <a:ea typeface="微軟正黑體" pitchFamily="34" charset="-120"/>
              </a:rPr>
              <a:t>和</a:t>
            </a:r>
            <a:r>
              <a:rPr lang="zh-TW" altLang="en-US" sz="2000" dirty="0">
                <a:latin typeface="微軟正黑體" pitchFamily="34" charset="-120"/>
                <a:ea typeface="微軟正黑體" pitchFamily="34" charset="-120"/>
              </a:rPr>
              <a:t>高可用</a:t>
            </a:r>
            <a:r>
              <a:rPr lang="zh-TW" altLang="zh-TW" sz="2000" dirty="0" smtClean="0">
                <a:latin typeface="微軟正黑體" pitchFamily="34" charset="-120"/>
                <a:ea typeface="微軟正黑體" pitchFamily="34" charset="-120"/>
              </a:rPr>
              <a:t>性</a:t>
            </a:r>
            <a:r>
              <a:rPr lang="zh-TW" altLang="zh-TW" sz="2000" dirty="0">
                <a:latin typeface="微軟正黑體" pitchFamily="34" charset="-120"/>
                <a:ea typeface="微軟正黑體" pitchFamily="34" charset="-120"/>
              </a:rPr>
              <a:t>。</a:t>
            </a:r>
            <a:endParaRPr lang="en-US" sz="2000" dirty="0">
              <a:ln w="3175">
                <a:noFill/>
              </a:ln>
              <a:latin typeface="微軟正黑體" pitchFamily="34" charset="-120"/>
              <a:ea typeface="微軟正黑體" pitchFamily="34" charset="-120"/>
              <a:cs typeface="Segoe UI" pitchFamily="34" charset="0"/>
              <a:sym typeface="Wingdings" pitchFamily="2" charset="2"/>
            </a:endParaRPr>
          </a:p>
        </p:txBody>
      </p:sp>
      <p:pic>
        <p:nvPicPr>
          <p:cNvPr id="73" name="Picture 4" descr="J:\Illustrations-Icons\Windows_Vista_Icons_ for_Marketing_use\Vista Icons off the web - not approved to reuse\iisres.dll_I4e88_0409.png"/>
          <p:cNvPicPr>
            <a:picLocks noChangeAspect="1" noChangeArrowheads="1"/>
          </p:cNvPicPr>
          <p:nvPr/>
        </p:nvPicPr>
        <p:blipFill>
          <a:blip r:embed="rId4" cstate="print"/>
          <a:srcRect/>
          <a:stretch>
            <a:fillRect/>
          </a:stretch>
        </p:blipFill>
        <p:spPr bwMode="auto">
          <a:xfrm>
            <a:off x="739775" y="1769233"/>
            <a:ext cx="688953" cy="587589"/>
          </a:xfrm>
          <a:prstGeom prst="rect">
            <a:avLst/>
          </a:prstGeom>
          <a:noFill/>
        </p:spPr>
      </p:pic>
      <p:pic>
        <p:nvPicPr>
          <p:cNvPr id="74" name="Picture 5" descr="J:\Illustrations-Icons\Windows_Vista_Icons_ for_Marketing_use\Vista Icons off the web - not approved to reuse\Firewall.cpl_I2969_0409.png"/>
          <p:cNvPicPr>
            <a:picLocks noChangeAspect="1" noChangeArrowheads="1"/>
          </p:cNvPicPr>
          <p:nvPr/>
        </p:nvPicPr>
        <p:blipFill>
          <a:blip r:embed="rId5" cstate="print"/>
          <a:srcRect/>
          <a:stretch>
            <a:fillRect/>
          </a:stretch>
        </p:blipFill>
        <p:spPr bwMode="auto">
          <a:xfrm>
            <a:off x="1142976" y="1785926"/>
            <a:ext cx="345949" cy="295051"/>
          </a:xfrm>
          <a:prstGeom prst="rect">
            <a:avLst/>
          </a:prstGeom>
          <a:noFill/>
        </p:spPr>
      </p:pic>
      <p:pic>
        <p:nvPicPr>
          <p:cNvPr id="19" name="Picture 4" descr="inside glow vertical bar clear two-thirds"/>
          <p:cNvPicPr>
            <a:picLocks noChangeAspect="1" noChangeArrowheads="1"/>
          </p:cNvPicPr>
          <p:nvPr/>
        </p:nvPicPr>
        <p:blipFill>
          <a:blip r:embed="rId6" cstate="print"/>
          <a:srcRect/>
          <a:stretch>
            <a:fillRect/>
          </a:stretch>
        </p:blipFill>
        <p:spPr bwMode="auto">
          <a:xfrm>
            <a:off x="3962397" y="4886603"/>
            <a:ext cx="5181603" cy="212321"/>
          </a:xfrm>
          <a:prstGeom prst="rect">
            <a:avLst/>
          </a:prstGeom>
          <a:noFill/>
        </p:spPr>
      </p:pic>
      <p:pic>
        <p:nvPicPr>
          <p:cNvPr id="22" name="Picture 4" descr="inside glow vertical bar clear two-thirds"/>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a:off x="3962397" y="4668245"/>
            <a:ext cx="4972050" cy="182255"/>
          </a:xfrm>
          <a:prstGeom prst="rect">
            <a:avLst/>
          </a:prstGeom>
          <a:noFill/>
        </p:spPr>
      </p:pic>
      <p:pic>
        <p:nvPicPr>
          <p:cNvPr id="33" name="Picture 4" descr="inside glow vertical bar clear two-thirds"/>
          <p:cNvPicPr>
            <a:picLocks noChangeAspect="1" noChangeArrowheads="1"/>
          </p:cNvPicPr>
          <p:nvPr/>
        </p:nvPicPr>
        <p:blipFill>
          <a:blip r:embed="rId6" cstate="print"/>
          <a:srcRect/>
          <a:stretch>
            <a:fillRect/>
          </a:stretch>
        </p:blipFill>
        <p:spPr bwMode="auto">
          <a:xfrm>
            <a:off x="3962397" y="4449875"/>
            <a:ext cx="4886325" cy="179112"/>
          </a:xfrm>
          <a:prstGeom prst="rect">
            <a:avLst/>
          </a:prstGeom>
          <a:noFill/>
        </p:spPr>
      </p:pic>
      <p:pic>
        <p:nvPicPr>
          <p:cNvPr id="35" name="Picture 4" descr="inside glow vertical bar clear two-thirds"/>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a:off x="3962397" y="4231515"/>
            <a:ext cx="4648200" cy="197609"/>
          </a:xfrm>
          <a:prstGeom prst="rect">
            <a:avLst/>
          </a:prstGeom>
          <a:noFill/>
        </p:spPr>
      </p:pic>
      <p:pic>
        <p:nvPicPr>
          <p:cNvPr id="37" name="Picture 4" descr="inside glow vertical bar clear two-thirds"/>
          <p:cNvPicPr>
            <a:picLocks noChangeAspect="1" noChangeArrowheads="1"/>
          </p:cNvPicPr>
          <p:nvPr/>
        </p:nvPicPr>
        <p:blipFill>
          <a:blip r:embed="rId6" cstate="print"/>
          <a:srcRect/>
          <a:stretch>
            <a:fillRect/>
          </a:stretch>
        </p:blipFill>
        <p:spPr bwMode="auto">
          <a:xfrm>
            <a:off x="3962397" y="4013147"/>
            <a:ext cx="4448175" cy="187378"/>
          </a:xfrm>
          <a:prstGeom prst="rect">
            <a:avLst/>
          </a:prstGeom>
          <a:noFill/>
        </p:spPr>
      </p:pic>
      <p:pic>
        <p:nvPicPr>
          <p:cNvPr id="40" name="Picture 4" descr="inside glow vertical bar clear two-thirds"/>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a:off x="3962397" y="3794789"/>
            <a:ext cx="4257677" cy="193682"/>
          </a:xfrm>
          <a:prstGeom prst="rect">
            <a:avLst/>
          </a:prstGeom>
          <a:noFill/>
        </p:spPr>
      </p:pic>
      <p:pic>
        <p:nvPicPr>
          <p:cNvPr id="42" name="Picture 4" descr="inside glow vertical bar clear two-thirds"/>
          <p:cNvPicPr>
            <a:picLocks noChangeAspect="1" noChangeArrowheads="1"/>
          </p:cNvPicPr>
          <p:nvPr/>
        </p:nvPicPr>
        <p:blipFill>
          <a:blip r:embed="rId6" cstate="print"/>
          <a:srcRect/>
          <a:stretch>
            <a:fillRect/>
          </a:stretch>
        </p:blipFill>
        <p:spPr bwMode="auto">
          <a:xfrm>
            <a:off x="3962397" y="3576418"/>
            <a:ext cx="4095750" cy="176432"/>
          </a:xfrm>
          <a:prstGeom prst="rect">
            <a:avLst/>
          </a:prstGeom>
          <a:noFill/>
        </p:spPr>
      </p:pic>
      <p:pic>
        <p:nvPicPr>
          <p:cNvPr id="44" name="Picture 4" descr="inside glow vertical bar clear two-thirds"/>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a:off x="3962397" y="3358059"/>
            <a:ext cx="3981450" cy="175716"/>
          </a:xfrm>
          <a:prstGeom prst="rect">
            <a:avLst/>
          </a:prstGeom>
          <a:noFill/>
        </p:spPr>
      </p:pic>
      <p:pic>
        <p:nvPicPr>
          <p:cNvPr id="46" name="Picture 4" descr="inside glow vertical bar clear two-thirds"/>
          <p:cNvPicPr>
            <a:picLocks noChangeAspect="1" noChangeArrowheads="1"/>
          </p:cNvPicPr>
          <p:nvPr/>
        </p:nvPicPr>
        <p:blipFill>
          <a:blip r:embed="rId6" cstate="print"/>
          <a:srcRect/>
          <a:stretch>
            <a:fillRect/>
          </a:stretch>
        </p:blipFill>
        <p:spPr bwMode="auto">
          <a:xfrm>
            <a:off x="3962397" y="3158033"/>
            <a:ext cx="3886200" cy="185241"/>
          </a:xfrm>
          <a:prstGeom prst="rect">
            <a:avLst/>
          </a:prstGeom>
          <a:noFill/>
        </p:spPr>
      </p:pic>
      <p:pic>
        <p:nvPicPr>
          <p:cNvPr id="18" name="Picture 17" descr="server-room-purple.png"/>
          <p:cNvPicPr>
            <a:picLocks noChangeAspect="1"/>
          </p:cNvPicPr>
          <p:nvPr/>
        </p:nvPicPr>
        <p:blipFill>
          <a:blip r:embed="rId7" cstate="print">
            <a:grayscl/>
          </a:blip>
          <a:srcRect b="2380"/>
          <a:stretch>
            <a:fillRect/>
          </a:stretch>
        </p:blipFill>
        <p:spPr>
          <a:xfrm>
            <a:off x="4186775" y="5201788"/>
            <a:ext cx="4363224" cy="1329866"/>
          </a:xfrm>
          <a:prstGeom prst="rect">
            <a:avLst/>
          </a:prstGeom>
          <a:noFill/>
          <a:ln>
            <a:noFill/>
          </a:ln>
        </p:spPr>
      </p:pic>
      <p:sp>
        <p:nvSpPr>
          <p:cNvPr id="48" name="Isosceles Triangle 47"/>
          <p:cNvSpPr/>
          <p:nvPr/>
        </p:nvSpPr>
        <p:spPr bwMode="auto">
          <a:xfrm rot="16200000">
            <a:off x="2452688" y="3605212"/>
            <a:ext cx="1905000" cy="1019175"/>
          </a:xfrm>
          <a:prstGeom prst="triangle">
            <a:avLst/>
          </a:prstGeom>
          <a:gradFill>
            <a:gsLst>
              <a:gs pos="100000">
                <a:schemeClr val="bg1">
                  <a:lumMod val="95000"/>
                  <a:alpha val="0"/>
                </a:schemeClr>
              </a:gs>
              <a:gs pos="0">
                <a:schemeClr val="accent1">
                  <a:lumMod val="75000"/>
                  <a:alpha val="48000"/>
                </a:schemeClr>
              </a:gs>
            </a:gsLst>
            <a:lin ang="16200000" scaled="0"/>
          </a:gradFill>
          <a:ln>
            <a:gradFill>
              <a:gsLst>
                <a:gs pos="0">
                  <a:schemeClr val="accent1">
                    <a:tint val="66000"/>
                    <a:satMod val="160000"/>
                  </a:schemeClr>
                </a:gs>
                <a:gs pos="100000">
                  <a:schemeClr val="accent1">
                    <a:tint val="23500"/>
                    <a:satMod val="160000"/>
                    <a:alpha val="0"/>
                  </a:schemeClr>
                </a:gs>
              </a:gsLst>
              <a:lin ang="5400000" scaled="0"/>
            </a:gradFill>
          </a:ln>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21" name="TextBox 20"/>
          <p:cNvSpPr txBox="1"/>
          <p:nvPr/>
        </p:nvSpPr>
        <p:spPr>
          <a:xfrm>
            <a:off x="4032488" y="4878306"/>
            <a:ext cx="1694695" cy="230832"/>
          </a:xfrm>
          <a:prstGeom prst="rect">
            <a:avLst/>
          </a:prstGeom>
          <a:noFill/>
        </p:spPr>
        <p:txBody>
          <a:bodyPr wrap="square" rtlCol="0">
            <a:spAutoFit/>
          </a:bodyPr>
          <a:lstStyle/>
          <a:p>
            <a:r>
              <a:rPr lang="en-US" sz="900" b="1" spc="50" dirty="0" smtClean="0">
                <a:latin typeface="Segoe UI" pitchFamily="34" charset="0"/>
                <a:cs typeface="Segoe UI" pitchFamily="34" charset="0"/>
              </a:rPr>
              <a:t>Authentication to Data</a:t>
            </a:r>
            <a:endParaRPr lang="en-US" sz="900" b="1" spc="50" dirty="0">
              <a:latin typeface="Segoe UI" pitchFamily="34" charset="0"/>
              <a:cs typeface="Segoe UI" pitchFamily="34" charset="0"/>
            </a:endParaRPr>
          </a:p>
        </p:txBody>
      </p:sp>
      <p:sp>
        <p:nvSpPr>
          <p:cNvPr id="23" name="TextBox 22"/>
          <p:cNvSpPr txBox="1"/>
          <p:nvPr/>
        </p:nvSpPr>
        <p:spPr>
          <a:xfrm>
            <a:off x="4032488" y="4654545"/>
            <a:ext cx="1856598" cy="230832"/>
          </a:xfrm>
          <a:prstGeom prst="rect">
            <a:avLst/>
          </a:prstGeom>
          <a:noFill/>
        </p:spPr>
        <p:txBody>
          <a:bodyPr wrap="square" rtlCol="0">
            <a:spAutoFit/>
          </a:bodyPr>
          <a:lstStyle/>
          <a:p>
            <a:r>
              <a:rPr lang="en-US" sz="900" b="1" spc="50" dirty="0" smtClean="0">
                <a:latin typeface="Segoe UI" pitchFamily="34" charset="0"/>
                <a:cs typeface="Segoe UI" pitchFamily="34" charset="0"/>
              </a:rPr>
              <a:t>Separate Data Networks</a:t>
            </a:r>
            <a:endParaRPr lang="en-US" sz="900" b="1" spc="50" dirty="0">
              <a:latin typeface="Segoe UI" pitchFamily="34" charset="0"/>
              <a:cs typeface="Segoe UI" pitchFamily="34" charset="0"/>
            </a:endParaRPr>
          </a:p>
        </p:txBody>
      </p:sp>
      <p:sp>
        <p:nvSpPr>
          <p:cNvPr id="34" name="TextBox 33"/>
          <p:cNvSpPr txBox="1"/>
          <p:nvPr/>
        </p:nvSpPr>
        <p:spPr>
          <a:xfrm>
            <a:off x="4032488" y="4422527"/>
            <a:ext cx="1694695" cy="230832"/>
          </a:xfrm>
          <a:prstGeom prst="rect">
            <a:avLst/>
          </a:prstGeom>
          <a:noFill/>
        </p:spPr>
        <p:txBody>
          <a:bodyPr wrap="square" rtlCol="0">
            <a:spAutoFit/>
          </a:bodyPr>
          <a:lstStyle/>
          <a:p>
            <a:r>
              <a:rPr lang="en-US" sz="900" b="1" spc="50" dirty="0" smtClean="0">
                <a:latin typeface="Segoe UI" pitchFamily="34" charset="0"/>
                <a:cs typeface="Segoe UI" pitchFamily="34" charset="0"/>
              </a:rPr>
              <a:t>Virus Scanning</a:t>
            </a:r>
            <a:endParaRPr lang="en-US" sz="900" b="1" spc="50" dirty="0">
              <a:latin typeface="Segoe UI" pitchFamily="34" charset="0"/>
              <a:cs typeface="Segoe UI" pitchFamily="34" charset="0"/>
            </a:endParaRPr>
          </a:p>
        </p:txBody>
      </p:sp>
      <p:sp>
        <p:nvSpPr>
          <p:cNvPr id="36" name="TextBox 35"/>
          <p:cNvSpPr txBox="1"/>
          <p:nvPr/>
        </p:nvSpPr>
        <p:spPr>
          <a:xfrm>
            <a:off x="4032488" y="4208291"/>
            <a:ext cx="3120788" cy="230832"/>
          </a:xfrm>
          <a:prstGeom prst="rect">
            <a:avLst/>
          </a:prstGeom>
          <a:noFill/>
        </p:spPr>
        <p:txBody>
          <a:bodyPr wrap="square" rtlCol="0">
            <a:spAutoFit/>
          </a:bodyPr>
          <a:lstStyle/>
          <a:p>
            <a:r>
              <a:rPr lang="en-US" sz="900" b="1" spc="50" smtClean="0">
                <a:latin typeface="Segoe UI" pitchFamily="34" charset="0"/>
                <a:cs typeface="Segoe UI" pitchFamily="34" charset="0"/>
              </a:rPr>
              <a:t>Application </a:t>
            </a:r>
            <a:r>
              <a:rPr lang="en-US" sz="900" b="1" spc="50" dirty="0" smtClean="0">
                <a:latin typeface="Segoe UI" pitchFamily="34" charset="0"/>
                <a:cs typeface="Segoe UI" pitchFamily="34" charset="0"/>
              </a:rPr>
              <a:t>Level Counter-measures</a:t>
            </a:r>
            <a:endParaRPr lang="en-US" sz="900" b="1" spc="50" dirty="0">
              <a:latin typeface="Segoe UI" pitchFamily="34" charset="0"/>
              <a:cs typeface="Segoe UI" pitchFamily="34" charset="0"/>
            </a:endParaRPr>
          </a:p>
        </p:txBody>
      </p:sp>
      <p:sp>
        <p:nvSpPr>
          <p:cNvPr id="38" name="TextBox 37"/>
          <p:cNvSpPr txBox="1"/>
          <p:nvPr/>
        </p:nvSpPr>
        <p:spPr>
          <a:xfrm>
            <a:off x="4032488" y="3976273"/>
            <a:ext cx="3444638" cy="230832"/>
          </a:xfrm>
          <a:prstGeom prst="rect">
            <a:avLst/>
          </a:prstGeom>
          <a:noFill/>
        </p:spPr>
        <p:txBody>
          <a:bodyPr wrap="square" rtlCol="0">
            <a:spAutoFit/>
          </a:bodyPr>
          <a:lstStyle/>
          <a:p>
            <a:r>
              <a:rPr lang="en-US" sz="900" b="1" spc="50" smtClean="0">
                <a:latin typeface="Segoe UI" pitchFamily="34" charset="0"/>
                <a:cs typeface="Segoe UI" pitchFamily="34" charset="0"/>
              </a:rPr>
              <a:t>Application </a:t>
            </a:r>
            <a:r>
              <a:rPr lang="en-US" sz="900" b="1" spc="50" dirty="0" smtClean="0">
                <a:latin typeface="Segoe UI" pitchFamily="34" charset="0"/>
                <a:cs typeface="Segoe UI" pitchFamily="34" charset="0"/>
              </a:rPr>
              <a:t>Authentication</a:t>
            </a:r>
            <a:endParaRPr lang="en-US" sz="900" b="1" spc="50" dirty="0">
              <a:latin typeface="Segoe UI" pitchFamily="34" charset="0"/>
              <a:cs typeface="Segoe UI" pitchFamily="34" charset="0"/>
            </a:endParaRPr>
          </a:p>
        </p:txBody>
      </p:sp>
      <p:sp>
        <p:nvSpPr>
          <p:cNvPr id="41" name="TextBox 40"/>
          <p:cNvSpPr txBox="1"/>
          <p:nvPr/>
        </p:nvSpPr>
        <p:spPr>
          <a:xfrm>
            <a:off x="4032488" y="3781088"/>
            <a:ext cx="1856598" cy="230832"/>
          </a:xfrm>
          <a:prstGeom prst="rect">
            <a:avLst/>
          </a:prstGeom>
          <a:noFill/>
        </p:spPr>
        <p:txBody>
          <a:bodyPr wrap="square" rtlCol="0">
            <a:spAutoFit/>
          </a:bodyPr>
          <a:lstStyle/>
          <a:p>
            <a:r>
              <a:rPr lang="en-US" sz="900" b="1" spc="50" dirty="0" smtClean="0">
                <a:latin typeface="Segoe UI" pitchFamily="34" charset="0"/>
                <a:cs typeface="Segoe UI" pitchFamily="34" charset="0"/>
              </a:rPr>
              <a:t>System Level Security</a:t>
            </a:r>
            <a:endParaRPr lang="en-US" sz="900" b="1" spc="50" dirty="0">
              <a:latin typeface="Segoe UI" pitchFamily="34" charset="0"/>
              <a:cs typeface="Segoe UI" pitchFamily="34" charset="0"/>
            </a:endParaRPr>
          </a:p>
        </p:txBody>
      </p:sp>
      <p:sp>
        <p:nvSpPr>
          <p:cNvPr id="43" name="TextBox 42"/>
          <p:cNvSpPr txBox="1"/>
          <p:nvPr/>
        </p:nvSpPr>
        <p:spPr>
          <a:xfrm>
            <a:off x="4032488" y="3558595"/>
            <a:ext cx="2596912" cy="230832"/>
          </a:xfrm>
          <a:prstGeom prst="rect">
            <a:avLst/>
          </a:prstGeom>
          <a:noFill/>
        </p:spPr>
        <p:txBody>
          <a:bodyPr wrap="square" rtlCol="0">
            <a:spAutoFit/>
          </a:bodyPr>
          <a:lstStyle/>
          <a:p>
            <a:r>
              <a:rPr lang="en-US" sz="900" b="1" spc="50" dirty="0" smtClean="0">
                <a:latin typeface="Segoe UI" pitchFamily="34" charset="0"/>
                <a:cs typeface="Segoe UI" pitchFamily="34" charset="0"/>
              </a:rPr>
              <a:t>Intrusion Detection System</a:t>
            </a:r>
            <a:endParaRPr lang="en-US" sz="900" b="1" spc="50" dirty="0">
              <a:latin typeface="Segoe UI" pitchFamily="34" charset="0"/>
              <a:cs typeface="Segoe UI" pitchFamily="34" charset="0"/>
            </a:endParaRPr>
          </a:p>
        </p:txBody>
      </p:sp>
      <p:sp>
        <p:nvSpPr>
          <p:cNvPr id="45" name="TextBox 44"/>
          <p:cNvSpPr txBox="1"/>
          <p:nvPr/>
        </p:nvSpPr>
        <p:spPr>
          <a:xfrm>
            <a:off x="4032488" y="3344359"/>
            <a:ext cx="1856598" cy="230832"/>
          </a:xfrm>
          <a:prstGeom prst="rect">
            <a:avLst/>
          </a:prstGeom>
          <a:noFill/>
        </p:spPr>
        <p:txBody>
          <a:bodyPr wrap="square" rtlCol="0">
            <a:spAutoFit/>
          </a:bodyPr>
          <a:lstStyle/>
          <a:p>
            <a:r>
              <a:rPr lang="en-US" sz="900" b="1" spc="50" smtClean="0">
                <a:latin typeface="Segoe UI" pitchFamily="34" charset="0"/>
                <a:cs typeface="Segoe UI" pitchFamily="34" charset="0"/>
              </a:rPr>
              <a:t>Firewalls</a:t>
            </a:r>
            <a:endParaRPr lang="en-US" sz="900" b="1" spc="50" dirty="0">
              <a:latin typeface="Segoe UI" pitchFamily="34" charset="0"/>
              <a:cs typeface="Segoe UI" pitchFamily="34" charset="0"/>
            </a:endParaRPr>
          </a:p>
        </p:txBody>
      </p:sp>
      <p:sp>
        <p:nvSpPr>
          <p:cNvPr id="47" name="TextBox 46"/>
          <p:cNvSpPr txBox="1"/>
          <p:nvPr/>
        </p:nvSpPr>
        <p:spPr>
          <a:xfrm>
            <a:off x="4032488" y="3144334"/>
            <a:ext cx="1856598" cy="230832"/>
          </a:xfrm>
          <a:prstGeom prst="rect">
            <a:avLst/>
          </a:prstGeom>
          <a:noFill/>
        </p:spPr>
        <p:txBody>
          <a:bodyPr wrap="square" rtlCol="0">
            <a:spAutoFit/>
          </a:bodyPr>
          <a:lstStyle/>
          <a:p>
            <a:r>
              <a:rPr lang="en-US" sz="900" b="1" spc="50" smtClean="0">
                <a:latin typeface="Segoe UI" pitchFamily="34" charset="0"/>
                <a:cs typeface="Segoe UI" pitchFamily="34" charset="0"/>
              </a:rPr>
              <a:t>Filtering </a:t>
            </a:r>
            <a:r>
              <a:rPr lang="en-US" sz="900" b="1" spc="50" dirty="0" smtClean="0">
                <a:latin typeface="Segoe UI" pitchFamily="34" charset="0"/>
                <a:cs typeface="Segoe UI" pitchFamily="34" charset="0"/>
              </a:rPr>
              <a:t>Routers</a:t>
            </a:r>
            <a:endParaRPr lang="en-US" sz="900" b="1" spc="50" dirty="0">
              <a:latin typeface="Segoe UI" pitchFamily="34" charset="0"/>
              <a:cs typeface="Segoe UI" pitchFamily="34" charset="0"/>
            </a:endParaRPr>
          </a:p>
        </p:txBody>
      </p:sp>
      <p:sp>
        <p:nvSpPr>
          <p:cNvPr id="17" name="Rectangle 16"/>
          <p:cNvSpPr/>
          <p:nvPr/>
        </p:nvSpPr>
        <p:spPr>
          <a:xfrm>
            <a:off x="214282" y="2928934"/>
            <a:ext cx="4114800" cy="2533001"/>
          </a:xfrm>
          <a:prstGeom prst="rect">
            <a:avLst/>
          </a:prstGeom>
        </p:spPr>
        <p:txBody>
          <a:bodyPr wrap="square">
            <a:spAutoFit/>
          </a:bodyPr>
          <a:lstStyle/>
          <a:p>
            <a:pPr marL="347663" indent="-347663" defTabSz="914363">
              <a:spcBef>
                <a:spcPct val="20000"/>
              </a:spcBef>
              <a:buClr>
                <a:srgbClr val="FFFF99"/>
              </a:buClr>
            </a:pPr>
            <a:r>
              <a:rPr lang="zh-TW" altLang="en-US" sz="2000" dirty="0" smtClean="0">
                <a:solidFill>
                  <a:schemeClr val="accent6">
                    <a:lumMod val="20000"/>
                    <a:lumOff val="80000"/>
                  </a:schemeClr>
                </a:solidFill>
                <a:latin typeface="微軟正黑體" pitchFamily="34" charset="-120"/>
                <a:ea typeface="微軟正黑體" pitchFamily="34" charset="-120"/>
                <a:cs typeface="Segoe UI" pitchFamily="34" charset="0"/>
                <a:sym typeface="Wingdings" pitchFamily="2" charset="2"/>
              </a:rPr>
              <a:t>重點功能</a:t>
            </a:r>
            <a:endParaRPr lang="en-US" sz="2000" dirty="0" smtClean="0">
              <a:solidFill>
                <a:schemeClr val="accent6">
                  <a:lumMod val="20000"/>
                  <a:lumOff val="80000"/>
                </a:schemeClr>
              </a:solidFill>
              <a:latin typeface="微軟正黑體" pitchFamily="34" charset="-120"/>
              <a:ea typeface="微軟正黑體" pitchFamily="34" charset="-120"/>
              <a:cs typeface="Segoe UI" pitchFamily="34" charset="0"/>
              <a:sym typeface="Wingdings" pitchFamily="2" charset="2"/>
            </a:endParaRPr>
          </a:p>
          <a:p>
            <a:pPr marL="344488" indent="-344488" defTabSz="914363">
              <a:lnSpc>
                <a:spcPct val="90000"/>
              </a:lnSpc>
              <a:spcBef>
                <a:spcPct val="20000"/>
              </a:spcBef>
              <a:buClr>
                <a:srgbClr val="FFFF99"/>
              </a:buClr>
              <a:buSzPct val="90000"/>
              <a:buFont typeface="Arial" pitchFamily="34" charset="0"/>
              <a:buChar char="•"/>
            </a:pPr>
            <a:r>
              <a:rPr lang="zh-TW" altLang="en-US" sz="1800" dirty="0" smtClean="0">
                <a:latin typeface="微軟正黑體" pitchFamily="34" charset="-120"/>
                <a:ea typeface="微軟正黑體" pitchFamily="34" charset="-120"/>
                <a:cs typeface="Segoe UI" pitchFamily="34" charset="0"/>
                <a:sym typeface="Wingdings" pitchFamily="2" charset="2"/>
              </a:rPr>
              <a:t>資料中心跨地理區域備援</a:t>
            </a:r>
            <a:endParaRPr lang="en-US" altLang="zh-TW" sz="1800" dirty="0" smtClean="0">
              <a:latin typeface="微軟正黑體" pitchFamily="34" charset="-120"/>
              <a:ea typeface="微軟正黑體" pitchFamily="34" charset="-120"/>
              <a:cs typeface="Segoe UI" pitchFamily="34" charset="0"/>
              <a:sym typeface="Wingdings" pitchFamily="2" charset="2"/>
            </a:endParaRPr>
          </a:p>
          <a:p>
            <a:pPr marL="344488" indent="-344488" defTabSz="914363">
              <a:lnSpc>
                <a:spcPct val="90000"/>
              </a:lnSpc>
              <a:spcBef>
                <a:spcPct val="20000"/>
              </a:spcBef>
              <a:buClr>
                <a:srgbClr val="FFFF99"/>
              </a:buClr>
              <a:buSzPct val="90000"/>
              <a:buFont typeface="Arial" pitchFamily="34" charset="0"/>
              <a:buChar char="•"/>
            </a:pPr>
            <a:r>
              <a:rPr lang="en-US" sz="1800" dirty="0" smtClean="0">
                <a:latin typeface="微軟正黑體" pitchFamily="34" charset="-120"/>
                <a:ea typeface="微軟正黑體" pitchFamily="34" charset="-120"/>
                <a:cs typeface="Segoe UI" pitchFamily="34" charset="0"/>
                <a:sym typeface="Wingdings" pitchFamily="2" charset="2"/>
              </a:rPr>
              <a:t>N+1 </a:t>
            </a:r>
            <a:r>
              <a:rPr lang="zh-TW" altLang="en-US" sz="1800" dirty="0" smtClean="0">
                <a:latin typeface="微軟正黑體" pitchFamily="34" charset="-120"/>
                <a:ea typeface="微軟正黑體" pitchFamily="34" charset="-120"/>
                <a:cs typeface="Segoe UI" pitchFamily="34" charset="0"/>
                <a:sym typeface="Wingdings" pitchFamily="2" charset="2"/>
              </a:rPr>
              <a:t>式</a:t>
            </a:r>
            <a:r>
              <a:rPr lang="zh-TW" altLang="en-US" dirty="0" smtClean="0">
                <a:latin typeface="微軟正黑體" pitchFamily="34" charset="-120"/>
                <a:ea typeface="微軟正黑體" pitchFamily="34" charset="-120"/>
                <a:cs typeface="Segoe UI" pitchFamily="34" charset="0"/>
                <a:sym typeface="Wingdings" pitchFamily="2" charset="2"/>
              </a:rPr>
              <a:t>架構設計</a:t>
            </a:r>
            <a:endParaRPr lang="en-US" sz="1800" dirty="0" smtClean="0">
              <a:latin typeface="微軟正黑體" pitchFamily="34" charset="-120"/>
              <a:ea typeface="微軟正黑體" pitchFamily="34" charset="-120"/>
              <a:cs typeface="Segoe UI" pitchFamily="34" charset="0"/>
              <a:sym typeface="Wingdings" pitchFamily="2" charset="2"/>
            </a:endParaRPr>
          </a:p>
          <a:p>
            <a:pPr marL="344488" indent="-344488" defTabSz="914363">
              <a:lnSpc>
                <a:spcPct val="90000"/>
              </a:lnSpc>
              <a:spcBef>
                <a:spcPct val="20000"/>
              </a:spcBef>
              <a:buClr>
                <a:srgbClr val="FFFF99"/>
              </a:buClr>
              <a:buSzPct val="90000"/>
              <a:buFont typeface="Arial" pitchFamily="34" charset="0"/>
              <a:buChar char="•"/>
            </a:pPr>
            <a:r>
              <a:rPr lang="en-US" sz="1800" dirty="0" smtClean="0">
                <a:latin typeface="微軟正黑體" pitchFamily="34" charset="-120"/>
                <a:ea typeface="微軟正黑體" pitchFamily="34" charset="-120"/>
                <a:cs typeface="Segoe UI" pitchFamily="34" charset="0"/>
                <a:sym typeface="Wingdings" pitchFamily="2" charset="2"/>
              </a:rPr>
              <a:t>9 </a:t>
            </a:r>
            <a:r>
              <a:rPr lang="zh-TW" altLang="en-US" dirty="0" smtClean="0">
                <a:latin typeface="微軟正黑體" pitchFamily="34" charset="-120"/>
                <a:ea typeface="微軟正黑體" pitchFamily="34" charset="-120"/>
                <a:cs typeface="Segoe UI" pitchFamily="34" charset="0"/>
                <a:sym typeface="Wingdings" pitchFamily="2" charset="2"/>
              </a:rPr>
              <a:t>層資料安全保護</a:t>
            </a:r>
            <a:endParaRPr lang="en-US" altLang="zh-TW" dirty="0" smtClean="0">
              <a:latin typeface="微軟正黑體" pitchFamily="34" charset="-120"/>
              <a:ea typeface="微軟正黑體" pitchFamily="34" charset="-120"/>
              <a:cs typeface="Segoe UI" pitchFamily="34" charset="0"/>
              <a:sym typeface="Wingdings" pitchFamily="2" charset="2"/>
            </a:endParaRPr>
          </a:p>
          <a:p>
            <a:pPr marL="344488" indent="-344488" defTabSz="914363">
              <a:lnSpc>
                <a:spcPct val="90000"/>
              </a:lnSpc>
              <a:spcBef>
                <a:spcPct val="20000"/>
              </a:spcBef>
              <a:buClr>
                <a:srgbClr val="FFFF99"/>
              </a:buClr>
              <a:buSzPct val="90000"/>
              <a:buFont typeface="Arial" pitchFamily="34" charset="0"/>
              <a:buChar char="•"/>
            </a:pPr>
            <a:r>
              <a:rPr lang="zh-TW" altLang="en-US" sz="1800" dirty="0" smtClean="0">
                <a:latin typeface="微軟正黑體" pitchFamily="34" charset="-120"/>
                <a:ea typeface="微軟正黑體" pitchFamily="34" charset="-120"/>
                <a:cs typeface="Segoe UI" pitchFamily="34" charset="0"/>
                <a:sym typeface="Wingdings" pitchFamily="2" charset="2"/>
              </a:rPr>
              <a:t>透過 </a:t>
            </a:r>
            <a:r>
              <a:rPr lang="en-US" sz="1800" dirty="0" smtClean="0">
                <a:latin typeface="微軟正黑體" pitchFamily="34" charset="-120"/>
                <a:ea typeface="微軟正黑體" pitchFamily="34" charset="-120"/>
                <a:cs typeface="Segoe UI" pitchFamily="34" charset="0"/>
                <a:sym typeface="Wingdings" pitchFamily="2" charset="2"/>
              </a:rPr>
              <a:t>SSL </a:t>
            </a:r>
            <a:r>
              <a:rPr lang="zh-TW" altLang="en-US" sz="1800" dirty="0" smtClean="0">
                <a:latin typeface="微軟正黑體" pitchFamily="34" charset="-120"/>
                <a:ea typeface="微軟正黑體" pitchFamily="34" charset="-120"/>
                <a:cs typeface="Segoe UI" pitchFamily="34" charset="0"/>
                <a:sym typeface="Wingdings" pitchFamily="2" charset="2"/>
              </a:rPr>
              <a:t>安全存取</a:t>
            </a:r>
            <a:endParaRPr lang="en-US" sz="1800" dirty="0" smtClean="0">
              <a:latin typeface="微軟正黑體" pitchFamily="34" charset="-120"/>
              <a:ea typeface="微軟正黑體" pitchFamily="34" charset="-120"/>
              <a:cs typeface="Segoe UI" pitchFamily="34" charset="0"/>
              <a:sym typeface="Wingdings" pitchFamily="2" charset="2"/>
            </a:endParaRPr>
          </a:p>
          <a:p>
            <a:pPr marL="344488" indent="-344488" defTabSz="914363">
              <a:lnSpc>
                <a:spcPct val="90000"/>
              </a:lnSpc>
              <a:spcBef>
                <a:spcPct val="20000"/>
              </a:spcBef>
              <a:buClr>
                <a:srgbClr val="FFFF99"/>
              </a:buClr>
              <a:buSzPct val="90000"/>
              <a:buFont typeface="Arial" pitchFamily="34" charset="0"/>
              <a:buChar char="•"/>
            </a:pPr>
            <a:r>
              <a:rPr lang="zh-TW" altLang="en-US" sz="1800" dirty="0" smtClean="0">
                <a:latin typeface="微軟正黑體" pitchFamily="34" charset="-120"/>
                <a:ea typeface="微軟正黑體" pitchFamily="34" charset="-120"/>
                <a:cs typeface="Segoe UI" pitchFamily="34" charset="0"/>
                <a:sym typeface="Wingdings" pitchFamily="2" charset="2"/>
              </a:rPr>
              <a:t>遵循 </a:t>
            </a:r>
            <a:r>
              <a:rPr lang="en-US" sz="1800" dirty="0" smtClean="0">
                <a:latin typeface="微軟正黑體" pitchFamily="34" charset="-120"/>
                <a:ea typeface="微軟正黑體" pitchFamily="34" charset="-120"/>
                <a:cs typeface="Segoe UI" pitchFamily="34" charset="0"/>
                <a:sym typeface="Wingdings" pitchFamily="2" charset="2"/>
              </a:rPr>
              <a:t>ITIL/MOF </a:t>
            </a:r>
            <a:r>
              <a:rPr lang="zh-TW" altLang="en-US" sz="1800" dirty="0" smtClean="0">
                <a:latin typeface="微軟正黑體" pitchFamily="34" charset="-120"/>
                <a:ea typeface="微軟正黑體" pitchFamily="34" charset="-120"/>
                <a:cs typeface="Segoe UI" pitchFamily="34" charset="0"/>
                <a:sym typeface="Wingdings" pitchFamily="2" charset="2"/>
              </a:rPr>
              <a:t>維運規範</a:t>
            </a:r>
            <a:endParaRPr lang="en-US" sz="1800" dirty="0" smtClean="0">
              <a:latin typeface="微軟正黑體" pitchFamily="34" charset="-120"/>
              <a:ea typeface="微軟正黑體" pitchFamily="34" charset="-120"/>
              <a:cs typeface="Segoe UI" pitchFamily="34" charset="0"/>
              <a:sym typeface="Wingdings" pitchFamily="2" charset="2"/>
            </a:endParaRPr>
          </a:p>
          <a:p>
            <a:pPr marL="344488" indent="-344488" defTabSz="914363">
              <a:lnSpc>
                <a:spcPct val="90000"/>
              </a:lnSpc>
              <a:spcBef>
                <a:spcPct val="20000"/>
              </a:spcBef>
              <a:buClr>
                <a:srgbClr val="FFFF99"/>
              </a:buClr>
              <a:buSzPct val="90000"/>
              <a:buFont typeface="Arial" pitchFamily="34" charset="0"/>
              <a:buChar char="•"/>
            </a:pPr>
            <a:r>
              <a:rPr lang="en-US" sz="1800" dirty="0" smtClean="0">
                <a:latin typeface="微軟正黑體" pitchFamily="34" charset="-120"/>
                <a:ea typeface="微軟正黑體" pitchFamily="34" charset="-120"/>
                <a:cs typeface="Segoe UI" pitchFamily="34" charset="0"/>
                <a:sym typeface="Wingdings" pitchFamily="2" charset="2"/>
              </a:rPr>
              <a:t>24x7x365 </a:t>
            </a:r>
            <a:r>
              <a:rPr lang="zh-TW" altLang="en-US" sz="1800" dirty="0" smtClean="0">
                <a:latin typeface="微軟正黑體" pitchFamily="34" charset="-120"/>
                <a:ea typeface="微軟正黑體" pitchFamily="34" charset="-120"/>
                <a:cs typeface="Segoe UI" pitchFamily="34" charset="0"/>
                <a:sym typeface="Wingdings" pitchFamily="2" charset="2"/>
              </a:rPr>
              <a:t>支援服務</a:t>
            </a:r>
            <a:endParaRPr lang="en-US" sz="1800" dirty="0" smtClean="0">
              <a:latin typeface="微軟正黑體" pitchFamily="34" charset="-120"/>
              <a:ea typeface="微軟正黑體" pitchFamily="34" charset="-120"/>
              <a:cs typeface="Segoe UI" pitchFamily="34" charset="0"/>
              <a:sym typeface="Wingdings" pitchFamily="2" charset="2"/>
            </a:endParaRPr>
          </a:p>
          <a:p>
            <a:pPr marL="344488" indent="-344488" defTabSz="914363">
              <a:lnSpc>
                <a:spcPct val="90000"/>
              </a:lnSpc>
              <a:spcBef>
                <a:spcPct val="20000"/>
              </a:spcBef>
              <a:buClr>
                <a:srgbClr val="FFFF99"/>
              </a:buClr>
              <a:buSzPct val="90000"/>
              <a:buFont typeface="Arial" pitchFamily="34" charset="0"/>
              <a:buChar char="•"/>
            </a:pPr>
            <a:r>
              <a:rPr lang="en-US" sz="1800" dirty="0" smtClean="0">
                <a:latin typeface="微軟正黑體" pitchFamily="34" charset="-120"/>
                <a:ea typeface="微軟正黑體" pitchFamily="34" charset="-120"/>
                <a:cs typeface="Segoe UI" pitchFamily="34" charset="0"/>
                <a:sym typeface="Wingdings" pitchFamily="2" charset="2"/>
              </a:rPr>
              <a:t>99.9%  </a:t>
            </a:r>
            <a:r>
              <a:rPr lang="zh-TW" altLang="en-US" sz="1800" dirty="0" smtClean="0">
                <a:latin typeface="微軟正黑體" pitchFamily="34" charset="-120"/>
                <a:ea typeface="微軟正黑體" pitchFamily="34" charset="-120"/>
                <a:cs typeface="Segoe UI" pitchFamily="34" charset="0"/>
                <a:sym typeface="Wingdings" pitchFamily="2" charset="2"/>
              </a:rPr>
              <a:t>不停機 </a:t>
            </a:r>
            <a:r>
              <a:rPr lang="en-US" sz="1800" dirty="0" smtClean="0">
                <a:latin typeface="微軟正黑體" pitchFamily="34" charset="-120"/>
                <a:ea typeface="微軟正黑體" pitchFamily="34" charset="-120"/>
                <a:cs typeface="Segoe UI" pitchFamily="34" charset="0"/>
                <a:sym typeface="Wingdings" pitchFamily="2" charset="2"/>
              </a:rPr>
              <a:t>SLA</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Slide Number Placeholder 5"/>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pPr eaLnBrk="0" fontAlgn="base" hangingPunct="0">
              <a:spcBef>
                <a:spcPct val="0"/>
              </a:spcBef>
              <a:spcAft>
                <a:spcPct val="0"/>
              </a:spcAft>
            </a:pPr>
            <a:fld id="{A1BDAEB5-560E-4B2C-AEE8-1F49E68AE456}" type="slidenum">
              <a:rPr lang="en-US" altLang="zh-TW" sz="800">
                <a:solidFill>
                  <a:srgbClr val="FFFFFF"/>
                </a:solidFill>
              </a:rPr>
              <a:pPr eaLnBrk="0" fontAlgn="base" hangingPunct="0">
                <a:spcBef>
                  <a:spcPct val="0"/>
                </a:spcBef>
                <a:spcAft>
                  <a:spcPct val="0"/>
                </a:spcAft>
              </a:pPr>
              <a:t>28</a:t>
            </a:fld>
            <a:endParaRPr lang="en-US" altLang="zh-TW" sz="800">
              <a:solidFill>
                <a:srgbClr val="FFFFFF"/>
              </a:solidFill>
            </a:endParaRPr>
          </a:p>
        </p:txBody>
      </p:sp>
      <p:sp>
        <p:nvSpPr>
          <p:cNvPr id="2" name="Title 1"/>
          <p:cNvSpPr>
            <a:spLocks noGrp="1"/>
          </p:cNvSpPr>
          <p:nvPr>
            <p:ph type="title"/>
          </p:nvPr>
        </p:nvSpPr>
        <p:spPr>
          <a:xfrm>
            <a:off x="357158" y="360102"/>
            <a:ext cx="8382000" cy="498598"/>
          </a:xfrm>
        </p:spPr>
        <p:txBody>
          <a:bodyPr/>
          <a:lstStyle/>
          <a:p>
            <a:pPr eaLnBrk="1" hangingPunct="1">
              <a:defRPr/>
            </a:pPr>
            <a:r>
              <a:rPr lang="en-US" sz="3600" dirty="0" smtClean="0">
                <a:ea typeface="+mj-ea"/>
              </a:rPr>
              <a:t>Windows Azure Platform </a:t>
            </a:r>
            <a:r>
              <a:rPr lang="zh-TW" altLang="en-US" sz="3600" dirty="0" smtClean="0">
                <a:ea typeface="+mj-ea"/>
              </a:rPr>
              <a:t>使用計價</a:t>
            </a:r>
            <a:endParaRPr lang="en-US" sz="3600" dirty="0">
              <a:ea typeface="+mj-ea"/>
            </a:endParaRPr>
          </a:p>
        </p:txBody>
      </p:sp>
      <p:sp>
        <p:nvSpPr>
          <p:cNvPr id="46" name="Rectangle 1026060"/>
          <p:cNvSpPr>
            <a:spLocks noChangeArrowheads="1"/>
          </p:cNvSpPr>
          <p:nvPr/>
        </p:nvSpPr>
        <p:spPr bwMode="auto">
          <a:xfrm>
            <a:off x="2357422" y="1571612"/>
            <a:ext cx="5143536" cy="1431161"/>
          </a:xfrm>
          <a:prstGeom prst="rect">
            <a:avLst/>
          </a:prstGeom>
          <a:noFill/>
          <a:ln w="9525" algn="ctr">
            <a:noFill/>
            <a:miter lim="800000"/>
            <a:headEnd/>
            <a:tailEnd/>
          </a:ln>
        </p:spPr>
        <p:txBody>
          <a:bodyPr wrap="square">
            <a:spAutoFit/>
          </a:bodyPr>
          <a:lstStyle/>
          <a:p>
            <a:pPr marL="684213" lvl="1" indent="-227013" defTabSz="912813" eaLnBrk="0" fontAlgn="base" hangingPunct="0">
              <a:lnSpc>
                <a:spcPct val="90000"/>
              </a:lnSpc>
              <a:spcBef>
                <a:spcPct val="0"/>
              </a:spcBef>
              <a:spcAft>
                <a:spcPct val="0"/>
              </a:spcAft>
              <a:buClr>
                <a:srgbClr val="FFCC00"/>
              </a:buClr>
              <a:buFontTx/>
              <a:buBlip>
                <a:blip r:embed="rId3"/>
              </a:buBlip>
            </a:pPr>
            <a:r>
              <a:rPr lang="en-US" altLang="zh-CN" sz="2000" dirty="0">
                <a:solidFill>
                  <a:srgbClr val="FFFFFF"/>
                </a:solidFill>
                <a:effectLst>
                  <a:outerShdw blurRad="38100" dist="38100" dir="2700000" algn="tl">
                    <a:srgbClr val="000000"/>
                  </a:outerShdw>
                </a:effectLst>
                <a:ea typeface="標楷體" pitchFamily="65" charset="-120"/>
                <a:sym typeface="Wingdings" pitchFamily="2" charset="2"/>
              </a:rPr>
              <a:t> </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運算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$0.12/</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小時</a:t>
            </a:r>
            <a:endParaRPr lang="en-US" altLang="zh-CN" sz="2000" dirty="0">
              <a:solidFill>
                <a:srgbClr val="FFFFFF"/>
              </a:solidFill>
              <a:effectLst>
                <a:outerShdw blurRad="38100" dist="38100" dir="2700000" algn="tl">
                  <a:srgbClr val="000000"/>
                </a:outerShdw>
              </a:effectLst>
              <a:ea typeface="標楷體" pitchFamily="65" charset="-120"/>
              <a:sym typeface="Wingdings" pitchFamily="2" charset="2"/>
            </a:endParaRPr>
          </a:p>
          <a:p>
            <a:pPr marL="684213" lvl="1" indent="-227013" defTabSz="912813" eaLnBrk="0" fontAlgn="base" hangingPunct="0">
              <a:lnSpc>
                <a:spcPct val="90000"/>
              </a:lnSpc>
              <a:spcBef>
                <a:spcPts val="600"/>
              </a:spcBef>
              <a:spcAft>
                <a:spcPct val="0"/>
              </a:spcAft>
              <a:buClr>
                <a:srgbClr val="FFCC00"/>
              </a:buClr>
              <a:buFontTx/>
              <a:buBlip>
                <a:blip r:embed="rId3"/>
              </a:buBlip>
            </a:pPr>
            <a:r>
              <a:rPr lang="en-US" altLang="zh-CN" sz="2000" dirty="0">
                <a:solidFill>
                  <a:srgbClr val="FFFFFF"/>
                </a:solidFill>
                <a:effectLst>
                  <a:outerShdw blurRad="38100" dist="38100" dir="2700000" algn="tl">
                    <a:srgbClr val="000000"/>
                  </a:outerShdw>
                </a:effectLst>
                <a:ea typeface="標楷體" pitchFamily="65" charset="-120"/>
                <a:sym typeface="Wingdings" pitchFamily="2" charset="2"/>
              </a:rPr>
              <a:t> </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儲存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$0.15/GB/</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月</a:t>
            </a:r>
            <a:endParaRPr lang="en-US" altLang="zh-CN" sz="2000" dirty="0">
              <a:solidFill>
                <a:srgbClr val="FFFFFF"/>
              </a:solidFill>
              <a:effectLst>
                <a:outerShdw blurRad="38100" dist="38100" dir="2700000" algn="tl">
                  <a:srgbClr val="000000"/>
                </a:outerShdw>
              </a:effectLst>
              <a:ea typeface="標楷體" pitchFamily="65" charset="-120"/>
              <a:sym typeface="Wingdings" pitchFamily="2" charset="2"/>
            </a:endParaRPr>
          </a:p>
          <a:p>
            <a:pPr marL="684213" lvl="1" indent="-227013" defTabSz="912813" eaLnBrk="0" fontAlgn="base" hangingPunct="0">
              <a:lnSpc>
                <a:spcPct val="90000"/>
              </a:lnSpc>
              <a:spcBef>
                <a:spcPts val="600"/>
              </a:spcBef>
              <a:spcAft>
                <a:spcPct val="0"/>
              </a:spcAft>
              <a:buClr>
                <a:srgbClr val="FFCC00"/>
              </a:buClr>
              <a:buFontTx/>
              <a:buBlip>
                <a:blip r:embed="rId3"/>
              </a:buBlip>
            </a:pPr>
            <a:r>
              <a:rPr lang="en-US" altLang="zh-CN" sz="2000" dirty="0">
                <a:solidFill>
                  <a:srgbClr val="FFFFFF"/>
                </a:solidFill>
                <a:effectLst>
                  <a:outerShdw blurRad="38100" dist="38100" dir="2700000" algn="tl">
                    <a:srgbClr val="000000"/>
                  </a:outerShdw>
                </a:effectLst>
                <a:ea typeface="標楷體" pitchFamily="65" charset="-120"/>
                <a:sym typeface="Wingdings" pitchFamily="2" charset="2"/>
              </a:rPr>
              <a:t> </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儲存交易量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$0.01/10K</a:t>
            </a:r>
          </a:p>
          <a:p>
            <a:pPr marL="684213" lvl="1" indent="-227013" defTabSz="912813" eaLnBrk="0" fontAlgn="base" hangingPunct="0">
              <a:lnSpc>
                <a:spcPct val="90000"/>
              </a:lnSpc>
              <a:spcBef>
                <a:spcPts val="600"/>
              </a:spcBef>
              <a:spcAft>
                <a:spcPct val="0"/>
              </a:spcAft>
              <a:buClr>
                <a:srgbClr val="FFCC00"/>
              </a:buClr>
              <a:buFontTx/>
              <a:buBlip>
                <a:blip r:embed="rId3"/>
              </a:buBlip>
            </a:pP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 頻寬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a:t>
            </a:r>
            <a:r>
              <a:rPr lang="en-US" altLang="zh-TW" sz="2000" dirty="0" smtClean="0">
                <a:solidFill>
                  <a:srgbClr val="FFFFFF"/>
                </a:solidFill>
                <a:effectLst>
                  <a:outerShdw blurRad="38100" dist="38100" dir="2700000" algn="tl">
                    <a:srgbClr val="000000"/>
                  </a:outerShdw>
                </a:effectLst>
                <a:ea typeface="標楷體" pitchFamily="65" charset="-120"/>
                <a:sym typeface="Wingdings" pitchFamily="2" charset="2"/>
              </a:rPr>
              <a:t>0.30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in / $</a:t>
            </a:r>
            <a:r>
              <a:rPr lang="en-US" altLang="zh-TW" sz="2000" dirty="0" smtClean="0">
                <a:solidFill>
                  <a:srgbClr val="FFFFFF"/>
                </a:solidFill>
                <a:effectLst>
                  <a:outerShdw blurRad="38100" dist="38100" dir="2700000" algn="tl">
                    <a:srgbClr val="000000"/>
                  </a:outerShdw>
                </a:effectLst>
                <a:ea typeface="標楷體" pitchFamily="65" charset="-120"/>
                <a:sym typeface="Wingdings" pitchFamily="2" charset="2"/>
              </a:rPr>
              <a:t>0.45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out /</a:t>
            </a:r>
            <a:r>
              <a:rPr lang="en-US" altLang="zh-TW" sz="2000" dirty="0" smtClean="0">
                <a:solidFill>
                  <a:srgbClr val="FFFFFF"/>
                </a:solidFill>
                <a:effectLst>
                  <a:outerShdw blurRad="38100" dist="38100" dir="2700000" algn="tl">
                    <a:srgbClr val="000000"/>
                  </a:outerShdw>
                </a:effectLst>
                <a:ea typeface="標楷體" pitchFamily="65" charset="-120"/>
                <a:sym typeface="Wingdings" pitchFamily="2" charset="2"/>
              </a:rPr>
              <a:t>GB (Asia)</a:t>
            </a:r>
            <a:endParaRPr lang="en-US" altLang="zh-CN" sz="2000" dirty="0">
              <a:solidFill>
                <a:srgbClr val="FFFFFF"/>
              </a:solidFill>
              <a:effectLst>
                <a:outerShdw blurRad="38100" dist="38100" dir="2700000" algn="tl">
                  <a:srgbClr val="000000"/>
                </a:outerShdw>
              </a:effectLst>
              <a:ea typeface="標楷體" pitchFamily="65" charset="-120"/>
              <a:sym typeface="Wingdings" pitchFamily="2" charset="2"/>
            </a:endParaRPr>
          </a:p>
        </p:txBody>
      </p:sp>
      <p:sp>
        <p:nvSpPr>
          <p:cNvPr id="39" name="TextBox 38"/>
          <p:cNvSpPr txBox="1"/>
          <p:nvPr/>
        </p:nvSpPr>
        <p:spPr>
          <a:xfrm>
            <a:off x="357158" y="785794"/>
            <a:ext cx="6578600" cy="369888"/>
          </a:xfrm>
          <a:prstGeom prst="rect">
            <a:avLst/>
          </a:prstGeom>
          <a:noFill/>
        </p:spPr>
        <p:txBody>
          <a:bodyPr>
            <a:spAutoFit/>
          </a:bodyPr>
          <a:lstStyle/>
          <a:p>
            <a:pPr eaLnBrk="0" fontAlgn="base" hangingPunct="0">
              <a:spcBef>
                <a:spcPct val="0"/>
              </a:spcBef>
              <a:spcAft>
                <a:spcPct val="0"/>
              </a:spcAft>
              <a:defRPr/>
            </a:pPr>
            <a:r>
              <a:rPr lang="en-US" b="1" i="1" dirty="0">
                <a:solidFill>
                  <a:srgbClr val="FFFFFF"/>
                </a:solidFill>
                <a:effectLst>
                  <a:outerShdw blurRad="38100" dist="38100" dir="2700000" algn="tl">
                    <a:srgbClr val="000000">
                      <a:alpha val="43137"/>
                    </a:srgbClr>
                  </a:outerShdw>
                </a:effectLst>
                <a:hlinkClick r:id="rId4"/>
              </a:rPr>
              <a:t>http://www.microsoft.com/azure/faq.mspx#pricing</a:t>
            </a:r>
            <a:r>
              <a:rPr lang="en-US" i="1" dirty="0">
                <a:solidFill>
                  <a:srgbClr val="FFFFFF"/>
                </a:solidFill>
                <a:effectLst>
                  <a:outerShdw blurRad="38100" dist="38100" dir="2700000" algn="tl">
                    <a:srgbClr val="000000">
                      <a:alpha val="43137"/>
                    </a:srgbClr>
                  </a:outerShdw>
                </a:effectLst>
              </a:rPr>
              <a:t> </a:t>
            </a:r>
            <a:endParaRPr lang="en-US" b="1" i="1" dirty="0">
              <a:solidFill>
                <a:srgbClr val="FFFFFF"/>
              </a:solidFill>
              <a:effectLst>
                <a:outerShdw blurRad="38100" dist="38100" dir="2700000" algn="tl">
                  <a:srgbClr val="000000">
                    <a:alpha val="43137"/>
                  </a:srgbClr>
                </a:outerShdw>
              </a:effectLst>
            </a:endParaRPr>
          </a:p>
        </p:txBody>
      </p:sp>
      <p:pic>
        <p:nvPicPr>
          <p:cNvPr id="6" name="AZURE logo" descr="\\SERVER3\InternalBin\Resource DVD\DVD_ART36\Logos\Azure Services Platform\Windows Azure\Windows Azure logo rev.png"/>
          <p:cNvPicPr>
            <a:picLocks noChangeAspect="1" noChangeArrowheads="1"/>
          </p:cNvPicPr>
          <p:nvPr/>
        </p:nvPicPr>
        <p:blipFill>
          <a:blip r:embed="rId5" cstate="print"/>
          <a:stretch>
            <a:fillRect/>
          </a:stretch>
        </p:blipFill>
        <p:spPr bwMode="auto">
          <a:xfrm>
            <a:off x="142844" y="1928803"/>
            <a:ext cx="2695833" cy="428627"/>
          </a:xfrm>
          <a:prstGeom prst="rect">
            <a:avLst/>
          </a:prstGeom>
          <a:noFill/>
          <a:ln>
            <a:noFill/>
          </a:ln>
          <a:effectLst/>
        </p:spPr>
      </p:pic>
      <p:pic>
        <p:nvPicPr>
          <p:cNvPr id="7" name="AZURE logo" descr="\\SERVER3\InternalBin\Resource DVD\DVD_ART36\Logos\Azure Services Platform\Windows Azure\Windows Azure logo rev.png"/>
          <p:cNvPicPr>
            <a:picLocks noChangeAspect="1" noChangeArrowheads="1"/>
          </p:cNvPicPr>
          <p:nvPr/>
        </p:nvPicPr>
        <p:blipFill>
          <a:blip r:embed="rId6" cstate="print"/>
          <a:stretch>
            <a:fillRect/>
          </a:stretch>
        </p:blipFill>
        <p:spPr bwMode="auto">
          <a:xfrm>
            <a:off x="142844" y="3579544"/>
            <a:ext cx="2286016" cy="703390"/>
          </a:xfrm>
          <a:prstGeom prst="rect">
            <a:avLst/>
          </a:prstGeom>
          <a:noFill/>
          <a:ln>
            <a:noFill/>
          </a:ln>
          <a:effectLst/>
        </p:spPr>
      </p:pic>
      <p:sp>
        <p:nvSpPr>
          <p:cNvPr id="9" name="Rectangle 1026060"/>
          <p:cNvSpPr>
            <a:spLocks noChangeArrowheads="1"/>
          </p:cNvSpPr>
          <p:nvPr/>
        </p:nvSpPr>
        <p:spPr bwMode="auto">
          <a:xfrm>
            <a:off x="2357422" y="3566228"/>
            <a:ext cx="6357950" cy="1077218"/>
          </a:xfrm>
          <a:prstGeom prst="rect">
            <a:avLst/>
          </a:prstGeom>
          <a:noFill/>
          <a:ln w="9525" algn="ctr">
            <a:noFill/>
            <a:miter lim="800000"/>
            <a:headEnd/>
            <a:tailEnd/>
          </a:ln>
        </p:spPr>
        <p:txBody>
          <a:bodyPr wrap="square">
            <a:spAutoFit/>
          </a:bodyPr>
          <a:lstStyle/>
          <a:p>
            <a:pPr marL="684213" lvl="1" indent="-227013" defTabSz="912813" eaLnBrk="0" fontAlgn="base" hangingPunct="0">
              <a:lnSpc>
                <a:spcPct val="90000"/>
              </a:lnSpc>
              <a:spcBef>
                <a:spcPct val="0"/>
              </a:spcBef>
              <a:spcAft>
                <a:spcPct val="0"/>
              </a:spcAft>
              <a:buClr>
                <a:srgbClr val="FFCC00"/>
              </a:buClr>
              <a:buFontTx/>
              <a:buBlip>
                <a:blip r:embed="rId3"/>
              </a:buBlip>
            </a:pPr>
            <a:r>
              <a:rPr lang="en-US" altLang="zh-CN" sz="2000" dirty="0">
                <a:solidFill>
                  <a:srgbClr val="FFFFFF"/>
                </a:solidFill>
                <a:effectLst>
                  <a:outerShdw blurRad="38100" dist="38100" dir="2700000" algn="tl">
                    <a:srgbClr val="000000"/>
                  </a:outerShdw>
                </a:effectLst>
                <a:ea typeface="標楷體" pitchFamily="65" charset="-120"/>
                <a:sym typeface="Wingdings" pitchFamily="2" charset="2"/>
              </a:rPr>
              <a:t> </a:t>
            </a:r>
            <a:r>
              <a:rPr lang="en-US" altLang="zh-CN" sz="1600" dirty="0">
                <a:solidFill>
                  <a:srgbClr val="FFFFFF"/>
                </a:solidFill>
                <a:effectLst>
                  <a:outerShdw blurRad="38100" dist="38100" dir="2700000" algn="tl">
                    <a:srgbClr val="000000"/>
                  </a:outerShdw>
                </a:effectLst>
                <a:ea typeface="標楷體" pitchFamily="65" charset="-120"/>
                <a:sym typeface="Wingdings" pitchFamily="2" charset="2"/>
              </a:rPr>
              <a:t>Web </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版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最多到</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1GB </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關聯式資料庫</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 $9.99/</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月</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a:t>
            </a:r>
            <a:endParaRPr lang="en-US" altLang="zh-CN" sz="2000" dirty="0">
              <a:solidFill>
                <a:srgbClr val="FFFFFF"/>
              </a:solidFill>
              <a:effectLst>
                <a:outerShdw blurRad="38100" dist="38100" dir="2700000" algn="tl">
                  <a:srgbClr val="000000"/>
                </a:outerShdw>
              </a:effectLst>
              <a:ea typeface="標楷體" pitchFamily="65" charset="-120"/>
              <a:sym typeface="Wingdings" pitchFamily="2" charset="2"/>
            </a:endParaRPr>
          </a:p>
          <a:p>
            <a:pPr marL="684213" lvl="1" indent="-227013" defTabSz="912813" eaLnBrk="0" fontAlgn="base" hangingPunct="0">
              <a:lnSpc>
                <a:spcPct val="90000"/>
              </a:lnSpc>
              <a:spcBef>
                <a:spcPts val="600"/>
              </a:spcBef>
              <a:spcAft>
                <a:spcPct val="0"/>
              </a:spcAft>
              <a:buClr>
                <a:srgbClr val="FFCC00"/>
              </a:buClr>
              <a:buFontTx/>
              <a:buBlip>
                <a:blip r:embed="rId3"/>
              </a:buBlip>
            </a:pPr>
            <a:r>
              <a:rPr lang="en-US" altLang="zh-CN" sz="2000" dirty="0">
                <a:solidFill>
                  <a:srgbClr val="FFFFFF"/>
                </a:solidFill>
                <a:effectLst>
                  <a:outerShdw blurRad="38100" dist="38100" dir="2700000" algn="tl">
                    <a:srgbClr val="000000"/>
                  </a:outerShdw>
                </a:effectLst>
                <a:ea typeface="標楷體" pitchFamily="65" charset="-120"/>
                <a:sym typeface="Wingdings" pitchFamily="2" charset="2"/>
              </a:rPr>
              <a:t> </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企業版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最多到</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10G</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關聯式資料庫</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$99.99/</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月</a:t>
            </a:r>
            <a:endParaRPr lang="en-US" altLang="zh-TW" sz="2000" dirty="0">
              <a:solidFill>
                <a:srgbClr val="FFFFFF"/>
              </a:solidFill>
              <a:effectLst>
                <a:outerShdw blurRad="38100" dist="38100" dir="2700000" algn="tl">
                  <a:srgbClr val="000000"/>
                </a:outerShdw>
              </a:effectLst>
              <a:ea typeface="標楷體" pitchFamily="65" charset="-120"/>
              <a:sym typeface="Wingdings" pitchFamily="2" charset="2"/>
            </a:endParaRPr>
          </a:p>
          <a:p>
            <a:pPr marL="684213" lvl="1" indent="-227013" defTabSz="912813" eaLnBrk="0" fontAlgn="base" hangingPunct="0">
              <a:lnSpc>
                <a:spcPct val="90000"/>
              </a:lnSpc>
              <a:spcBef>
                <a:spcPts val="600"/>
              </a:spcBef>
              <a:spcAft>
                <a:spcPct val="0"/>
              </a:spcAft>
              <a:buClr>
                <a:srgbClr val="FFCC00"/>
              </a:buClr>
              <a:buFontTx/>
              <a:buBlip>
                <a:blip r:embed="rId3"/>
              </a:buBlip>
            </a:pP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 頻寬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a:t>
            </a:r>
            <a:r>
              <a:rPr lang="en-US" altLang="zh-TW" sz="2000" dirty="0" smtClean="0">
                <a:solidFill>
                  <a:srgbClr val="FFFFFF"/>
                </a:solidFill>
                <a:effectLst>
                  <a:outerShdw blurRad="38100" dist="38100" dir="2700000" algn="tl">
                    <a:srgbClr val="000000"/>
                  </a:outerShdw>
                </a:effectLst>
                <a:ea typeface="標楷體" pitchFamily="65" charset="-120"/>
                <a:sym typeface="Wingdings" pitchFamily="2" charset="2"/>
              </a:rPr>
              <a:t>0.30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in / $</a:t>
            </a:r>
            <a:r>
              <a:rPr lang="en-US" altLang="zh-TW" sz="2000" dirty="0" smtClean="0">
                <a:solidFill>
                  <a:srgbClr val="FFFFFF"/>
                </a:solidFill>
                <a:effectLst>
                  <a:outerShdw blurRad="38100" dist="38100" dir="2700000" algn="tl">
                    <a:srgbClr val="000000"/>
                  </a:outerShdw>
                </a:effectLst>
                <a:ea typeface="標楷體" pitchFamily="65" charset="-120"/>
                <a:sym typeface="Wingdings" pitchFamily="2" charset="2"/>
              </a:rPr>
              <a:t>0.45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out /</a:t>
            </a:r>
            <a:r>
              <a:rPr lang="en-US" altLang="zh-TW" sz="2000" dirty="0" smtClean="0">
                <a:solidFill>
                  <a:srgbClr val="FFFFFF"/>
                </a:solidFill>
                <a:effectLst>
                  <a:outerShdw blurRad="38100" dist="38100" dir="2700000" algn="tl">
                    <a:srgbClr val="000000"/>
                  </a:outerShdw>
                </a:effectLst>
                <a:ea typeface="標楷體" pitchFamily="65" charset="-120"/>
                <a:sym typeface="Wingdings" pitchFamily="2" charset="2"/>
              </a:rPr>
              <a:t>GB (Asia)</a:t>
            </a:r>
            <a:endParaRPr lang="en-US" altLang="zh-CN" sz="2000" dirty="0">
              <a:solidFill>
                <a:srgbClr val="FFFFFF"/>
              </a:solidFill>
              <a:effectLst>
                <a:outerShdw blurRad="38100" dist="38100" dir="2700000" algn="tl">
                  <a:srgbClr val="000000"/>
                </a:outerShdw>
              </a:effectLst>
              <a:ea typeface="標楷體" pitchFamily="65" charset="-120"/>
              <a:sym typeface="Wingdings" pitchFamily="2" charset="2"/>
            </a:endParaRPr>
          </a:p>
        </p:txBody>
      </p:sp>
      <p:sp>
        <p:nvSpPr>
          <p:cNvPr id="10" name="Rectangle 1026060"/>
          <p:cNvSpPr>
            <a:spLocks noChangeArrowheads="1"/>
          </p:cNvSpPr>
          <p:nvPr/>
        </p:nvSpPr>
        <p:spPr bwMode="auto">
          <a:xfrm>
            <a:off x="2357422" y="5348931"/>
            <a:ext cx="6786578" cy="723275"/>
          </a:xfrm>
          <a:prstGeom prst="rect">
            <a:avLst/>
          </a:prstGeom>
          <a:noFill/>
          <a:ln w="9525" algn="ctr">
            <a:noFill/>
            <a:miter lim="800000"/>
            <a:headEnd/>
            <a:tailEnd/>
          </a:ln>
        </p:spPr>
        <p:txBody>
          <a:bodyPr wrap="square">
            <a:spAutoFit/>
          </a:bodyPr>
          <a:lstStyle/>
          <a:p>
            <a:pPr marL="684213" lvl="1" indent="-227013" defTabSz="912813" eaLnBrk="0" fontAlgn="base" hangingPunct="0">
              <a:lnSpc>
                <a:spcPct val="90000"/>
              </a:lnSpc>
              <a:spcBef>
                <a:spcPct val="0"/>
              </a:spcBef>
              <a:spcAft>
                <a:spcPct val="0"/>
              </a:spcAft>
              <a:buClr>
                <a:srgbClr val="FFCC00"/>
              </a:buClr>
              <a:buFontTx/>
              <a:buBlip>
                <a:blip r:embed="rId3"/>
              </a:buBlip>
            </a:pPr>
            <a:r>
              <a:rPr lang="en-US" altLang="zh-CN" sz="2000" dirty="0">
                <a:solidFill>
                  <a:srgbClr val="FFFFFF"/>
                </a:solidFill>
                <a:effectLst>
                  <a:outerShdw blurRad="38100" dist="38100" dir="2700000" algn="tl">
                    <a:srgbClr val="000000"/>
                  </a:outerShdw>
                </a:effectLst>
                <a:ea typeface="標楷體" pitchFamily="65" charset="-120"/>
                <a:sym typeface="Wingdings" pitchFamily="2" charset="2"/>
              </a:rPr>
              <a:t> </a:t>
            </a: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訊息</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$0.15/100K  (</a:t>
            </a:r>
            <a:r>
              <a:rPr lang="en-US" altLang="zh-TW" sz="1600" dirty="0">
                <a:solidFill>
                  <a:srgbClr val="FFFFFF"/>
                </a:solidFill>
                <a:effectLst>
                  <a:outerShdw blurRad="38100" dist="38100" dir="2700000" algn="tl">
                    <a:srgbClr val="000000"/>
                  </a:outerShdw>
                </a:effectLst>
                <a:ea typeface="標楷體" pitchFamily="65" charset="-120"/>
                <a:sym typeface="Wingdings" pitchFamily="2" charset="2"/>
              </a:rPr>
              <a:t>Service Bus messages &amp; AC Tokens) </a:t>
            </a:r>
            <a:endParaRPr lang="en-US" altLang="zh-TW" sz="2000" dirty="0">
              <a:solidFill>
                <a:srgbClr val="FFFFFF"/>
              </a:solidFill>
              <a:effectLst>
                <a:outerShdw blurRad="38100" dist="38100" dir="2700000" algn="tl">
                  <a:srgbClr val="000000"/>
                </a:outerShdw>
              </a:effectLst>
              <a:ea typeface="標楷體" pitchFamily="65" charset="-120"/>
              <a:sym typeface="Wingdings" pitchFamily="2" charset="2"/>
            </a:endParaRPr>
          </a:p>
          <a:p>
            <a:pPr marL="684213" lvl="1" indent="-227013" defTabSz="912813" eaLnBrk="0" fontAlgn="base" hangingPunct="0">
              <a:lnSpc>
                <a:spcPct val="90000"/>
              </a:lnSpc>
              <a:spcBef>
                <a:spcPts val="600"/>
              </a:spcBef>
              <a:spcAft>
                <a:spcPct val="0"/>
              </a:spcAft>
              <a:buClr>
                <a:srgbClr val="FFCC00"/>
              </a:buClr>
              <a:buFontTx/>
              <a:buBlip>
                <a:blip r:embed="rId3"/>
              </a:buBlip>
            </a:pPr>
            <a:r>
              <a:rPr lang="zh-TW" altLang="en-US" sz="2000" dirty="0">
                <a:solidFill>
                  <a:srgbClr val="FFFFFF"/>
                </a:solidFill>
                <a:effectLst>
                  <a:outerShdw blurRad="38100" dist="38100" dir="2700000" algn="tl">
                    <a:srgbClr val="000000"/>
                  </a:outerShdw>
                </a:effectLst>
                <a:ea typeface="標楷體" pitchFamily="65" charset="-120"/>
                <a:sym typeface="Wingdings" pitchFamily="2" charset="2"/>
              </a:rPr>
              <a:t> 頻寬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 $</a:t>
            </a:r>
            <a:r>
              <a:rPr lang="en-US" altLang="zh-TW" sz="2000" dirty="0" smtClean="0">
                <a:solidFill>
                  <a:srgbClr val="FFFFFF"/>
                </a:solidFill>
                <a:effectLst>
                  <a:outerShdw blurRad="38100" dist="38100" dir="2700000" algn="tl">
                    <a:srgbClr val="000000"/>
                  </a:outerShdw>
                </a:effectLst>
                <a:ea typeface="標楷體" pitchFamily="65" charset="-120"/>
                <a:sym typeface="Wingdings" pitchFamily="2" charset="2"/>
              </a:rPr>
              <a:t>0.30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in / $</a:t>
            </a:r>
            <a:r>
              <a:rPr lang="en-US" altLang="zh-TW" sz="2000" dirty="0" smtClean="0">
                <a:solidFill>
                  <a:srgbClr val="FFFFFF"/>
                </a:solidFill>
                <a:effectLst>
                  <a:outerShdw blurRad="38100" dist="38100" dir="2700000" algn="tl">
                    <a:srgbClr val="000000"/>
                  </a:outerShdw>
                </a:effectLst>
                <a:ea typeface="標楷體" pitchFamily="65" charset="-120"/>
                <a:sym typeface="Wingdings" pitchFamily="2" charset="2"/>
              </a:rPr>
              <a:t>0.45 </a:t>
            </a:r>
            <a:r>
              <a:rPr lang="en-US" altLang="zh-TW" sz="2000" dirty="0">
                <a:solidFill>
                  <a:srgbClr val="FFFFFF"/>
                </a:solidFill>
                <a:effectLst>
                  <a:outerShdw blurRad="38100" dist="38100" dir="2700000" algn="tl">
                    <a:srgbClr val="000000"/>
                  </a:outerShdw>
                </a:effectLst>
                <a:ea typeface="標楷體" pitchFamily="65" charset="-120"/>
                <a:sym typeface="Wingdings" pitchFamily="2" charset="2"/>
              </a:rPr>
              <a:t>out /</a:t>
            </a:r>
            <a:r>
              <a:rPr lang="en-US" altLang="zh-TW" sz="2000" dirty="0" smtClean="0">
                <a:solidFill>
                  <a:srgbClr val="FFFFFF"/>
                </a:solidFill>
                <a:effectLst>
                  <a:outerShdw blurRad="38100" dist="38100" dir="2700000" algn="tl">
                    <a:srgbClr val="000000"/>
                  </a:outerShdw>
                </a:effectLst>
                <a:ea typeface="標楷體" pitchFamily="65" charset="-120"/>
                <a:sym typeface="Wingdings" pitchFamily="2" charset="2"/>
              </a:rPr>
              <a:t>GB (Asia)</a:t>
            </a:r>
            <a:endParaRPr lang="en-US" altLang="zh-CN" sz="2000" dirty="0">
              <a:solidFill>
                <a:srgbClr val="FFFFFF"/>
              </a:solidFill>
              <a:effectLst>
                <a:outerShdw blurRad="38100" dist="38100" dir="2700000" algn="tl">
                  <a:srgbClr val="000000"/>
                </a:outerShdw>
              </a:effectLst>
              <a:ea typeface="標楷體" pitchFamily="65" charset="-120"/>
              <a:sym typeface="Wingdings" pitchFamily="2" charset="2"/>
            </a:endParaRPr>
          </a:p>
        </p:txBody>
      </p:sp>
      <p:pic>
        <p:nvPicPr>
          <p:cNvPr id="12" name="Picture 2"/>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Lst>
          </a:blip>
          <a:srcRect l="13089"/>
          <a:stretch>
            <a:fillRect/>
          </a:stretch>
        </p:blipFill>
        <p:spPr bwMode="auto">
          <a:xfrm>
            <a:off x="347759" y="5458673"/>
            <a:ext cx="2286001" cy="50379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相關資源</a:t>
            </a:r>
            <a:endParaRPr lang="zh-TW" altLang="en-US" dirty="0"/>
          </a:p>
        </p:txBody>
      </p:sp>
      <p:sp>
        <p:nvSpPr>
          <p:cNvPr id="3" name="內容版面配置區 2"/>
          <p:cNvSpPr>
            <a:spLocks noGrp="1"/>
          </p:cNvSpPr>
          <p:nvPr>
            <p:ph idx="1"/>
          </p:nvPr>
        </p:nvSpPr>
        <p:spPr/>
        <p:txBody>
          <a:bodyPr/>
          <a:lstStyle/>
          <a:p>
            <a:r>
              <a:rPr lang="en-US" altLang="zh-TW" sz="2800" dirty="0" smtClean="0"/>
              <a:t>Windows Azure Platform </a:t>
            </a:r>
            <a:r>
              <a:rPr lang="zh-TW" altLang="en-US" sz="2800" dirty="0" smtClean="0"/>
              <a:t>開發人員中心</a:t>
            </a:r>
            <a:endParaRPr lang="en-US" altLang="zh-TW" sz="2800" dirty="0" smtClean="0"/>
          </a:p>
          <a:p>
            <a:pPr lvl="1"/>
            <a:r>
              <a:rPr lang="en-US" altLang="zh-TW" sz="1800" dirty="0" smtClean="0">
                <a:hlinkClick r:id="rId2"/>
              </a:rPr>
              <a:t>http://msdn.microsoft.com/zh-tw/azure/default.aspx</a:t>
            </a:r>
            <a:endParaRPr lang="en-US" altLang="zh-TW" sz="1800" dirty="0" smtClean="0"/>
          </a:p>
          <a:p>
            <a:r>
              <a:rPr lang="en-US" altLang="zh-TW" sz="2800" dirty="0" smtClean="0"/>
              <a:t>Windows Azure Platform SDK </a:t>
            </a:r>
            <a:r>
              <a:rPr lang="zh-TW" altLang="en-US" sz="2800" dirty="0" smtClean="0"/>
              <a:t>下載與申請 </a:t>
            </a:r>
            <a:r>
              <a:rPr lang="en-US" altLang="zh-TW" sz="2800" dirty="0" smtClean="0"/>
              <a:t>Token</a:t>
            </a:r>
          </a:p>
          <a:p>
            <a:pPr lvl="1"/>
            <a:r>
              <a:rPr lang="en-US" altLang="zh-TW" sz="1800" dirty="0" smtClean="0">
                <a:hlinkClick r:id="rId3"/>
              </a:rPr>
              <a:t>http://www.microsoft.com/windowsazure/getstarted/</a:t>
            </a:r>
            <a:endParaRPr lang="en-US" altLang="zh-TW" sz="1800" dirty="0" smtClean="0"/>
          </a:p>
          <a:p>
            <a:r>
              <a:rPr lang="en-US" altLang="zh-TW" sz="2800" dirty="0" smtClean="0"/>
              <a:t>Windows Azure Platform Training Kit (OCT 2009 and NOV 2009 Update)</a:t>
            </a:r>
          </a:p>
          <a:p>
            <a:pPr lvl="1"/>
            <a:r>
              <a:rPr lang="en-US" altLang="zh-TW" sz="1800" dirty="0" smtClean="0">
                <a:hlinkClick r:id="rId4"/>
              </a:rPr>
              <a:t>http://www.microsoft.com/downLoads/details.aspx?familyid=413E88F8-5966-4A83-B309-53B7B77EDF78&amp;displaylang=en</a:t>
            </a:r>
            <a:endParaRPr lang="en-US" altLang="zh-TW" sz="1800" dirty="0" smtClean="0"/>
          </a:p>
          <a:p>
            <a:r>
              <a:rPr lang="en-US" altLang="zh-TW" dirty="0" smtClean="0"/>
              <a:t>Windows Azure Developers Forum</a:t>
            </a:r>
          </a:p>
          <a:p>
            <a:pPr lvl="1"/>
            <a:r>
              <a:rPr lang="en-US" altLang="zh-TW" sz="1800" dirty="0" smtClean="0">
                <a:hlinkClick r:id="rId5"/>
              </a:rPr>
              <a:t>http://social.msdn.microsoft.com/Forums/en-US/category/azure</a:t>
            </a:r>
            <a:endParaRPr lang="en-US" altLang="zh-TW" sz="1800" dirty="0" smtClean="0"/>
          </a:p>
          <a:p>
            <a:pPr lvl="1"/>
            <a:endParaRPr lang="en-US" altLang="zh-TW" sz="1800" dirty="0" smtClean="0"/>
          </a:p>
          <a:p>
            <a:pPr lvl="1"/>
            <a:endParaRPr lang="zh-TW" altLang="en-US" sz="2400"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9" name="Picture 11" descr="C:\Program Files\Microsoft Resource DVD Artwork\DVD_ART\Artwork_Imagery\Shapes and Graphics\Box\Rectangle\curvy rectangle left clear.png"/>
          <p:cNvPicPr>
            <a:picLocks noChangeAspect="1" noChangeArrowheads="1"/>
          </p:cNvPicPr>
          <p:nvPr/>
        </p:nvPicPr>
        <p:blipFill>
          <a:blip r:embed="rId3" cstate="print"/>
          <a:srcRect/>
          <a:stretch>
            <a:fillRect/>
          </a:stretch>
        </p:blipFill>
        <p:spPr bwMode="auto">
          <a:xfrm rot="5400000">
            <a:off x="3124198" y="-2057399"/>
            <a:ext cx="2895602" cy="9144000"/>
          </a:xfrm>
          <a:prstGeom prst="rect">
            <a:avLst/>
          </a:prstGeom>
          <a:noFill/>
        </p:spPr>
      </p:pic>
      <p:pic>
        <p:nvPicPr>
          <p:cNvPr id="2058" name="Picture 10" descr="C:\Program Files\Microsoft Resource DVD Artwork\DVD_ART\Artwork_Imagery\Shapes and Graphics\Box\Rectangle\curvy rectangle right clear.png"/>
          <p:cNvPicPr>
            <a:picLocks noChangeAspect="1" noChangeArrowheads="1"/>
          </p:cNvPicPr>
          <p:nvPr/>
        </p:nvPicPr>
        <p:blipFill>
          <a:blip r:embed="rId4" cstate="print"/>
          <a:srcRect/>
          <a:stretch>
            <a:fillRect/>
          </a:stretch>
        </p:blipFill>
        <p:spPr bwMode="auto">
          <a:xfrm rot="5400000">
            <a:off x="3148009" y="509588"/>
            <a:ext cx="2847975" cy="9143999"/>
          </a:xfrm>
          <a:prstGeom prst="rect">
            <a:avLst/>
          </a:prstGeom>
          <a:noFill/>
        </p:spPr>
      </p:pic>
      <p:grpSp>
        <p:nvGrpSpPr>
          <p:cNvPr id="2" name="Group 4"/>
          <p:cNvGrpSpPr/>
          <p:nvPr/>
        </p:nvGrpSpPr>
        <p:grpSpPr>
          <a:xfrm>
            <a:off x="5791200" y="4038600"/>
            <a:ext cx="1981200" cy="1856369"/>
            <a:chOff x="6934199" y="3498905"/>
            <a:chExt cx="1638301" cy="1573649"/>
          </a:xfrm>
          <a:effectLst>
            <a:reflection blurRad="6350" stA="52000" endA="300" endPos="35000" dir="5400000" sy="-100000" algn="bl" rotWithShape="0"/>
          </a:effectLst>
        </p:grpSpPr>
        <p:pic>
          <p:nvPicPr>
            <p:cNvPr id="6" name="Picture 5" descr="bryce-earth.png"/>
            <p:cNvPicPr>
              <a:picLocks noChangeAspect="1"/>
            </p:cNvPicPr>
            <p:nvPr/>
          </p:nvPicPr>
          <p:blipFill>
            <a:blip r:embed="rId5" cstate="print"/>
            <a:stretch>
              <a:fillRect/>
            </a:stretch>
          </p:blipFill>
          <p:spPr>
            <a:xfrm>
              <a:off x="6968358" y="3498905"/>
              <a:ext cx="1573649" cy="1573649"/>
            </a:xfrm>
            <a:prstGeom prst="rect">
              <a:avLst/>
            </a:prstGeom>
          </p:spPr>
        </p:pic>
        <p:pic>
          <p:nvPicPr>
            <p:cNvPr id="7" name="Picture 6" descr="101010-ring.png"/>
            <p:cNvPicPr>
              <a:picLocks noChangeAspect="1"/>
            </p:cNvPicPr>
            <p:nvPr/>
          </p:nvPicPr>
          <p:blipFill>
            <a:blip r:embed="rId6" cstate="print"/>
            <a:stretch>
              <a:fillRect/>
            </a:stretch>
          </p:blipFill>
          <p:spPr>
            <a:xfrm>
              <a:off x="6934199" y="3810000"/>
              <a:ext cx="1628775" cy="949761"/>
            </a:xfrm>
            <a:prstGeom prst="rect">
              <a:avLst/>
            </a:prstGeom>
          </p:spPr>
        </p:pic>
        <p:pic>
          <p:nvPicPr>
            <p:cNvPr id="8" name="Picture 7" descr="101010-ring.png"/>
            <p:cNvPicPr>
              <a:picLocks noChangeAspect="1"/>
            </p:cNvPicPr>
            <p:nvPr/>
          </p:nvPicPr>
          <p:blipFill>
            <a:blip r:embed="rId6" cstate="print"/>
            <a:stretch>
              <a:fillRect/>
            </a:stretch>
          </p:blipFill>
          <p:spPr>
            <a:xfrm rot="2285466">
              <a:off x="6943725" y="3686174"/>
              <a:ext cx="1628775" cy="949761"/>
            </a:xfrm>
            <a:prstGeom prst="rect">
              <a:avLst/>
            </a:prstGeom>
          </p:spPr>
        </p:pic>
      </p:grpSp>
      <p:sp>
        <p:nvSpPr>
          <p:cNvPr id="9" name="TextBox 8"/>
          <p:cNvSpPr txBox="1"/>
          <p:nvPr/>
        </p:nvSpPr>
        <p:spPr>
          <a:xfrm>
            <a:off x="1143000" y="4304199"/>
            <a:ext cx="5181600" cy="2477601"/>
          </a:xfrm>
          <a:prstGeom prst="rect">
            <a:avLst/>
          </a:prstGeom>
          <a:noFill/>
        </p:spPr>
        <p:txBody>
          <a:bodyPr wrap="square" rtlCol="0">
            <a:spAutoFit/>
          </a:bodyPr>
          <a:lstStyle/>
          <a:p>
            <a:pPr algn="l" rtl="0" eaLnBrk="0" fontAlgn="base" hangingPunct="0">
              <a:spcBef>
                <a:spcPts val="600"/>
              </a:spcBef>
              <a:spcAft>
                <a:spcPts val="600"/>
              </a:spcAft>
            </a:pPr>
            <a:r>
              <a:rPr lang="zh-TW" altLang="en-US" sz="2400" kern="1200" dirty="0" smtClean="0">
                <a:solidFill>
                  <a:srgbClr val="FFFFFF"/>
                </a:solidFill>
                <a:latin typeface="Arial" pitchFamily="34" charset="0"/>
                <a:ea typeface="ＭＳ Ｐゴシック" pitchFamily="34" charset="-128"/>
                <a:cs typeface="+mn-cs"/>
              </a:rPr>
              <a:t>遍佈全球</a:t>
            </a:r>
            <a:endParaRPr lang="en-US" sz="2400" kern="1200" dirty="0">
              <a:solidFill>
                <a:srgbClr val="FFFFFF"/>
              </a:solidFill>
              <a:latin typeface="Arial" pitchFamily="34" charset="0"/>
              <a:ea typeface="ＭＳ Ｐゴシック" pitchFamily="34" charset="-128"/>
              <a:cs typeface="+mn-cs"/>
            </a:endParaRPr>
          </a:p>
          <a:p>
            <a:pPr algn="l" rtl="0" eaLnBrk="0" fontAlgn="base" hangingPunct="0">
              <a:spcBef>
                <a:spcPts val="600"/>
              </a:spcBef>
              <a:spcAft>
                <a:spcPts val="600"/>
              </a:spcAft>
            </a:pPr>
            <a:r>
              <a:rPr lang="en-US" sz="2400" kern="1200" dirty="0">
                <a:solidFill>
                  <a:srgbClr val="FFFFFF"/>
                </a:solidFill>
                <a:latin typeface="Arial" pitchFamily="34" charset="0"/>
                <a:ea typeface="ＭＳ Ｐゴシック" pitchFamily="34" charset="-128"/>
                <a:cs typeface="+mn-cs"/>
              </a:rPr>
              <a:t>      </a:t>
            </a:r>
            <a:r>
              <a:rPr lang="zh-TW" altLang="en-US" sz="2400" kern="1200" dirty="0" smtClean="0">
                <a:solidFill>
                  <a:srgbClr val="FFFFFF"/>
                </a:solidFill>
                <a:latin typeface="Arial" pitchFamily="34" charset="0"/>
                <a:ea typeface="ＭＳ Ｐゴシック" pitchFamily="34" charset="-128"/>
                <a:cs typeface="+mn-cs"/>
              </a:rPr>
              <a:t>容易取得</a:t>
            </a:r>
            <a:endParaRPr lang="en-US" sz="2400" kern="1200" dirty="0">
              <a:solidFill>
                <a:srgbClr val="FFFFFF"/>
              </a:solidFill>
              <a:latin typeface="Arial" pitchFamily="34" charset="0"/>
              <a:ea typeface="ＭＳ Ｐゴシック" pitchFamily="34" charset="-128"/>
              <a:cs typeface="+mn-cs"/>
            </a:endParaRPr>
          </a:p>
          <a:p>
            <a:pPr algn="l" rtl="0" eaLnBrk="0" fontAlgn="base" hangingPunct="0">
              <a:spcBef>
                <a:spcPts val="600"/>
              </a:spcBef>
              <a:spcAft>
                <a:spcPts val="600"/>
              </a:spcAft>
            </a:pPr>
            <a:r>
              <a:rPr lang="en-US" sz="2400" kern="1200" dirty="0">
                <a:solidFill>
                  <a:srgbClr val="FFFFFF"/>
                </a:solidFill>
                <a:latin typeface="Arial" pitchFamily="34" charset="0"/>
                <a:ea typeface="ＭＳ Ｐゴシック" pitchFamily="34" charset="-128"/>
                <a:cs typeface="+mn-cs"/>
              </a:rPr>
              <a:t>         </a:t>
            </a:r>
            <a:r>
              <a:rPr lang="zh-TW" altLang="en-US" sz="2400" kern="1200" dirty="0" smtClean="0">
                <a:solidFill>
                  <a:srgbClr val="FFFFFF"/>
                </a:solidFill>
                <a:latin typeface="Arial" pitchFamily="34" charset="0"/>
                <a:ea typeface="ＭＳ Ｐゴシック" pitchFamily="34" charset="-128"/>
                <a:cs typeface="+mn-cs"/>
              </a:rPr>
              <a:t>   配合商業上的彈性</a:t>
            </a:r>
            <a:endParaRPr lang="en-US" sz="2400" kern="1200" dirty="0">
              <a:solidFill>
                <a:srgbClr val="FFFFFF"/>
              </a:solidFill>
              <a:latin typeface="Arial" pitchFamily="34" charset="0"/>
              <a:ea typeface="ＭＳ Ｐゴシック" pitchFamily="34" charset="-128"/>
              <a:cs typeface="+mn-cs"/>
            </a:endParaRPr>
          </a:p>
          <a:p>
            <a:pPr algn="l" rtl="0" eaLnBrk="0" fontAlgn="base" hangingPunct="0">
              <a:spcBef>
                <a:spcPts val="600"/>
              </a:spcBef>
              <a:spcAft>
                <a:spcPts val="600"/>
              </a:spcAft>
            </a:pPr>
            <a:r>
              <a:rPr lang="en-US" sz="2400" kern="1200" dirty="0">
                <a:solidFill>
                  <a:srgbClr val="FFFFFF"/>
                </a:solidFill>
                <a:latin typeface="Arial" pitchFamily="34" charset="0"/>
                <a:ea typeface="ＭＳ Ｐゴシック" pitchFamily="34" charset="-128"/>
                <a:cs typeface="+mn-cs"/>
              </a:rPr>
              <a:t>            </a:t>
            </a:r>
            <a:r>
              <a:rPr lang="zh-TW" altLang="en-US" sz="2400" kern="1200" dirty="0" smtClean="0">
                <a:solidFill>
                  <a:srgbClr val="FFFFFF"/>
                </a:solidFill>
                <a:latin typeface="Arial" pitchFamily="34" charset="0"/>
                <a:ea typeface="ＭＳ Ｐゴシック" pitchFamily="34" charset="-128"/>
                <a:cs typeface="+mn-cs"/>
              </a:rPr>
              <a:t>      易於佈建、維護</a:t>
            </a:r>
            <a:endParaRPr lang="en-US" sz="2400" kern="1200" dirty="0">
              <a:solidFill>
                <a:srgbClr val="FFFFFF"/>
              </a:solidFill>
              <a:latin typeface="Arial" pitchFamily="34" charset="0"/>
              <a:ea typeface="ＭＳ Ｐゴシック" pitchFamily="34" charset="-128"/>
              <a:cs typeface="+mn-cs"/>
            </a:endParaRPr>
          </a:p>
          <a:p>
            <a:pPr algn="l" rtl="0" eaLnBrk="0" fontAlgn="base" hangingPunct="0">
              <a:spcBef>
                <a:spcPct val="0"/>
              </a:spcBef>
              <a:spcAft>
                <a:spcPct val="0"/>
              </a:spcAft>
            </a:pPr>
            <a:endParaRPr lang="en-US" sz="2400" kern="1200" dirty="0">
              <a:solidFill>
                <a:srgbClr val="FFFFFF"/>
              </a:solidFill>
              <a:latin typeface="Arial" pitchFamily="34" charset="0"/>
              <a:ea typeface="ＭＳ Ｐゴシック" pitchFamily="34" charset="-128"/>
              <a:cs typeface="+mn-cs"/>
            </a:endParaRPr>
          </a:p>
        </p:txBody>
      </p:sp>
      <p:sp>
        <p:nvSpPr>
          <p:cNvPr id="10" name="TextBox 9"/>
          <p:cNvSpPr txBox="1"/>
          <p:nvPr/>
        </p:nvSpPr>
        <p:spPr>
          <a:xfrm>
            <a:off x="3581400" y="1256199"/>
            <a:ext cx="3962400" cy="2477601"/>
          </a:xfrm>
          <a:prstGeom prst="rect">
            <a:avLst/>
          </a:prstGeom>
          <a:noFill/>
        </p:spPr>
        <p:txBody>
          <a:bodyPr wrap="square" rtlCol="0">
            <a:spAutoFit/>
          </a:bodyPr>
          <a:lstStyle/>
          <a:p>
            <a:pPr algn="l" rtl="0" eaLnBrk="0" fontAlgn="base" hangingPunct="0">
              <a:spcBef>
                <a:spcPts val="600"/>
              </a:spcBef>
              <a:spcAft>
                <a:spcPts val="600"/>
              </a:spcAft>
            </a:pPr>
            <a:r>
              <a:rPr lang="zh-TW" altLang="en-US" sz="2400" kern="1200" dirty="0" smtClean="0">
                <a:solidFill>
                  <a:srgbClr val="FFFFFF"/>
                </a:solidFill>
                <a:latin typeface="Arial" pitchFamily="34" charset="0"/>
                <a:ea typeface="ＭＳ Ｐゴシック" pitchFamily="34" charset="-128"/>
                <a:cs typeface="+mn-cs"/>
              </a:rPr>
              <a:t>資訊安全與隱私權保護</a:t>
            </a:r>
            <a:endParaRPr lang="en-US" sz="2400" kern="1200" dirty="0">
              <a:solidFill>
                <a:srgbClr val="FFFFFF"/>
              </a:solidFill>
              <a:latin typeface="Arial" pitchFamily="34" charset="0"/>
              <a:ea typeface="ＭＳ Ｐゴシック" pitchFamily="34" charset="-128"/>
              <a:cs typeface="+mn-cs"/>
            </a:endParaRPr>
          </a:p>
          <a:p>
            <a:pPr algn="l" rtl="0" eaLnBrk="0" fontAlgn="base" hangingPunct="0">
              <a:spcBef>
                <a:spcPts val="600"/>
              </a:spcBef>
              <a:spcAft>
                <a:spcPts val="600"/>
              </a:spcAft>
            </a:pPr>
            <a:r>
              <a:rPr lang="en-US" sz="2400" kern="1200" dirty="0">
                <a:solidFill>
                  <a:srgbClr val="FFFFFF"/>
                </a:solidFill>
                <a:latin typeface="Arial" pitchFamily="34" charset="0"/>
                <a:ea typeface="ＭＳ Ｐゴシック" pitchFamily="34" charset="-128"/>
                <a:cs typeface="+mn-cs"/>
              </a:rPr>
              <a:t>    </a:t>
            </a:r>
            <a:r>
              <a:rPr lang="zh-TW" altLang="en-US" sz="2400" kern="1200" dirty="0" smtClean="0">
                <a:solidFill>
                  <a:srgbClr val="FFFFFF"/>
                </a:solidFill>
                <a:latin typeface="Arial" pitchFamily="34" charset="0"/>
                <a:ea typeface="ＭＳ Ｐゴシック" pitchFamily="34" charset="-128"/>
                <a:cs typeface="+mn-cs"/>
              </a:rPr>
              <a:t>易於依需要強化程式</a:t>
            </a:r>
            <a:endParaRPr lang="en-US" sz="2400" kern="1200" dirty="0">
              <a:solidFill>
                <a:srgbClr val="FFFFFF"/>
              </a:solidFill>
              <a:latin typeface="Arial" pitchFamily="34" charset="0"/>
              <a:ea typeface="ＭＳ Ｐゴシック" pitchFamily="34" charset="-128"/>
              <a:cs typeface="+mn-cs"/>
            </a:endParaRPr>
          </a:p>
          <a:p>
            <a:pPr algn="l" rtl="0" eaLnBrk="0" fontAlgn="base" hangingPunct="0">
              <a:spcBef>
                <a:spcPts val="600"/>
              </a:spcBef>
              <a:spcAft>
                <a:spcPts val="600"/>
              </a:spcAft>
            </a:pPr>
            <a:r>
              <a:rPr lang="en-US" sz="2400" kern="1200" dirty="0">
                <a:solidFill>
                  <a:srgbClr val="FFFFFF"/>
                </a:solidFill>
                <a:latin typeface="Arial" pitchFamily="34" charset="0"/>
                <a:ea typeface="ＭＳ Ｐゴシック" pitchFamily="34" charset="-128"/>
                <a:cs typeface="+mn-cs"/>
              </a:rPr>
              <a:t>        </a:t>
            </a:r>
            <a:r>
              <a:rPr lang="zh-TW" altLang="en-US" sz="2400" kern="1200" dirty="0" smtClean="0">
                <a:solidFill>
                  <a:srgbClr val="FFFFFF"/>
                </a:solidFill>
                <a:latin typeface="Arial" pitchFamily="34" charset="0"/>
                <a:ea typeface="ＭＳ Ｐゴシック" pitchFamily="34" charset="-128"/>
                <a:cs typeface="+mn-cs"/>
              </a:rPr>
              <a:t>看得到、摸得到</a:t>
            </a:r>
            <a:endParaRPr lang="en-US" sz="2400" kern="1200" dirty="0">
              <a:solidFill>
                <a:srgbClr val="FFFFFF"/>
              </a:solidFill>
              <a:latin typeface="Arial" pitchFamily="34" charset="0"/>
              <a:ea typeface="ＭＳ Ｐゴシック" pitchFamily="34" charset="-128"/>
              <a:cs typeface="+mn-cs"/>
            </a:endParaRPr>
          </a:p>
          <a:p>
            <a:pPr algn="l" rtl="0" eaLnBrk="0" fontAlgn="base" hangingPunct="0">
              <a:spcBef>
                <a:spcPts val="600"/>
              </a:spcBef>
              <a:spcAft>
                <a:spcPts val="600"/>
              </a:spcAft>
            </a:pPr>
            <a:r>
              <a:rPr lang="en-US" sz="2400" kern="1200" dirty="0">
                <a:solidFill>
                  <a:srgbClr val="FFFFFF"/>
                </a:solidFill>
                <a:latin typeface="Arial" pitchFamily="34" charset="0"/>
                <a:ea typeface="ＭＳ Ｐゴシック" pitchFamily="34" charset="-128"/>
                <a:cs typeface="+mn-cs"/>
              </a:rPr>
              <a:t>               </a:t>
            </a:r>
            <a:r>
              <a:rPr lang="zh-TW" altLang="en-US" sz="2400" kern="1200" dirty="0" smtClean="0">
                <a:solidFill>
                  <a:srgbClr val="FFFFFF"/>
                </a:solidFill>
                <a:latin typeface="Arial" pitchFamily="34" charset="0"/>
                <a:ea typeface="ＭＳ Ｐゴシック" pitchFamily="34" charset="-128"/>
                <a:cs typeface="+mn-cs"/>
              </a:rPr>
              <a:t>資料掌控度</a:t>
            </a:r>
            <a:endParaRPr lang="en-US" sz="2400" kern="1200" dirty="0">
              <a:solidFill>
                <a:srgbClr val="FFFFFF"/>
              </a:solidFill>
              <a:latin typeface="Arial" pitchFamily="34" charset="0"/>
              <a:ea typeface="ＭＳ Ｐゴシック" pitchFamily="34" charset="-128"/>
              <a:cs typeface="+mn-cs"/>
            </a:endParaRPr>
          </a:p>
          <a:p>
            <a:pPr algn="l" rtl="0" eaLnBrk="0" fontAlgn="base" hangingPunct="0">
              <a:spcBef>
                <a:spcPct val="0"/>
              </a:spcBef>
              <a:spcAft>
                <a:spcPct val="0"/>
              </a:spcAft>
            </a:pPr>
            <a:endParaRPr lang="en-US" sz="2400" kern="1200" dirty="0">
              <a:solidFill>
                <a:srgbClr val="FFFFFF"/>
              </a:solidFill>
              <a:latin typeface="Arial" pitchFamily="34" charset="0"/>
              <a:ea typeface="ＭＳ Ｐゴシック" pitchFamily="34" charset="-128"/>
              <a:cs typeface="+mn-cs"/>
            </a:endParaRPr>
          </a:p>
        </p:txBody>
      </p:sp>
      <p:pic>
        <p:nvPicPr>
          <p:cNvPr id="2050" name="Picture 2" descr="C:\Program Files\Microsoft Resource DVD Artwork\DVD_ART\Artwork_Imagery\HARDWARE_IMAGERY\Photos - OEM Hardware\Server Computer\HP AlphaServer SC4.png"/>
          <p:cNvPicPr>
            <a:picLocks noChangeAspect="1" noChangeArrowheads="1"/>
          </p:cNvPicPr>
          <p:nvPr/>
        </p:nvPicPr>
        <p:blipFill>
          <a:blip r:embed="rId7" cstate="print"/>
          <a:srcRect/>
          <a:stretch>
            <a:fillRect/>
          </a:stretch>
        </p:blipFill>
        <p:spPr bwMode="auto">
          <a:xfrm>
            <a:off x="1066800" y="1371600"/>
            <a:ext cx="2381250" cy="1814513"/>
          </a:xfrm>
          <a:prstGeom prst="rect">
            <a:avLst/>
          </a:prstGeom>
          <a:noFill/>
          <a:effectLst>
            <a:outerShdw blurRad="76200" dir="18900000" sy="23000" kx="-1200000" algn="bl" rotWithShape="0">
              <a:prstClr val="black">
                <a:alpha val="20000"/>
              </a:prstClr>
            </a:outerShdw>
          </a:effectLst>
        </p:spPr>
      </p:pic>
      <p:pic>
        <p:nvPicPr>
          <p:cNvPr id="2051" name="Picture 3" descr="C:\Program Files\Microsoft Resource DVD Artwork\DVD_ART\Artwork_Imagery\HARDWARE_IMAGERY\Photos - OEM Hardware\Computer\Vista Laptop\Gateway Vista Phoenix Laptop.png"/>
          <p:cNvPicPr>
            <a:picLocks noChangeAspect="1" noChangeArrowheads="1"/>
          </p:cNvPicPr>
          <p:nvPr/>
        </p:nvPicPr>
        <p:blipFill>
          <a:blip r:embed="rId8" cstate="print"/>
          <a:srcRect/>
          <a:stretch>
            <a:fillRect/>
          </a:stretch>
        </p:blipFill>
        <p:spPr bwMode="auto">
          <a:xfrm>
            <a:off x="1466850" y="2684230"/>
            <a:ext cx="1447800" cy="1049570"/>
          </a:xfrm>
          <a:prstGeom prst="rect">
            <a:avLst/>
          </a:prstGeom>
          <a:noFill/>
          <a:effectLst>
            <a:softEdge rad="12700"/>
          </a:effectLst>
        </p:spPr>
      </p:pic>
      <p:pic>
        <p:nvPicPr>
          <p:cNvPr id="2053" name="Picture 5" descr="C:\Program Files\Microsoft Resource DVD Artwork\DVD_ART\Artwork_Imagery\HARDWARE_IMAGERY\Photos - OEM Hardware\Computer\Laptop, Notebook\Gateway M680 with Vista Business.png"/>
          <p:cNvPicPr>
            <a:picLocks noChangeAspect="1" noChangeArrowheads="1"/>
          </p:cNvPicPr>
          <p:nvPr/>
        </p:nvPicPr>
        <p:blipFill>
          <a:blip r:embed="rId9" cstate="print"/>
          <a:srcRect/>
          <a:stretch>
            <a:fillRect/>
          </a:stretch>
        </p:blipFill>
        <p:spPr bwMode="auto">
          <a:xfrm>
            <a:off x="7162800" y="5297001"/>
            <a:ext cx="1142524" cy="837851"/>
          </a:xfrm>
          <a:prstGeom prst="rect">
            <a:avLst/>
          </a:prstGeom>
          <a:noFill/>
        </p:spPr>
      </p:pic>
      <p:sp>
        <p:nvSpPr>
          <p:cNvPr id="17" name="Title 16"/>
          <p:cNvSpPr>
            <a:spLocks noGrp="1"/>
          </p:cNvSpPr>
          <p:nvPr>
            <p:ph type="title"/>
          </p:nvPr>
        </p:nvSpPr>
        <p:spPr/>
        <p:txBody>
          <a:bodyPr/>
          <a:lstStyle/>
          <a:p>
            <a:r>
              <a:rPr lang="zh-TW" altLang="en-US" dirty="0" smtClean="0"/>
              <a:t>持有軟體與雲端服務各有優劣</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398963" y="56388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a:latin typeface="Calibri" pitchFamily="34" charset="0"/>
                <a:cs typeface="Arial" charset="0"/>
              </a:rPr>
              <a:t>© </a:t>
            </a:r>
            <a:r>
              <a:rPr lang="en-US" sz="700" smtClean="0">
                <a:latin typeface="Calibri" pitchFamily="34" charset="0"/>
                <a:cs typeface="Arial" charset="0"/>
              </a:rPr>
              <a:t>2009 </a:t>
            </a:r>
            <a:r>
              <a:rPr lang="en-US" sz="700" dirty="0" smtClean="0">
                <a:latin typeface="Calibri" pitchFamily="34" charset="0"/>
                <a:cs typeface="Arial" charset="0"/>
              </a:rPr>
              <a:t>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ext Placeholder 13"/>
          <p:cNvSpPr txBox="1">
            <a:spLocks/>
          </p:cNvSpPr>
          <p:nvPr/>
        </p:nvSpPr>
        <p:spPr>
          <a:xfrm>
            <a:off x="425360" y="713077"/>
            <a:ext cx="8382000" cy="4776788"/>
          </a:xfrm>
          <a:prstGeom prst="rect">
            <a:avLst/>
          </a:prstGeom>
        </p:spPr>
        <p:txBody>
          <a:bodyPr vert="horz" wrap="square" lIns="0" tIns="0" rIns="0" bIns="0" rtlCol="0">
            <a:normAutofit/>
          </a:bodyPr>
          <a:lstStyle/>
          <a:p>
            <a:pPr marL="460375" marR="0" lvl="0" indent="-460375" algn="l" defTabSz="914363" rtl="0" eaLnBrk="1" fontAlgn="auto" latinLnBrk="0" hangingPunct="1">
              <a:lnSpc>
                <a:spcPct val="90000"/>
              </a:lnSpc>
              <a:spcBef>
                <a:spcPct val="20000"/>
              </a:spcBef>
              <a:spcAft>
                <a:spcPts val="0"/>
              </a:spcAft>
              <a:buClr>
                <a:srgbClr val="C3D69B"/>
              </a:buClr>
              <a:buSzPct val="90000"/>
              <a:tabLst/>
              <a:defRPr/>
            </a:pPr>
            <a:endParaRPr kumimoji="0" lang="en-US" sz="32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endParaRPr>
          </a:p>
          <a:p>
            <a:pPr marL="460375" marR="0" lvl="0" indent="-460375" algn="l" defTabSz="914363" rtl="0" eaLnBrk="1" fontAlgn="auto" latinLnBrk="0" hangingPunct="1">
              <a:lnSpc>
                <a:spcPct val="90000"/>
              </a:lnSpc>
              <a:spcBef>
                <a:spcPct val="20000"/>
              </a:spcBef>
              <a:spcAft>
                <a:spcPts val="0"/>
              </a:spcAft>
              <a:buClr>
                <a:srgbClr val="C3D69B"/>
              </a:buClr>
              <a:buSzPct val="90000"/>
              <a:buFont typeface="Segoe UI" pitchFamily="34" charset="0"/>
              <a:buChar char="&gt;"/>
              <a:tabLst/>
              <a:defRPr/>
            </a:pPr>
            <a:endParaRPr kumimoji="0" lang="en-US" sz="3200" b="0" i="0" u="none" strike="noStrike" kern="1200" cap="none" spc="0" normalizeH="0" baseline="0" noProof="0" dirty="0">
              <a:ln>
                <a:noFill/>
              </a:ln>
              <a:gradFill>
                <a:gsLst>
                  <a:gs pos="0">
                    <a:schemeClr val="tx1"/>
                  </a:gs>
                  <a:gs pos="86000">
                    <a:schemeClr val="tx1"/>
                  </a:gs>
                </a:gsLst>
                <a:lin ang="5400000" scaled="0"/>
              </a:gradFill>
              <a:effectLst/>
              <a:uLnTx/>
              <a:uFillTx/>
              <a:latin typeface="+mn-lt"/>
              <a:ea typeface="+mn-ea"/>
              <a:cs typeface="+mn-cs"/>
            </a:endParaRPr>
          </a:p>
        </p:txBody>
      </p:sp>
      <p:sp>
        <p:nvSpPr>
          <p:cNvPr id="2" name="Title 1"/>
          <p:cNvSpPr>
            <a:spLocks noGrp="1"/>
          </p:cNvSpPr>
          <p:nvPr>
            <p:ph type="title"/>
          </p:nvPr>
        </p:nvSpPr>
        <p:spPr/>
        <p:txBody>
          <a:bodyPr>
            <a:normAutofit/>
          </a:bodyPr>
          <a:lstStyle/>
          <a:p>
            <a:r>
              <a:rPr lang="en-US" altLang="zh-TW" dirty="0" smtClean="0"/>
              <a:t>Windows Azure </a:t>
            </a:r>
            <a:r>
              <a:rPr lang="zh-TW" altLang="en-US" dirty="0" smtClean="0"/>
              <a:t>架構 </a:t>
            </a:r>
            <a:r>
              <a:rPr lang="en-US" altLang="zh-TW" dirty="0" smtClean="0"/>
              <a:t>– </a:t>
            </a:r>
            <a:r>
              <a:rPr lang="zh-TW" altLang="en-US" dirty="0" smtClean="0"/>
              <a:t>系統模塊</a:t>
            </a:r>
            <a:endParaRPr lang="en-US" dirty="0"/>
          </a:p>
        </p:txBody>
      </p:sp>
      <p:sp>
        <p:nvSpPr>
          <p:cNvPr id="4" name="Rectangle 3"/>
          <p:cNvSpPr/>
          <p:nvPr/>
        </p:nvSpPr>
        <p:spPr>
          <a:xfrm>
            <a:off x="708341" y="4334494"/>
            <a:ext cx="7443989" cy="471379"/>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400" dirty="0" smtClean="0">
                <a:solidFill>
                  <a:schemeClr val="tx1"/>
                </a:solidFill>
              </a:rPr>
              <a:t>VM Image Deployment; Network Programming; VM Allocation </a:t>
            </a:r>
          </a:p>
        </p:txBody>
      </p:sp>
      <p:sp>
        <p:nvSpPr>
          <p:cNvPr id="5" name="Rectangle 4"/>
          <p:cNvSpPr/>
          <p:nvPr/>
        </p:nvSpPr>
        <p:spPr>
          <a:xfrm>
            <a:off x="695462" y="4880757"/>
            <a:ext cx="7454720" cy="472049"/>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400" dirty="0" smtClean="0">
                <a:solidFill>
                  <a:schemeClr val="tx1"/>
                </a:solidFill>
              </a:rPr>
              <a:t>Microsoft Global Datacenters</a:t>
            </a:r>
          </a:p>
        </p:txBody>
      </p:sp>
      <p:sp>
        <p:nvSpPr>
          <p:cNvPr id="6" name="Rectangle 5"/>
          <p:cNvSpPr/>
          <p:nvPr/>
        </p:nvSpPr>
        <p:spPr>
          <a:xfrm>
            <a:off x="4662155" y="3348842"/>
            <a:ext cx="3495883" cy="42137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solidFill>
                  <a:schemeClr val="tx1"/>
                </a:solidFill>
              </a:rPr>
              <a:t>Replicated Data Store</a:t>
            </a:r>
          </a:p>
        </p:txBody>
      </p:sp>
      <p:sp>
        <p:nvSpPr>
          <p:cNvPr id="7" name="Rectangle 6"/>
          <p:cNvSpPr/>
          <p:nvPr/>
        </p:nvSpPr>
        <p:spPr>
          <a:xfrm>
            <a:off x="708341" y="3835730"/>
            <a:ext cx="7449697" cy="432931"/>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400" dirty="0" smtClean="0">
                <a:solidFill>
                  <a:schemeClr val="tx1"/>
                </a:solidFill>
              </a:rPr>
              <a:t>Service Model Processing; Service Health Model</a:t>
            </a:r>
          </a:p>
        </p:txBody>
      </p:sp>
      <p:sp>
        <p:nvSpPr>
          <p:cNvPr id="8" name="Rectangle 7"/>
          <p:cNvSpPr/>
          <p:nvPr/>
        </p:nvSpPr>
        <p:spPr>
          <a:xfrm>
            <a:off x="4663907" y="2354097"/>
            <a:ext cx="3502084" cy="43565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solidFill>
                  <a:schemeClr val="tx1"/>
                </a:solidFill>
              </a:rPr>
              <a:t>Storage Abstractions: Blobs, Tables, …</a:t>
            </a:r>
          </a:p>
        </p:txBody>
      </p:sp>
      <p:sp>
        <p:nvSpPr>
          <p:cNvPr id="12" name="Rectangle 11"/>
          <p:cNvSpPr/>
          <p:nvPr/>
        </p:nvSpPr>
        <p:spPr>
          <a:xfrm>
            <a:off x="714348" y="2353586"/>
            <a:ext cx="1916564" cy="1415332"/>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400" dirty="0" smtClean="0">
                <a:solidFill>
                  <a:schemeClr val="tx1"/>
                </a:solidFill>
              </a:rPr>
              <a:t>Programming Model </a:t>
            </a:r>
          </a:p>
        </p:txBody>
      </p:sp>
      <p:sp>
        <p:nvSpPr>
          <p:cNvPr id="13" name="Rectangle 12"/>
          <p:cNvSpPr/>
          <p:nvPr/>
        </p:nvSpPr>
        <p:spPr>
          <a:xfrm>
            <a:off x="707366" y="1934191"/>
            <a:ext cx="7461849" cy="355782"/>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400" dirty="0" smtClean="0">
                <a:solidFill>
                  <a:schemeClr val="tx1"/>
                </a:solidFill>
              </a:rPr>
              <a:t>Developer Tools</a:t>
            </a:r>
          </a:p>
        </p:txBody>
      </p:sp>
      <p:sp>
        <p:nvSpPr>
          <p:cNvPr id="15" name="Rectangle 14"/>
          <p:cNvSpPr/>
          <p:nvPr/>
        </p:nvSpPr>
        <p:spPr>
          <a:xfrm>
            <a:off x="4666442" y="2849654"/>
            <a:ext cx="3495883" cy="42793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solidFill>
                  <a:schemeClr val="tx1"/>
                </a:solidFill>
              </a:rPr>
              <a:t>Load Balanced Partitions</a:t>
            </a:r>
          </a:p>
        </p:txBody>
      </p:sp>
      <p:sp>
        <p:nvSpPr>
          <p:cNvPr id="16" name="Rectangle 15"/>
          <p:cNvSpPr/>
          <p:nvPr/>
        </p:nvSpPr>
        <p:spPr>
          <a:xfrm>
            <a:off x="2703498" y="2354911"/>
            <a:ext cx="1899337" cy="1415332"/>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400" dirty="0" smtClean="0">
                <a:solidFill>
                  <a:schemeClr val="tx1"/>
                </a:solidFill>
              </a:rPr>
              <a:t>Service Management </a:t>
            </a:r>
          </a:p>
        </p:txBody>
      </p:sp>
      <p:sp>
        <p:nvSpPr>
          <p:cNvPr id="18" name="Rounded Rectangle 8"/>
          <p:cNvSpPr/>
          <p:nvPr/>
        </p:nvSpPr>
        <p:spPr>
          <a:xfrm>
            <a:off x="642910" y="5661248"/>
            <a:ext cx="1928826" cy="703849"/>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smtClean="0">
                <a:solidFill>
                  <a:schemeClr val="tx1"/>
                </a:solidFill>
              </a:rPr>
              <a:t>Equivalence to</a:t>
            </a:r>
          </a:p>
          <a:p>
            <a:pPr algn="ctr"/>
            <a:r>
              <a:rPr lang="en-US" sz="1200" dirty="0" smtClean="0">
                <a:solidFill>
                  <a:schemeClr val="tx1"/>
                </a:solidFill>
              </a:rPr>
              <a:t>Apache Hadoop</a:t>
            </a:r>
          </a:p>
        </p:txBody>
      </p:sp>
    </p:spTree>
    <p:extLst>
      <p:ext uri="{BB962C8B-B14F-4D97-AF65-F5344CB8AC3E}">
        <p14:creationId xmlns:p14="http://schemas.microsoft.com/office/powerpoint/2010/main" val="92108586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5791200" y="4038600"/>
            <a:ext cx="1981200" cy="1856369"/>
            <a:chOff x="6934199" y="3498905"/>
            <a:chExt cx="1638301" cy="1573649"/>
          </a:xfrm>
          <a:effectLst>
            <a:reflection blurRad="6350" stA="52000" endA="300" endPos="35000" dir="5400000" sy="-100000" algn="bl" rotWithShape="0"/>
          </a:effectLst>
        </p:grpSpPr>
        <p:pic>
          <p:nvPicPr>
            <p:cNvPr id="6" name="Picture 5" descr="bryce-earth.png"/>
            <p:cNvPicPr>
              <a:picLocks noChangeAspect="1"/>
            </p:cNvPicPr>
            <p:nvPr/>
          </p:nvPicPr>
          <p:blipFill>
            <a:blip r:embed="rId3" cstate="print"/>
            <a:stretch>
              <a:fillRect/>
            </a:stretch>
          </p:blipFill>
          <p:spPr>
            <a:xfrm>
              <a:off x="6968358" y="3498905"/>
              <a:ext cx="1573649" cy="1573649"/>
            </a:xfrm>
            <a:prstGeom prst="rect">
              <a:avLst/>
            </a:prstGeom>
          </p:spPr>
        </p:pic>
        <p:pic>
          <p:nvPicPr>
            <p:cNvPr id="7" name="Picture 6" descr="101010-ring.png"/>
            <p:cNvPicPr>
              <a:picLocks noChangeAspect="1"/>
            </p:cNvPicPr>
            <p:nvPr/>
          </p:nvPicPr>
          <p:blipFill>
            <a:blip r:embed="rId4" cstate="print"/>
            <a:stretch>
              <a:fillRect/>
            </a:stretch>
          </p:blipFill>
          <p:spPr>
            <a:xfrm>
              <a:off x="6934199" y="3810000"/>
              <a:ext cx="1628775" cy="949761"/>
            </a:xfrm>
            <a:prstGeom prst="rect">
              <a:avLst/>
            </a:prstGeom>
          </p:spPr>
        </p:pic>
        <p:pic>
          <p:nvPicPr>
            <p:cNvPr id="8" name="Picture 7" descr="101010-ring.png"/>
            <p:cNvPicPr>
              <a:picLocks noChangeAspect="1"/>
            </p:cNvPicPr>
            <p:nvPr/>
          </p:nvPicPr>
          <p:blipFill>
            <a:blip r:embed="rId4" cstate="print"/>
            <a:stretch>
              <a:fillRect/>
            </a:stretch>
          </p:blipFill>
          <p:spPr>
            <a:xfrm rot="2285466">
              <a:off x="6943725" y="3686174"/>
              <a:ext cx="1628775" cy="949761"/>
            </a:xfrm>
            <a:prstGeom prst="rect">
              <a:avLst/>
            </a:prstGeom>
          </p:spPr>
        </p:pic>
      </p:grpSp>
      <p:pic>
        <p:nvPicPr>
          <p:cNvPr id="2050" name="Picture 2" descr="C:\Program Files\Microsoft Resource DVD Artwork\DVD_ART\Artwork_Imagery\HARDWARE_IMAGERY\Photos - OEM Hardware\Server Computer\HP AlphaServer SC4.png"/>
          <p:cNvPicPr>
            <a:picLocks noChangeAspect="1" noChangeArrowheads="1"/>
          </p:cNvPicPr>
          <p:nvPr/>
        </p:nvPicPr>
        <p:blipFill>
          <a:blip r:embed="rId5" cstate="print"/>
          <a:srcRect/>
          <a:stretch>
            <a:fillRect/>
          </a:stretch>
        </p:blipFill>
        <p:spPr bwMode="auto">
          <a:xfrm>
            <a:off x="1066800" y="1981200"/>
            <a:ext cx="2381250" cy="1814513"/>
          </a:xfrm>
          <a:prstGeom prst="rect">
            <a:avLst/>
          </a:prstGeom>
          <a:noFill/>
          <a:effectLst>
            <a:outerShdw blurRad="76200" dir="18900000" sy="23000" kx="-1200000" algn="bl" rotWithShape="0">
              <a:prstClr val="black">
                <a:alpha val="20000"/>
              </a:prstClr>
            </a:outerShdw>
          </a:effectLst>
        </p:spPr>
      </p:pic>
      <p:pic>
        <p:nvPicPr>
          <p:cNvPr id="2051" name="Picture 3" descr="C:\Program Files\Microsoft Resource DVD Artwork\DVD_ART\Artwork_Imagery\HARDWARE_IMAGERY\Photos - OEM Hardware\Computer\Vista Laptop\Gateway Vista Phoenix Laptop.png"/>
          <p:cNvPicPr>
            <a:picLocks noChangeAspect="1" noChangeArrowheads="1"/>
          </p:cNvPicPr>
          <p:nvPr/>
        </p:nvPicPr>
        <p:blipFill>
          <a:blip r:embed="rId6" cstate="print"/>
          <a:srcRect/>
          <a:stretch>
            <a:fillRect/>
          </a:stretch>
        </p:blipFill>
        <p:spPr bwMode="auto">
          <a:xfrm>
            <a:off x="1466850" y="3293830"/>
            <a:ext cx="1447800" cy="1049570"/>
          </a:xfrm>
          <a:prstGeom prst="rect">
            <a:avLst/>
          </a:prstGeom>
          <a:noFill/>
          <a:effectLst>
            <a:softEdge rad="12700"/>
          </a:effectLst>
        </p:spPr>
      </p:pic>
      <p:pic>
        <p:nvPicPr>
          <p:cNvPr id="2053" name="Picture 5" descr="C:\Program Files\Microsoft Resource DVD Artwork\DVD_ART\Artwork_Imagery\HARDWARE_IMAGERY\Photos - OEM Hardware\Computer\Laptop, Notebook\Gateway M680 with Vista Business.png"/>
          <p:cNvPicPr>
            <a:picLocks noChangeAspect="1" noChangeArrowheads="1"/>
          </p:cNvPicPr>
          <p:nvPr/>
        </p:nvPicPr>
        <p:blipFill>
          <a:blip r:embed="rId7" cstate="print"/>
          <a:srcRect/>
          <a:stretch>
            <a:fillRect/>
          </a:stretch>
        </p:blipFill>
        <p:spPr bwMode="auto">
          <a:xfrm>
            <a:off x="7162800" y="5334000"/>
            <a:ext cx="1142524" cy="837851"/>
          </a:xfrm>
          <a:prstGeom prst="rect">
            <a:avLst/>
          </a:prstGeom>
          <a:noFill/>
        </p:spPr>
      </p:pic>
      <p:sp>
        <p:nvSpPr>
          <p:cNvPr id="14" name="Rectangle 13"/>
          <p:cNvSpPr/>
          <p:nvPr/>
        </p:nvSpPr>
        <p:spPr>
          <a:xfrm>
            <a:off x="3429000" y="2877908"/>
            <a:ext cx="2286000" cy="2379892"/>
          </a:xfrm>
          <a:prstGeom prst="rect">
            <a:avLst/>
          </a:prstGeom>
        </p:spPr>
        <p:txBody>
          <a:bodyPr wrap="square" lIns="82305" tIns="41153" rIns="82305" bIns="41153">
            <a:spAutoFit/>
          </a:bodyPr>
          <a:lstStyle/>
          <a:p>
            <a:pPr algn="ctr" defTabSz="1096919" fontAlgn="base">
              <a:lnSpc>
                <a:spcPct val="75000"/>
              </a:lnSpc>
              <a:spcBef>
                <a:spcPct val="0"/>
              </a:spcBef>
              <a:spcAft>
                <a:spcPct val="0"/>
              </a:spcAft>
              <a:defRPr/>
            </a:pPr>
            <a:r>
              <a:rPr lang="en-US" sz="19900" b="1" dirty="0" smtClean="0">
                <a:ln w="9525" cmpd="sng">
                  <a:noFill/>
                  <a:prstDash val="solid"/>
                </a:ln>
                <a:solidFill>
                  <a:schemeClr val="bg1"/>
                </a:solidFill>
                <a:effectLst>
                  <a:glow rad="228600">
                    <a:srgbClr val="FFFFFF"/>
                  </a:glow>
                </a:effectLst>
                <a:latin typeface="Segoe Semibold"/>
              </a:rPr>
              <a:t>+</a:t>
            </a:r>
          </a:p>
        </p:txBody>
      </p:sp>
      <p:sp>
        <p:nvSpPr>
          <p:cNvPr id="15" name="Content Placeholder 3"/>
          <p:cNvSpPr txBox="1">
            <a:spLocks/>
          </p:cNvSpPr>
          <p:nvPr/>
        </p:nvSpPr>
        <p:spPr>
          <a:xfrm>
            <a:off x="838200" y="5105400"/>
            <a:ext cx="6324600" cy="1533142"/>
          </a:xfrm>
          <a:prstGeom prst="rect">
            <a:avLst/>
          </a:prstGeom>
        </p:spPr>
        <p:txBody>
          <a:bodyPr/>
          <a:lstStyle/>
          <a:p>
            <a:pPr marL="287338" indent="-287338">
              <a:lnSpc>
                <a:spcPct val="90000"/>
              </a:lnSpc>
              <a:spcBef>
                <a:spcPts val="600"/>
              </a:spcBef>
              <a:spcAft>
                <a:spcPts val="600"/>
              </a:spcAft>
              <a:buClr>
                <a:schemeClr val="tx2"/>
              </a:buClr>
              <a:buSzPct val="95000"/>
              <a:buBlip>
                <a:blip r:embed="rId8"/>
              </a:buBlip>
            </a:pPr>
            <a:r>
              <a:rPr lang="zh-TW" altLang="en-US" kern="0" dirty="0" smtClean="0">
                <a:solidFill>
                  <a:srgbClr val="FFFFFF"/>
                </a:solidFill>
                <a:effectLst>
                  <a:outerShdw blurRad="38100" dist="38100" dir="2700000" algn="tl">
                    <a:srgbClr val="000000"/>
                  </a:outerShdw>
                </a:effectLst>
                <a:latin typeface="+mn-lt"/>
              </a:rPr>
              <a:t>延伸現有的工具與平台到雲端</a:t>
            </a:r>
            <a:endParaRPr lang="en-US" kern="0" dirty="0" smtClean="0">
              <a:solidFill>
                <a:srgbClr val="FFFFFF"/>
              </a:solidFill>
              <a:effectLst>
                <a:outerShdw blurRad="38100" dist="38100" dir="2700000" algn="tl">
                  <a:srgbClr val="000000"/>
                </a:outerShdw>
              </a:effectLst>
              <a:latin typeface="+mn-lt"/>
            </a:endParaRPr>
          </a:p>
          <a:p>
            <a:pPr marL="571500" lvl="1" indent="-285750">
              <a:lnSpc>
                <a:spcPct val="90000"/>
              </a:lnSpc>
              <a:spcBef>
                <a:spcPts val="600"/>
              </a:spcBef>
              <a:spcAft>
                <a:spcPts val="600"/>
              </a:spcAft>
              <a:buClr>
                <a:schemeClr val="tx2"/>
              </a:buClr>
              <a:buSzPct val="95000"/>
              <a:buBlip>
                <a:blip r:embed="rId8"/>
              </a:buBlip>
            </a:pPr>
            <a:r>
              <a:rPr lang="zh-TW" altLang="en-US" kern="0" dirty="0" smtClean="0">
                <a:solidFill>
                  <a:srgbClr val="FFFFFF"/>
                </a:solidFill>
                <a:effectLst>
                  <a:outerShdw blurRad="38100" dist="38100" dir="2700000" algn="tl">
                    <a:srgbClr val="000000"/>
                  </a:outerShdw>
                </a:effectLst>
                <a:latin typeface="+mn-lt"/>
              </a:rPr>
              <a:t>沿續好的使用經驗到多種裝置</a:t>
            </a:r>
            <a:endParaRPr lang="en-US" kern="0" dirty="0" smtClean="0">
              <a:solidFill>
                <a:srgbClr val="FFFFFF"/>
              </a:solidFill>
              <a:effectLst>
                <a:outerShdw blurRad="38100" dist="38100" dir="2700000" algn="tl">
                  <a:srgbClr val="000000"/>
                </a:outerShdw>
              </a:effectLst>
              <a:latin typeface="+mn-lt"/>
            </a:endParaRPr>
          </a:p>
        </p:txBody>
      </p:sp>
      <p:sp>
        <p:nvSpPr>
          <p:cNvPr id="16" name="Title 11"/>
          <p:cNvSpPr txBox="1">
            <a:spLocks/>
          </p:cNvSpPr>
          <p:nvPr/>
        </p:nvSpPr>
        <p:spPr bwMode="auto">
          <a:xfrm>
            <a:off x="5715000" y="3352800"/>
            <a:ext cx="2438400" cy="6093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90000"/>
              </a:lnSpc>
              <a:spcBef>
                <a:spcPct val="30000"/>
              </a:spcBef>
              <a:spcAft>
                <a:spcPct val="0"/>
              </a:spcAft>
              <a:buClrTx/>
              <a:buSzTx/>
              <a:buFontTx/>
              <a:buNone/>
              <a:tabLst/>
              <a:defRPr/>
            </a:pPr>
            <a:r>
              <a:rPr kumimoji="0" lang="zh-TW" altLang="en-US" sz="4400" b="0" i="0" u="none" strike="noStrike" kern="0" cap="none" spc="0" normalizeH="0" baseline="0" noProof="0" dirty="0" smtClean="0">
                <a:ln>
                  <a:noFill/>
                </a:ln>
                <a:gradFill>
                  <a:gsLst>
                    <a:gs pos="0">
                      <a:schemeClr val="bg1">
                        <a:lumMod val="40000"/>
                        <a:lumOff val="60000"/>
                      </a:schemeClr>
                    </a:gs>
                    <a:gs pos="50000">
                      <a:schemeClr val="bg1">
                        <a:lumMod val="20000"/>
                        <a:lumOff val="80000"/>
                      </a:schemeClr>
                    </a:gs>
                    <a:gs pos="100000">
                      <a:schemeClr val="tx1"/>
                    </a:gs>
                  </a:gsLst>
                  <a:lin ang="5400000" scaled="0"/>
                </a:gradFill>
                <a:effectLst>
                  <a:outerShdw blurRad="38100" dist="38100" dir="2700000" algn="tl">
                    <a:srgbClr val="000000">
                      <a:alpha val="43137"/>
                    </a:srgbClr>
                  </a:outerShdw>
                </a:effectLst>
                <a:uLnTx/>
                <a:uFillTx/>
                <a:latin typeface="+mj-lt"/>
                <a:ea typeface="+mj-ea"/>
                <a:cs typeface="+mj-cs"/>
              </a:rPr>
              <a:t>服務</a:t>
            </a:r>
            <a:endParaRPr kumimoji="0" lang="en-US" sz="4400" b="0" i="0" u="none" strike="noStrike" kern="0" cap="none" spc="0" normalizeH="0" baseline="0" noProof="0" dirty="0">
              <a:ln>
                <a:noFill/>
              </a:ln>
              <a:gradFill>
                <a:gsLst>
                  <a:gs pos="0">
                    <a:schemeClr val="bg1">
                      <a:lumMod val="40000"/>
                      <a:lumOff val="60000"/>
                    </a:schemeClr>
                  </a:gs>
                  <a:gs pos="50000">
                    <a:schemeClr val="bg1">
                      <a:lumMod val="20000"/>
                      <a:lumOff val="80000"/>
                    </a:schemeClr>
                  </a:gs>
                  <a:gs pos="100000">
                    <a:schemeClr val="tx1"/>
                  </a:gs>
                </a:gsLst>
                <a:lin ang="5400000" scaled="0"/>
              </a:gradFill>
              <a:effectLst>
                <a:outerShdw blurRad="38100" dist="38100" dir="2700000" algn="tl">
                  <a:srgbClr val="000000">
                    <a:alpha val="43137"/>
                  </a:srgbClr>
                </a:outerShdw>
              </a:effectLst>
              <a:uLnTx/>
              <a:uFillTx/>
              <a:latin typeface="+mj-lt"/>
              <a:ea typeface="+mj-ea"/>
              <a:cs typeface="+mj-cs"/>
            </a:endParaRPr>
          </a:p>
        </p:txBody>
      </p:sp>
      <p:sp>
        <p:nvSpPr>
          <p:cNvPr id="18" name="Title 11"/>
          <p:cNvSpPr txBox="1">
            <a:spLocks/>
          </p:cNvSpPr>
          <p:nvPr/>
        </p:nvSpPr>
        <p:spPr bwMode="auto">
          <a:xfrm>
            <a:off x="396240" y="1371600"/>
            <a:ext cx="2438400" cy="6093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90000"/>
              </a:lnSpc>
              <a:spcBef>
                <a:spcPct val="30000"/>
              </a:spcBef>
              <a:spcAft>
                <a:spcPct val="0"/>
              </a:spcAft>
              <a:buClrTx/>
              <a:buSzTx/>
              <a:buFontTx/>
              <a:buNone/>
              <a:tabLst/>
              <a:defRPr/>
            </a:pPr>
            <a:r>
              <a:rPr kumimoji="0" lang="zh-TW" altLang="en-US" sz="4400" b="0" i="0" u="none" strike="noStrike" kern="0" cap="none" spc="0" normalizeH="0" baseline="0" noProof="0" dirty="0" smtClean="0">
                <a:ln>
                  <a:noFill/>
                </a:ln>
                <a:gradFill>
                  <a:gsLst>
                    <a:gs pos="0">
                      <a:schemeClr val="bg1">
                        <a:lumMod val="40000"/>
                        <a:lumOff val="60000"/>
                      </a:schemeClr>
                    </a:gs>
                    <a:gs pos="50000">
                      <a:schemeClr val="bg1">
                        <a:lumMod val="20000"/>
                        <a:lumOff val="80000"/>
                      </a:schemeClr>
                    </a:gs>
                    <a:gs pos="100000">
                      <a:schemeClr val="tx1"/>
                    </a:gs>
                  </a:gsLst>
                  <a:lin ang="5400000" scaled="0"/>
                </a:gradFill>
                <a:effectLst>
                  <a:outerShdw blurRad="38100" dist="38100" dir="2700000" algn="tl">
                    <a:srgbClr val="000000">
                      <a:alpha val="43137"/>
                    </a:srgbClr>
                  </a:outerShdw>
                </a:effectLst>
                <a:uLnTx/>
                <a:uFillTx/>
                <a:latin typeface="+mj-lt"/>
                <a:ea typeface="+mj-ea"/>
                <a:cs typeface="+mj-cs"/>
              </a:rPr>
              <a:t>軟體</a:t>
            </a:r>
            <a:endParaRPr kumimoji="0" lang="en-US" sz="4400" b="0" i="0" u="none" strike="noStrike" kern="0" cap="none" spc="0" normalizeH="0" baseline="0" noProof="0" dirty="0">
              <a:ln>
                <a:noFill/>
              </a:ln>
              <a:gradFill>
                <a:gsLst>
                  <a:gs pos="0">
                    <a:schemeClr val="bg1">
                      <a:lumMod val="40000"/>
                      <a:lumOff val="60000"/>
                    </a:schemeClr>
                  </a:gs>
                  <a:gs pos="50000">
                    <a:schemeClr val="bg1">
                      <a:lumMod val="20000"/>
                      <a:lumOff val="80000"/>
                    </a:schemeClr>
                  </a:gs>
                  <a:gs pos="100000">
                    <a:schemeClr val="tx1"/>
                  </a:gs>
                </a:gsLst>
                <a:lin ang="5400000" scaled="0"/>
              </a:gradFill>
              <a:effectLst>
                <a:outerShdw blurRad="38100" dist="38100" dir="2700000" algn="tl">
                  <a:srgbClr val="000000">
                    <a:alpha val="43137"/>
                  </a:srgbClr>
                </a:outerShdw>
              </a:effectLst>
              <a:uLnTx/>
              <a:uFillTx/>
              <a:latin typeface="+mj-lt"/>
              <a:ea typeface="+mj-ea"/>
              <a:cs typeface="+mj-cs"/>
            </a:endParaRPr>
          </a:p>
        </p:txBody>
      </p:sp>
      <p:sp>
        <p:nvSpPr>
          <p:cNvPr id="21" name="標題 20"/>
          <p:cNvSpPr>
            <a:spLocks noGrp="1"/>
          </p:cNvSpPr>
          <p:nvPr>
            <p:ph type="title"/>
          </p:nvPr>
        </p:nvSpPr>
        <p:spPr>
          <a:xfrm>
            <a:off x="387054" y="228600"/>
            <a:ext cx="8375946" cy="1329595"/>
          </a:xfrm>
        </p:spPr>
        <p:txBody>
          <a:bodyPr/>
          <a:lstStyle/>
          <a:p>
            <a:r>
              <a:rPr lang="zh-TW" altLang="en-US" dirty="0" smtClean="0"/>
              <a:t>微軟策略</a:t>
            </a:r>
            <a:r>
              <a:rPr altLang="zh-TW" dirty="0" smtClean="0"/>
              <a:t>:  </a:t>
            </a:r>
            <a:r>
              <a:rPr lang="zh-TW" altLang="en-US" dirty="0" smtClean="0"/>
              <a:t>給客戶</a:t>
            </a:r>
            <a:r>
              <a:rPr altLang="zh-TW" dirty="0" smtClean="0"/>
              <a:t>"</a:t>
            </a:r>
            <a:r>
              <a:rPr lang="zh-TW" altLang="en-US" dirty="0" smtClean="0"/>
              <a:t>選擇</a:t>
            </a:r>
            <a:r>
              <a:rPr altLang="zh-TW" dirty="0" smtClean="0"/>
              <a:t>"</a:t>
            </a:r>
            <a:r>
              <a:rPr lang="zh-TW" altLang="en-US" dirty="0" smtClean="0"/>
              <a:t>的權力</a:t>
            </a:r>
            <a:br>
              <a:rPr lang="zh-TW" altLang="en-US" dirty="0" smtClean="0"/>
            </a:br>
            <a:endParaRPr lang="zh-TW" altLang="en-US" dirty="0"/>
          </a:p>
        </p:txBody>
      </p:sp>
      <p:sp>
        <p:nvSpPr>
          <p:cNvPr id="17" name="Content Placeholder 3"/>
          <p:cNvSpPr txBox="1">
            <a:spLocks/>
          </p:cNvSpPr>
          <p:nvPr/>
        </p:nvSpPr>
        <p:spPr>
          <a:xfrm>
            <a:off x="3657600" y="1447800"/>
            <a:ext cx="4953000" cy="1990342"/>
          </a:xfrm>
          <a:prstGeom prst="rect">
            <a:avLst/>
          </a:prstGeom>
        </p:spPr>
        <p:txBody>
          <a:bodyPr/>
          <a:lstStyle/>
          <a:p>
            <a:pPr marL="287338" indent="-287338">
              <a:lnSpc>
                <a:spcPct val="90000"/>
              </a:lnSpc>
              <a:spcBef>
                <a:spcPts val="600"/>
              </a:spcBef>
              <a:spcAft>
                <a:spcPts val="600"/>
              </a:spcAft>
              <a:buClr>
                <a:schemeClr val="tx2"/>
              </a:buClr>
              <a:buSzPct val="95000"/>
              <a:buBlip>
                <a:blip r:embed="rId8"/>
              </a:buBlip>
            </a:pPr>
            <a:r>
              <a:rPr lang="zh-TW" altLang="en-US" kern="0" dirty="0" smtClean="0">
                <a:solidFill>
                  <a:srgbClr val="FFFFFF"/>
                </a:solidFill>
                <a:effectLst>
                  <a:outerShdw blurRad="38100" dist="38100" dir="2700000" algn="tl">
                    <a:srgbClr val="000000"/>
                  </a:outerShdw>
                </a:effectLst>
                <a:latin typeface="+mn-lt"/>
              </a:rPr>
              <a:t>同時提供最好的選擇</a:t>
            </a:r>
            <a:endParaRPr lang="en-US" kern="0" dirty="0" smtClean="0">
              <a:solidFill>
                <a:srgbClr val="FFFFFF"/>
              </a:solidFill>
              <a:effectLst>
                <a:outerShdw blurRad="38100" dist="38100" dir="2700000" algn="tl">
                  <a:srgbClr val="000000"/>
                </a:outerShdw>
              </a:effectLst>
              <a:latin typeface="+mn-lt"/>
            </a:endParaRPr>
          </a:p>
          <a:p>
            <a:pPr marL="571500" lvl="1" indent="-285750">
              <a:lnSpc>
                <a:spcPct val="90000"/>
              </a:lnSpc>
              <a:spcBef>
                <a:spcPts val="600"/>
              </a:spcBef>
              <a:spcAft>
                <a:spcPts val="600"/>
              </a:spcAft>
              <a:buClr>
                <a:schemeClr val="tx2"/>
              </a:buClr>
              <a:buSzPct val="95000"/>
              <a:buBlip>
                <a:blip r:embed="rId8"/>
              </a:buBlip>
            </a:pPr>
            <a:r>
              <a:rPr lang="zh-TW" altLang="en-US" kern="0" dirty="0" smtClean="0">
                <a:solidFill>
                  <a:srgbClr val="FFFFFF"/>
                </a:solidFill>
                <a:effectLst>
                  <a:outerShdw blurRad="38100" dist="38100" dir="2700000" algn="tl">
                    <a:srgbClr val="000000"/>
                  </a:outerShdw>
                </a:effectLst>
                <a:latin typeface="+mn-lt"/>
              </a:rPr>
              <a:t>使用者來決定</a:t>
            </a:r>
            <a:endParaRPr lang="en-US" kern="0" dirty="0" smtClean="0">
              <a:solidFill>
                <a:srgbClr val="FFFFFF"/>
              </a:solidFill>
              <a:effectLst>
                <a:outerShdw blurRad="38100" dist="38100" dir="2700000" algn="tl">
                  <a:srgbClr val="000000"/>
                </a:outerShdw>
              </a:effectLst>
              <a:latin typeface="+mn-lt"/>
            </a:endParaRPr>
          </a:p>
          <a:p>
            <a:pPr lvl="2" indent="-342900">
              <a:lnSpc>
                <a:spcPct val="90000"/>
              </a:lnSpc>
              <a:spcBef>
                <a:spcPts val="600"/>
              </a:spcBef>
              <a:spcAft>
                <a:spcPts val="600"/>
              </a:spcAft>
              <a:buClr>
                <a:schemeClr val="tx2"/>
              </a:buClr>
              <a:buSzPct val="95000"/>
              <a:buBlip>
                <a:blip r:embed="rId8"/>
              </a:buBlip>
            </a:pPr>
            <a:r>
              <a:rPr lang="en-US" altLang="zh-TW" kern="0" dirty="0" smtClean="0">
                <a:solidFill>
                  <a:srgbClr val="FFFFFF"/>
                </a:solidFill>
                <a:effectLst>
                  <a:outerShdw blurRad="38100" dist="38100" dir="2700000" algn="tl">
                    <a:srgbClr val="000000"/>
                  </a:outerShdw>
                </a:effectLst>
                <a:latin typeface="+mn-lt"/>
              </a:rPr>
              <a:t>IT</a:t>
            </a:r>
            <a:r>
              <a:rPr lang="zh-TW" altLang="en-US" kern="0" dirty="0" smtClean="0">
                <a:solidFill>
                  <a:srgbClr val="FFFFFF"/>
                </a:solidFill>
                <a:effectLst>
                  <a:outerShdw blurRad="38100" dist="38100" dir="2700000" algn="tl">
                    <a:srgbClr val="000000"/>
                  </a:outerShdw>
                </a:effectLst>
                <a:latin typeface="+mn-lt"/>
              </a:rPr>
              <a:t> 選擇最適當的方案</a:t>
            </a:r>
            <a:endParaRPr lang="en-US" kern="0" dirty="0" smtClean="0">
              <a:solidFill>
                <a:srgbClr val="FFFFFF"/>
              </a:solidFill>
              <a:effectLst>
                <a:outerShdw blurRad="38100" dist="38100" dir="2700000" algn="tl">
                  <a:srgbClr val="000000"/>
                </a:outerShdw>
              </a:effectLst>
              <a:latin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6" name="Freeform 2"/>
          <p:cNvSpPr>
            <a:spLocks/>
          </p:cNvSpPr>
          <p:nvPr/>
        </p:nvSpPr>
        <p:spPr bwMode="auto">
          <a:xfrm>
            <a:off x="1728788" y="5795963"/>
            <a:ext cx="5602287" cy="835025"/>
          </a:xfrm>
          <a:custGeom>
            <a:avLst/>
            <a:gdLst/>
            <a:ahLst/>
            <a:cxnLst>
              <a:cxn ang="0">
                <a:pos x="10" y="0"/>
              </a:cxn>
              <a:cxn ang="0">
                <a:pos x="97" y="103"/>
              </a:cxn>
              <a:cxn ang="0">
                <a:pos x="195" y="185"/>
              </a:cxn>
              <a:cxn ang="0">
                <a:pos x="288" y="242"/>
              </a:cxn>
              <a:cxn ang="0">
                <a:pos x="411" y="283"/>
              </a:cxn>
              <a:cxn ang="0">
                <a:pos x="601" y="324"/>
              </a:cxn>
              <a:cxn ang="0">
                <a:pos x="874" y="360"/>
              </a:cxn>
              <a:cxn ang="0">
                <a:pos x="1270" y="386"/>
              </a:cxn>
              <a:cxn ang="0">
                <a:pos x="1728" y="401"/>
              </a:cxn>
              <a:cxn ang="0">
                <a:pos x="1872" y="411"/>
              </a:cxn>
              <a:cxn ang="0">
                <a:pos x="4407" y="406"/>
              </a:cxn>
              <a:cxn ang="0">
                <a:pos x="4407" y="504"/>
              </a:cxn>
              <a:cxn ang="0">
                <a:pos x="0" y="504"/>
              </a:cxn>
              <a:cxn ang="0">
                <a:pos x="10" y="0"/>
              </a:cxn>
            </a:cxnLst>
            <a:rect l="0" t="0" r="r" b="b"/>
            <a:pathLst>
              <a:path w="4407" h="504">
                <a:moveTo>
                  <a:pt x="10" y="0"/>
                </a:moveTo>
                <a:lnTo>
                  <a:pt x="97" y="103"/>
                </a:lnTo>
                <a:lnTo>
                  <a:pt x="195" y="185"/>
                </a:lnTo>
                <a:lnTo>
                  <a:pt x="288" y="242"/>
                </a:lnTo>
                <a:lnTo>
                  <a:pt x="411" y="283"/>
                </a:lnTo>
                <a:lnTo>
                  <a:pt x="601" y="324"/>
                </a:lnTo>
                <a:lnTo>
                  <a:pt x="874" y="360"/>
                </a:lnTo>
                <a:lnTo>
                  <a:pt x="1270" y="386"/>
                </a:lnTo>
                <a:lnTo>
                  <a:pt x="1728" y="401"/>
                </a:lnTo>
                <a:lnTo>
                  <a:pt x="1872" y="411"/>
                </a:lnTo>
                <a:lnTo>
                  <a:pt x="4407" y="406"/>
                </a:lnTo>
                <a:lnTo>
                  <a:pt x="4407" y="504"/>
                </a:lnTo>
                <a:lnTo>
                  <a:pt x="0" y="504"/>
                </a:lnTo>
                <a:lnTo>
                  <a:pt x="10" y="0"/>
                </a:lnTo>
                <a:close/>
              </a:path>
            </a:pathLst>
          </a:custGeom>
          <a:solidFill>
            <a:srgbClr val="FFFF00"/>
          </a:solidFill>
          <a:ln w="9525" cap="flat" cmpd="sng">
            <a:noFill/>
            <a:prstDash val="solid"/>
            <a:round/>
            <a:headEnd/>
            <a:tailEnd/>
          </a:ln>
          <a:effectLst/>
        </p:spPr>
        <p:txBody>
          <a:bodyPr>
            <a:spAutoFit/>
          </a:bodyPr>
          <a:lstStyle/>
          <a:p>
            <a:pPr>
              <a:defRPr/>
            </a:pPr>
            <a:endParaRPr lang="zh-TW" altLang="en-US">
              <a:ea typeface="新細明體" pitchFamily="18" charset="-120"/>
            </a:endParaRPr>
          </a:p>
        </p:txBody>
      </p:sp>
      <p:sp>
        <p:nvSpPr>
          <p:cNvPr id="82947" name="Freeform 3"/>
          <p:cNvSpPr>
            <a:spLocks/>
          </p:cNvSpPr>
          <p:nvPr/>
        </p:nvSpPr>
        <p:spPr bwMode="auto">
          <a:xfrm>
            <a:off x="690563" y="1690688"/>
            <a:ext cx="1028700" cy="4940300"/>
          </a:xfrm>
          <a:custGeom>
            <a:avLst/>
            <a:gdLst/>
            <a:ahLst/>
            <a:cxnLst>
              <a:cxn ang="0">
                <a:pos x="0" y="0"/>
              </a:cxn>
              <a:cxn ang="0">
                <a:pos x="232" y="0"/>
              </a:cxn>
              <a:cxn ang="0">
                <a:pos x="510" y="2166"/>
              </a:cxn>
              <a:cxn ang="0">
                <a:pos x="551" y="2346"/>
              </a:cxn>
              <a:cxn ang="0">
                <a:pos x="612" y="2515"/>
              </a:cxn>
              <a:cxn ang="0">
                <a:pos x="648" y="2582"/>
              </a:cxn>
              <a:cxn ang="0">
                <a:pos x="648" y="3112"/>
              </a:cxn>
              <a:cxn ang="0">
                <a:pos x="0" y="3112"/>
              </a:cxn>
              <a:cxn ang="0">
                <a:pos x="0" y="0"/>
              </a:cxn>
            </a:cxnLst>
            <a:rect l="0" t="0" r="r" b="b"/>
            <a:pathLst>
              <a:path w="648" h="3112">
                <a:moveTo>
                  <a:pt x="0" y="0"/>
                </a:moveTo>
                <a:lnTo>
                  <a:pt x="232" y="0"/>
                </a:lnTo>
                <a:lnTo>
                  <a:pt x="510" y="2166"/>
                </a:lnTo>
                <a:lnTo>
                  <a:pt x="551" y="2346"/>
                </a:lnTo>
                <a:lnTo>
                  <a:pt x="612" y="2515"/>
                </a:lnTo>
                <a:lnTo>
                  <a:pt x="648" y="2582"/>
                </a:lnTo>
                <a:lnTo>
                  <a:pt x="648" y="3112"/>
                </a:lnTo>
                <a:lnTo>
                  <a:pt x="0" y="3112"/>
                </a:lnTo>
                <a:lnTo>
                  <a:pt x="0" y="0"/>
                </a:lnTo>
                <a:close/>
              </a:path>
            </a:pathLst>
          </a:custGeom>
          <a:solidFill>
            <a:srgbClr val="800000"/>
          </a:solidFill>
          <a:ln w="9525" cap="flat" cmpd="sng">
            <a:noFill/>
            <a:prstDash val="solid"/>
            <a:round/>
            <a:headEnd/>
            <a:tailEnd/>
          </a:ln>
          <a:effectLst/>
        </p:spPr>
        <p:txBody>
          <a:bodyPr wrap="none">
            <a:spAutoFit/>
          </a:bodyPr>
          <a:lstStyle/>
          <a:p>
            <a:pPr>
              <a:defRPr/>
            </a:pPr>
            <a:endParaRPr lang="zh-TW" altLang="en-US">
              <a:ea typeface="新細明體" pitchFamily="18" charset="-120"/>
            </a:endParaRPr>
          </a:p>
        </p:txBody>
      </p:sp>
      <p:sp>
        <p:nvSpPr>
          <p:cNvPr id="82948" name="Line 4"/>
          <p:cNvSpPr>
            <a:spLocks noChangeShapeType="1"/>
          </p:cNvSpPr>
          <p:nvPr/>
        </p:nvSpPr>
        <p:spPr bwMode="auto">
          <a:xfrm>
            <a:off x="1728788" y="5764213"/>
            <a:ext cx="0" cy="881062"/>
          </a:xfrm>
          <a:prstGeom prst="line">
            <a:avLst/>
          </a:prstGeom>
          <a:noFill/>
          <a:ln w="38100">
            <a:solidFill>
              <a:schemeClr val="tx1"/>
            </a:solidFill>
            <a:round/>
            <a:headEnd/>
            <a:tailEnd/>
          </a:ln>
          <a:effectLst/>
        </p:spPr>
        <p:txBody>
          <a:bodyPr/>
          <a:lstStyle/>
          <a:p>
            <a:pPr>
              <a:defRPr/>
            </a:pPr>
            <a:endParaRPr lang="zh-TW" altLang="en-US">
              <a:ea typeface="新細明體" pitchFamily="18" charset="-120"/>
            </a:endParaRPr>
          </a:p>
        </p:txBody>
      </p:sp>
      <p:sp>
        <p:nvSpPr>
          <p:cNvPr id="82949" name="Line 5"/>
          <p:cNvSpPr>
            <a:spLocks noChangeShapeType="1"/>
          </p:cNvSpPr>
          <p:nvPr/>
        </p:nvSpPr>
        <p:spPr bwMode="auto">
          <a:xfrm>
            <a:off x="685800" y="1676400"/>
            <a:ext cx="0" cy="4953000"/>
          </a:xfrm>
          <a:prstGeom prst="line">
            <a:avLst/>
          </a:prstGeom>
          <a:noFill/>
          <a:ln w="38100">
            <a:solidFill>
              <a:schemeClr val="tx1"/>
            </a:solidFill>
            <a:round/>
            <a:headEnd/>
            <a:tailEnd/>
          </a:ln>
          <a:effectLst/>
        </p:spPr>
        <p:txBody>
          <a:bodyPr/>
          <a:lstStyle/>
          <a:p>
            <a:pPr>
              <a:defRPr/>
            </a:pPr>
            <a:endParaRPr lang="zh-TW" altLang="en-US">
              <a:ea typeface="新細明體" pitchFamily="18" charset="-120"/>
            </a:endParaRPr>
          </a:p>
        </p:txBody>
      </p:sp>
      <p:sp>
        <p:nvSpPr>
          <p:cNvPr id="82950" name="Line 6"/>
          <p:cNvSpPr>
            <a:spLocks noChangeShapeType="1"/>
          </p:cNvSpPr>
          <p:nvPr/>
        </p:nvSpPr>
        <p:spPr bwMode="auto">
          <a:xfrm>
            <a:off x="685800" y="6629400"/>
            <a:ext cx="6624638" cy="0"/>
          </a:xfrm>
          <a:prstGeom prst="line">
            <a:avLst/>
          </a:prstGeom>
          <a:noFill/>
          <a:ln w="38100">
            <a:solidFill>
              <a:schemeClr val="tx1"/>
            </a:solidFill>
            <a:round/>
            <a:headEnd/>
            <a:tailEnd/>
          </a:ln>
          <a:effectLst/>
        </p:spPr>
        <p:txBody>
          <a:bodyPr/>
          <a:lstStyle/>
          <a:p>
            <a:pPr>
              <a:defRPr/>
            </a:pPr>
            <a:endParaRPr lang="zh-TW" altLang="en-US">
              <a:ea typeface="新細明體" pitchFamily="18" charset="-120"/>
            </a:endParaRPr>
          </a:p>
        </p:txBody>
      </p:sp>
      <p:sp>
        <p:nvSpPr>
          <p:cNvPr id="82951" name="Freeform 7"/>
          <p:cNvSpPr>
            <a:spLocks/>
          </p:cNvSpPr>
          <p:nvPr/>
        </p:nvSpPr>
        <p:spPr bwMode="auto">
          <a:xfrm>
            <a:off x="1447800" y="4724400"/>
            <a:ext cx="3200400" cy="1762125"/>
          </a:xfrm>
          <a:custGeom>
            <a:avLst/>
            <a:gdLst/>
            <a:ahLst/>
            <a:cxnLst>
              <a:cxn ang="0">
                <a:pos x="0" y="0"/>
              </a:cxn>
              <a:cxn ang="0">
                <a:pos x="432" y="912"/>
              </a:cxn>
              <a:cxn ang="0">
                <a:pos x="2016" y="1104"/>
              </a:cxn>
            </a:cxnLst>
            <a:rect l="0" t="0" r="r" b="b"/>
            <a:pathLst>
              <a:path w="2016" h="1104">
                <a:moveTo>
                  <a:pt x="0" y="0"/>
                </a:moveTo>
                <a:cubicBezTo>
                  <a:pt x="48" y="364"/>
                  <a:pt x="96" y="728"/>
                  <a:pt x="432" y="912"/>
                </a:cubicBezTo>
                <a:cubicBezTo>
                  <a:pt x="768" y="1096"/>
                  <a:pt x="1752" y="1072"/>
                  <a:pt x="2016" y="1104"/>
                </a:cubicBezTo>
              </a:path>
            </a:pathLst>
          </a:custGeom>
          <a:noFill/>
          <a:ln w="38100">
            <a:solidFill>
              <a:schemeClr val="tx1"/>
            </a:solidFill>
            <a:round/>
            <a:headEnd/>
            <a:tailEnd/>
          </a:ln>
          <a:effectLst/>
        </p:spPr>
        <p:txBody>
          <a:bodyPr/>
          <a:lstStyle/>
          <a:p>
            <a:pPr>
              <a:defRPr/>
            </a:pPr>
            <a:endParaRPr lang="zh-TW" altLang="en-US">
              <a:ea typeface="新細明體" pitchFamily="18" charset="-120"/>
            </a:endParaRPr>
          </a:p>
        </p:txBody>
      </p:sp>
      <p:sp>
        <p:nvSpPr>
          <p:cNvPr id="82952" name="Line 8"/>
          <p:cNvSpPr>
            <a:spLocks noChangeShapeType="1"/>
          </p:cNvSpPr>
          <p:nvPr/>
        </p:nvSpPr>
        <p:spPr bwMode="auto">
          <a:xfrm flipH="1" flipV="1">
            <a:off x="1066800" y="1676400"/>
            <a:ext cx="381000" cy="3048000"/>
          </a:xfrm>
          <a:prstGeom prst="line">
            <a:avLst/>
          </a:prstGeom>
          <a:noFill/>
          <a:ln w="38100">
            <a:solidFill>
              <a:schemeClr val="tx1"/>
            </a:solidFill>
            <a:round/>
            <a:headEnd/>
            <a:tailEnd/>
          </a:ln>
          <a:effectLst/>
        </p:spPr>
        <p:txBody>
          <a:bodyPr/>
          <a:lstStyle/>
          <a:p>
            <a:pPr>
              <a:defRPr/>
            </a:pPr>
            <a:endParaRPr lang="zh-TW" altLang="en-US">
              <a:ea typeface="新細明體" pitchFamily="18" charset="-120"/>
            </a:endParaRPr>
          </a:p>
        </p:txBody>
      </p:sp>
      <p:sp>
        <p:nvSpPr>
          <p:cNvPr id="82953" name="Line 9"/>
          <p:cNvSpPr>
            <a:spLocks noChangeShapeType="1"/>
          </p:cNvSpPr>
          <p:nvPr/>
        </p:nvSpPr>
        <p:spPr bwMode="auto">
          <a:xfrm>
            <a:off x="4614863" y="6484938"/>
            <a:ext cx="2686050" cy="0"/>
          </a:xfrm>
          <a:prstGeom prst="line">
            <a:avLst/>
          </a:prstGeom>
          <a:noFill/>
          <a:ln w="38100">
            <a:solidFill>
              <a:schemeClr val="tx1"/>
            </a:solidFill>
            <a:round/>
            <a:headEnd/>
            <a:tailEnd/>
          </a:ln>
          <a:effectLst/>
        </p:spPr>
        <p:txBody>
          <a:bodyPr/>
          <a:lstStyle/>
          <a:p>
            <a:pPr>
              <a:defRPr/>
            </a:pPr>
            <a:endParaRPr lang="zh-TW" altLang="en-US">
              <a:ea typeface="新細明體" pitchFamily="18" charset="-120"/>
            </a:endParaRPr>
          </a:p>
        </p:txBody>
      </p:sp>
      <p:sp>
        <p:nvSpPr>
          <p:cNvPr id="82956" name="Line 12"/>
          <p:cNvSpPr>
            <a:spLocks noChangeShapeType="1"/>
          </p:cNvSpPr>
          <p:nvPr/>
        </p:nvSpPr>
        <p:spPr bwMode="auto">
          <a:xfrm>
            <a:off x="685800" y="1724025"/>
            <a:ext cx="381000" cy="1588"/>
          </a:xfrm>
          <a:prstGeom prst="line">
            <a:avLst/>
          </a:prstGeom>
          <a:noFill/>
          <a:ln w="9525">
            <a:noFill/>
            <a:round/>
            <a:headEnd/>
            <a:tailEnd/>
          </a:ln>
          <a:effectLst/>
        </p:spPr>
        <p:txBody>
          <a:bodyPr wrap="none">
            <a:spAutoFit/>
          </a:bodyPr>
          <a:lstStyle/>
          <a:p>
            <a:pPr>
              <a:defRPr/>
            </a:pPr>
            <a:endParaRPr lang="zh-TW" altLang="en-US">
              <a:ea typeface="新細明體" pitchFamily="18" charset="-120"/>
            </a:endParaRPr>
          </a:p>
        </p:txBody>
      </p:sp>
      <p:sp>
        <p:nvSpPr>
          <p:cNvPr id="82957" name="Rectangle 13"/>
          <p:cNvSpPr>
            <a:spLocks noChangeArrowheads="1"/>
          </p:cNvSpPr>
          <p:nvPr/>
        </p:nvSpPr>
        <p:spPr bwMode="auto">
          <a:xfrm>
            <a:off x="8131175" y="5649913"/>
            <a:ext cx="914400" cy="914400"/>
          </a:xfrm>
          <a:prstGeom prst="rect">
            <a:avLst/>
          </a:prstGeom>
          <a:noFill/>
          <a:ln w="9525">
            <a:noFill/>
            <a:miter lim="800000"/>
            <a:headEnd/>
            <a:tailEnd/>
          </a:ln>
          <a:effectLst/>
        </p:spPr>
        <p:txBody>
          <a:bodyPr wrap="none" anchor="ctr">
            <a:spAutoFit/>
          </a:bodyPr>
          <a:lstStyle/>
          <a:p>
            <a:pPr>
              <a:defRPr/>
            </a:pPr>
            <a:endParaRPr lang="zh-TW" altLang="en-US">
              <a:ea typeface="新細明體" pitchFamily="18" charset="-120"/>
            </a:endParaRPr>
          </a:p>
        </p:txBody>
      </p:sp>
      <p:sp>
        <p:nvSpPr>
          <p:cNvPr id="82959" name="Text Box 15"/>
          <p:cNvSpPr txBox="1">
            <a:spLocks noChangeArrowheads="1"/>
          </p:cNvSpPr>
          <p:nvPr/>
        </p:nvSpPr>
        <p:spPr bwMode="auto">
          <a:xfrm>
            <a:off x="5334000" y="5638800"/>
            <a:ext cx="3429000" cy="738664"/>
          </a:xfrm>
          <a:prstGeom prst="rect">
            <a:avLst/>
          </a:prstGeom>
          <a:noFill/>
          <a:ln w="9525">
            <a:noFill/>
            <a:miter lim="800000"/>
            <a:headEnd/>
            <a:tailEnd/>
          </a:ln>
        </p:spPr>
        <p:txBody>
          <a:bodyPr wrap="square">
            <a:spAutoFit/>
          </a:bodyPr>
          <a:lstStyle/>
          <a:p>
            <a:pPr>
              <a:lnSpc>
                <a:spcPct val="100000"/>
              </a:lnSpc>
              <a:spcBef>
                <a:spcPct val="0"/>
              </a:spcBef>
              <a:buClrTx/>
              <a:buFontTx/>
              <a:buNone/>
            </a:pPr>
            <a:r>
              <a:rPr lang="en-US" altLang="zh-TW" sz="1400" dirty="0" err="1" smtClean="0">
                <a:solidFill>
                  <a:schemeClr val="accent1"/>
                </a:solidFill>
                <a:effectLst/>
                <a:latin typeface="+mn-ea"/>
              </a:rPr>
              <a:t>SalesForce</a:t>
            </a:r>
            <a:r>
              <a:rPr lang="en-US" altLang="zh-TW" sz="1400" dirty="0" smtClean="0">
                <a:solidFill>
                  <a:schemeClr val="accent1"/>
                </a:solidFill>
                <a:effectLst/>
                <a:latin typeface="+mn-ea"/>
              </a:rPr>
              <a:t> </a:t>
            </a:r>
            <a:r>
              <a:rPr lang="en-US" altLang="zh-TW" sz="1400" dirty="0" smtClean="0">
                <a:solidFill>
                  <a:schemeClr val="accent1"/>
                </a:solidFill>
                <a:latin typeface="+mn-ea"/>
              </a:rPr>
              <a:t>force.com</a:t>
            </a:r>
            <a:endParaRPr lang="en-US" altLang="zh-TW" sz="1400" dirty="0" smtClean="0">
              <a:solidFill>
                <a:schemeClr val="accent1"/>
              </a:solidFill>
              <a:effectLst/>
              <a:latin typeface="+mn-ea"/>
            </a:endParaRPr>
          </a:p>
          <a:p>
            <a:pPr>
              <a:spcBef>
                <a:spcPct val="0"/>
              </a:spcBef>
            </a:pPr>
            <a:r>
              <a:rPr lang="en-US" altLang="zh-TW" sz="1400" dirty="0" smtClean="0">
                <a:solidFill>
                  <a:schemeClr val="accent1"/>
                </a:solidFill>
                <a:latin typeface="+mn-ea"/>
              </a:rPr>
              <a:t>Google Apps Engine</a:t>
            </a:r>
          </a:p>
          <a:p>
            <a:pPr>
              <a:spcBef>
                <a:spcPct val="0"/>
              </a:spcBef>
            </a:pPr>
            <a:r>
              <a:rPr lang="en-US" sz="1400" kern="0" dirty="0" smtClean="0">
                <a:solidFill>
                  <a:schemeClr val="accent1"/>
                </a:solidFill>
                <a:effectLst>
                  <a:outerShdw blurRad="38100" dist="38100" dir="2700000" algn="tl">
                    <a:srgbClr val="000000"/>
                  </a:outerShdw>
                </a:effectLst>
                <a:latin typeface="+mn-ea"/>
              </a:rPr>
              <a:t>Amazon Elastic Compute Cloud Service</a:t>
            </a:r>
            <a:endParaRPr lang="en-US" altLang="zh-TW" sz="2000" dirty="0">
              <a:solidFill>
                <a:schemeClr val="accent1"/>
              </a:solidFill>
              <a:effectLst/>
              <a:latin typeface="Verdana" pitchFamily="34" charset="0"/>
              <a:ea typeface="標楷體" pitchFamily="65" charset="-120"/>
            </a:endParaRPr>
          </a:p>
        </p:txBody>
      </p:sp>
      <p:sp>
        <p:nvSpPr>
          <p:cNvPr id="16" name="標題 15"/>
          <p:cNvSpPr>
            <a:spLocks noGrp="1"/>
          </p:cNvSpPr>
          <p:nvPr>
            <p:ph type="title"/>
          </p:nvPr>
        </p:nvSpPr>
        <p:spPr/>
        <p:txBody>
          <a:bodyPr/>
          <a:lstStyle/>
          <a:p>
            <a:pPr eaLnBrk="1" hangingPunct="1">
              <a:defRPr/>
            </a:pPr>
            <a:r>
              <a:rPr lang="zh-TW" altLang="en-US" dirty="0" smtClean="0">
                <a:ea typeface="新細明體" pitchFamily="18" charset="-120"/>
              </a:rPr>
              <a:t>雲端平台類型與長尾理論</a:t>
            </a:r>
          </a:p>
        </p:txBody>
      </p:sp>
      <p:sp>
        <p:nvSpPr>
          <p:cNvPr id="17" name="Text Box 15"/>
          <p:cNvSpPr txBox="1">
            <a:spLocks noChangeArrowheads="1"/>
          </p:cNvSpPr>
          <p:nvPr/>
        </p:nvSpPr>
        <p:spPr bwMode="auto">
          <a:xfrm>
            <a:off x="1371600" y="1600200"/>
            <a:ext cx="3810000" cy="738664"/>
          </a:xfrm>
          <a:prstGeom prst="rect">
            <a:avLst/>
          </a:prstGeom>
          <a:noFill/>
          <a:ln w="9525">
            <a:noFill/>
            <a:miter lim="800000"/>
            <a:headEnd/>
            <a:tailEnd/>
          </a:ln>
        </p:spPr>
        <p:txBody>
          <a:bodyPr wrap="square">
            <a:spAutoFit/>
          </a:bodyPr>
          <a:lstStyle/>
          <a:p>
            <a:pPr>
              <a:lnSpc>
                <a:spcPct val="100000"/>
              </a:lnSpc>
              <a:spcBef>
                <a:spcPct val="0"/>
              </a:spcBef>
              <a:buClrTx/>
              <a:buFontTx/>
              <a:buNone/>
            </a:pPr>
            <a:r>
              <a:rPr lang="en-US" altLang="zh-TW" sz="1400" dirty="0" smtClean="0">
                <a:solidFill>
                  <a:srgbClr val="FF0000"/>
                </a:solidFill>
                <a:effectLst/>
                <a:ea typeface="標楷體" pitchFamily="65" charset="-120"/>
              </a:rPr>
              <a:t>IBM Blue Cloud</a:t>
            </a:r>
          </a:p>
          <a:p>
            <a:pPr>
              <a:lnSpc>
                <a:spcPct val="100000"/>
              </a:lnSpc>
              <a:spcBef>
                <a:spcPct val="0"/>
              </a:spcBef>
              <a:buClrTx/>
              <a:buFontTx/>
              <a:buNone/>
            </a:pPr>
            <a:r>
              <a:rPr lang="en-US" altLang="zh-TW" sz="1400" dirty="0" smtClean="0">
                <a:solidFill>
                  <a:srgbClr val="FF0000"/>
                </a:solidFill>
                <a:ea typeface="標楷體" pitchFamily="65" charset="-120"/>
              </a:rPr>
              <a:t>EMC/</a:t>
            </a:r>
            <a:r>
              <a:rPr lang="en-US" altLang="zh-TW" sz="1400" dirty="0" err="1" smtClean="0">
                <a:solidFill>
                  <a:srgbClr val="FF0000"/>
                </a:solidFill>
                <a:ea typeface="標楷體" pitchFamily="65" charset="-120"/>
              </a:rPr>
              <a:t>VMWare</a:t>
            </a:r>
            <a:r>
              <a:rPr lang="en-US" altLang="zh-TW" sz="1400" dirty="0" smtClean="0">
                <a:solidFill>
                  <a:srgbClr val="FF0000"/>
                </a:solidFill>
                <a:ea typeface="標楷體" pitchFamily="65" charset="-120"/>
              </a:rPr>
              <a:t> </a:t>
            </a:r>
            <a:r>
              <a:rPr lang="en-US" altLang="zh-TW" sz="1400" dirty="0" err="1" smtClean="0">
                <a:solidFill>
                  <a:srgbClr val="FF0000"/>
                </a:solidFill>
                <a:ea typeface="標楷體" pitchFamily="65" charset="-120"/>
              </a:rPr>
              <a:t>vCloud</a:t>
            </a:r>
            <a:endParaRPr lang="en-US" altLang="zh-TW" sz="1400" dirty="0" smtClean="0">
              <a:solidFill>
                <a:srgbClr val="FF0000"/>
              </a:solidFill>
              <a:effectLst/>
              <a:ea typeface="標楷體" pitchFamily="65" charset="-120"/>
            </a:endParaRPr>
          </a:p>
          <a:p>
            <a:pPr>
              <a:lnSpc>
                <a:spcPct val="100000"/>
              </a:lnSpc>
              <a:spcBef>
                <a:spcPct val="0"/>
              </a:spcBef>
              <a:buClrTx/>
              <a:buFontTx/>
              <a:buNone/>
            </a:pPr>
            <a:endParaRPr lang="en-US" altLang="zh-TW" sz="1400" dirty="0">
              <a:solidFill>
                <a:srgbClr val="FF0000"/>
              </a:solidFill>
              <a:effectLst/>
              <a:latin typeface="Verdana" pitchFamily="34" charset="0"/>
              <a:ea typeface="標楷體" pitchFamily="65" charset="-120"/>
            </a:endParaRPr>
          </a:p>
        </p:txBody>
      </p:sp>
      <p:sp>
        <p:nvSpPr>
          <p:cNvPr id="18" name="Text Box 15"/>
          <p:cNvSpPr txBox="1">
            <a:spLocks noChangeArrowheads="1"/>
          </p:cNvSpPr>
          <p:nvPr/>
        </p:nvSpPr>
        <p:spPr bwMode="auto">
          <a:xfrm>
            <a:off x="2205830" y="4152900"/>
            <a:ext cx="5185569" cy="523220"/>
          </a:xfrm>
          <a:prstGeom prst="rect">
            <a:avLst/>
          </a:prstGeom>
          <a:noFill/>
          <a:ln w="9525">
            <a:noFill/>
            <a:miter lim="800000"/>
            <a:headEnd/>
            <a:tailEnd/>
          </a:ln>
        </p:spPr>
        <p:txBody>
          <a:bodyPr wrap="square">
            <a:spAutoFit/>
          </a:bodyPr>
          <a:lstStyle/>
          <a:p>
            <a:pPr>
              <a:spcBef>
                <a:spcPct val="0"/>
              </a:spcBef>
            </a:pPr>
            <a:r>
              <a:rPr lang="en-US" altLang="zh-TW" sz="1400" dirty="0">
                <a:solidFill>
                  <a:srgbClr val="FF0000"/>
                </a:solidFill>
                <a:ea typeface="標楷體" pitchFamily="65" charset="-120"/>
              </a:rPr>
              <a:t>Microsoft Windows </a:t>
            </a:r>
            <a:r>
              <a:rPr lang="en-US" altLang="zh-TW" sz="1400" dirty="0" smtClean="0">
                <a:solidFill>
                  <a:srgbClr val="FF0000"/>
                </a:solidFill>
                <a:ea typeface="標楷體" pitchFamily="65" charset="-120"/>
              </a:rPr>
              <a:t>Server </a:t>
            </a:r>
            <a:r>
              <a:rPr lang="en-US" altLang="zh-TW" sz="1400" dirty="0" err="1" smtClean="0">
                <a:solidFill>
                  <a:srgbClr val="FF0000"/>
                </a:solidFill>
                <a:ea typeface="標楷體" pitchFamily="65" charset="-120"/>
              </a:rPr>
              <a:t>HyperV</a:t>
            </a:r>
            <a:r>
              <a:rPr lang="en-US" altLang="zh-TW" sz="1400" dirty="0" smtClean="0">
                <a:solidFill>
                  <a:srgbClr val="FF0000"/>
                </a:solidFill>
                <a:ea typeface="標楷體" pitchFamily="65" charset="-120"/>
              </a:rPr>
              <a:t> / Dynamic Datacenter Toolkit</a:t>
            </a:r>
            <a:endParaRPr lang="en-US" altLang="zh-TW" sz="1400" dirty="0" smtClean="0">
              <a:solidFill>
                <a:srgbClr val="FF0000"/>
              </a:solidFill>
              <a:effectLst/>
              <a:ea typeface="標楷體" pitchFamily="65" charset="-120"/>
            </a:endParaRPr>
          </a:p>
          <a:p>
            <a:pPr>
              <a:lnSpc>
                <a:spcPct val="100000"/>
              </a:lnSpc>
              <a:spcBef>
                <a:spcPct val="0"/>
              </a:spcBef>
              <a:buClrTx/>
              <a:buFontTx/>
              <a:buNone/>
            </a:pPr>
            <a:r>
              <a:rPr lang="en-US" altLang="zh-TW" sz="1400" dirty="0" smtClean="0">
                <a:solidFill>
                  <a:srgbClr val="FFFF00"/>
                </a:solidFill>
                <a:effectLst/>
                <a:ea typeface="標楷體" pitchFamily="65" charset="-120"/>
              </a:rPr>
              <a:t>Microsoft Windows Azure Platform </a:t>
            </a:r>
            <a:endParaRPr lang="en-US" altLang="zh-TW" sz="1400" dirty="0">
              <a:solidFill>
                <a:srgbClr val="FFFF00"/>
              </a:solidFill>
              <a:effectLst/>
              <a:ea typeface="標楷體" pitchFamily="65" charset="-120"/>
            </a:endParaRPr>
          </a:p>
        </p:txBody>
      </p:sp>
      <p:sp>
        <p:nvSpPr>
          <p:cNvPr id="22" name="橢圓 21"/>
          <p:cNvSpPr/>
          <p:nvPr/>
        </p:nvSpPr>
        <p:spPr bwMode="auto">
          <a:xfrm>
            <a:off x="457200" y="1524001"/>
            <a:ext cx="838200" cy="762000"/>
          </a:xfrm>
          <a:prstGeom prst="ellipse">
            <a:avLst/>
          </a:prstGeom>
          <a:solidFill>
            <a:srgbClr val="A73111"/>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zh-TW" alt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橢圓 22"/>
          <p:cNvSpPr/>
          <p:nvPr/>
        </p:nvSpPr>
        <p:spPr bwMode="auto">
          <a:xfrm>
            <a:off x="4419600" y="5638799"/>
            <a:ext cx="838200" cy="762000"/>
          </a:xfrm>
          <a:prstGeom prst="ellipse">
            <a:avLst/>
          </a:prstGeom>
          <a:solidFill>
            <a:srgbClr val="FFFF0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zh-TW" alt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橢圓 23"/>
          <p:cNvSpPr/>
          <p:nvPr/>
        </p:nvSpPr>
        <p:spPr bwMode="auto">
          <a:xfrm>
            <a:off x="1295400" y="4191000"/>
            <a:ext cx="838200" cy="762000"/>
          </a:xfrm>
          <a:prstGeom prst="ellipse">
            <a:avLst/>
          </a:prstGeom>
          <a:gradFill flip="none" rotWithShape="1">
            <a:gsLst>
              <a:gs pos="53000">
                <a:srgbClr val="A73111"/>
              </a:gs>
              <a:gs pos="0">
                <a:srgbClr val="FFFF00"/>
              </a:gs>
            </a:gsLst>
            <a:lin ang="10800000" scaled="1"/>
            <a:tileRec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zh-TW" alt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2959"/>
                                        </p:tgtEl>
                                        <p:attrNameLst>
                                          <p:attrName>style.visibility</p:attrName>
                                        </p:attrNameLst>
                                      </p:cBhvr>
                                      <p:to>
                                        <p:strVal val="visible"/>
                                      </p:to>
                                    </p:set>
                                    <p:animEffect transition="in" filter="fade">
                                      <p:cBhvr>
                                        <p:cTn id="7" dur="2000"/>
                                        <p:tgtEl>
                                          <p:spTgt spid="8295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9"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SilverFox\8-20190_IsaacRoybal\Art\clouds on left.png"/>
          <p:cNvPicPr>
            <a:picLocks noChangeAspect="1" noChangeArrowheads="1"/>
          </p:cNvPicPr>
          <p:nvPr/>
        </p:nvPicPr>
        <p:blipFill>
          <a:blip r:embed="rId3" cstate="print"/>
          <a:srcRect/>
          <a:stretch>
            <a:fillRect/>
          </a:stretch>
        </p:blipFill>
        <p:spPr bwMode="auto">
          <a:xfrm>
            <a:off x="0" y="0"/>
            <a:ext cx="7417550" cy="6858000"/>
          </a:xfrm>
          <a:prstGeom prst="rect">
            <a:avLst/>
          </a:prstGeom>
          <a:noFill/>
        </p:spPr>
      </p:pic>
      <p:pic>
        <p:nvPicPr>
          <p:cNvPr id="2060" name="Picture 12" descr="D:\SilverFox\DVD_ART36\Artwork_Imagery\Icons - Illustrations\Internet Clouds web\cloud 1.png"/>
          <p:cNvPicPr>
            <a:picLocks noChangeAspect="1" noChangeArrowheads="1"/>
          </p:cNvPicPr>
          <p:nvPr/>
        </p:nvPicPr>
        <p:blipFill>
          <a:blip r:embed="rId4" cstate="print"/>
          <a:srcRect/>
          <a:stretch>
            <a:fillRect/>
          </a:stretch>
        </p:blipFill>
        <p:spPr bwMode="auto">
          <a:xfrm>
            <a:off x="566679" y="2009774"/>
            <a:ext cx="3188349" cy="1800225"/>
          </a:xfrm>
          <a:prstGeom prst="rect">
            <a:avLst/>
          </a:prstGeom>
          <a:noFill/>
        </p:spPr>
      </p:pic>
      <p:pic>
        <p:nvPicPr>
          <p:cNvPr id="2058" name="Picture 10" descr="D:\SilverFox\DVD_ART36\Artwork_Imagery\Icons - Illustrations\Internet Clouds web\cloud 2.png"/>
          <p:cNvPicPr>
            <a:picLocks noChangeAspect="1" noChangeArrowheads="1"/>
          </p:cNvPicPr>
          <p:nvPr/>
        </p:nvPicPr>
        <p:blipFill>
          <a:blip r:embed="rId5" cstate="print"/>
          <a:srcRect/>
          <a:stretch>
            <a:fillRect/>
          </a:stretch>
        </p:blipFill>
        <p:spPr bwMode="auto">
          <a:xfrm flipH="1">
            <a:off x="655047" y="3572681"/>
            <a:ext cx="2978773" cy="1827345"/>
          </a:xfrm>
          <a:prstGeom prst="rect">
            <a:avLst/>
          </a:prstGeom>
          <a:noFill/>
        </p:spPr>
      </p:pic>
      <p:pic>
        <p:nvPicPr>
          <p:cNvPr id="113" name="Picture 12" descr="D:\SilverFox\DVD_ART36\Artwork_Imagery\Icons - Illustrations\Internet Clouds web\cloud 1.png"/>
          <p:cNvPicPr>
            <a:picLocks noChangeAspect="1" noChangeArrowheads="1"/>
          </p:cNvPicPr>
          <p:nvPr/>
        </p:nvPicPr>
        <p:blipFill>
          <a:blip r:embed="rId4" cstate="print"/>
          <a:srcRect/>
          <a:stretch>
            <a:fillRect/>
          </a:stretch>
        </p:blipFill>
        <p:spPr bwMode="auto">
          <a:xfrm flipH="1">
            <a:off x="614304" y="5057775"/>
            <a:ext cx="3188349" cy="1800225"/>
          </a:xfrm>
          <a:prstGeom prst="rect">
            <a:avLst/>
          </a:prstGeom>
          <a:noFill/>
        </p:spPr>
      </p:pic>
      <p:sp>
        <p:nvSpPr>
          <p:cNvPr id="2" name="Title 1"/>
          <p:cNvSpPr>
            <a:spLocks noGrp="1"/>
          </p:cNvSpPr>
          <p:nvPr>
            <p:ph type="title"/>
          </p:nvPr>
        </p:nvSpPr>
        <p:spPr>
          <a:xfrm>
            <a:off x="381000" y="230188"/>
            <a:ext cx="8382000" cy="553998"/>
          </a:xfrm>
        </p:spPr>
        <p:txBody>
          <a:bodyPr/>
          <a:lstStyle/>
          <a:p>
            <a:r>
              <a:rPr lang="en-US" sz="4000" dirty="0" smtClean="0"/>
              <a:t>Microsoft Cloud Computing </a:t>
            </a:r>
            <a:r>
              <a:rPr lang="zh-TW" altLang="en-US" sz="4000" dirty="0" smtClean="0">
                <a:latin typeface="細明體" pitchFamily="49" charset="-120"/>
                <a:ea typeface="細明體" pitchFamily="49" charset="-120"/>
              </a:rPr>
              <a:t>全貌</a:t>
            </a:r>
            <a:endParaRPr lang="en-US" sz="4000" dirty="0">
              <a:latin typeface="細明體" pitchFamily="49" charset="-120"/>
              <a:ea typeface="細明體" pitchFamily="49" charset="-120"/>
            </a:endParaRPr>
          </a:p>
        </p:txBody>
      </p:sp>
      <p:grpSp>
        <p:nvGrpSpPr>
          <p:cNvPr id="3" name="Group 115"/>
          <p:cNvGrpSpPr/>
          <p:nvPr/>
        </p:nvGrpSpPr>
        <p:grpSpPr>
          <a:xfrm>
            <a:off x="87313" y="888893"/>
            <a:ext cx="3106738" cy="1159089"/>
            <a:chOff x="1249363" y="888893"/>
            <a:chExt cx="3106738" cy="1159089"/>
          </a:xfrm>
        </p:grpSpPr>
        <p:pic>
          <p:nvPicPr>
            <p:cNvPr id="114" name="Picture 13" descr="D:\SilverFox\DVD_ART36\Artwork_Imagery\Icons - Illustrations\Internet Clouds web\cloud 3.png"/>
            <p:cNvPicPr>
              <a:picLocks noChangeAspect="1" noChangeArrowheads="1"/>
            </p:cNvPicPr>
            <p:nvPr/>
          </p:nvPicPr>
          <p:blipFill>
            <a:blip r:embed="rId6" cstate="print"/>
            <a:srcRect/>
            <a:stretch>
              <a:fillRect/>
            </a:stretch>
          </p:blipFill>
          <p:spPr bwMode="auto">
            <a:xfrm>
              <a:off x="1249363" y="888893"/>
              <a:ext cx="3106738" cy="1159089"/>
            </a:xfrm>
            <a:prstGeom prst="rect">
              <a:avLst/>
            </a:prstGeom>
            <a:noFill/>
          </p:spPr>
        </p:pic>
        <p:sp>
          <p:nvSpPr>
            <p:cNvPr id="6" name="TextBox 5"/>
            <p:cNvSpPr txBox="1"/>
            <p:nvPr/>
          </p:nvSpPr>
          <p:spPr>
            <a:xfrm>
              <a:off x="2804319" y="1420813"/>
              <a:ext cx="1268412" cy="430887"/>
            </a:xfrm>
            <a:prstGeom prst="rect">
              <a:avLst/>
            </a:prstGeom>
            <a:noFill/>
          </p:spPr>
          <p:txBody>
            <a:bodyPr wrap="square" lIns="0" tIns="0" rIns="0" bIns="0" rtlCol="0">
              <a:spAutoFit/>
            </a:bodyPr>
            <a:lstStyle/>
            <a:p>
              <a:pPr algn="ctr"/>
              <a:r>
                <a:rPr lang="en-US" sz="2800" b="1" dirty="0" smtClean="0">
                  <a:gradFill>
                    <a:gsLst>
                      <a:gs pos="0">
                        <a:schemeClr val="bg2"/>
                      </a:gs>
                      <a:gs pos="100000">
                        <a:schemeClr val="bg2"/>
                      </a:gs>
                    </a:gsLst>
                    <a:lin ang="16200000" scaled="0"/>
                  </a:gradFill>
                  <a:effectLst>
                    <a:outerShdw blurRad="88900" algn="ctr" rotWithShape="0">
                      <a:schemeClr val="tx1">
                        <a:alpha val="62000"/>
                      </a:schemeClr>
                    </a:outerShdw>
                  </a:effectLst>
                  <a:latin typeface="Segoe UI" pitchFamily="34" charset="0"/>
                </a:rPr>
                <a:t>Private</a:t>
              </a:r>
            </a:p>
          </p:txBody>
        </p:sp>
      </p:grpSp>
      <p:grpSp>
        <p:nvGrpSpPr>
          <p:cNvPr id="4" name="Group 116"/>
          <p:cNvGrpSpPr/>
          <p:nvPr/>
        </p:nvGrpSpPr>
        <p:grpSpPr>
          <a:xfrm>
            <a:off x="6214911" y="1010860"/>
            <a:ext cx="2107854" cy="1172830"/>
            <a:chOff x="6214911" y="1058485"/>
            <a:chExt cx="2107854" cy="1172830"/>
          </a:xfrm>
        </p:grpSpPr>
        <p:pic>
          <p:nvPicPr>
            <p:cNvPr id="2064" name="Picture 16" descr="D:\SilverFox\DVD_ART36\Artwork_Imagery\Icons - Illustrations\Maps Globes\world_256.png"/>
            <p:cNvPicPr>
              <a:picLocks noChangeAspect="1" noChangeArrowheads="1"/>
            </p:cNvPicPr>
            <p:nvPr/>
          </p:nvPicPr>
          <p:blipFill>
            <a:blip r:embed="rId7" cstate="print"/>
            <a:srcRect l="7125" t="4125" r="6750" b="9375"/>
            <a:stretch>
              <a:fillRect/>
            </a:stretch>
          </p:blipFill>
          <p:spPr bwMode="auto">
            <a:xfrm>
              <a:off x="6737844" y="1067889"/>
              <a:ext cx="1158381" cy="1163426"/>
            </a:xfrm>
            <a:prstGeom prst="ellipse">
              <a:avLst/>
            </a:prstGeom>
            <a:solidFill>
              <a:schemeClr val="accent2"/>
            </a:solidFill>
            <a:effectLst>
              <a:outerShdw blurRad="127000" algn="ctr" rotWithShape="0">
                <a:schemeClr val="bg2">
                  <a:lumMod val="50000"/>
                  <a:alpha val="71000"/>
                </a:schemeClr>
              </a:outerShdw>
            </a:effectLst>
          </p:spPr>
        </p:pic>
        <p:pic>
          <p:nvPicPr>
            <p:cNvPr id="2061" name="Picture 13" descr="D:\SilverFox\DVD_ART36\Artwork_Imagery\Icons - Illustrations\Internet Clouds web\cloud 3.png"/>
            <p:cNvPicPr>
              <a:picLocks noChangeAspect="1" noChangeArrowheads="1"/>
            </p:cNvPicPr>
            <p:nvPr/>
          </p:nvPicPr>
          <p:blipFill>
            <a:blip r:embed="rId6" cstate="print"/>
            <a:srcRect l="23556"/>
            <a:stretch>
              <a:fillRect/>
            </a:stretch>
          </p:blipFill>
          <p:spPr bwMode="auto">
            <a:xfrm rot="643107" flipH="1">
              <a:off x="6214911" y="1058485"/>
              <a:ext cx="2107854" cy="1159089"/>
            </a:xfrm>
            <a:prstGeom prst="rect">
              <a:avLst/>
            </a:prstGeom>
            <a:noFill/>
          </p:spPr>
        </p:pic>
        <p:sp>
          <p:nvSpPr>
            <p:cNvPr id="7" name="TextBox 6"/>
            <p:cNvSpPr txBox="1"/>
            <p:nvPr/>
          </p:nvSpPr>
          <p:spPr>
            <a:xfrm>
              <a:off x="6781800" y="1468438"/>
              <a:ext cx="1066800" cy="430887"/>
            </a:xfrm>
            <a:prstGeom prst="rect">
              <a:avLst/>
            </a:prstGeom>
            <a:noFill/>
          </p:spPr>
          <p:txBody>
            <a:bodyPr wrap="square" lIns="0" tIns="0" rIns="0" bIns="0" rtlCol="0">
              <a:spAutoFit/>
            </a:bodyPr>
            <a:lstStyle/>
            <a:p>
              <a:pPr algn="ctr"/>
              <a:r>
                <a:rPr lang="en-US" sz="2800" b="1" dirty="0" smtClean="0">
                  <a:gradFill>
                    <a:gsLst>
                      <a:gs pos="0">
                        <a:schemeClr val="bg2"/>
                      </a:gs>
                      <a:gs pos="100000">
                        <a:schemeClr val="bg2"/>
                      </a:gs>
                    </a:gsLst>
                    <a:lin ang="16200000" scaled="0"/>
                  </a:gradFill>
                  <a:effectLst>
                    <a:outerShdw blurRad="88900" algn="ctr" rotWithShape="0">
                      <a:schemeClr val="tx1">
                        <a:alpha val="62000"/>
                      </a:schemeClr>
                    </a:outerShdw>
                  </a:effectLst>
                  <a:latin typeface="Segoe UI" pitchFamily="34" charset="0"/>
                </a:rPr>
                <a:t>Public</a:t>
              </a:r>
            </a:p>
          </p:txBody>
        </p:sp>
      </p:grpSp>
      <p:sp>
        <p:nvSpPr>
          <p:cNvPr id="8" name="Freeform 11"/>
          <p:cNvSpPr>
            <a:spLocks/>
          </p:cNvSpPr>
          <p:nvPr/>
        </p:nvSpPr>
        <p:spPr bwMode="auto">
          <a:xfrm>
            <a:off x="2914650" y="1420813"/>
            <a:ext cx="3800475" cy="460258"/>
          </a:xfrm>
          <a:custGeom>
            <a:avLst/>
            <a:gdLst>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4972 w 10000"/>
              <a:gd name="connsiteY11" fmla="*/ 6250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4972 w 10000"/>
              <a:gd name="connsiteY11" fmla="*/ 6250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031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280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969 h 10000"/>
              <a:gd name="connsiteX12" fmla="*/ 9021 w 10000"/>
              <a:gd name="connsiteY12" fmla="*/ 7400 h 10000"/>
              <a:gd name="connsiteX0" fmla="*/ 9021 w 10000"/>
              <a:gd name="connsiteY0" fmla="*/ 7400 h 10000"/>
              <a:gd name="connsiteX1" fmla="*/ 8949 w 10000"/>
              <a:gd name="connsiteY1" fmla="*/ 10000 h 10000"/>
              <a:gd name="connsiteX2" fmla="*/ 10000 w 10000"/>
              <a:gd name="connsiteY2" fmla="*/ 5000 h 10000"/>
              <a:gd name="connsiteX3" fmla="*/ 8949 w 10000"/>
              <a:gd name="connsiteY3" fmla="*/ 0 h 10000"/>
              <a:gd name="connsiteX4" fmla="*/ 9021 w 10000"/>
              <a:gd name="connsiteY4" fmla="*/ 2575 h 10000"/>
              <a:gd name="connsiteX5" fmla="*/ 5000 w 10000"/>
              <a:gd name="connsiteY5" fmla="*/ 3280 h 10000"/>
              <a:gd name="connsiteX6" fmla="*/ 979 w 10000"/>
              <a:gd name="connsiteY6" fmla="*/ 2575 h 10000"/>
              <a:gd name="connsiteX7" fmla="*/ 1051 w 10000"/>
              <a:gd name="connsiteY7" fmla="*/ 0 h 10000"/>
              <a:gd name="connsiteX8" fmla="*/ 0 w 10000"/>
              <a:gd name="connsiteY8" fmla="*/ 5000 h 10000"/>
              <a:gd name="connsiteX9" fmla="*/ 1051 w 10000"/>
              <a:gd name="connsiteY9" fmla="*/ 10000 h 10000"/>
              <a:gd name="connsiteX10" fmla="*/ 979 w 10000"/>
              <a:gd name="connsiteY10" fmla="*/ 7400 h 10000"/>
              <a:gd name="connsiteX11" fmla="*/ 5000 w 10000"/>
              <a:gd name="connsiteY11" fmla="*/ 6720 h 10000"/>
              <a:gd name="connsiteX12" fmla="*/ 9021 w 10000"/>
              <a:gd name="connsiteY12" fmla="*/ 74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0" h="10000">
                <a:moveTo>
                  <a:pt x="9021" y="7400"/>
                </a:moveTo>
                <a:cubicBezTo>
                  <a:pt x="8997" y="8267"/>
                  <a:pt x="8973" y="9133"/>
                  <a:pt x="8949" y="10000"/>
                </a:cubicBezTo>
                <a:lnTo>
                  <a:pt x="10000" y="5000"/>
                </a:lnTo>
                <a:lnTo>
                  <a:pt x="8949" y="0"/>
                </a:lnTo>
                <a:cubicBezTo>
                  <a:pt x="9021" y="2575"/>
                  <a:pt x="9004" y="2198"/>
                  <a:pt x="9021" y="2575"/>
                </a:cubicBezTo>
                <a:cubicBezTo>
                  <a:pt x="8919" y="2639"/>
                  <a:pt x="7025" y="3280"/>
                  <a:pt x="5000" y="3280"/>
                </a:cubicBezTo>
                <a:cubicBezTo>
                  <a:pt x="3002" y="3280"/>
                  <a:pt x="979" y="2575"/>
                  <a:pt x="979" y="2575"/>
                </a:cubicBezTo>
                <a:cubicBezTo>
                  <a:pt x="1003" y="1717"/>
                  <a:pt x="1027" y="858"/>
                  <a:pt x="1051" y="0"/>
                </a:cubicBezTo>
                <a:lnTo>
                  <a:pt x="0" y="5000"/>
                </a:lnTo>
                <a:lnTo>
                  <a:pt x="1051" y="10000"/>
                </a:lnTo>
                <a:cubicBezTo>
                  <a:pt x="1027" y="9133"/>
                  <a:pt x="1003" y="8267"/>
                  <a:pt x="979" y="7400"/>
                </a:cubicBezTo>
                <a:cubicBezTo>
                  <a:pt x="979" y="7400"/>
                  <a:pt x="2999" y="6720"/>
                  <a:pt x="5000" y="6720"/>
                </a:cubicBezTo>
                <a:cubicBezTo>
                  <a:pt x="7021" y="6720"/>
                  <a:pt x="9021" y="7400"/>
                  <a:pt x="9021" y="7400"/>
                </a:cubicBezTo>
                <a:close/>
              </a:path>
            </a:pathLst>
          </a:custGeom>
          <a:gradFill>
            <a:gsLst>
              <a:gs pos="0">
                <a:schemeClr val="accent1">
                  <a:lumMod val="40000"/>
                  <a:lumOff val="60000"/>
                </a:schemeClr>
              </a:gs>
              <a:gs pos="5000">
                <a:schemeClr val="accent1">
                  <a:lumMod val="60000"/>
                  <a:lumOff val="40000"/>
                </a:schemeClr>
              </a:gs>
              <a:gs pos="40000">
                <a:schemeClr val="accent1"/>
              </a:gs>
              <a:gs pos="60000">
                <a:schemeClr val="accent1"/>
              </a:gs>
              <a:gs pos="95000">
                <a:schemeClr val="accent1">
                  <a:lumMod val="60000"/>
                  <a:lumOff val="40000"/>
                </a:schemeClr>
              </a:gs>
              <a:gs pos="100000">
                <a:schemeClr val="accent1">
                  <a:lumMod val="40000"/>
                  <a:lumOff val="60000"/>
                </a:schemeClr>
              </a:gs>
            </a:gsLst>
            <a:lin ang="0" scaled="0"/>
          </a:gradFill>
          <a:ln>
            <a:noFill/>
            <a:headEnd type="none" w="med" len="med"/>
            <a:tailEnd type="none" w="med" len="med"/>
          </a:ln>
          <a:effectLst>
            <a:outerShdw blurRad="127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0000"/>
              </a:lnSpc>
              <a:spcBef>
                <a:spcPct val="0"/>
              </a:spcBef>
              <a:spcAft>
                <a:spcPct val="0"/>
              </a:spcAft>
              <a:defRPr/>
            </a:pPr>
            <a:endParaRPr lang="en-US" sz="2400" dirty="0">
              <a:solidFill>
                <a:srgbClr val="FFFFFF"/>
              </a:solidFill>
              <a:effectLst>
                <a:outerShdw blurRad="38100" dist="38100" dir="2700000" algn="tl">
                  <a:srgbClr val="000000">
                    <a:alpha val="43137"/>
                  </a:srgbClr>
                </a:outerShdw>
              </a:effectLst>
              <a:latin typeface="Segoe" pitchFamily="34" charset="0"/>
            </a:endParaRPr>
          </a:p>
        </p:txBody>
      </p:sp>
      <p:sp>
        <p:nvSpPr>
          <p:cNvPr id="14" name="Rectangle 13"/>
          <p:cNvSpPr/>
          <p:nvPr/>
        </p:nvSpPr>
        <p:spPr bwMode="auto">
          <a:xfrm>
            <a:off x="730251" y="2085975"/>
            <a:ext cx="8413749" cy="1443928"/>
          </a:xfrm>
          <a:prstGeom prst="rect">
            <a:avLst/>
          </a:prstGeom>
          <a:gradFill>
            <a:gsLst>
              <a:gs pos="0">
                <a:srgbClr val="0F2F55">
                  <a:alpha val="0"/>
                </a:srgbClr>
              </a:gs>
              <a:gs pos="20000">
                <a:srgbClr val="0F2F55">
                  <a:alpha val="30000"/>
                </a:srgbClr>
              </a:gs>
              <a:gs pos="80000">
                <a:srgbClr val="0F2F55">
                  <a:alpha val="30000"/>
                </a:srgbClr>
              </a:gs>
              <a:gs pos="100000">
                <a:srgbClr val="0F2F55">
                  <a:alpha val="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5" name="Rectangle 14"/>
          <p:cNvSpPr/>
          <p:nvPr/>
        </p:nvSpPr>
        <p:spPr bwMode="auto">
          <a:xfrm>
            <a:off x="730251" y="3635723"/>
            <a:ext cx="8413749" cy="1443928"/>
          </a:xfrm>
          <a:prstGeom prst="rect">
            <a:avLst/>
          </a:prstGeom>
          <a:gradFill>
            <a:gsLst>
              <a:gs pos="0">
                <a:srgbClr val="0F2F55">
                  <a:alpha val="0"/>
                </a:srgbClr>
              </a:gs>
              <a:gs pos="20000">
                <a:srgbClr val="0F2F55">
                  <a:alpha val="30000"/>
                </a:srgbClr>
              </a:gs>
              <a:gs pos="80000">
                <a:srgbClr val="0F2F55">
                  <a:alpha val="30000"/>
                </a:srgbClr>
              </a:gs>
              <a:gs pos="100000">
                <a:srgbClr val="0F2F55">
                  <a:alpha val="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 name="Rectangle 15"/>
          <p:cNvSpPr/>
          <p:nvPr/>
        </p:nvSpPr>
        <p:spPr bwMode="auto">
          <a:xfrm>
            <a:off x="730250" y="5185472"/>
            <a:ext cx="8413749" cy="1443928"/>
          </a:xfrm>
          <a:prstGeom prst="rect">
            <a:avLst/>
          </a:prstGeom>
          <a:gradFill>
            <a:gsLst>
              <a:gs pos="0">
                <a:srgbClr val="0F2F55">
                  <a:alpha val="0"/>
                </a:srgbClr>
              </a:gs>
              <a:gs pos="20000">
                <a:srgbClr val="0F2F55">
                  <a:alpha val="30000"/>
                </a:srgbClr>
              </a:gs>
              <a:gs pos="80000">
                <a:srgbClr val="0F2F55">
                  <a:alpha val="30000"/>
                </a:srgbClr>
              </a:gs>
              <a:gs pos="100000">
                <a:srgbClr val="0F2F55">
                  <a:alpha val="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9" name="Group 57"/>
          <p:cNvGrpSpPr/>
          <p:nvPr/>
        </p:nvGrpSpPr>
        <p:grpSpPr>
          <a:xfrm>
            <a:off x="6377413" y="2267338"/>
            <a:ext cx="1875574" cy="1081202"/>
            <a:chOff x="6349370" y="2270419"/>
            <a:chExt cx="1960235" cy="1130006"/>
          </a:xfrm>
        </p:grpSpPr>
        <p:pic>
          <p:nvPicPr>
            <p:cNvPr id="27" name="Picture 4" descr="\\eventsql\dvd\Online_ART\DVD_ART36\Logos\Microsoft Online Services\Microsoft Online Services logo h w.png"/>
            <p:cNvPicPr>
              <a:picLocks noChangeAspect="1" noChangeArrowheads="1"/>
            </p:cNvPicPr>
            <p:nvPr/>
          </p:nvPicPr>
          <p:blipFill>
            <a:blip r:embed="rId8" cstate="print">
              <a:extLst/>
            </a:blip>
            <a:srcRect/>
            <a:stretch>
              <a:fillRect/>
            </a:stretch>
          </p:blipFill>
          <p:spPr bwMode="auto">
            <a:xfrm>
              <a:off x="6349370" y="2270419"/>
              <a:ext cx="1960235" cy="164600"/>
            </a:xfrm>
            <a:prstGeom prst="rect">
              <a:avLst/>
            </a:prstGeom>
            <a:extLst/>
          </p:spPr>
        </p:pic>
        <p:pic>
          <p:nvPicPr>
            <p:cNvPr id="31" name="Picture 23" descr="\\eventsql\dvd\Online_ART\DVD_ART36\Logos\Microsoft Office Live\Office Live (brand)\Office Live logo r.png"/>
            <p:cNvPicPr>
              <a:picLocks noChangeAspect="1" noChangeArrowheads="1"/>
            </p:cNvPicPr>
            <p:nvPr/>
          </p:nvPicPr>
          <p:blipFill>
            <a:blip r:embed="rId9" cstate="print">
              <a:extLst/>
            </a:blip>
            <a:srcRect/>
            <a:stretch>
              <a:fillRect/>
            </a:stretch>
          </p:blipFill>
          <p:spPr bwMode="auto">
            <a:xfrm>
              <a:off x="6712238" y="3074966"/>
              <a:ext cx="1234499" cy="325459"/>
            </a:xfrm>
            <a:prstGeom prst="rect">
              <a:avLst/>
            </a:prstGeom>
            <a:extLst/>
          </p:spPr>
        </p:pic>
        <p:pic>
          <p:nvPicPr>
            <p:cNvPr id="34" name="Picture 26" descr="\\eventsql\dvd\Online_ART\DVD_ART36\Logos\Azure Services Platform\SharePoint Services\SharePoint Services logo rh.png"/>
            <p:cNvPicPr>
              <a:picLocks noChangeAspect="1" noChangeArrowheads="1"/>
            </p:cNvPicPr>
            <p:nvPr/>
          </p:nvPicPr>
          <p:blipFill>
            <a:blip r:embed="rId10" cstate="print">
              <a:extLst/>
            </a:blip>
            <a:srcRect/>
            <a:stretch>
              <a:fillRect/>
            </a:stretch>
          </p:blipFill>
          <p:spPr bwMode="auto">
            <a:xfrm>
              <a:off x="6490028" y="2630629"/>
              <a:ext cx="1678919" cy="248728"/>
            </a:xfrm>
            <a:prstGeom prst="rect">
              <a:avLst/>
            </a:prstGeom>
            <a:extLst/>
          </p:spPr>
        </p:pic>
      </p:grpSp>
      <p:pic>
        <p:nvPicPr>
          <p:cNvPr id="26" name="Picture 25" descr="WinAzure_h_rgb_r.png"/>
          <p:cNvPicPr>
            <a:picLocks noChangeAspect="1"/>
          </p:cNvPicPr>
          <p:nvPr/>
        </p:nvPicPr>
        <p:blipFill>
          <a:blip r:embed="rId11" cstate="print"/>
          <a:stretch>
            <a:fillRect/>
          </a:stretch>
        </p:blipFill>
        <p:spPr>
          <a:xfrm>
            <a:off x="6546894" y="3795615"/>
            <a:ext cx="1536611" cy="286705"/>
          </a:xfrm>
          <a:prstGeom prst="rect">
            <a:avLst/>
          </a:prstGeom>
        </p:spPr>
      </p:pic>
      <p:pic>
        <p:nvPicPr>
          <p:cNvPr id="35" name="Picture 27" descr="\\eventsql\dvd\Online_ART\DVD_ART36\Logos\Azure Services Platform\SQL Services\SQL Services logo r.png"/>
          <p:cNvPicPr>
            <a:picLocks noChangeAspect="1" noChangeArrowheads="1"/>
          </p:cNvPicPr>
          <p:nvPr/>
        </p:nvPicPr>
        <p:blipFill>
          <a:blip r:embed="rId12" cstate="print">
            <a:extLst/>
          </a:blip>
          <a:srcRect/>
          <a:stretch>
            <a:fillRect/>
          </a:stretch>
        </p:blipFill>
        <p:spPr bwMode="auto">
          <a:xfrm>
            <a:off x="6694090" y="4184230"/>
            <a:ext cx="1163683" cy="287142"/>
          </a:xfrm>
          <a:prstGeom prst="rect">
            <a:avLst/>
          </a:prstGeom>
          <a:extLst/>
        </p:spPr>
      </p:pic>
      <p:grpSp>
        <p:nvGrpSpPr>
          <p:cNvPr id="24" name="Group 114"/>
          <p:cNvGrpSpPr/>
          <p:nvPr/>
        </p:nvGrpSpPr>
        <p:grpSpPr>
          <a:xfrm>
            <a:off x="731838" y="2085975"/>
            <a:ext cx="3470592" cy="1444753"/>
            <a:chOff x="731838" y="2085975"/>
            <a:chExt cx="3470592" cy="1444753"/>
          </a:xfrm>
        </p:grpSpPr>
        <p:sp>
          <p:nvSpPr>
            <p:cNvPr id="18" name="Rectangle 17"/>
            <p:cNvSpPr/>
            <p:nvPr/>
          </p:nvSpPr>
          <p:spPr bwMode="auto">
            <a:xfrm>
              <a:off x="731838" y="2085975"/>
              <a:ext cx="1020762" cy="1444752"/>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25" name="Group 125"/>
            <p:cNvGrpSpPr/>
            <p:nvPr/>
          </p:nvGrpSpPr>
          <p:grpSpPr>
            <a:xfrm>
              <a:off x="1256495" y="2085976"/>
              <a:ext cx="2945935" cy="1444752"/>
              <a:chOff x="2418545" y="2085976"/>
              <a:chExt cx="2945935" cy="1444752"/>
            </a:xfrm>
          </p:grpSpPr>
          <p:grpSp>
            <p:nvGrpSpPr>
              <p:cNvPr id="28" name="Group 79"/>
              <p:cNvGrpSpPr/>
              <p:nvPr/>
            </p:nvGrpSpPr>
            <p:grpSpPr>
              <a:xfrm>
                <a:off x="2418545" y="2226327"/>
                <a:ext cx="1944710" cy="1163224"/>
                <a:chOff x="1912691" y="2204836"/>
                <a:chExt cx="2032492" cy="1215731"/>
              </a:xfrm>
            </p:grpSpPr>
            <p:pic>
              <p:nvPicPr>
                <p:cNvPr id="63" name="Picture 3" descr="\\eventsql\dvd\Online_ART\DVD_ART36\Logos\Exchange (brand)\Exchange brand h r .png"/>
                <p:cNvPicPr>
                  <a:picLocks noChangeAspect="1" noChangeArrowheads="1"/>
                </p:cNvPicPr>
                <p:nvPr/>
              </p:nvPicPr>
              <p:blipFill>
                <a:blip r:embed="rId13" cstate="print"/>
                <a:stretch>
                  <a:fillRect/>
                </a:stretch>
              </p:blipFill>
              <p:spPr bwMode="auto">
                <a:xfrm>
                  <a:off x="2346898" y="2646486"/>
                  <a:ext cx="1164079" cy="344364"/>
                </a:xfrm>
                <a:prstGeom prst="rect">
                  <a:avLst/>
                </a:prstGeom>
                <a:noFill/>
                <a:effectLst>
                  <a:outerShdw blurRad="88900" algn="ctr" rotWithShape="0">
                    <a:prstClr val="black">
                      <a:alpha val="50000"/>
                    </a:prstClr>
                  </a:outerShdw>
                </a:effectLst>
                <a:extLst/>
              </p:spPr>
            </p:pic>
            <p:pic>
              <p:nvPicPr>
                <p:cNvPr id="64" name="Picture 4" descr="\\eventsql\dvd\Online_ART\DVD_ART36\Logos\SharePoint Server\SharePoint Server generic brand Grid h r.png"/>
                <p:cNvPicPr>
                  <a:picLocks noChangeArrowheads="1"/>
                </p:cNvPicPr>
                <p:nvPr/>
              </p:nvPicPr>
              <p:blipFill>
                <a:blip r:embed="rId14" cstate="print">
                  <a:extLst/>
                </a:blip>
                <a:srcRect/>
                <a:stretch>
                  <a:fillRect/>
                </a:stretch>
              </p:blipFill>
              <p:spPr bwMode="auto">
                <a:xfrm>
                  <a:off x="2058241" y="2204836"/>
                  <a:ext cx="1741393" cy="327946"/>
                </a:xfrm>
                <a:prstGeom prst="rect">
                  <a:avLst/>
                </a:prstGeom>
                <a:noFill/>
                <a:effectLst>
                  <a:outerShdw blurRad="88900" algn="ctr" rotWithShape="0">
                    <a:prstClr val="black">
                      <a:alpha val="50000"/>
                    </a:prstClr>
                  </a:outerShdw>
                </a:effectLst>
                <a:extLst/>
              </p:spPr>
            </p:pic>
            <p:pic>
              <p:nvPicPr>
                <p:cNvPr id="65" name="Picture 7" descr="\\eventsql\dvd\Online_ART\DVD_ART36\Logos\Microsoft Dynamics\Dynamics - overall brand\dynamics brand rev h.png"/>
                <p:cNvPicPr>
                  <a:picLocks noChangeAspect="1" noChangeArrowheads="1"/>
                </p:cNvPicPr>
                <p:nvPr/>
              </p:nvPicPr>
              <p:blipFill>
                <a:blip r:embed="rId15" cstate="print"/>
                <a:stretch>
                  <a:fillRect/>
                </a:stretch>
              </p:blipFill>
              <p:spPr bwMode="auto">
                <a:xfrm>
                  <a:off x="1912691" y="2964294"/>
                  <a:ext cx="2032492" cy="456273"/>
                </a:xfrm>
                <a:prstGeom prst="rect">
                  <a:avLst/>
                </a:prstGeom>
                <a:noFill/>
                <a:effectLst>
                  <a:outerShdw blurRad="88900" algn="ctr" rotWithShape="0">
                    <a:prstClr val="black">
                      <a:alpha val="50000"/>
                    </a:prstClr>
                  </a:outerShdw>
                </a:effectLst>
                <a:extLst/>
              </p:spPr>
            </p:pic>
          </p:grpSp>
          <p:grpSp>
            <p:nvGrpSpPr>
              <p:cNvPr id="2048" name="Group 96"/>
              <p:cNvGrpSpPr/>
              <p:nvPr/>
            </p:nvGrpSpPr>
            <p:grpSpPr>
              <a:xfrm>
                <a:off x="4724400" y="2085976"/>
                <a:ext cx="640080" cy="1444752"/>
                <a:chOff x="4295775" y="2085976"/>
                <a:chExt cx="640080" cy="1444752"/>
              </a:xfrm>
            </p:grpSpPr>
            <p:cxnSp>
              <p:nvCxnSpPr>
                <p:cNvPr id="82" name="Straight Connector 81"/>
                <p:cNvCxnSpPr/>
                <p:nvPr/>
              </p:nvCxnSpPr>
              <p:spPr>
                <a:xfrm rot="5400000">
                  <a:off x="3893439" y="2808350"/>
                  <a:ext cx="1444752" cy="3"/>
                </a:xfrm>
                <a:prstGeom prst="line">
                  <a:avLst/>
                </a:prstGeom>
                <a:ln w="60325">
                  <a:gradFill>
                    <a:gsLst>
                      <a:gs pos="0">
                        <a:schemeClr val="accent2">
                          <a:lumMod val="75000"/>
                          <a:alpha val="0"/>
                        </a:schemeClr>
                      </a:gs>
                      <a:gs pos="20000">
                        <a:schemeClr val="accent2">
                          <a:lumMod val="75000"/>
                        </a:schemeClr>
                      </a:gs>
                      <a:gs pos="80000">
                        <a:schemeClr val="accent2">
                          <a:lumMod val="75000"/>
                        </a:schemeClr>
                      </a:gs>
                      <a:gs pos="100000">
                        <a:schemeClr val="accent2">
                          <a:lumMod val="75000"/>
                          <a:alpha val="0"/>
                        </a:schemeClr>
                      </a:gs>
                    </a:gsLst>
                    <a:lin ang="0" scaled="0"/>
                  </a:gradFill>
                  <a:prstDash val="sysDot"/>
                </a:ln>
              </p:spPr>
              <p:style>
                <a:lnRef idx="1">
                  <a:schemeClr val="accent1"/>
                </a:lnRef>
                <a:fillRef idx="0">
                  <a:schemeClr val="accent1"/>
                </a:fillRef>
                <a:effectRef idx="0">
                  <a:schemeClr val="accent1"/>
                </a:effectRef>
                <a:fontRef idx="minor">
                  <a:schemeClr val="tx1"/>
                </a:fontRef>
              </p:style>
            </p:cxnSp>
            <p:pic>
              <p:nvPicPr>
                <p:cNvPr id="2056" name="Picture 8" descr="D:\SilverFox\Iconshock\Super Vista style\Super Vista - Networking\png\256\firewall_256.png"/>
                <p:cNvPicPr>
                  <a:picLocks noChangeAspect="1" noChangeArrowheads="1"/>
                </p:cNvPicPr>
                <p:nvPr/>
              </p:nvPicPr>
              <p:blipFill>
                <a:blip r:embed="rId16" cstate="print"/>
                <a:srcRect/>
                <a:stretch>
                  <a:fillRect/>
                </a:stretch>
              </p:blipFill>
              <p:spPr bwMode="auto">
                <a:xfrm>
                  <a:off x="4295775" y="2432050"/>
                  <a:ext cx="640080" cy="640080"/>
                </a:xfrm>
                <a:prstGeom prst="rect">
                  <a:avLst/>
                </a:prstGeom>
                <a:noFill/>
                <a:effectLst>
                  <a:outerShdw blurRad="88900" algn="ctr" rotWithShape="0">
                    <a:prstClr val="black">
                      <a:alpha val="50000"/>
                    </a:prstClr>
                  </a:outerShdw>
                </a:effectLst>
              </p:spPr>
            </p:pic>
          </p:grpSp>
        </p:grpSp>
      </p:grpSp>
      <p:grpSp>
        <p:nvGrpSpPr>
          <p:cNvPr id="2049" name="Group 111"/>
          <p:cNvGrpSpPr/>
          <p:nvPr/>
        </p:nvGrpSpPr>
        <p:grpSpPr>
          <a:xfrm>
            <a:off x="731838" y="3635723"/>
            <a:ext cx="3470592" cy="1444753"/>
            <a:chOff x="731838" y="3635723"/>
            <a:chExt cx="3470592" cy="1444753"/>
          </a:xfrm>
        </p:grpSpPr>
        <p:sp>
          <p:nvSpPr>
            <p:cNvPr id="20" name="Rectangle 19"/>
            <p:cNvSpPr/>
            <p:nvPr/>
          </p:nvSpPr>
          <p:spPr bwMode="auto">
            <a:xfrm>
              <a:off x="731838" y="3635723"/>
              <a:ext cx="1020762" cy="1444752"/>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2051" name="Group 124"/>
            <p:cNvGrpSpPr/>
            <p:nvPr/>
          </p:nvGrpSpPr>
          <p:grpSpPr>
            <a:xfrm>
              <a:off x="1602133" y="3635724"/>
              <a:ext cx="2600297" cy="1444752"/>
              <a:chOff x="2764183" y="3635724"/>
              <a:chExt cx="2600297" cy="1444752"/>
            </a:xfrm>
          </p:grpSpPr>
          <p:grpSp>
            <p:nvGrpSpPr>
              <p:cNvPr id="2052" name="Group 78"/>
              <p:cNvGrpSpPr/>
              <p:nvPr/>
            </p:nvGrpSpPr>
            <p:grpSpPr>
              <a:xfrm>
                <a:off x="2764183" y="3942110"/>
                <a:ext cx="1253433" cy="831155"/>
                <a:chOff x="2273931" y="3876675"/>
                <a:chExt cx="1310012" cy="868673"/>
              </a:xfrm>
            </p:grpSpPr>
            <p:pic>
              <p:nvPicPr>
                <p:cNvPr id="59" name="Picture 12" descr="\\eventsql\dvd\Online_ART\DVD_ART36\Logos\SQL Server\SQL Server (brand)\SQL Server generic brand Grid h.png"/>
                <p:cNvPicPr>
                  <a:picLocks noChangeAspect="1" noChangeArrowheads="1"/>
                </p:cNvPicPr>
                <p:nvPr/>
              </p:nvPicPr>
              <p:blipFill>
                <a:blip r:embed="rId17" cstate="print"/>
                <a:stretch>
                  <a:fillRect/>
                </a:stretch>
              </p:blipFill>
              <p:spPr bwMode="auto">
                <a:xfrm>
                  <a:off x="2273931" y="3876675"/>
                  <a:ext cx="1310012" cy="361950"/>
                </a:xfrm>
                <a:prstGeom prst="rect">
                  <a:avLst/>
                </a:prstGeom>
                <a:noFill/>
                <a:effectLst>
                  <a:outerShdw blurRad="88900" algn="ctr" rotWithShape="0">
                    <a:prstClr val="black">
                      <a:alpha val="50000"/>
                    </a:prstClr>
                  </a:outerShdw>
                </a:effectLst>
                <a:extLst/>
              </p:spPr>
            </p:pic>
            <p:pic>
              <p:nvPicPr>
                <p:cNvPr id="60" name="Picture 13" descr="\\eventsql\dvd\Online_ART\DVD_ART36\Logos\Microsoft .NET - NET (brand)\.net bl h.png"/>
                <p:cNvPicPr>
                  <a:picLocks noChangeAspect="1" noChangeArrowheads="1"/>
                </p:cNvPicPr>
                <p:nvPr/>
              </p:nvPicPr>
              <p:blipFill>
                <a:blip r:embed="rId18" cstate="print"/>
                <a:stretch>
                  <a:fillRect/>
                </a:stretch>
              </p:blipFill>
              <p:spPr bwMode="auto">
                <a:xfrm>
                  <a:off x="2395537" y="4473931"/>
                  <a:ext cx="1066800" cy="271417"/>
                </a:xfrm>
                <a:prstGeom prst="rect">
                  <a:avLst/>
                </a:prstGeom>
                <a:noFill/>
                <a:effectLst>
                  <a:outerShdw blurRad="88900" algn="ctr" rotWithShape="0">
                    <a:prstClr val="black">
                      <a:alpha val="50000"/>
                    </a:prstClr>
                  </a:outerShdw>
                </a:effectLst>
                <a:extLst/>
              </p:spPr>
            </p:pic>
          </p:grpSp>
          <p:grpSp>
            <p:nvGrpSpPr>
              <p:cNvPr id="2053" name="Group 95"/>
              <p:cNvGrpSpPr/>
              <p:nvPr/>
            </p:nvGrpSpPr>
            <p:grpSpPr>
              <a:xfrm>
                <a:off x="4724400" y="3635724"/>
                <a:ext cx="640080" cy="1444752"/>
                <a:chOff x="4295775" y="3635724"/>
                <a:chExt cx="640080" cy="1444752"/>
              </a:xfrm>
            </p:grpSpPr>
            <p:cxnSp>
              <p:nvCxnSpPr>
                <p:cNvPr id="90" name="Straight Connector 89"/>
                <p:cNvCxnSpPr/>
                <p:nvPr/>
              </p:nvCxnSpPr>
              <p:spPr>
                <a:xfrm rot="5400000">
                  <a:off x="3893439" y="4358098"/>
                  <a:ext cx="1444752" cy="3"/>
                </a:xfrm>
                <a:prstGeom prst="line">
                  <a:avLst/>
                </a:prstGeom>
                <a:ln w="60325">
                  <a:gradFill>
                    <a:gsLst>
                      <a:gs pos="0">
                        <a:schemeClr val="accent2">
                          <a:lumMod val="75000"/>
                          <a:alpha val="0"/>
                        </a:schemeClr>
                      </a:gs>
                      <a:gs pos="20000">
                        <a:schemeClr val="accent2">
                          <a:lumMod val="75000"/>
                        </a:schemeClr>
                      </a:gs>
                      <a:gs pos="80000">
                        <a:schemeClr val="accent2">
                          <a:lumMod val="75000"/>
                        </a:schemeClr>
                      </a:gs>
                      <a:gs pos="100000">
                        <a:schemeClr val="accent2">
                          <a:lumMod val="75000"/>
                          <a:alpha val="0"/>
                        </a:schemeClr>
                      </a:gs>
                    </a:gsLst>
                    <a:lin ang="0" scaled="0"/>
                  </a:gradFill>
                  <a:prstDash val="sysDot"/>
                </a:ln>
              </p:spPr>
              <p:style>
                <a:lnRef idx="1">
                  <a:schemeClr val="accent1"/>
                </a:lnRef>
                <a:fillRef idx="0">
                  <a:schemeClr val="accent1"/>
                </a:fillRef>
                <a:effectRef idx="0">
                  <a:schemeClr val="accent1"/>
                </a:effectRef>
                <a:fontRef idx="minor">
                  <a:schemeClr val="tx1"/>
                </a:fontRef>
              </p:style>
            </p:cxnSp>
            <p:pic>
              <p:nvPicPr>
                <p:cNvPr id="88" name="Picture 8" descr="D:\SilverFox\Iconshock\Super Vista style\Super Vista - Networking\png\256\firewall_256.png"/>
                <p:cNvPicPr>
                  <a:picLocks noChangeAspect="1" noChangeArrowheads="1"/>
                </p:cNvPicPr>
                <p:nvPr/>
              </p:nvPicPr>
              <p:blipFill>
                <a:blip r:embed="rId16" cstate="print"/>
                <a:srcRect/>
                <a:stretch>
                  <a:fillRect/>
                </a:stretch>
              </p:blipFill>
              <p:spPr bwMode="auto">
                <a:xfrm>
                  <a:off x="4295775" y="3981798"/>
                  <a:ext cx="640080" cy="640080"/>
                </a:xfrm>
                <a:prstGeom prst="rect">
                  <a:avLst/>
                </a:prstGeom>
                <a:noFill/>
                <a:effectLst>
                  <a:outerShdw blurRad="88900" algn="ctr" rotWithShape="0">
                    <a:prstClr val="black">
                      <a:alpha val="50000"/>
                    </a:prstClr>
                  </a:outerShdw>
                </a:effectLst>
              </p:spPr>
            </p:pic>
          </p:grpSp>
        </p:grpSp>
      </p:grpSp>
      <p:grpSp>
        <p:nvGrpSpPr>
          <p:cNvPr id="2054" name="Group 110"/>
          <p:cNvGrpSpPr/>
          <p:nvPr/>
        </p:nvGrpSpPr>
        <p:grpSpPr>
          <a:xfrm>
            <a:off x="731838" y="5185472"/>
            <a:ext cx="3470592" cy="1444753"/>
            <a:chOff x="731838" y="5185472"/>
            <a:chExt cx="3470592" cy="1444753"/>
          </a:xfrm>
        </p:grpSpPr>
        <p:sp>
          <p:nvSpPr>
            <p:cNvPr id="21" name="Rectangle 20"/>
            <p:cNvSpPr/>
            <p:nvPr/>
          </p:nvSpPr>
          <p:spPr bwMode="auto">
            <a:xfrm>
              <a:off x="731838" y="5185472"/>
              <a:ext cx="1020762" cy="1444752"/>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2055" name="Group 123"/>
            <p:cNvGrpSpPr/>
            <p:nvPr/>
          </p:nvGrpSpPr>
          <p:grpSpPr>
            <a:xfrm>
              <a:off x="904875" y="5185473"/>
              <a:ext cx="3297555" cy="1444752"/>
              <a:chOff x="2066925" y="5185473"/>
              <a:chExt cx="3297555" cy="1444752"/>
            </a:xfrm>
          </p:grpSpPr>
          <p:grpSp>
            <p:nvGrpSpPr>
              <p:cNvPr id="2057" name="Group 66"/>
              <p:cNvGrpSpPr/>
              <p:nvPr/>
            </p:nvGrpSpPr>
            <p:grpSpPr>
              <a:xfrm>
                <a:off x="2066925" y="5313255"/>
                <a:ext cx="2743200" cy="1188363"/>
                <a:chOff x="5895975" y="5273095"/>
                <a:chExt cx="2867025" cy="1242005"/>
              </a:xfrm>
            </p:grpSpPr>
            <p:pic>
              <p:nvPicPr>
                <p:cNvPr id="68" name="Picture 18" descr="\\eventsql\dvd\Online_ART\DVD_ART36\Logos\System Center\System Center generic brand Grid h r.png"/>
                <p:cNvPicPr>
                  <a:picLocks noChangeAspect="1" noChangeArrowheads="1"/>
                </p:cNvPicPr>
                <p:nvPr/>
              </p:nvPicPr>
              <p:blipFill>
                <a:blip r:embed="rId19" cstate="print">
                  <a:extLst/>
                </a:blip>
                <a:srcRect/>
                <a:stretch>
                  <a:fillRect/>
                </a:stretch>
              </p:blipFill>
              <p:spPr bwMode="auto">
                <a:xfrm>
                  <a:off x="6567487" y="5273095"/>
                  <a:ext cx="1524000" cy="335028"/>
                </a:xfrm>
                <a:prstGeom prst="rect">
                  <a:avLst/>
                </a:prstGeom>
                <a:noFill/>
                <a:effectLst>
                  <a:outerShdw blurRad="88900" algn="ctr" rotWithShape="0">
                    <a:prstClr val="black">
                      <a:alpha val="50000"/>
                    </a:prstClr>
                  </a:outerShdw>
                </a:effectLst>
                <a:extLst/>
              </p:spPr>
            </p:pic>
            <p:pic>
              <p:nvPicPr>
                <p:cNvPr id="69" name="Picture 20" descr="\\eventsql\dvd\Online_ART\DVD_ART36\Logos\Windows Server (brand)\Windows Server brand logo hr.png"/>
                <p:cNvPicPr>
                  <a:picLocks noChangeAspect="1" noChangeArrowheads="1"/>
                </p:cNvPicPr>
                <p:nvPr/>
              </p:nvPicPr>
              <p:blipFill>
                <a:blip r:embed="rId20" cstate="print">
                  <a:extLst/>
                </a:blip>
                <a:srcRect/>
                <a:stretch>
                  <a:fillRect/>
                </a:stretch>
              </p:blipFill>
              <p:spPr bwMode="auto">
                <a:xfrm>
                  <a:off x="6514842" y="5705445"/>
                  <a:ext cx="1629290" cy="300852"/>
                </a:xfrm>
                <a:prstGeom prst="rect">
                  <a:avLst/>
                </a:prstGeom>
                <a:noFill/>
                <a:effectLst>
                  <a:outerShdw blurRad="88900" algn="ctr" rotWithShape="0">
                    <a:prstClr val="black">
                      <a:alpha val="50000"/>
                    </a:prstClr>
                  </a:outerShdw>
                </a:effectLst>
                <a:extLst/>
              </p:spPr>
            </p:pic>
            <p:grpSp>
              <p:nvGrpSpPr>
                <p:cNvPr id="2059" name="Group 46"/>
                <p:cNvGrpSpPr/>
                <p:nvPr/>
              </p:nvGrpSpPr>
              <p:grpSpPr>
                <a:xfrm>
                  <a:off x="5895975" y="6103620"/>
                  <a:ext cx="2867025" cy="411480"/>
                  <a:chOff x="5895974" y="6160770"/>
                  <a:chExt cx="2867025" cy="411480"/>
                </a:xfrm>
              </p:grpSpPr>
              <p:sp>
                <p:nvSpPr>
                  <p:cNvPr id="71" name="Rounded Rectangle 70"/>
                  <p:cNvSpPr/>
                  <p:nvPr/>
                </p:nvSpPr>
                <p:spPr bwMode="auto">
                  <a:xfrm>
                    <a:off x="5895974" y="6160770"/>
                    <a:ext cx="2867025" cy="411480"/>
                  </a:xfrm>
                  <a:prstGeom prst="roundRect">
                    <a:avLst/>
                  </a:prstGeom>
                  <a:solidFill>
                    <a:srgbClr val="000000">
                      <a:alpha val="30000"/>
                    </a:srgbClr>
                  </a:solidFill>
                  <a:ln w="25400">
                    <a:noFill/>
                    <a:prstDash val="sysDot"/>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18288" tIns="0" rIns="18288" bIns="0" numCol="1" rtlCol="0" anchor="ctr" anchorCtr="0" compatLnSpc="1">
                    <a:prstTxWarp prst="textNoShape">
                      <a:avLst/>
                    </a:prstTxWarp>
                  </a:bodyPr>
                  <a:lstStyle/>
                  <a:p>
                    <a:pPr algn="ctr" fontAlgn="base">
                      <a:lnSpc>
                        <a:spcPct val="90000"/>
                      </a:lnSpc>
                      <a:spcBef>
                        <a:spcPct val="0"/>
                      </a:spcBef>
                      <a:spcAft>
                        <a:spcPts val="600"/>
                      </a:spcAft>
                      <a:defRPr/>
                    </a:pPr>
                    <a:endParaRPr lang="en-US" sz="1200" dirty="0" smtClean="0">
                      <a:gradFill>
                        <a:gsLst>
                          <a:gs pos="0">
                            <a:schemeClr val="tx1"/>
                          </a:gs>
                          <a:gs pos="100000">
                            <a:schemeClr val="tx1"/>
                          </a:gs>
                        </a:gsLst>
                        <a:lin ang="16200000" scaled="0"/>
                      </a:gradFill>
                      <a:latin typeface="Segoe UI" pitchFamily="34" charset="0"/>
                    </a:endParaRPr>
                  </a:p>
                </p:txBody>
              </p:sp>
              <p:grpSp>
                <p:nvGrpSpPr>
                  <p:cNvPr id="2062" name="Group 38"/>
                  <p:cNvGrpSpPr/>
                  <p:nvPr/>
                </p:nvGrpSpPr>
                <p:grpSpPr>
                  <a:xfrm>
                    <a:off x="5984545" y="6180951"/>
                    <a:ext cx="2601055" cy="327257"/>
                    <a:chOff x="5984545" y="6114276"/>
                    <a:chExt cx="2601055" cy="327257"/>
                  </a:xfrm>
                </p:grpSpPr>
                <p:pic>
                  <p:nvPicPr>
                    <p:cNvPr id="73" name="Picture 2" descr="D:\SilverFox\DVD_ART36\Logos\MICROSOFT (brand)\Microsoft corporate logo white.png"/>
                    <p:cNvPicPr>
                      <a:picLocks noChangeAspect="1" noChangeArrowheads="1"/>
                    </p:cNvPicPr>
                    <p:nvPr/>
                  </p:nvPicPr>
                  <p:blipFill>
                    <a:blip r:embed="rId21" cstate="print"/>
                    <a:srcRect/>
                    <a:stretch>
                      <a:fillRect/>
                    </a:stretch>
                  </p:blipFill>
                  <p:spPr bwMode="auto">
                    <a:xfrm>
                      <a:off x="5984545" y="6159950"/>
                      <a:ext cx="736759" cy="126302"/>
                    </a:xfrm>
                    <a:prstGeom prst="rect">
                      <a:avLst/>
                    </a:prstGeom>
                    <a:noFill/>
                  </p:spPr>
                </p:pic>
                <p:sp>
                  <p:nvSpPr>
                    <p:cNvPr id="74" name="TextBox 73"/>
                    <p:cNvSpPr txBox="1"/>
                    <p:nvPr/>
                  </p:nvSpPr>
                  <p:spPr>
                    <a:xfrm>
                      <a:off x="6798251" y="6133756"/>
                      <a:ext cx="1787349" cy="307777"/>
                    </a:xfrm>
                    <a:prstGeom prst="rect">
                      <a:avLst/>
                    </a:prstGeom>
                    <a:noFill/>
                  </p:spPr>
                  <p:txBody>
                    <a:bodyPr wrap="none" lIns="0" tIns="0" rIns="0" bIns="0" rtlCol="0">
                      <a:spAutoFit/>
                    </a:bodyPr>
                    <a:lstStyle/>
                    <a:p>
                      <a:r>
                        <a:rPr lang="en-US" sz="1100" dirty="0" smtClean="0">
                          <a:gradFill>
                            <a:gsLst>
                              <a:gs pos="0">
                                <a:schemeClr val="tx1"/>
                              </a:gs>
                              <a:gs pos="100000">
                                <a:schemeClr val="tx1"/>
                              </a:gs>
                            </a:gsLst>
                            <a:lin ang="16200000" scaled="0"/>
                          </a:gradFill>
                          <a:effectLst>
                            <a:outerShdw blurRad="25400" dist="12700" dir="2700000" algn="tl" rotWithShape="0">
                              <a:prstClr val="black">
                                <a:alpha val="40000"/>
                              </a:prstClr>
                            </a:outerShdw>
                          </a:effectLst>
                          <a:latin typeface="Segoe UI" pitchFamily="34" charset="0"/>
                        </a:rPr>
                        <a:t>Dynamic Data Center Toolkit</a:t>
                      </a:r>
                    </a:p>
                    <a:p>
                      <a:r>
                        <a:rPr lang="en-US" sz="900" dirty="0" smtClean="0">
                          <a:gradFill>
                            <a:gsLst>
                              <a:gs pos="0">
                                <a:schemeClr val="tx1"/>
                              </a:gs>
                              <a:gs pos="100000">
                                <a:schemeClr val="tx1"/>
                              </a:gs>
                            </a:gsLst>
                            <a:lin ang="16200000" scaled="0"/>
                          </a:gradFill>
                          <a:effectLst>
                            <a:outerShdw blurRad="25400" dist="12700" dir="2700000" algn="tl" rotWithShape="0">
                              <a:prstClr val="black">
                                <a:alpha val="40000"/>
                              </a:prstClr>
                            </a:outerShdw>
                          </a:effectLst>
                          <a:latin typeface="Segoe UI" pitchFamily="34" charset="0"/>
                        </a:rPr>
                        <a:t>For Enterprises</a:t>
                      </a:r>
                    </a:p>
                  </p:txBody>
                </p:sp>
                <p:sp>
                  <p:nvSpPr>
                    <p:cNvPr id="75" name="TextBox 74"/>
                    <p:cNvSpPr txBox="1"/>
                    <p:nvPr/>
                  </p:nvSpPr>
                  <p:spPr>
                    <a:xfrm>
                      <a:off x="6734175" y="6114276"/>
                      <a:ext cx="72136" cy="169277"/>
                    </a:xfrm>
                    <a:prstGeom prst="rect">
                      <a:avLst/>
                    </a:prstGeom>
                    <a:noFill/>
                  </p:spPr>
                  <p:txBody>
                    <a:bodyPr wrap="none" lIns="0" tIns="0" rIns="0" bIns="0" rtlCol="0">
                      <a:spAutoFit/>
                    </a:bodyPr>
                    <a:lstStyle/>
                    <a:p>
                      <a:r>
                        <a:rPr lang="en-US" sz="1100" dirty="0" smtClean="0">
                          <a:gradFill>
                            <a:gsLst>
                              <a:gs pos="0">
                                <a:schemeClr val="tx1"/>
                              </a:gs>
                              <a:gs pos="100000">
                                <a:schemeClr val="tx1"/>
                              </a:gs>
                            </a:gsLst>
                            <a:lin ang="16200000" scaled="0"/>
                          </a:gradFill>
                          <a:effectLst>
                            <a:outerShdw blurRad="25400" dist="12700" dir="2700000" algn="tl" rotWithShape="0">
                              <a:prstClr val="black">
                                <a:alpha val="40000"/>
                              </a:prstClr>
                            </a:outerShdw>
                          </a:effectLst>
                          <a:latin typeface="Segoe UI" pitchFamily="34" charset="0"/>
                        </a:rPr>
                        <a:t>| </a:t>
                      </a:r>
                    </a:p>
                  </p:txBody>
                </p:sp>
              </p:grpSp>
            </p:grpSp>
          </p:grpSp>
          <p:grpSp>
            <p:nvGrpSpPr>
              <p:cNvPr id="2063" name="Group 94"/>
              <p:cNvGrpSpPr/>
              <p:nvPr/>
            </p:nvGrpSpPr>
            <p:grpSpPr>
              <a:xfrm>
                <a:off x="4724400" y="5185473"/>
                <a:ext cx="640080" cy="1444752"/>
                <a:chOff x="4295775" y="5185473"/>
                <a:chExt cx="640080" cy="1444752"/>
              </a:xfrm>
            </p:grpSpPr>
            <p:cxnSp>
              <p:nvCxnSpPr>
                <p:cNvPr id="91" name="Straight Connector 90"/>
                <p:cNvCxnSpPr/>
                <p:nvPr/>
              </p:nvCxnSpPr>
              <p:spPr>
                <a:xfrm rot="5400000">
                  <a:off x="3893439" y="5907847"/>
                  <a:ext cx="1444752" cy="3"/>
                </a:xfrm>
                <a:prstGeom prst="line">
                  <a:avLst/>
                </a:prstGeom>
                <a:ln w="60325">
                  <a:gradFill>
                    <a:gsLst>
                      <a:gs pos="0">
                        <a:schemeClr val="accent2">
                          <a:lumMod val="75000"/>
                          <a:alpha val="0"/>
                        </a:schemeClr>
                      </a:gs>
                      <a:gs pos="20000">
                        <a:schemeClr val="accent2">
                          <a:lumMod val="75000"/>
                        </a:schemeClr>
                      </a:gs>
                      <a:gs pos="80000">
                        <a:schemeClr val="accent2">
                          <a:lumMod val="75000"/>
                        </a:schemeClr>
                      </a:gs>
                      <a:gs pos="100000">
                        <a:schemeClr val="accent2">
                          <a:lumMod val="75000"/>
                          <a:alpha val="0"/>
                        </a:schemeClr>
                      </a:gs>
                    </a:gsLst>
                    <a:lin ang="0" scaled="0"/>
                  </a:gradFill>
                  <a:prstDash val="sysDot"/>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9" name="Picture 8" descr="D:\SilverFox\Iconshock\Super Vista style\Super Vista - Networking\png\256\firewall_256.png"/>
                <p:cNvPicPr>
                  <a:picLocks noChangeAspect="1" noChangeArrowheads="1"/>
                </p:cNvPicPr>
                <p:nvPr/>
              </p:nvPicPr>
              <p:blipFill>
                <a:blip r:embed="rId16" cstate="print"/>
                <a:srcRect/>
                <a:stretch>
                  <a:fillRect/>
                </a:stretch>
              </p:blipFill>
              <p:spPr bwMode="auto">
                <a:xfrm>
                  <a:off x="4295775" y="5531959"/>
                  <a:ext cx="640080" cy="640080"/>
                </a:xfrm>
                <a:prstGeom prst="rect">
                  <a:avLst/>
                </a:prstGeom>
                <a:noFill/>
                <a:effectLst>
                  <a:outerShdw blurRad="88900" algn="ctr" rotWithShape="0">
                    <a:prstClr val="black">
                      <a:alpha val="50000"/>
                    </a:prstClr>
                  </a:outerShdw>
                </a:effectLst>
              </p:spPr>
            </p:pic>
          </p:grpSp>
        </p:grpSp>
      </p:grpSp>
      <p:sp>
        <p:nvSpPr>
          <p:cNvPr id="81" name="Rectangle 80"/>
          <p:cNvSpPr/>
          <p:nvPr/>
        </p:nvSpPr>
        <p:spPr bwMode="auto">
          <a:xfrm>
            <a:off x="1" y="2085974"/>
            <a:ext cx="730250" cy="4543425"/>
          </a:xfrm>
          <a:prstGeom prst="rect">
            <a:avLst/>
          </a:prstGeom>
          <a:solidFill>
            <a:srgbClr val="FFFFFF">
              <a:alpha val="20000"/>
            </a:srgbClr>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3" name="TextBox 82"/>
          <p:cNvSpPr txBox="1"/>
          <p:nvPr/>
        </p:nvSpPr>
        <p:spPr>
          <a:xfrm rot="16200000">
            <a:off x="-879363" y="4233037"/>
            <a:ext cx="2714626" cy="249299"/>
          </a:xfrm>
          <a:prstGeom prst="rect">
            <a:avLst/>
          </a:prstGeom>
          <a:noFill/>
        </p:spPr>
        <p:txBody>
          <a:bodyPr wrap="square" lIns="0" tIns="0" rIns="0" bIns="0" rtlCol="0">
            <a:spAutoFit/>
          </a:bodyPr>
          <a:lstStyle/>
          <a:p>
            <a:pPr algn="ctr">
              <a:lnSpc>
                <a:spcPct val="90000"/>
              </a:lnSpc>
            </a:pPr>
            <a:r>
              <a:rPr lang="en-US" b="1" dirty="0" smtClean="0">
                <a:gradFill>
                  <a:gsLst>
                    <a:gs pos="0">
                      <a:schemeClr val="bg2"/>
                    </a:gs>
                    <a:gs pos="100000">
                      <a:schemeClr val="bg2"/>
                    </a:gs>
                  </a:gsLst>
                  <a:lin ang="16200000" scaled="0"/>
                </a:gradFill>
                <a:effectLst>
                  <a:outerShdw blurRad="88900" algn="ctr" rotWithShape="0">
                    <a:schemeClr val="tx1">
                      <a:alpha val="62000"/>
                    </a:schemeClr>
                  </a:outerShdw>
                </a:effectLst>
                <a:latin typeface="Segoe UI" pitchFamily="34" charset="0"/>
              </a:rPr>
              <a:t>IT as a Service</a:t>
            </a:r>
          </a:p>
        </p:txBody>
      </p:sp>
      <p:grpSp>
        <p:nvGrpSpPr>
          <p:cNvPr id="2065" name="Group 106"/>
          <p:cNvGrpSpPr/>
          <p:nvPr/>
        </p:nvGrpSpPr>
        <p:grpSpPr>
          <a:xfrm>
            <a:off x="4351338" y="2085975"/>
            <a:ext cx="1466850" cy="1444752"/>
            <a:chOff x="4351338" y="2085975"/>
            <a:chExt cx="1466850" cy="1444752"/>
          </a:xfrm>
        </p:grpSpPr>
        <p:sp>
          <p:nvSpPr>
            <p:cNvPr id="103" name="Rectangle 102"/>
            <p:cNvSpPr/>
            <p:nvPr/>
          </p:nvSpPr>
          <p:spPr bwMode="auto">
            <a:xfrm>
              <a:off x="5465763" y="2085975"/>
              <a:ext cx="352425" cy="1444752"/>
            </a:xfrm>
            <a:prstGeom prst="rect">
              <a:avLst/>
            </a:prstGeom>
            <a:gradFill>
              <a:gsLst>
                <a:gs pos="0">
                  <a:srgbClr val="0F2F55">
                    <a:alpha val="0"/>
                  </a:srgbClr>
                </a:gs>
                <a:gs pos="100000">
                  <a:srgbClr val="0F2F55">
                    <a:alpha val="3000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4" name="Rectangle 83"/>
            <p:cNvSpPr/>
            <p:nvPr/>
          </p:nvSpPr>
          <p:spPr bwMode="auto">
            <a:xfrm>
              <a:off x="4351338" y="2085975"/>
              <a:ext cx="352425" cy="1444752"/>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TextBox 10"/>
            <p:cNvSpPr txBox="1"/>
            <p:nvPr/>
          </p:nvSpPr>
          <p:spPr>
            <a:xfrm>
              <a:off x="4519893" y="2558640"/>
              <a:ext cx="1129740" cy="581698"/>
            </a:xfrm>
            <a:prstGeom prst="rect">
              <a:avLst/>
            </a:prstGeom>
            <a:noFill/>
          </p:spPr>
          <p:txBody>
            <a:bodyPr wrap="square" lIns="0" tIns="0" rIns="0" bIns="0" rtlCol="0">
              <a:spAutoFit/>
            </a:bodyPr>
            <a:lstStyle/>
            <a:p>
              <a:pPr algn="ctr">
                <a:lnSpc>
                  <a:spcPct val="90000"/>
                </a:lnSpc>
              </a:pPr>
              <a:r>
                <a:rPr lang="en-US" sz="1400" b="1" dirty="0"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Software as a Service</a:t>
              </a:r>
            </a:p>
            <a:p>
              <a:pPr algn="ctr">
                <a:lnSpc>
                  <a:spcPct val="90000"/>
                </a:lnSpc>
              </a:pPr>
              <a:r>
                <a:rPr lang="en-US" sz="1400" b="1" dirty="0"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a:t>
              </a:r>
              <a:r>
                <a:rPr lang="en-US" sz="1400" b="1" dirty="0" err="1"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SaaS</a:t>
              </a:r>
              <a:r>
                <a:rPr lang="en-US" sz="1400" b="1" dirty="0"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a:t>
              </a:r>
            </a:p>
          </p:txBody>
        </p:sp>
      </p:grpSp>
      <p:grpSp>
        <p:nvGrpSpPr>
          <p:cNvPr id="2066" name="Group 105"/>
          <p:cNvGrpSpPr/>
          <p:nvPr/>
        </p:nvGrpSpPr>
        <p:grpSpPr>
          <a:xfrm>
            <a:off x="4351338" y="3635723"/>
            <a:ext cx="1466850" cy="1444752"/>
            <a:chOff x="4351338" y="3635723"/>
            <a:chExt cx="1466850" cy="1444752"/>
          </a:xfrm>
        </p:grpSpPr>
        <p:sp>
          <p:nvSpPr>
            <p:cNvPr id="104" name="Rectangle 103"/>
            <p:cNvSpPr/>
            <p:nvPr/>
          </p:nvSpPr>
          <p:spPr bwMode="auto">
            <a:xfrm>
              <a:off x="5465763" y="3635723"/>
              <a:ext cx="352425" cy="1444752"/>
            </a:xfrm>
            <a:prstGeom prst="rect">
              <a:avLst/>
            </a:prstGeom>
            <a:gradFill>
              <a:gsLst>
                <a:gs pos="0">
                  <a:srgbClr val="0F2F55">
                    <a:alpha val="0"/>
                  </a:srgbClr>
                </a:gs>
                <a:gs pos="100000">
                  <a:srgbClr val="0F2F55">
                    <a:alpha val="3000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5" name="Rectangle 84"/>
            <p:cNvSpPr/>
            <p:nvPr/>
          </p:nvSpPr>
          <p:spPr bwMode="auto">
            <a:xfrm>
              <a:off x="4351338" y="3635723"/>
              <a:ext cx="352425" cy="1444752"/>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TextBox 11"/>
            <p:cNvSpPr txBox="1"/>
            <p:nvPr/>
          </p:nvSpPr>
          <p:spPr>
            <a:xfrm>
              <a:off x="4519892" y="4108388"/>
              <a:ext cx="1129743" cy="581698"/>
            </a:xfrm>
            <a:prstGeom prst="rect">
              <a:avLst/>
            </a:prstGeom>
            <a:noFill/>
          </p:spPr>
          <p:txBody>
            <a:bodyPr wrap="square" lIns="0" tIns="0" rIns="0" bIns="0" rtlCol="0">
              <a:spAutoFit/>
            </a:bodyPr>
            <a:lstStyle/>
            <a:p>
              <a:pPr algn="ctr">
                <a:lnSpc>
                  <a:spcPct val="90000"/>
                </a:lnSpc>
              </a:pPr>
              <a:r>
                <a:rPr lang="en-US" sz="1400" b="1" dirty="0"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Platform as a Service</a:t>
              </a:r>
            </a:p>
            <a:p>
              <a:pPr algn="ctr">
                <a:lnSpc>
                  <a:spcPct val="90000"/>
                </a:lnSpc>
              </a:pPr>
              <a:r>
                <a:rPr lang="en-US" sz="1400" b="1" dirty="0"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a:t>
              </a:r>
              <a:r>
                <a:rPr lang="en-US" sz="1400" b="1" dirty="0" err="1"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PaaS</a:t>
              </a:r>
              <a:r>
                <a:rPr lang="en-US" sz="1400" b="1" dirty="0"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a:t>
              </a:r>
            </a:p>
          </p:txBody>
        </p:sp>
      </p:grpSp>
      <p:grpSp>
        <p:nvGrpSpPr>
          <p:cNvPr id="2067" name="Group 101"/>
          <p:cNvGrpSpPr/>
          <p:nvPr/>
        </p:nvGrpSpPr>
        <p:grpSpPr>
          <a:xfrm>
            <a:off x="4351338" y="5185472"/>
            <a:ext cx="1466850" cy="1444752"/>
            <a:chOff x="4351338" y="5185472"/>
            <a:chExt cx="1466850" cy="1444752"/>
          </a:xfrm>
        </p:grpSpPr>
        <p:sp>
          <p:nvSpPr>
            <p:cNvPr id="105" name="Rectangle 104"/>
            <p:cNvSpPr/>
            <p:nvPr/>
          </p:nvSpPr>
          <p:spPr bwMode="auto">
            <a:xfrm>
              <a:off x="5465763" y="5185472"/>
              <a:ext cx="352425" cy="1444752"/>
            </a:xfrm>
            <a:prstGeom prst="rect">
              <a:avLst/>
            </a:prstGeom>
            <a:gradFill>
              <a:gsLst>
                <a:gs pos="0">
                  <a:srgbClr val="0F2F55">
                    <a:alpha val="0"/>
                  </a:srgbClr>
                </a:gs>
                <a:gs pos="100000">
                  <a:srgbClr val="0F2F55">
                    <a:alpha val="30000"/>
                  </a:srgbClr>
                </a:gs>
              </a:gsLst>
              <a:lin ang="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6" name="Rectangle 85"/>
            <p:cNvSpPr/>
            <p:nvPr/>
          </p:nvSpPr>
          <p:spPr bwMode="auto">
            <a:xfrm>
              <a:off x="4351338" y="5185472"/>
              <a:ext cx="352425" cy="1444752"/>
            </a:xfrm>
            <a:prstGeom prst="rect">
              <a:avLst/>
            </a:prstGeom>
            <a:gradFill>
              <a:gsLst>
                <a:gs pos="0">
                  <a:srgbClr val="0F2F55">
                    <a:alpha val="0"/>
                  </a:srgbClr>
                </a:gs>
                <a:gs pos="100000">
                  <a:srgbClr val="0F2F55">
                    <a:alpha val="30000"/>
                  </a:srgbClr>
                </a:gs>
              </a:gsLst>
              <a:lin ang="10800000" scaled="0"/>
            </a:gra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 name="TextBox 12"/>
            <p:cNvSpPr txBox="1"/>
            <p:nvPr/>
          </p:nvSpPr>
          <p:spPr>
            <a:xfrm>
              <a:off x="4413251" y="5658137"/>
              <a:ext cx="1343024" cy="581698"/>
            </a:xfrm>
            <a:prstGeom prst="rect">
              <a:avLst/>
            </a:prstGeom>
            <a:noFill/>
          </p:spPr>
          <p:txBody>
            <a:bodyPr wrap="square" lIns="0" tIns="0" rIns="0" bIns="0" rtlCol="0">
              <a:spAutoFit/>
            </a:bodyPr>
            <a:lstStyle/>
            <a:p>
              <a:pPr algn="ctr">
                <a:lnSpc>
                  <a:spcPct val="90000"/>
                </a:lnSpc>
              </a:pPr>
              <a:r>
                <a:rPr lang="en-US" sz="1400" b="1" dirty="0"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Infrastructure as a Service</a:t>
              </a:r>
            </a:p>
            <a:p>
              <a:pPr algn="ctr">
                <a:lnSpc>
                  <a:spcPct val="90000"/>
                </a:lnSpc>
              </a:pPr>
              <a:r>
                <a:rPr lang="en-US" sz="1400" b="1" dirty="0"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a:t>
              </a:r>
              <a:r>
                <a:rPr lang="en-US" sz="1400" b="1" dirty="0" err="1"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IaaS</a:t>
              </a:r>
              <a:r>
                <a:rPr lang="en-US" sz="1400" b="1" dirty="0" smtClean="0">
                  <a:gradFill>
                    <a:gsLst>
                      <a:gs pos="0">
                        <a:schemeClr val="tx1"/>
                      </a:gs>
                      <a:gs pos="100000">
                        <a:schemeClr val="tx1"/>
                      </a:gs>
                    </a:gsLst>
                    <a:lin ang="16200000" scaled="0"/>
                  </a:gradFill>
                  <a:effectLst>
                    <a:outerShdw blurRad="88900" algn="ctr" rotWithShape="0">
                      <a:schemeClr val="bg2">
                        <a:lumMod val="50000"/>
                        <a:alpha val="62000"/>
                      </a:schemeClr>
                    </a:outerShdw>
                  </a:effectLst>
                  <a:latin typeface="Segoe UI" pitchFamily="34" charset="0"/>
                </a:rPr>
                <a:t>)</a:t>
              </a:r>
            </a:p>
          </p:txBody>
        </p:sp>
      </p:grpSp>
      <p:grpSp>
        <p:nvGrpSpPr>
          <p:cNvPr id="92" name="群組 91"/>
          <p:cNvGrpSpPr/>
          <p:nvPr/>
        </p:nvGrpSpPr>
        <p:grpSpPr>
          <a:xfrm>
            <a:off x="5943600" y="5210140"/>
            <a:ext cx="2438400" cy="1291478"/>
            <a:chOff x="5943600" y="5210140"/>
            <a:chExt cx="2438400" cy="1291478"/>
          </a:xfrm>
        </p:grpSpPr>
        <p:grpSp>
          <p:nvGrpSpPr>
            <p:cNvPr id="19" name="Group 55"/>
            <p:cNvGrpSpPr/>
            <p:nvPr/>
          </p:nvGrpSpPr>
          <p:grpSpPr>
            <a:xfrm>
              <a:off x="5943600" y="5562600"/>
              <a:ext cx="2438400" cy="939018"/>
              <a:chOff x="5895975" y="5273095"/>
              <a:chExt cx="2867025" cy="1242005"/>
            </a:xfrm>
          </p:grpSpPr>
          <p:pic>
            <p:nvPicPr>
              <p:cNvPr id="29" name="Picture 18" descr="\\eventsql\dvd\Online_ART\DVD_ART36\Logos\System Center\System Center generic brand Grid h r.png"/>
              <p:cNvPicPr>
                <a:picLocks noChangeAspect="1" noChangeArrowheads="1"/>
              </p:cNvPicPr>
              <p:nvPr/>
            </p:nvPicPr>
            <p:blipFill>
              <a:blip r:embed="rId19" cstate="print">
                <a:extLst/>
              </a:blip>
              <a:srcRect/>
              <a:stretch>
                <a:fillRect/>
              </a:stretch>
            </p:blipFill>
            <p:spPr bwMode="auto">
              <a:xfrm>
                <a:off x="6567487" y="5273095"/>
                <a:ext cx="1524000" cy="335028"/>
              </a:xfrm>
              <a:prstGeom prst="rect">
                <a:avLst/>
              </a:prstGeom>
              <a:extLst/>
            </p:spPr>
          </p:pic>
          <p:pic>
            <p:nvPicPr>
              <p:cNvPr id="30" name="Picture 20" descr="\\eventsql\dvd\Online_ART\DVD_ART36\Logos\Windows Server (brand)\Windows Server brand logo hr.png"/>
              <p:cNvPicPr>
                <a:picLocks noChangeAspect="1" noChangeArrowheads="1"/>
              </p:cNvPicPr>
              <p:nvPr/>
            </p:nvPicPr>
            <p:blipFill>
              <a:blip r:embed="rId20" cstate="print">
                <a:extLst/>
              </a:blip>
              <a:srcRect/>
              <a:stretch>
                <a:fillRect/>
              </a:stretch>
            </p:blipFill>
            <p:spPr bwMode="auto">
              <a:xfrm>
                <a:off x="6514842" y="5705445"/>
                <a:ext cx="1629290" cy="300852"/>
              </a:xfrm>
              <a:prstGeom prst="rect">
                <a:avLst/>
              </a:prstGeom>
              <a:extLst/>
            </p:spPr>
          </p:pic>
          <p:grpSp>
            <p:nvGrpSpPr>
              <p:cNvPr id="22" name="Group 46"/>
              <p:cNvGrpSpPr/>
              <p:nvPr/>
            </p:nvGrpSpPr>
            <p:grpSpPr>
              <a:xfrm>
                <a:off x="5895975" y="6103620"/>
                <a:ext cx="2867025" cy="411480"/>
                <a:chOff x="5895974" y="6160770"/>
                <a:chExt cx="2867025" cy="411480"/>
              </a:xfrm>
            </p:grpSpPr>
            <p:sp>
              <p:nvSpPr>
                <p:cNvPr id="45" name="Rounded Rectangle 44"/>
                <p:cNvSpPr/>
                <p:nvPr/>
              </p:nvSpPr>
              <p:spPr bwMode="auto">
                <a:xfrm>
                  <a:off x="5895974" y="6160770"/>
                  <a:ext cx="2867025" cy="411480"/>
                </a:xfrm>
                <a:prstGeom prst="roundRect">
                  <a:avLst/>
                </a:prstGeom>
                <a:solidFill>
                  <a:srgbClr val="000000">
                    <a:alpha val="30000"/>
                  </a:srgbClr>
                </a:solidFill>
                <a:ln w="25400">
                  <a:noFill/>
                  <a:prstDash val="sysDot"/>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18288" tIns="0" rIns="18288" bIns="0" numCol="1" rtlCol="0" anchor="ctr" anchorCtr="0" compatLnSpc="1">
                  <a:prstTxWarp prst="textNoShape">
                    <a:avLst/>
                  </a:prstTxWarp>
                </a:bodyPr>
                <a:lstStyle/>
                <a:p>
                  <a:pPr algn="ctr" fontAlgn="base">
                    <a:lnSpc>
                      <a:spcPct val="90000"/>
                    </a:lnSpc>
                    <a:spcBef>
                      <a:spcPct val="0"/>
                    </a:spcBef>
                    <a:spcAft>
                      <a:spcPts val="600"/>
                    </a:spcAft>
                    <a:defRPr/>
                  </a:pPr>
                  <a:endParaRPr lang="en-US" sz="1200" dirty="0" smtClean="0">
                    <a:gradFill>
                      <a:gsLst>
                        <a:gs pos="0">
                          <a:schemeClr val="tx1"/>
                        </a:gs>
                        <a:gs pos="100000">
                          <a:schemeClr val="tx1"/>
                        </a:gs>
                      </a:gsLst>
                      <a:lin ang="16200000" scaled="0"/>
                    </a:gradFill>
                    <a:latin typeface="Segoe UI" pitchFamily="34" charset="0"/>
                  </a:endParaRPr>
                </a:p>
              </p:txBody>
            </p:sp>
            <p:grpSp>
              <p:nvGrpSpPr>
                <p:cNvPr id="23" name="Group 38"/>
                <p:cNvGrpSpPr/>
                <p:nvPr/>
              </p:nvGrpSpPr>
              <p:grpSpPr>
                <a:xfrm>
                  <a:off x="5984545" y="6180951"/>
                  <a:ext cx="2681734" cy="341150"/>
                  <a:chOff x="5984545" y="6114276"/>
                  <a:chExt cx="2681734" cy="341150"/>
                </a:xfrm>
              </p:grpSpPr>
              <p:pic>
                <p:nvPicPr>
                  <p:cNvPr id="2050" name="Picture 2" descr="D:\SilverFox\DVD_ART36\Logos\MICROSOFT (brand)\Microsoft corporate logo white.png"/>
                  <p:cNvPicPr>
                    <a:picLocks noChangeAspect="1" noChangeArrowheads="1"/>
                  </p:cNvPicPr>
                  <p:nvPr/>
                </p:nvPicPr>
                <p:blipFill>
                  <a:blip r:embed="rId21" cstate="print"/>
                  <a:srcRect/>
                  <a:stretch>
                    <a:fillRect/>
                  </a:stretch>
                </p:blipFill>
                <p:spPr bwMode="auto">
                  <a:xfrm>
                    <a:off x="5984545" y="6159950"/>
                    <a:ext cx="736759" cy="126302"/>
                  </a:xfrm>
                  <a:prstGeom prst="rect">
                    <a:avLst/>
                  </a:prstGeom>
                  <a:noFill/>
                </p:spPr>
              </p:pic>
              <p:sp>
                <p:nvSpPr>
                  <p:cNvPr id="37" name="TextBox 36"/>
                  <p:cNvSpPr txBox="1"/>
                  <p:nvPr/>
                </p:nvSpPr>
                <p:spPr>
                  <a:xfrm>
                    <a:off x="6798251" y="6133756"/>
                    <a:ext cx="1868028" cy="321670"/>
                  </a:xfrm>
                  <a:prstGeom prst="rect">
                    <a:avLst/>
                  </a:prstGeom>
                  <a:noFill/>
                </p:spPr>
                <p:txBody>
                  <a:bodyPr wrap="none" lIns="0" tIns="0" rIns="0" bIns="0" rtlCol="0">
                    <a:spAutoFit/>
                  </a:bodyPr>
                  <a:lstStyle/>
                  <a:p>
                    <a:r>
                      <a:rPr lang="en-US" sz="1100" dirty="0" smtClean="0">
                        <a:gradFill>
                          <a:gsLst>
                            <a:gs pos="0">
                              <a:schemeClr val="tx1"/>
                            </a:gs>
                            <a:gs pos="100000">
                              <a:schemeClr val="tx1"/>
                            </a:gs>
                          </a:gsLst>
                          <a:lin ang="16200000" scaled="0"/>
                        </a:gradFill>
                        <a:effectLst>
                          <a:outerShdw blurRad="25400" dist="12700" dir="2700000" algn="tl" rotWithShape="0">
                            <a:prstClr val="black">
                              <a:alpha val="40000"/>
                            </a:prstClr>
                          </a:outerShdw>
                        </a:effectLst>
                        <a:latin typeface="Segoe UI" pitchFamily="34" charset="0"/>
                      </a:rPr>
                      <a:t>Dynamic Data Center Toolkit</a:t>
                    </a:r>
                  </a:p>
                  <a:p>
                    <a:r>
                      <a:rPr lang="en-US" sz="900" dirty="0" smtClean="0">
                        <a:gradFill>
                          <a:gsLst>
                            <a:gs pos="0">
                              <a:schemeClr val="tx1"/>
                            </a:gs>
                            <a:gs pos="100000">
                              <a:schemeClr val="tx1"/>
                            </a:gs>
                          </a:gsLst>
                          <a:lin ang="16200000" scaled="0"/>
                        </a:gradFill>
                        <a:effectLst>
                          <a:outerShdw blurRad="25400" dist="12700" dir="2700000" algn="tl" rotWithShape="0">
                            <a:prstClr val="black">
                              <a:alpha val="40000"/>
                            </a:prstClr>
                          </a:outerShdw>
                        </a:effectLst>
                        <a:latin typeface="Segoe UI" pitchFamily="34" charset="0"/>
                      </a:rPr>
                      <a:t>For </a:t>
                    </a:r>
                    <a:r>
                      <a:rPr lang="en-US" sz="900" dirty="0" err="1" smtClean="0">
                        <a:gradFill>
                          <a:gsLst>
                            <a:gs pos="0">
                              <a:schemeClr val="tx1"/>
                            </a:gs>
                            <a:gs pos="100000">
                              <a:schemeClr val="tx1"/>
                            </a:gs>
                          </a:gsLst>
                          <a:lin ang="16200000" scaled="0"/>
                        </a:gradFill>
                        <a:effectLst>
                          <a:outerShdw blurRad="25400" dist="12700" dir="2700000" algn="tl" rotWithShape="0">
                            <a:prstClr val="black">
                              <a:alpha val="40000"/>
                            </a:prstClr>
                          </a:outerShdw>
                        </a:effectLst>
                        <a:latin typeface="Segoe UI" pitchFamily="34" charset="0"/>
                      </a:rPr>
                      <a:t>Hosters</a:t>
                    </a:r>
                    <a:endParaRPr lang="en-US" sz="900" dirty="0" smtClean="0">
                      <a:gradFill>
                        <a:gsLst>
                          <a:gs pos="0">
                            <a:schemeClr val="tx1"/>
                          </a:gs>
                          <a:gs pos="100000">
                            <a:schemeClr val="tx1"/>
                          </a:gs>
                        </a:gsLst>
                        <a:lin ang="16200000" scaled="0"/>
                      </a:gradFill>
                      <a:effectLst>
                        <a:outerShdw blurRad="25400" dist="12700" dir="2700000" algn="tl" rotWithShape="0">
                          <a:prstClr val="black">
                            <a:alpha val="40000"/>
                          </a:prstClr>
                        </a:outerShdw>
                      </a:effectLst>
                      <a:latin typeface="Segoe UI" pitchFamily="34" charset="0"/>
                    </a:endParaRPr>
                  </a:p>
                </p:txBody>
              </p:sp>
              <p:sp>
                <p:nvSpPr>
                  <p:cNvPr id="38" name="TextBox 37"/>
                  <p:cNvSpPr txBox="1"/>
                  <p:nvPr/>
                </p:nvSpPr>
                <p:spPr>
                  <a:xfrm>
                    <a:off x="6734175" y="6114276"/>
                    <a:ext cx="75392" cy="176918"/>
                  </a:xfrm>
                  <a:prstGeom prst="rect">
                    <a:avLst/>
                  </a:prstGeom>
                  <a:noFill/>
                </p:spPr>
                <p:txBody>
                  <a:bodyPr wrap="none" lIns="0" tIns="0" rIns="0" bIns="0" rtlCol="0">
                    <a:spAutoFit/>
                  </a:bodyPr>
                  <a:lstStyle/>
                  <a:p>
                    <a:r>
                      <a:rPr lang="en-US" sz="1100" dirty="0" smtClean="0">
                        <a:gradFill>
                          <a:gsLst>
                            <a:gs pos="0">
                              <a:schemeClr val="tx1"/>
                            </a:gs>
                            <a:gs pos="100000">
                              <a:schemeClr val="tx1"/>
                            </a:gs>
                          </a:gsLst>
                          <a:lin ang="16200000" scaled="0"/>
                        </a:gradFill>
                        <a:effectLst>
                          <a:outerShdw blurRad="25400" dist="12700" dir="2700000" algn="tl" rotWithShape="0">
                            <a:prstClr val="black">
                              <a:alpha val="40000"/>
                            </a:prstClr>
                          </a:outerShdw>
                        </a:effectLst>
                        <a:latin typeface="Segoe UI" pitchFamily="34" charset="0"/>
                      </a:rPr>
                      <a:t>| </a:t>
                    </a:r>
                  </a:p>
                </p:txBody>
              </p:sp>
            </p:grpSp>
          </p:grpSp>
        </p:grpSp>
        <p:pic>
          <p:nvPicPr>
            <p:cNvPr id="87" name="Picture 25" descr="WinAzure_h_rgb_r.png"/>
            <p:cNvPicPr>
              <a:picLocks noChangeAspect="1"/>
            </p:cNvPicPr>
            <p:nvPr/>
          </p:nvPicPr>
          <p:blipFill>
            <a:blip r:embed="rId11" cstate="print"/>
            <a:stretch>
              <a:fillRect/>
            </a:stretch>
          </p:blipFill>
          <p:spPr>
            <a:xfrm>
              <a:off x="6546893" y="5210140"/>
              <a:ext cx="1536611" cy="286705"/>
            </a:xfrm>
            <a:prstGeom prst="rect">
              <a:avLst/>
            </a:prstGeom>
          </p:spPr>
        </p:pic>
      </p:grpSp>
      <p:pic>
        <p:nvPicPr>
          <p:cNvPr id="93" name="Picture 2"/>
          <p:cNvPicPr>
            <a:picLocks noChangeAspect="1" noChangeArrowheads="1"/>
          </p:cNvPicPr>
          <p:nvPr/>
        </p:nvPicPr>
        <p:blipFill>
          <a:blip r:embed="rId22" cstate="print">
            <a:extLst>
              <a:ext uri="{BEBA8EAE-BF5A-486C-A8C5-ECC9F3942E4B}">
                <a14:imgProps xmlns:a14="http://schemas.microsoft.com/office/drawing/2010/main">
                  <a14:imgLayer r:embed="rId23">
                    <a14:imgEffect>
                      <a14:brightnessContrast bright="100000"/>
                    </a14:imgEffect>
                  </a14:imgLayer>
                </a14:imgProps>
              </a:ext>
            </a:extLst>
          </a:blip>
          <a:srcRect l="13089"/>
          <a:stretch>
            <a:fillRect/>
          </a:stretch>
        </p:blipFill>
        <p:spPr bwMode="auto">
          <a:xfrm>
            <a:off x="6724609" y="4518788"/>
            <a:ext cx="1439862" cy="317317"/>
          </a:xfrm>
          <a:prstGeom prst="rect">
            <a:avLst/>
          </a:prstGeom>
          <a:noFill/>
        </p:spPr>
      </p:pic>
    </p:spTree>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9"/>
          <p:cNvSpPr txBox="1">
            <a:spLocks/>
          </p:cNvSpPr>
          <p:nvPr/>
        </p:nvSpPr>
        <p:spPr>
          <a:xfrm>
            <a:off x="533400" y="230188"/>
            <a:ext cx="8382000" cy="609398"/>
          </a:xfrm>
          <a:prstGeom prst="rect">
            <a:avLst/>
          </a:prstGeom>
        </p:spPr>
        <p:txBody>
          <a:bodyPr/>
          <a:lstStyle/>
          <a:p>
            <a:pPr lvl="0" defTabSz="914363">
              <a:lnSpc>
                <a:spcPct val="90000"/>
              </a:lnSpc>
              <a:spcBef>
                <a:spcPct val="0"/>
              </a:spcBef>
              <a:defRPr/>
            </a:pPr>
            <a:r>
              <a:rPr lang="en-US" altLang="zh-TW" sz="4400" spc="-100" dirty="0" smtClean="0">
                <a:ln w="3175">
                  <a:noFill/>
                </a:ln>
                <a:latin typeface="Calibri" pitchFamily="34" charset="0"/>
                <a:cs typeface="Arial" charset="0"/>
              </a:rPr>
              <a:t>Windows Azure Platform</a:t>
            </a:r>
            <a:endParaRPr lang="en-US" altLang="zh-TW" sz="4400" spc="-100" dirty="0">
              <a:ln w="3175">
                <a:noFill/>
              </a:ln>
              <a:latin typeface="Calibri" pitchFamily="34" charset="0"/>
              <a:cs typeface="Arial" charset="0"/>
            </a:endParaRPr>
          </a:p>
        </p:txBody>
      </p:sp>
      <p:grpSp>
        <p:nvGrpSpPr>
          <p:cNvPr id="2" name="Group 35"/>
          <p:cNvGrpSpPr/>
          <p:nvPr/>
        </p:nvGrpSpPr>
        <p:grpSpPr>
          <a:xfrm>
            <a:off x="685800" y="2260235"/>
            <a:ext cx="7894320" cy="3835400"/>
            <a:chOff x="832903" y="1701800"/>
            <a:chExt cx="10523019" cy="3835400"/>
          </a:xfrm>
        </p:grpSpPr>
        <p:sp>
          <p:nvSpPr>
            <p:cNvPr id="35" name="Rounded Rectangle 37"/>
            <p:cNvSpPr/>
            <p:nvPr/>
          </p:nvSpPr>
          <p:spPr bwMode="auto">
            <a:xfrm>
              <a:off x="832903" y="1701800"/>
              <a:ext cx="10523019" cy="3835400"/>
            </a:xfrm>
            <a:prstGeom prst="roundRect">
              <a:avLst>
                <a:gd name="adj" fmla="val 8190"/>
              </a:avLst>
            </a:prstGeom>
            <a:gradFill flip="none" rotWithShape="1">
              <a:gsLst>
                <a:gs pos="0">
                  <a:srgbClr val="041E3A">
                    <a:alpha val="20000"/>
                  </a:srgbClr>
                </a:gs>
                <a:gs pos="39000">
                  <a:schemeClr val="tx1">
                    <a:alpha val="17000"/>
                  </a:schemeClr>
                </a:gs>
                <a:gs pos="88000">
                  <a:srgbClr val="05284F">
                    <a:alpha val="20000"/>
                  </a:srgbClr>
                </a:gs>
              </a:gsLst>
              <a:lin ang="3000000" scaled="0"/>
              <a:tileRect/>
            </a:gradFill>
            <a:ln w="9525">
              <a:gradFill flip="none" rotWithShape="1">
                <a:gsLst>
                  <a:gs pos="0">
                    <a:schemeClr val="tx1">
                      <a:alpha val="44000"/>
                    </a:schemeClr>
                  </a:gs>
                  <a:gs pos="50000">
                    <a:schemeClr val="tx1">
                      <a:alpha val="59000"/>
                    </a:schemeClr>
                  </a:gs>
                  <a:gs pos="100000">
                    <a:schemeClr val="tx1">
                      <a:alpha val="44000"/>
                    </a:schemeClr>
                  </a:gs>
                </a:gsLst>
                <a:lin ang="10800000" scaled="1"/>
                <a:tileRect/>
              </a:gradFill>
              <a:headEnd type="none" w="med" len="med"/>
              <a:tailEnd type="none" w="med" len="med"/>
            </a:ln>
            <a:effectLst/>
            <a:scene3d>
              <a:camera prst="orthographicFront">
                <a:rot lat="0" lon="0" rev="0"/>
              </a:camera>
              <a:lightRig rig="brightRoom" dir="t"/>
            </a:scene3d>
            <a:sp3d prstMaterial="softEdge">
              <a:extrusionClr>
                <a:srgbClr val="041E3A"/>
              </a:extrusionClr>
              <a:contourClr>
                <a:srgbClr val="000000"/>
              </a:contourClr>
            </a:sp3d>
          </p:spPr>
          <p:txBody>
            <a:bodyPr vert="horz" wrap="square" lIns="121893" tIns="60947" rIns="121893" bIns="60947" numCol="1" rtlCol="0" anchor="ctr" anchorCtr="0" compatLnSpc="1">
              <a:prstTxWarp prst="textNoShape">
                <a:avLst/>
              </a:prstTxWarp>
            </a:bodyPr>
            <a:lstStyle/>
            <a:p>
              <a:pPr algn="ctr" defTabSz="1218585"/>
              <a:r>
                <a:rPr lang="en-US" sz="2400" dirty="0" smtClean="0">
                  <a:solidFill>
                    <a:srgbClr val="FFFFFF"/>
                  </a:solidFill>
                  <a:latin typeface="Segoe" pitchFamily="34" charset="0"/>
                </a:rPr>
                <a:t>  </a:t>
              </a:r>
            </a:p>
          </p:txBody>
        </p:sp>
        <p:sp>
          <p:nvSpPr>
            <p:cNvPr id="36" name="Rectangle 38"/>
            <p:cNvSpPr/>
            <p:nvPr/>
          </p:nvSpPr>
          <p:spPr>
            <a:xfrm>
              <a:off x="1881980" y="1893683"/>
              <a:ext cx="8450740" cy="609600"/>
            </a:xfrm>
            <a:prstGeom prst="rect">
              <a:avLst/>
            </a:prstGeom>
          </p:spPr>
          <p:txBody>
            <a:bodyPr wrap="none" lIns="0" tIns="0" rIns="0" bIns="0">
              <a:noAutofit/>
            </a:bodyPr>
            <a:lstStyle/>
            <a:p>
              <a:pPr algn="ctr"/>
              <a:r>
                <a:rPr lang="en-US" sz="4000" dirty="0" smtClean="0">
                  <a:gradFill>
                    <a:gsLst>
                      <a:gs pos="0">
                        <a:schemeClr val="tx1"/>
                      </a:gs>
                      <a:gs pos="100000">
                        <a:schemeClr val="tx1"/>
                      </a:gs>
                    </a:gsLst>
                    <a:lin ang="5400000" scaled="0"/>
                  </a:gradFill>
                  <a:latin typeface="Segoe UI" pitchFamily="34" charset="0"/>
                  <a:cs typeface="Segoe UI" pitchFamily="34" charset="0"/>
                </a:rPr>
                <a:t>Windows Azure</a:t>
              </a:r>
              <a:r>
                <a:rPr lang="en-US" sz="2000" baseline="50000" dirty="0" smtClean="0">
                  <a:gradFill>
                    <a:gsLst>
                      <a:gs pos="0">
                        <a:schemeClr val="tx1"/>
                      </a:gs>
                      <a:gs pos="100000">
                        <a:schemeClr val="tx1"/>
                      </a:gs>
                    </a:gsLst>
                    <a:lin ang="5400000" scaled="0"/>
                  </a:gradFill>
                  <a:latin typeface="Segoe UI" pitchFamily="34" charset="0"/>
                  <a:cs typeface="Segoe UI" pitchFamily="34" charset="0"/>
                </a:rPr>
                <a:t>™</a:t>
              </a:r>
              <a:r>
                <a:rPr lang="en-US" sz="4000" dirty="0" smtClean="0">
                  <a:gradFill>
                    <a:gsLst>
                      <a:gs pos="0">
                        <a:schemeClr val="tx1"/>
                      </a:gs>
                      <a:gs pos="100000">
                        <a:schemeClr val="tx1"/>
                      </a:gs>
                    </a:gsLst>
                    <a:lin ang="5400000" scaled="0"/>
                  </a:gradFill>
                  <a:latin typeface="Segoe UI" pitchFamily="34" charset="0"/>
                  <a:cs typeface="Segoe UI" pitchFamily="34" charset="0"/>
                </a:rPr>
                <a:t> Platform</a:t>
              </a:r>
              <a:endParaRPr lang="en-US" sz="4000" dirty="0">
                <a:gradFill>
                  <a:gsLst>
                    <a:gs pos="0">
                      <a:schemeClr val="tx1"/>
                    </a:gs>
                    <a:gs pos="100000">
                      <a:schemeClr val="tx1"/>
                    </a:gs>
                  </a:gsLst>
                  <a:lin ang="5400000" scaled="0"/>
                </a:gradFill>
                <a:latin typeface="Segoe UI" pitchFamily="34" charset="0"/>
                <a:cs typeface="Segoe UI" pitchFamily="34" charset="0"/>
              </a:endParaRPr>
            </a:p>
          </p:txBody>
        </p:sp>
      </p:grpSp>
      <p:grpSp>
        <p:nvGrpSpPr>
          <p:cNvPr id="3" name="群組 59"/>
          <p:cNvGrpSpPr/>
          <p:nvPr/>
        </p:nvGrpSpPr>
        <p:grpSpPr>
          <a:xfrm>
            <a:off x="802185" y="4698635"/>
            <a:ext cx="7652659" cy="1188720"/>
            <a:chOff x="802185" y="4698635"/>
            <a:chExt cx="7652659" cy="1188720"/>
          </a:xfrm>
        </p:grpSpPr>
        <p:sp>
          <p:nvSpPr>
            <p:cNvPr id="40" name="Rounded Rectangle 49"/>
            <p:cNvSpPr/>
            <p:nvPr/>
          </p:nvSpPr>
          <p:spPr bwMode="auto">
            <a:xfrm>
              <a:off x="802185" y="4698635"/>
              <a:ext cx="7652659" cy="1188720"/>
            </a:xfrm>
            <a:prstGeom prst="roundRect">
              <a:avLst>
                <a:gd name="adj" fmla="val 23334"/>
              </a:avLst>
            </a:prstGeom>
            <a:solidFill>
              <a:schemeClr val="tx1"/>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dirty="0" smtClean="0">
                <a:solidFill>
                  <a:schemeClr val="accent4">
                    <a:lumMod val="60000"/>
                    <a:lumOff val="40000"/>
                  </a:schemeClr>
                </a:solidFill>
                <a:latin typeface="Segoe" pitchFamily="34" charset="0"/>
              </a:endParaRPr>
            </a:p>
          </p:txBody>
        </p:sp>
        <p:pic>
          <p:nvPicPr>
            <p:cNvPr id="43" name="Picture 50" descr="WinAzure_h_rgb.png"/>
            <p:cNvPicPr>
              <a:picLocks noChangeAspect="1"/>
            </p:cNvPicPr>
            <p:nvPr/>
          </p:nvPicPr>
          <p:blipFill>
            <a:blip r:embed="rId3" cstate="print"/>
            <a:stretch>
              <a:fillRect/>
            </a:stretch>
          </p:blipFill>
          <p:spPr>
            <a:xfrm>
              <a:off x="2819400" y="4859496"/>
              <a:ext cx="3505200" cy="767242"/>
            </a:xfrm>
            <a:prstGeom prst="rect">
              <a:avLst/>
            </a:prstGeom>
          </p:spPr>
        </p:pic>
      </p:grpSp>
      <p:grpSp>
        <p:nvGrpSpPr>
          <p:cNvPr id="4" name="群組 44"/>
          <p:cNvGrpSpPr/>
          <p:nvPr/>
        </p:nvGrpSpPr>
        <p:grpSpPr>
          <a:xfrm>
            <a:off x="891250" y="3276600"/>
            <a:ext cx="2448000" cy="1290320"/>
            <a:chOff x="914400" y="3276600"/>
            <a:chExt cx="2448000" cy="1290320"/>
          </a:xfrm>
        </p:grpSpPr>
        <p:sp>
          <p:nvSpPr>
            <p:cNvPr id="46" name="Rounded Rectangle 52"/>
            <p:cNvSpPr/>
            <p:nvPr/>
          </p:nvSpPr>
          <p:spPr bwMode="auto">
            <a:xfrm>
              <a:off x="914400"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48" name="Picture 3" descr="C:\Users\zwu\Desktop\SQL-Azure_rgb.jpg"/>
            <p:cNvPicPr>
              <a:picLocks noChangeAspect="1" noChangeArrowheads="1"/>
            </p:cNvPicPr>
            <p:nvPr/>
          </p:nvPicPr>
          <p:blipFill>
            <a:blip r:embed="rId4" cstate="screen"/>
            <a:srcRect/>
            <a:stretch>
              <a:fillRect/>
            </a:stretch>
          </p:blipFill>
          <p:spPr bwMode="auto">
            <a:xfrm>
              <a:off x="1295400" y="3657600"/>
              <a:ext cx="1676400" cy="493059"/>
            </a:xfrm>
            <a:prstGeom prst="rect">
              <a:avLst/>
            </a:prstGeom>
            <a:noFill/>
          </p:spPr>
        </p:pic>
      </p:grpSp>
      <p:grpSp>
        <p:nvGrpSpPr>
          <p:cNvPr id="5" name="群組 48"/>
          <p:cNvGrpSpPr/>
          <p:nvPr/>
        </p:nvGrpSpPr>
        <p:grpSpPr>
          <a:xfrm>
            <a:off x="5943600" y="3276600"/>
            <a:ext cx="2448000" cy="1290320"/>
            <a:chOff x="6019800" y="3276600"/>
            <a:chExt cx="2448000" cy="1290320"/>
          </a:xfrm>
        </p:grpSpPr>
        <p:sp>
          <p:nvSpPr>
            <p:cNvPr id="52" name="Rounded Rectangle 52"/>
            <p:cNvSpPr/>
            <p:nvPr/>
          </p:nvSpPr>
          <p:spPr bwMode="auto">
            <a:xfrm>
              <a:off x="6019800"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54" name="Picture 2" descr="Microsoft Codename &quot;Dallas&quot;">
              <a:hlinkClick r:id="rId5"/>
            </p:cNvPr>
            <p:cNvPicPr>
              <a:picLocks noChangeAspect="1" noChangeArrowheads="1"/>
            </p:cNvPicPr>
            <p:nvPr/>
          </p:nvPicPr>
          <p:blipFill>
            <a:blip r:embed="rId6" cstate="print"/>
            <a:srcRect/>
            <a:stretch>
              <a:fillRect/>
            </a:stretch>
          </p:blipFill>
          <p:spPr bwMode="auto">
            <a:xfrm>
              <a:off x="6430725" y="3786850"/>
              <a:ext cx="1676400" cy="302470"/>
            </a:xfrm>
            <a:prstGeom prst="rect">
              <a:avLst/>
            </a:prstGeom>
            <a:noFill/>
          </p:spPr>
        </p:pic>
      </p:grpSp>
      <p:grpSp>
        <p:nvGrpSpPr>
          <p:cNvPr id="6" name="群組 54"/>
          <p:cNvGrpSpPr/>
          <p:nvPr/>
        </p:nvGrpSpPr>
        <p:grpSpPr>
          <a:xfrm>
            <a:off x="3409238" y="3276600"/>
            <a:ext cx="2448000" cy="1290320"/>
            <a:chOff x="3443963" y="3276600"/>
            <a:chExt cx="2448000" cy="1290320"/>
          </a:xfrm>
        </p:grpSpPr>
        <p:sp>
          <p:nvSpPr>
            <p:cNvPr id="58" name="Rounded Rectangle 55"/>
            <p:cNvSpPr/>
            <p:nvPr/>
          </p:nvSpPr>
          <p:spPr bwMode="auto">
            <a:xfrm>
              <a:off x="3443963"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59" name="Picture 4" descr="AppFabric"/>
            <p:cNvPicPr>
              <a:picLocks noChangeAspect="1" noChangeArrowheads="1"/>
            </p:cNvPicPr>
            <p:nvPr/>
          </p:nvPicPr>
          <p:blipFill>
            <a:blip r:embed="rId7" cstate="print"/>
            <a:srcRect/>
            <a:stretch>
              <a:fillRect/>
            </a:stretch>
          </p:blipFill>
          <p:spPr bwMode="auto">
            <a:xfrm>
              <a:off x="3535099" y="3733800"/>
              <a:ext cx="2317749" cy="457200"/>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5"/>
          <p:cNvGrpSpPr/>
          <p:nvPr/>
        </p:nvGrpSpPr>
        <p:grpSpPr>
          <a:xfrm>
            <a:off x="685800" y="2260235"/>
            <a:ext cx="7894320" cy="3835400"/>
            <a:chOff x="832903" y="1701800"/>
            <a:chExt cx="10523019" cy="3835400"/>
          </a:xfrm>
        </p:grpSpPr>
        <p:sp>
          <p:nvSpPr>
            <p:cNvPr id="38" name="Rounded Rectangle 37"/>
            <p:cNvSpPr/>
            <p:nvPr/>
          </p:nvSpPr>
          <p:spPr bwMode="auto">
            <a:xfrm>
              <a:off x="832903" y="1701800"/>
              <a:ext cx="10523019" cy="3835400"/>
            </a:xfrm>
            <a:prstGeom prst="roundRect">
              <a:avLst>
                <a:gd name="adj" fmla="val 8190"/>
              </a:avLst>
            </a:prstGeom>
            <a:gradFill flip="none" rotWithShape="1">
              <a:gsLst>
                <a:gs pos="0">
                  <a:srgbClr val="041E3A">
                    <a:alpha val="20000"/>
                  </a:srgbClr>
                </a:gs>
                <a:gs pos="39000">
                  <a:schemeClr val="tx1">
                    <a:alpha val="17000"/>
                  </a:schemeClr>
                </a:gs>
                <a:gs pos="88000">
                  <a:srgbClr val="05284F">
                    <a:alpha val="20000"/>
                  </a:srgbClr>
                </a:gs>
              </a:gsLst>
              <a:lin ang="3000000" scaled="0"/>
              <a:tileRect/>
            </a:gradFill>
            <a:ln w="9525">
              <a:gradFill flip="none" rotWithShape="1">
                <a:gsLst>
                  <a:gs pos="0">
                    <a:schemeClr val="tx1">
                      <a:alpha val="44000"/>
                    </a:schemeClr>
                  </a:gs>
                  <a:gs pos="50000">
                    <a:schemeClr val="tx1">
                      <a:alpha val="59000"/>
                    </a:schemeClr>
                  </a:gs>
                  <a:gs pos="100000">
                    <a:schemeClr val="tx1">
                      <a:alpha val="44000"/>
                    </a:schemeClr>
                  </a:gs>
                </a:gsLst>
                <a:lin ang="10800000" scaled="1"/>
                <a:tileRect/>
              </a:gradFill>
              <a:headEnd type="none" w="med" len="med"/>
              <a:tailEnd type="none" w="med" len="med"/>
            </a:ln>
            <a:effectLst/>
            <a:scene3d>
              <a:camera prst="orthographicFront">
                <a:rot lat="0" lon="0" rev="0"/>
              </a:camera>
              <a:lightRig rig="brightRoom" dir="t"/>
            </a:scene3d>
            <a:sp3d prstMaterial="softEdge">
              <a:extrusionClr>
                <a:srgbClr val="041E3A"/>
              </a:extrusionClr>
              <a:contourClr>
                <a:srgbClr val="000000"/>
              </a:contourClr>
            </a:sp3d>
          </p:spPr>
          <p:txBody>
            <a:bodyPr vert="horz" wrap="square" lIns="121893" tIns="60947" rIns="121893" bIns="60947" numCol="1" rtlCol="0" anchor="ctr" anchorCtr="0" compatLnSpc="1">
              <a:prstTxWarp prst="textNoShape">
                <a:avLst/>
              </a:prstTxWarp>
            </a:bodyPr>
            <a:lstStyle/>
            <a:p>
              <a:pPr algn="ctr" defTabSz="1218585"/>
              <a:r>
                <a:rPr lang="en-US" sz="2400" dirty="0" smtClean="0">
                  <a:solidFill>
                    <a:srgbClr val="FFFFFF"/>
                  </a:solidFill>
                  <a:latin typeface="Segoe" pitchFamily="34" charset="0"/>
                </a:rPr>
                <a:t>  </a:t>
              </a:r>
            </a:p>
          </p:txBody>
        </p:sp>
        <p:sp>
          <p:nvSpPr>
            <p:cNvPr id="39" name="Rectangle 38"/>
            <p:cNvSpPr/>
            <p:nvPr/>
          </p:nvSpPr>
          <p:spPr>
            <a:xfrm>
              <a:off x="1881980" y="1893683"/>
              <a:ext cx="8450740" cy="609600"/>
            </a:xfrm>
            <a:prstGeom prst="rect">
              <a:avLst/>
            </a:prstGeom>
          </p:spPr>
          <p:txBody>
            <a:bodyPr wrap="none" lIns="0" tIns="0" rIns="0" bIns="0">
              <a:noAutofit/>
            </a:bodyPr>
            <a:lstStyle/>
            <a:p>
              <a:pPr algn="ctr"/>
              <a:r>
                <a:rPr lang="en-US" sz="4000" dirty="0" smtClean="0">
                  <a:gradFill>
                    <a:gsLst>
                      <a:gs pos="0">
                        <a:schemeClr val="tx1"/>
                      </a:gs>
                      <a:gs pos="100000">
                        <a:schemeClr val="tx1"/>
                      </a:gs>
                    </a:gsLst>
                    <a:lin ang="5400000" scaled="0"/>
                  </a:gradFill>
                  <a:latin typeface="Segoe UI" pitchFamily="34" charset="0"/>
                  <a:cs typeface="Segoe UI" pitchFamily="34" charset="0"/>
                </a:rPr>
                <a:t>Windows Azure</a:t>
              </a:r>
              <a:r>
                <a:rPr lang="en-US" sz="2000" baseline="50000" dirty="0" smtClean="0">
                  <a:gradFill>
                    <a:gsLst>
                      <a:gs pos="0">
                        <a:schemeClr val="tx1"/>
                      </a:gs>
                      <a:gs pos="100000">
                        <a:schemeClr val="tx1"/>
                      </a:gs>
                    </a:gsLst>
                    <a:lin ang="5400000" scaled="0"/>
                  </a:gradFill>
                  <a:latin typeface="Segoe UI" pitchFamily="34" charset="0"/>
                  <a:cs typeface="Segoe UI" pitchFamily="34" charset="0"/>
                </a:rPr>
                <a:t>™</a:t>
              </a:r>
              <a:r>
                <a:rPr lang="en-US" sz="4000" dirty="0" smtClean="0">
                  <a:gradFill>
                    <a:gsLst>
                      <a:gs pos="0">
                        <a:schemeClr val="tx1"/>
                      </a:gs>
                      <a:gs pos="100000">
                        <a:schemeClr val="tx1"/>
                      </a:gs>
                    </a:gsLst>
                    <a:lin ang="5400000" scaled="0"/>
                  </a:gradFill>
                  <a:latin typeface="Segoe UI" pitchFamily="34" charset="0"/>
                  <a:cs typeface="Segoe UI" pitchFamily="34" charset="0"/>
                </a:rPr>
                <a:t> Platform</a:t>
              </a:r>
              <a:endParaRPr lang="en-US" sz="4000" dirty="0">
                <a:gradFill>
                  <a:gsLst>
                    <a:gs pos="0">
                      <a:schemeClr val="tx1"/>
                    </a:gs>
                    <a:gs pos="100000">
                      <a:schemeClr val="tx1"/>
                    </a:gs>
                  </a:gsLst>
                  <a:lin ang="5400000" scaled="0"/>
                </a:gradFill>
                <a:latin typeface="Segoe UI" pitchFamily="34" charset="0"/>
                <a:cs typeface="Segoe UI" pitchFamily="34" charset="0"/>
              </a:endParaRPr>
            </a:p>
          </p:txBody>
        </p:sp>
      </p:grpSp>
      <p:grpSp>
        <p:nvGrpSpPr>
          <p:cNvPr id="3" name="Group 23"/>
          <p:cNvGrpSpPr/>
          <p:nvPr/>
        </p:nvGrpSpPr>
        <p:grpSpPr>
          <a:xfrm>
            <a:off x="802185" y="4698635"/>
            <a:ext cx="7652659" cy="1188720"/>
            <a:chOff x="988043" y="4140200"/>
            <a:chExt cx="10238613" cy="1188720"/>
          </a:xfrm>
        </p:grpSpPr>
        <p:sp>
          <p:nvSpPr>
            <p:cNvPr id="50" name="Rounded Rectangle 49"/>
            <p:cNvSpPr/>
            <p:nvPr/>
          </p:nvSpPr>
          <p:spPr bwMode="auto">
            <a:xfrm>
              <a:off x="988043" y="4140200"/>
              <a:ext cx="10238613" cy="1188720"/>
            </a:xfrm>
            <a:prstGeom prst="roundRect">
              <a:avLst>
                <a:gd name="adj" fmla="val 2333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dirty="0" smtClean="0">
                <a:solidFill>
                  <a:schemeClr val="accent4">
                    <a:lumMod val="60000"/>
                    <a:lumOff val="40000"/>
                  </a:schemeClr>
                </a:solidFill>
                <a:latin typeface="Segoe" pitchFamily="34" charset="0"/>
              </a:endParaRPr>
            </a:p>
          </p:txBody>
        </p:sp>
        <p:pic>
          <p:nvPicPr>
            <p:cNvPr id="51" name="Picture 50" descr="WinAzure_h_rgb.png"/>
            <p:cNvPicPr>
              <a:picLocks noChangeAspect="1"/>
            </p:cNvPicPr>
            <p:nvPr/>
          </p:nvPicPr>
          <p:blipFill>
            <a:blip r:embed="rId3" cstate="print"/>
            <a:stretch>
              <a:fillRect/>
            </a:stretch>
          </p:blipFill>
          <p:spPr>
            <a:xfrm>
              <a:off x="3686907" y="4301061"/>
              <a:ext cx="4689662" cy="767242"/>
            </a:xfrm>
            <a:prstGeom prst="rect">
              <a:avLst/>
            </a:prstGeom>
          </p:spPr>
        </p:pic>
      </p:grpSp>
      <p:sp>
        <p:nvSpPr>
          <p:cNvPr id="31" name="Title 39"/>
          <p:cNvSpPr txBox="1">
            <a:spLocks/>
          </p:cNvSpPr>
          <p:nvPr/>
        </p:nvSpPr>
        <p:spPr>
          <a:xfrm>
            <a:off x="533400" y="230188"/>
            <a:ext cx="8382000" cy="609398"/>
          </a:xfrm>
          <a:prstGeom prst="rect">
            <a:avLst/>
          </a:prstGeom>
        </p:spPr>
        <p:txBody>
          <a:bodyPr/>
          <a:lstStyle/>
          <a:p>
            <a:pPr lvl="0" defTabSz="914363">
              <a:lnSpc>
                <a:spcPct val="90000"/>
              </a:lnSpc>
              <a:spcBef>
                <a:spcPct val="0"/>
              </a:spcBef>
              <a:defRPr/>
            </a:pPr>
            <a:r>
              <a:rPr lang="en-US" altLang="zh-TW" sz="4400" spc="-100" dirty="0" smtClean="0">
                <a:ln w="3175">
                  <a:noFill/>
                </a:ln>
                <a:latin typeface="Calibri" pitchFamily="34" charset="0"/>
                <a:cs typeface="Arial" charset="0"/>
              </a:rPr>
              <a:t>Windows Azure Platform</a:t>
            </a:r>
            <a:endParaRPr lang="en-US" altLang="zh-TW" sz="4400" spc="-100" dirty="0">
              <a:ln w="3175">
                <a:noFill/>
              </a:ln>
              <a:latin typeface="Calibri" pitchFamily="34" charset="0"/>
              <a:cs typeface="Arial" charset="0"/>
            </a:endParaRPr>
          </a:p>
        </p:txBody>
      </p:sp>
      <p:grpSp>
        <p:nvGrpSpPr>
          <p:cNvPr id="4" name="群組 34"/>
          <p:cNvGrpSpPr/>
          <p:nvPr/>
        </p:nvGrpSpPr>
        <p:grpSpPr>
          <a:xfrm>
            <a:off x="891250" y="3276600"/>
            <a:ext cx="2448000" cy="1290320"/>
            <a:chOff x="914400" y="3276600"/>
            <a:chExt cx="2448000" cy="1290320"/>
          </a:xfrm>
        </p:grpSpPr>
        <p:sp>
          <p:nvSpPr>
            <p:cNvPr id="53" name="Rounded Rectangle 52"/>
            <p:cNvSpPr/>
            <p:nvPr/>
          </p:nvSpPr>
          <p:spPr bwMode="auto">
            <a:xfrm>
              <a:off x="914400"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30" name="Picture 3" descr="C:\Users\zwu\Desktop\SQL-Azure_rgb.jpg"/>
            <p:cNvPicPr>
              <a:picLocks noChangeAspect="1" noChangeArrowheads="1"/>
            </p:cNvPicPr>
            <p:nvPr/>
          </p:nvPicPr>
          <p:blipFill>
            <a:blip r:embed="rId4" cstate="screen"/>
            <a:srcRect/>
            <a:stretch>
              <a:fillRect/>
            </a:stretch>
          </p:blipFill>
          <p:spPr bwMode="auto">
            <a:xfrm>
              <a:off x="1295400" y="3657600"/>
              <a:ext cx="1676400" cy="493059"/>
            </a:xfrm>
            <a:prstGeom prst="rect">
              <a:avLst/>
            </a:prstGeom>
            <a:noFill/>
          </p:spPr>
        </p:pic>
      </p:grpSp>
      <p:grpSp>
        <p:nvGrpSpPr>
          <p:cNvPr id="5" name="群組 36"/>
          <p:cNvGrpSpPr/>
          <p:nvPr/>
        </p:nvGrpSpPr>
        <p:grpSpPr>
          <a:xfrm>
            <a:off x="5943600" y="3276600"/>
            <a:ext cx="2448000" cy="1290320"/>
            <a:chOff x="6019800" y="3276600"/>
            <a:chExt cx="2448000" cy="1290320"/>
          </a:xfrm>
        </p:grpSpPr>
        <p:sp>
          <p:nvSpPr>
            <p:cNvPr id="33" name="Rounded Rectangle 52"/>
            <p:cNvSpPr/>
            <p:nvPr/>
          </p:nvSpPr>
          <p:spPr bwMode="auto">
            <a:xfrm>
              <a:off x="6019800"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36866" name="Picture 2" descr="Microsoft Codename &quot;Dallas&quot;">
              <a:hlinkClick r:id="rId5"/>
            </p:cNvPr>
            <p:cNvPicPr>
              <a:picLocks noChangeAspect="1" noChangeArrowheads="1"/>
            </p:cNvPicPr>
            <p:nvPr/>
          </p:nvPicPr>
          <p:blipFill>
            <a:blip r:embed="rId6" cstate="print"/>
            <a:srcRect/>
            <a:stretch>
              <a:fillRect/>
            </a:stretch>
          </p:blipFill>
          <p:spPr bwMode="auto">
            <a:xfrm>
              <a:off x="6430725" y="3786850"/>
              <a:ext cx="1676400" cy="302470"/>
            </a:xfrm>
            <a:prstGeom prst="rect">
              <a:avLst/>
            </a:prstGeom>
            <a:noFill/>
          </p:spPr>
        </p:pic>
      </p:grpSp>
      <p:grpSp>
        <p:nvGrpSpPr>
          <p:cNvPr id="6" name="群組 35"/>
          <p:cNvGrpSpPr/>
          <p:nvPr/>
        </p:nvGrpSpPr>
        <p:grpSpPr>
          <a:xfrm>
            <a:off x="3409238" y="3276600"/>
            <a:ext cx="2448000" cy="1290320"/>
            <a:chOff x="3443963" y="3276600"/>
            <a:chExt cx="2448000" cy="1290320"/>
          </a:xfrm>
        </p:grpSpPr>
        <p:sp>
          <p:nvSpPr>
            <p:cNvPr id="56" name="Rounded Rectangle 55"/>
            <p:cNvSpPr/>
            <p:nvPr/>
          </p:nvSpPr>
          <p:spPr bwMode="auto">
            <a:xfrm>
              <a:off x="3443963" y="3276600"/>
              <a:ext cx="2448000"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1218585"/>
              <a:endParaRPr lang="en-US" dirty="0" smtClean="0">
                <a:solidFill>
                  <a:srgbClr val="FFFFFF"/>
                </a:solidFill>
                <a:latin typeface="Segoe" pitchFamily="34" charset="0"/>
              </a:endParaRPr>
            </a:p>
          </p:txBody>
        </p:sp>
        <p:pic>
          <p:nvPicPr>
            <p:cNvPr id="36868" name="Picture 4" descr="AppFabric"/>
            <p:cNvPicPr>
              <a:picLocks noChangeAspect="1" noChangeArrowheads="1"/>
            </p:cNvPicPr>
            <p:nvPr/>
          </p:nvPicPr>
          <p:blipFill>
            <a:blip r:embed="rId7" cstate="print"/>
            <a:srcRect/>
            <a:stretch>
              <a:fillRect/>
            </a:stretch>
          </p:blipFill>
          <p:spPr bwMode="auto">
            <a:xfrm>
              <a:off x="3535099" y="3733800"/>
              <a:ext cx="2317749" cy="457200"/>
            </a:xfrm>
            <a:prstGeom prst="rect">
              <a:avLst/>
            </a:prstGeom>
            <a:noFill/>
          </p:spPr>
        </p:pic>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altLang="zh-TW" dirty="0" smtClean="0"/>
              <a:t>Windows Azure</a:t>
            </a:r>
            <a:endParaRPr lang="zh-TW" altLang="en-US" dirty="0"/>
          </a:p>
        </p:txBody>
      </p:sp>
      <p:pic>
        <p:nvPicPr>
          <p:cNvPr id="3" name="Picture 3" descr="C:\Users\TomLee\Pictures\Hardware Image\Windows Vista Illustration Icons\Internet.png"/>
          <p:cNvPicPr>
            <a:picLocks noChangeAspect="1" noChangeArrowheads="1"/>
          </p:cNvPicPr>
          <p:nvPr/>
        </p:nvPicPr>
        <p:blipFill>
          <a:blip r:embed="rId2" cstate="print"/>
          <a:srcRect/>
          <a:stretch>
            <a:fillRect/>
          </a:stretch>
        </p:blipFill>
        <p:spPr bwMode="auto">
          <a:xfrm>
            <a:off x="2971800" y="1447800"/>
            <a:ext cx="3200400" cy="3200400"/>
          </a:xfrm>
          <a:prstGeom prst="rect">
            <a:avLst/>
          </a:prstGeom>
          <a:noFill/>
        </p:spPr>
      </p:pic>
      <p:pic>
        <p:nvPicPr>
          <p:cNvPr id="4" name="Picture 5" descr="C:\Users\TomLee\Pictures\Hardware Image\XML Icons\Database 4 blue.png"/>
          <p:cNvPicPr>
            <a:picLocks noChangeAspect="1" noChangeArrowheads="1"/>
          </p:cNvPicPr>
          <p:nvPr/>
        </p:nvPicPr>
        <p:blipFill>
          <a:blip r:embed="rId3" cstate="print"/>
          <a:srcRect/>
          <a:stretch>
            <a:fillRect/>
          </a:stretch>
        </p:blipFill>
        <p:spPr bwMode="auto">
          <a:xfrm>
            <a:off x="3200400" y="1904999"/>
            <a:ext cx="1123444" cy="914401"/>
          </a:xfrm>
          <a:prstGeom prst="rect">
            <a:avLst/>
          </a:prstGeom>
          <a:noFill/>
        </p:spPr>
      </p:pic>
      <p:grpSp>
        <p:nvGrpSpPr>
          <p:cNvPr id="8" name="群組 13"/>
          <p:cNvGrpSpPr/>
          <p:nvPr/>
        </p:nvGrpSpPr>
        <p:grpSpPr>
          <a:xfrm>
            <a:off x="5486400" y="4038600"/>
            <a:ext cx="3262432" cy="1604665"/>
            <a:chOff x="5486400" y="4038600"/>
            <a:chExt cx="3262432" cy="1604665"/>
          </a:xfrm>
        </p:grpSpPr>
        <p:pic>
          <p:nvPicPr>
            <p:cNvPr id="5" name="Picture 4" descr="C:\Users\TomLee\Pictures\Hardware Image\Windows Vista Illustration Icons\Mobility.png"/>
            <p:cNvPicPr>
              <a:picLocks noChangeAspect="1" noChangeArrowheads="1"/>
            </p:cNvPicPr>
            <p:nvPr/>
          </p:nvPicPr>
          <p:blipFill>
            <a:blip r:embed="rId4" cstate="print"/>
            <a:srcRect/>
            <a:stretch>
              <a:fillRect/>
            </a:stretch>
          </p:blipFill>
          <p:spPr bwMode="auto">
            <a:xfrm>
              <a:off x="6400800" y="4038600"/>
              <a:ext cx="1220618" cy="1066800"/>
            </a:xfrm>
            <a:prstGeom prst="rect">
              <a:avLst/>
            </a:prstGeom>
            <a:noFill/>
          </p:spPr>
        </p:pic>
        <p:sp>
          <p:nvSpPr>
            <p:cNvPr id="6" name="文字方塊 5"/>
            <p:cNvSpPr txBox="1"/>
            <p:nvPr/>
          </p:nvSpPr>
          <p:spPr>
            <a:xfrm>
              <a:off x="5486400" y="5181600"/>
              <a:ext cx="3262432" cy="461665"/>
            </a:xfrm>
            <a:prstGeom prst="rect">
              <a:avLst/>
            </a:prstGeom>
            <a:noFill/>
          </p:spPr>
          <p:txBody>
            <a:bodyPr wrap="none" rtlCol="0">
              <a:spAutoFit/>
            </a:bodyPr>
            <a:lstStyle/>
            <a:p>
              <a:r>
                <a:rPr lang="zh-TW" altLang="en-US" sz="2400" dirty="0" smtClean="0">
                  <a:latin typeface="微軟正黑體" pitchFamily="34" charset="-120"/>
                  <a:ea typeface="微軟正黑體" pitchFamily="34" charset="-120"/>
                </a:rPr>
                <a:t>單機環境開發除錯測試</a:t>
              </a:r>
              <a:endParaRPr lang="zh-TW" altLang="en-US" sz="2400" dirty="0">
                <a:latin typeface="微軟正黑體" pitchFamily="34" charset="-120"/>
                <a:ea typeface="微軟正黑體" pitchFamily="34" charset="-120"/>
              </a:endParaRPr>
            </a:p>
          </p:txBody>
        </p:sp>
      </p:grpSp>
      <p:grpSp>
        <p:nvGrpSpPr>
          <p:cNvPr id="12" name="群組 17"/>
          <p:cNvGrpSpPr/>
          <p:nvPr/>
        </p:nvGrpSpPr>
        <p:grpSpPr>
          <a:xfrm>
            <a:off x="609600" y="1600200"/>
            <a:ext cx="6177250" cy="2200511"/>
            <a:chOff x="609600" y="1600200"/>
            <a:chExt cx="6177250" cy="2200511"/>
          </a:xfrm>
        </p:grpSpPr>
        <p:sp>
          <p:nvSpPr>
            <p:cNvPr id="7" name="文字方塊 6"/>
            <p:cNvSpPr txBox="1"/>
            <p:nvPr/>
          </p:nvSpPr>
          <p:spPr>
            <a:xfrm>
              <a:off x="609600" y="1600200"/>
              <a:ext cx="2667000" cy="830997"/>
            </a:xfrm>
            <a:prstGeom prst="rect">
              <a:avLst/>
            </a:prstGeom>
            <a:noFill/>
          </p:spPr>
          <p:txBody>
            <a:bodyPr wrap="square" rtlCol="0">
              <a:spAutoFit/>
            </a:bodyPr>
            <a:lstStyle/>
            <a:p>
              <a:pPr algn="ctr"/>
              <a:r>
                <a:rPr lang="zh-TW" altLang="en-US" sz="2400" dirty="0" smtClean="0">
                  <a:latin typeface="微軟正黑體" pitchFamily="34" charset="-120"/>
                  <a:ea typeface="微軟正黑體" pitchFamily="34" charset="-120"/>
                </a:rPr>
                <a:t>佈署至雲端 </a:t>
              </a:r>
              <a:r>
                <a:rPr lang="en-US" altLang="zh-TW" sz="2400" dirty="0" smtClean="0">
                  <a:latin typeface="微軟正黑體" pitchFamily="34" charset="-120"/>
                  <a:ea typeface="微軟正黑體" pitchFamily="34" charset="-120"/>
                </a:rPr>
                <a:t>Windows Azure</a:t>
              </a:r>
              <a:endParaRPr lang="zh-TW" altLang="en-US" sz="2400" dirty="0">
                <a:latin typeface="微軟正黑體" pitchFamily="34" charset="-120"/>
                <a:ea typeface="微軟正黑體" pitchFamily="34" charset="-120"/>
              </a:endParaRPr>
            </a:p>
          </p:txBody>
        </p:sp>
        <p:sp>
          <p:nvSpPr>
            <p:cNvPr id="11" name="向下箭號 10"/>
            <p:cNvSpPr/>
            <p:nvPr/>
          </p:nvSpPr>
          <p:spPr bwMode="auto">
            <a:xfrm rot="7223315">
              <a:off x="5115665" y="2129526"/>
              <a:ext cx="762000" cy="2580370"/>
            </a:xfrm>
            <a:prstGeom prst="down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grpSp>
      <p:grpSp>
        <p:nvGrpSpPr>
          <p:cNvPr id="14" name="群組 16"/>
          <p:cNvGrpSpPr/>
          <p:nvPr/>
        </p:nvGrpSpPr>
        <p:grpSpPr>
          <a:xfrm>
            <a:off x="304800" y="3312826"/>
            <a:ext cx="3406230" cy="2787639"/>
            <a:chOff x="304800" y="3312826"/>
            <a:chExt cx="3406230" cy="2787639"/>
          </a:xfrm>
        </p:grpSpPr>
        <p:sp>
          <p:nvSpPr>
            <p:cNvPr id="9" name="文字方塊 8"/>
            <p:cNvSpPr txBox="1"/>
            <p:nvPr/>
          </p:nvSpPr>
          <p:spPr>
            <a:xfrm>
              <a:off x="304800" y="5638800"/>
              <a:ext cx="2031325" cy="461665"/>
            </a:xfrm>
            <a:prstGeom prst="rect">
              <a:avLst/>
            </a:prstGeom>
            <a:noFill/>
          </p:spPr>
          <p:txBody>
            <a:bodyPr wrap="none" rtlCol="0">
              <a:spAutoFit/>
            </a:bodyPr>
            <a:lstStyle/>
            <a:p>
              <a:r>
                <a:rPr lang="zh-TW" altLang="en-US" sz="2400" dirty="0" smtClean="0">
                  <a:latin typeface="微軟正黑體" pitchFamily="34" charset="-120"/>
                  <a:ea typeface="微軟正黑體" pitchFamily="34" charset="-120"/>
                </a:rPr>
                <a:t>全球用戶使用</a:t>
              </a:r>
              <a:endParaRPr lang="zh-TW" altLang="en-US" sz="2400" dirty="0">
                <a:latin typeface="微軟正黑體" pitchFamily="34" charset="-120"/>
                <a:ea typeface="微軟正黑體" pitchFamily="34" charset="-120"/>
              </a:endParaRPr>
            </a:p>
          </p:txBody>
        </p:sp>
        <p:grpSp>
          <p:nvGrpSpPr>
            <p:cNvPr id="15" name="群組 15"/>
            <p:cNvGrpSpPr/>
            <p:nvPr/>
          </p:nvGrpSpPr>
          <p:grpSpPr>
            <a:xfrm>
              <a:off x="533400" y="3312826"/>
              <a:ext cx="3177630" cy="2325974"/>
              <a:chOff x="533400" y="3312826"/>
              <a:chExt cx="3177630" cy="2325974"/>
            </a:xfrm>
          </p:grpSpPr>
          <p:grpSp>
            <p:nvGrpSpPr>
              <p:cNvPr id="16" name="群組 14"/>
              <p:cNvGrpSpPr/>
              <p:nvPr/>
            </p:nvGrpSpPr>
            <p:grpSpPr>
              <a:xfrm>
                <a:off x="533400" y="4267200"/>
                <a:ext cx="1295400" cy="1371600"/>
                <a:chOff x="533400" y="4267200"/>
                <a:chExt cx="1295400" cy="1371600"/>
              </a:xfrm>
            </p:grpSpPr>
            <p:pic>
              <p:nvPicPr>
                <p:cNvPr id="2050" name="Picture 2" descr="C:\Users\TomLee\Pictures\Hardware Image\Windows Vista Illustration Icons\Computer.png"/>
                <p:cNvPicPr>
                  <a:picLocks noChangeAspect="1" noChangeArrowheads="1"/>
                </p:cNvPicPr>
                <p:nvPr/>
              </p:nvPicPr>
              <p:blipFill>
                <a:blip r:embed="rId5" cstate="print"/>
                <a:srcRect/>
                <a:stretch>
                  <a:fillRect/>
                </a:stretch>
              </p:blipFill>
              <p:spPr bwMode="auto">
                <a:xfrm>
                  <a:off x="533400" y="4267200"/>
                  <a:ext cx="1295400" cy="1295400"/>
                </a:xfrm>
                <a:prstGeom prst="rect">
                  <a:avLst/>
                </a:prstGeom>
                <a:noFill/>
              </p:spPr>
            </p:pic>
            <p:pic>
              <p:nvPicPr>
                <p:cNvPr id="10" name="Picture 7" descr="C:\Users\TomLee\Pictures\Hardware Image\Windows Vista Illustration Icons\IE.png"/>
                <p:cNvPicPr>
                  <a:picLocks noChangeAspect="1" noChangeArrowheads="1"/>
                </p:cNvPicPr>
                <p:nvPr/>
              </p:nvPicPr>
              <p:blipFill>
                <a:blip r:embed="rId6" cstate="print"/>
                <a:srcRect/>
                <a:stretch>
                  <a:fillRect/>
                </a:stretch>
              </p:blipFill>
              <p:spPr bwMode="auto">
                <a:xfrm>
                  <a:off x="1143000" y="4953000"/>
                  <a:ext cx="685800" cy="685800"/>
                </a:xfrm>
                <a:prstGeom prst="rect">
                  <a:avLst/>
                </a:prstGeom>
                <a:noFill/>
              </p:spPr>
            </p:pic>
          </p:grpSp>
          <p:sp>
            <p:nvSpPr>
              <p:cNvPr id="13" name="左-右雙向箭號 12"/>
              <p:cNvSpPr/>
              <p:nvPr/>
            </p:nvSpPr>
            <p:spPr bwMode="auto">
              <a:xfrm rot="19029371">
                <a:off x="1222528" y="3312826"/>
                <a:ext cx="2488502" cy="762000"/>
              </a:xfrm>
              <a:prstGeom prst="lef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gr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8.9|57.6|27.3"/>
</p:tagLst>
</file>

<file path=ppt/tags/tag2.xml><?xml version="1.0" encoding="utf-8"?>
<p:tagLst xmlns:a="http://schemas.openxmlformats.org/drawingml/2006/main" xmlns:r="http://schemas.openxmlformats.org/officeDocument/2006/relationships" xmlns:p="http://schemas.openxmlformats.org/presentationml/2006/main">
  <p:tag name="TIMING" val="|.5|127.4|28.8"/>
</p:tagLst>
</file>

<file path=ppt/tags/tag3.xml><?xml version="1.0" encoding="utf-8"?>
<p:tagLst xmlns:a="http://schemas.openxmlformats.org/drawingml/2006/main" xmlns:r="http://schemas.openxmlformats.org/officeDocument/2006/relationships" xmlns:p="http://schemas.openxmlformats.org/presentationml/2006/main">
  <p:tag name="TIMING" val="|61.3|19.6|10|164.1|20.5"/>
</p:tagLst>
</file>

<file path=ppt/theme/theme1.xml><?xml version="1.0" encoding="utf-8"?>
<a:theme xmlns:a="http://schemas.openxmlformats.org/drawingml/2006/main" name="TechEd2008_Dev_4-3">
  <a:themeElements>
    <a:clrScheme name="TechEd 2008 Developer">
      <a:dk1>
        <a:srgbClr val="000000"/>
      </a:dk1>
      <a:lt1>
        <a:srgbClr val="FFFFFF"/>
      </a:lt1>
      <a:dk2>
        <a:srgbClr val="5F5F5F"/>
      </a:dk2>
      <a:lt2>
        <a:srgbClr val="F2803A"/>
      </a:lt2>
      <a:accent1>
        <a:srgbClr val="FFC000"/>
      </a:accent1>
      <a:accent2>
        <a:srgbClr val="2DB557"/>
      </a:accent2>
      <a:accent3>
        <a:srgbClr val="DF8045"/>
      </a:accent3>
      <a:accent4>
        <a:srgbClr val="2A86DA"/>
      </a:accent4>
      <a:accent5>
        <a:srgbClr val="FF9929"/>
      </a:accent5>
      <a:accent6>
        <a:srgbClr val="808080"/>
      </a:accent6>
      <a:hlink>
        <a:srgbClr val="F9B883"/>
      </a:hlink>
      <a:folHlink>
        <a:srgbClr val="F0ED7B"/>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ARC201_Lowy</Template>
  <TotalTime>0</TotalTime>
  <Words>3282</Words>
  <Application>Microsoft Office PowerPoint</Application>
  <PresentationFormat>On-screen Show (4:3)</PresentationFormat>
  <Paragraphs>458</Paragraphs>
  <Slides>31</Slides>
  <Notes>23</Notes>
  <HiddenSlides>6</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TechEd2008_Dev_4-3</vt:lpstr>
      <vt:lpstr>微軟雲端運算的策略與產品藍圖 </vt:lpstr>
      <vt:lpstr>各種不同形式的雲端平台</vt:lpstr>
      <vt:lpstr>持有軟體與雲端服務各有優劣</vt:lpstr>
      <vt:lpstr>微軟策略:  給客戶"選擇"的權力 </vt:lpstr>
      <vt:lpstr>雲端平台類型與長尾理論</vt:lpstr>
      <vt:lpstr>Microsoft Cloud Computing 全貌</vt:lpstr>
      <vt:lpstr>PowerPoint Presentation</vt:lpstr>
      <vt:lpstr>PowerPoint Presentation</vt:lpstr>
      <vt:lpstr>Windows Azure</vt:lpstr>
      <vt:lpstr>Windows Azure  </vt:lpstr>
      <vt:lpstr>Windows Azure 應用系統實體配置</vt:lpstr>
      <vt:lpstr>Windows Azure Storage 具備高度延展能力</vt:lpstr>
      <vt:lpstr>Windows Azure Storage table 儲存結構</vt:lpstr>
      <vt:lpstr>PowerPoint Presentation</vt:lpstr>
      <vt:lpstr>Microsoft SQL Azure 延伸 Microsoft SQL 資料平台至雲端</vt:lpstr>
      <vt:lpstr>Microsoft SQL Azure</vt:lpstr>
      <vt:lpstr>PowerPoint Presentation</vt:lpstr>
      <vt:lpstr>Windows Azure Platform AppFabric</vt:lpstr>
      <vt:lpstr>Windows Azure Platform AppFabric</vt:lpstr>
      <vt:lpstr>PowerPoint Presentation</vt:lpstr>
      <vt:lpstr>新推出資料即服務 “Dallas”</vt:lpstr>
      <vt:lpstr>Live Services</vt:lpstr>
      <vt:lpstr>雲端典型應用情境 (1)</vt:lpstr>
      <vt:lpstr>雲端典型應用情境 (2)</vt:lpstr>
      <vt:lpstr>目前主要雲端平台比較</vt:lpstr>
      <vt:lpstr>Windows Azure  服務品質</vt:lpstr>
      <vt:lpstr>高安全性的資料中心</vt:lpstr>
      <vt:lpstr>Windows Azure Platform 使用計價</vt:lpstr>
      <vt:lpstr>相關資源</vt:lpstr>
      <vt:lpstr>PowerPoint Presentation</vt:lpstr>
      <vt:lpstr>Windows Azure 架構 – 系統模塊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2008-09-23T23:21:42Z</dcterms:created>
  <dcterms:modified xsi:type="dcterms:W3CDTF">2010-02-25T05:50:51Z</dcterms:modified>
</cp:coreProperties>
</file>