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256" r:id="rId2"/>
    <p:sldId id="258" r:id="rId3"/>
    <p:sldId id="269" r:id="rId4"/>
    <p:sldId id="276" r:id="rId5"/>
    <p:sldId id="277" r:id="rId6"/>
    <p:sldId id="278" r:id="rId7"/>
    <p:sldId id="283" r:id="rId8"/>
    <p:sldId id="279" r:id="rId9"/>
    <p:sldId id="284" r:id="rId10"/>
    <p:sldId id="285" r:id="rId11"/>
    <p:sldId id="280" r:id="rId12"/>
    <p:sldId id="281" r:id="rId13"/>
    <p:sldId id="282" r:id="rId14"/>
    <p:sldId id="261" r:id="rId15"/>
    <p:sldId id="259" r:id="rId16"/>
    <p:sldId id="260" r:id="rId17"/>
    <p:sldId id="267" r:id="rId18"/>
    <p:sldId id="270" r:id="rId19"/>
    <p:sldId id="262" r:id="rId20"/>
    <p:sldId id="263" r:id="rId21"/>
    <p:sldId id="264" r:id="rId22"/>
    <p:sldId id="266" r:id="rId23"/>
    <p:sldId id="275" r:id="rId24"/>
    <p:sldId id="265" r:id="rId25"/>
    <p:sldId id="286" r:id="rId26"/>
    <p:sldId id="287" r:id="rId27"/>
  </p:sldIdLst>
  <p:sldSz cx="9144000" cy="6858000" type="screen4x3"/>
  <p:notesSz cx="6858000" cy="9144000"/>
  <p:defaultTextStyle>
    <a:defPPr>
      <a:defRPr lang="zh-TW"/>
    </a:defPPr>
    <a:lvl1pPr algn="l" rtl="0" fontAlgn="base">
      <a:spcBef>
        <a:spcPct val="0"/>
      </a:spcBef>
      <a:spcAft>
        <a:spcPct val="0"/>
      </a:spcAft>
      <a:defRPr kumimoji="1" kern="1200">
        <a:solidFill>
          <a:schemeClr val="tx1"/>
        </a:solidFill>
        <a:latin typeface="Arial" charset="0"/>
        <a:ea typeface="新細明體" pitchFamily="18" charset="-120"/>
        <a:cs typeface="+mn-cs"/>
      </a:defRPr>
    </a:lvl1pPr>
    <a:lvl2pPr marL="457200" algn="l" rtl="0" fontAlgn="base">
      <a:spcBef>
        <a:spcPct val="0"/>
      </a:spcBef>
      <a:spcAft>
        <a:spcPct val="0"/>
      </a:spcAft>
      <a:defRPr kumimoji="1" kern="1200">
        <a:solidFill>
          <a:schemeClr val="tx1"/>
        </a:solidFill>
        <a:latin typeface="Arial" charset="0"/>
        <a:ea typeface="新細明體" pitchFamily="18" charset="-120"/>
        <a:cs typeface="+mn-cs"/>
      </a:defRPr>
    </a:lvl2pPr>
    <a:lvl3pPr marL="914400" algn="l" rtl="0" fontAlgn="base">
      <a:spcBef>
        <a:spcPct val="0"/>
      </a:spcBef>
      <a:spcAft>
        <a:spcPct val="0"/>
      </a:spcAft>
      <a:defRPr kumimoji="1" kern="1200">
        <a:solidFill>
          <a:schemeClr val="tx1"/>
        </a:solidFill>
        <a:latin typeface="Arial" charset="0"/>
        <a:ea typeface="新細明體" pitchFamily="18" charset="-120"/>
        <a:cs typeface="+mn-cs"/>
      </a:defRPr>
    </a:lvl3pPr>
    <a:lvl4pPr marL="1371600" algn="l" rtl="0" fontAlgn="base">
      <a:spcBef>
        <a:spcPct val="0"/>
      </a:spcBef>
      <a:spcAft>
        <a:spcPct val="0"/>
      </a:spcAft>
      <a:defRPr kumimoji="1" kern="1200">
        <a:solidFill>
          <a:schemeClr val="tx1"/>
        </a:solidFill>
        <a:latin typeface="Arial" charset="0"/>
        <a:ea typeface="新細明體" pitchFamily="18" charset="-120"/>
        <a:cs typeface="+mn-cs"/>
      </a:defRPr>
    </a:lvl4pPr>
    <a:lvl5pPr marL="1828800" algn="l" rtl="0" fontAlgn="base">
      <a:spcBef>
        <a:spcPct val="0"/>
      </a:spcBef>
      <a:spcAft>
        <a:spcPct val="0"/>
      </a:spcAft>
      <a:defRPr kumimoji="1" kern="1200">
        <a:solidFill>
          <a:schemeClr val="tx1"/>
        </a:solidFill>
        <a:latin typeface="Arial" charset="0"/>
        <a:ea typeface="新細明體" pitchFamily="18" charset="-120"/>
        <a:cs typeface="+mn-cs"/>
      </a:defRPr>
    </a:lvl5pPr>
    <a:lvl6pPr marL="2286000" algn="l" defTabSz="914400" rtl="0" eaLnBrk="1" latinLnBrk="0" hangingPunct="1">
      <a:defRPr kumimoji="1" kern="1200">
        <a:solidFill>
          <a:schemeClr val="tx1"/>
        </a:solidFill>
        <a:latin typeface="Arial" charset="0"/>
        <a:ea typeface="新細明體" pitchFamily="18" charset="-120"/>
        <a:cs typeface="+mn-cs"/>
      </a:defRPr>
    </a:lvl6pPr>
    <a:lvl7pPr marL="2743200" algn="l" defTabSz="914400" rtl="0" eaLnBrk="1" latinLnBrk="0" hangingPunct="1">
      <a:defRPr kumimoji="1" kern="1200">
        <a:solidFill>
          <a:schemeClr val="tx1"/>
        </a:solidFill>
        <a:latin typeface="Arial" charset="0"/>
        <a:ea typeface="新細明體" pitchFamily="18" charset="-120"/>
        <a:cs typeface="+mn-cs"/>
      </a:defRPr>
    </a:lvl7pPr>
    <a:lvl8pPr marL="3200400" algn="l" defTabSz="914400" rtl="0" eaLnBrk="1" latinLnBrk="0" hangingPunct="1">
      <a:defRPr kumimoji="1" kern="1200">
        <a:solidFill>
          <a:schemeClr val="tx1"/>
        </a:solidFill>
        <a:latin typeface="Arial" charset="0"/>
        <a:ea typeface="新細明體" pitchFamily="18" charset="-120"/>
        <a:cs typeface="+mn-cs"/>
      </a:defRPr>
    </a:lvl8pPr>
    <a:lvl9pPr marL="3657600" algn="l" defTabSz="914400" rtl="0" eaLnBrk="1" latinLnBrk="0" hangingPunct="1">
      <a:defRPr kumimoji="1" kern="1200">
        <a:solidFill>
          <a:schemeClr val="tx1"/>
        </a:solidFill>
        <a:latin typeface="Arial" charset="0"/>
        <a:ea typeface="新細明體" pitchFamily="18" charset="-12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7620"/>
    <a:srgbClr val="FF9900"/>
    <a:srgbClr val="29D72D"/>
    <a:srgbClr val="60EF11"/>
    <a:srgbClr val="DAEFC3"/>
    <a:srgbClr val="BCE292"/>
    <a:srgbClr val="F7F737"/>
    <a:srgbClr val="0BD9F5"/>
    <a:srgbClr val="62FB25"/>
    <a:srgbClr val="2BF530"/>
  </p:clrMru>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78" autoAdjust="0"/>
    <p:restoredTop sz="93513" autoAdjust="0"/>
  </p:normalViewPr>
  <p:slideViewPr>
    <p:cSldViewPr>
      <p:cViewPr varScale="1">
        <p:scale>
          <a:sx n="68" d="100"/>
          <a:sy n="68" d="100"/>
        </p:scale>
        <p:origin x="-1170" y="-90"/>
      </p:cViewPr>
      <p:guideLst>
        <p:guide orient="horz" pos="2160"/>
        <p:guide pos="2880"/>
      </p:guideLst>
    </p:cSldViewPr>
  </p:slideViewPr>
  <p:notesTextViewPr>
    <p:cViewPr>
      <p:scale>
        <a:sx n="100" d="100"/>
        <a:sy n="100" d="100"/>
      </p:scale>
      <p:origin x="0" y="0"/>
    </p:cViewPr>
  </p:notesTextViewPr>
  <p:notesViewPr>
    <p:cSldViewPr>
      <p:cViewPr varScale="1">
        <p:scale>
          <a:sx n="68" d="100"/>
          <a:sy n="68" d="100"/>
        </p:scale>
        <p:origin x="-2238"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6D9BE5A-4D8F-45E0-ABF4-6C4EC1E7CD76}" type="datetimeFigureOut">
              <a:rPr lang="zh-TW" altLang="en-US" smtClean="0"/>
              <a:pPr/>
              <a:t>2010/9/23</a:t>
            </a:fld>
            <a:endParaRPr lang="zh-TW" altLang="en-US"/>
          </a:p>
        </p:txBody>
      </p:sp>
      <p:sp>
        <p:nvSpPr>
          <p:cNvPr id="4" name="頁尾版面配置區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A1F31C2-0688-4C98-A4E8-57D725FC55E0}" type="slidenum">
              <a:rPr lang="zh-TW" altLang="en-US" smtClean="0"/>
              <a:pPr/>
              <a:t>‹#›</a:t>
            </a:fld>
            <a:endParaRPr lang="zh-TW"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789A8BD-5DAB-4833-8A13-F505428EA275}" type="datetimeFigureOut">
              <a:rPr lang="zh-TW" altLang="en-US" smtClean="0"/>
              <a:pPr/>
              <a:t>2010/9/23</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CED332-1D04-4C1A-98C6-8B7C6548C77C}" type="slidenum">
              <a:rPr lang="zh-TW" altLang="en-US" smtClean="0"/>
              <a:pPr/>
              <a:t>‹#›</a:t>
            </a:fld>
            <a:endParaRPr lang="zh-TW"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標題 1"/>
          <p:cNvSpPr>
            <a:spLocks noGrp="1"/>
          </p:cNvSpPr>
          <p:nvPr>
            <p:ph type="ctrTitle"/>
          </p:nvPr>
        </p:nvSpPr>
        <p:spPr>
          <a:xfrm>
            <a:off x="2015208" y="2420888"/>
            <a:ext cx="6949280" cy="1470025"/>
          </a:xfrm>
        </p:spPr>
        <p:txBody>
          <a:bodyPr/>
          <a:lstStyle>
            <a:lvl1pPr algn="ctr">
              <a:defRPr>
                <a:solidFill>
                  <a:schemeClr val="bg1"/>
                </a:solidFill>
              </a:defRPr>
            </a:lvl1pPr>
          </a:lstStyle>
          <a:p>
            <a:r>
              <a:rPr lang="zh-TW" altLang="en-US" dirty="0" smtClean="0"/>
              <a:t>按一下以編輯母片標題樣式</a:t>
            </a:r>
            <a:endParaRPr lang="zh-TW" altLang="en-US" dirty="0"/>
          </a:p>
        </p:txBody>
      </p:sp>
      <p:sp>
        <p:nvSpPr>
          <p:cNvPr id="3" name="副標題 2"/>
          <p:cNvSpPr>
            <a:spLocks noGrp="1"/>
          </p:cNvSpPr>
          <p:nvPr>
            <p:ph type="subTitle" idx="1"/>
          </p:nvPr>
        </p:nvSpPr>
        <p:spPr>
          <a:xfrm>
            <a:off x="2483768" y="4124672"/>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dirty="0" smtClean="0"/>
              <a:t>按一下以編輯母片副標題樣式</a:t>
            </a:r>
            <a:endParaRPr lang="zh-TW" alt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pic>
        <p:nvPicPr>
          <p:cNvPr id="7" name="Picture 2" descr="C:\Documents and Settings\Administrator\My Documents\Downloads\2-1.png"/>
          <p:cNvPicPr>
            <a:picLocks noChangeAspect="1" noChangeArrowheads="1"/>
          </p:cNvPicPr>
          <p:nvPr userDrawn="1"/>
        </p:nvPicPr>
        <p:blipFill>
          <a:blip r:embed="rId2" cstate="print"/>
          <a:srcRect/>
          <a:stretch>
            <a:fillRect/>
          </a:stretch>
        </p:blipFill>
        <p:spPr bwMode="auto">
          <a:xfrm>
            <a:off x="6300192" y="6354986"/>
            <a:ext cx="648072" cy="399432"/>
          </a:xfrm>
          <a:prstGeom prst="rect">
            <a:avLst/>
          </a:prstGeom>
          <a:noFill/>
        </p:spPr>
      </p:pic>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pic>
        <p:nvPicPr>
          <p:cNvPr id="7" name="Picture 2" descr="C:\Documents and Settings\Administrator\My Documents\Downloads\2-1.png"/>
          <p:cNvPicPr>
            <a:picLocks noChangeAspect="1" noChangeArrowheads="1"/>
          </p:cNvPicPr>
          <p:nvPr userDrawn="1"/>
        </p:nvPicPr>
        <p:blipFill>
          <a:blip r:embed="rId2" cstate="print"/>
          <a:srcRect/>
          <a:stretch>
            <a:fillRect/>
          </a:stretch>
        </p:blipFill>
        <p:spPr bwMode="auto">
          <a:xfrm>
            <a:off x="6300192" y="6354986"/>
            <a:ext cx="648072" cy="399432"/>
          </a:xfrm>
          <a:prstGeom prst="rect">
            <a:avLst/>
          </a:prstGeom>
          <a:noFill/>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b="1">
                <a:solidFill>
                  <a:srgbClr val="4D7620"/>
                </a:solidFill>
                <a:effectLst>
                  <a:outerShdw blurRad="38100" dist="38100" dir="2700000" algn="tl">
                    <a:srgbClr val="000000">
                      <a:alpha val="43137"/>
                    </a:srgbClr>
                  </a:outerShdw>
                </a:effectLst>
              </a:defRPr>
            </a:lvl1pPr>
          </a:lstStyle>
          <a:p>
            <a:r>
              <a:rPr lang="zh-TW" altLang="en-US" dirty="0" smtClean="0"/>
              <a:t>按一下以編輯母片標題樣式</a:t>
            </a:r>
            <a:endParaRPr lang="zh-TW" altLang="en-US" dirty="0"/>
          </a:p>
        </p:txBody>
      </p:sp>
      <p:sp>
        <p:nvSpPr>
          <p:cNvPr id="3" name="內容版面配置區 2"/>
          <p:cNvSpPr>
            <a:spLocks noGrp="1"/>
          </p:cNvSpPr>
          <p:nvPr>
            <p:ph idx="1"/>
          </p:nvPr>
        </p:nvSpPr>
        <p:spPr>
          <a:xfrm>
            <a:off x="457200" y="1600200"/>
            <a:ext cx="8229600" cy="4421088"/>
          </a:xfrm>
        </p:spPr>
        <p:txBody>
          <a:bodyPr/>
          <a:lstStyle>
            <a:lvl1pPr>
              <a:defRPr>
                <a:solidFill>
                  <a:schemeClr val="tx1"/>
                </a:solidFill>
                <a:latin typeface="微軟正黑體" pitchFamily="34" charset="-120"/>
                <a:ea typeface="微軟正黑體" pitchFamily="34" charset="-120"/>
              </a:defRPr>
            </a:lvl1pPr>
            <a:lvl2pPr>
              <a:defRPr>
                <a:solidFill>
                  <a:schemeClr val="tx1"/>
                </a:solidFill>
                <a:latin typeface="微軟正黑體" pitchFamily="34" charset="-120"/>
                <a:ea typeface="微軟正黑體" pitchFamily="34" charset="-120"/>
              </a:defRPr>
            </a:lvl2pPr>
            <a:lvl3pPr>
              <a:defRPr>
                <a:solidFill>
                  <a:schemeClr val="tx1"/>
                </a:solidFill>
                <a:latin typeface="微軟正黑體" pitchFamily="34" charset="-120"/>
                <a:ea typeface="微軟正黑體" pitchFamily="34" charset="-120"/>
              </a:defRPr>
            </a:lvl3pPr>
            <a:lvl4pPr>
              <a:defRPr>
                <a:solidFill>
                  <a:schemeClr val="tx1"/>
                </a:solidFill>
                <a:latin typeface="微軟正黑體" pitchFamily="34" charset="-120"/>
                <a:ea typeface="微軟正黑體" pitchFamily="34" charset="-120"/>
              </a:defRPr>
            </a:lvl4pPr>
            <a:lvl5pPr>
              <a:defRPr>
                <a:solidFill>
                  <a:schemeClr val="tx1"/>
                </a:solidFill>
                <a:latin typeface="微軟正黑體" pitchFamily="34" charset="-120"/>
                <a:ea typeface="微軟正黑體" pitchFamily="34" charset="-120"/>
              </a:defRPr>
            </a:lvl5p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pic>
        <p:nvPicPr>
          <p:cNvPr id="1026" name="Picture 2" descr="C:\Documents and Settings\Administrator\My Documents\Downloads\2-1.png"/>
          <p:cNvPicPr>
            <a:picLocks noChangeAspect="1" noChangeArrowheads="1"/>
          </p:cNvPicPr>
          <p:nvPr userDrawn="1"/>
        </p:nvPicPr>
        <p:blipFill>
          <a:blip r:embed="rId2" cstate="print"/>
          <a:srcRect/>
          <a:stretch>
            <a:fillRect/>
          </a:stretch>
        </p:blipFill>
        <p:spPr bwMode="auto">
          <a:xfrm>
            <a:off x="6300192" y="6354986"/>
            <a:ext cx="648072" cy="399432"/>
          </a:xfrm>
          <a:prstGeom prst="rect">
            <a:avLst/>
          </a:prstGeom>
          <a:noFill/>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dirty="0" smtClean="0"/>
              <a:t>按一下以編輯母片標題樣式</a:t>
            </a:r>
            <a:endParaRPr lang="zh-TW" altLang="en-US" dirty="0"/>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pic>
        <p:nvPicPr>
          <p:cNvPr id="7" name="Picture 2" descr="C:\Documents and Settings\Administrator\My Documents\Downloads\2-1.png"/>
          <p:cNvPicPr>
            <a:picLocks noChangeAspect="1" noChangeArrowheads="1"/>
          </p:cNvPicPr>
          <p:nvPr userDrawn="1"/>
        </p:nvPicPr>
        <p:blipFill>
          <a:blip r:embed="rId2" cstate="print"/>
          <a:srcRect/>
          <a:stretch>
            <a:fillRect/>
          </a:stretch>
        </p:blipFill>
        <p:spPr bwMode="auto">
          <a:xfrm>
            <a:off x="6300192" y="6354986"/>
            <a:ext cx="648072" cy="399432"/>
          </a:xfrm>
          <a:prstGeom prst="rect">
            <a:avLst/>
          </a:prstGeom>
          <a:noFill/>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按一下以編輯母片標題樣式</a:t>
            </a:r>
            <a:endParaRPr lang="zh-TW" altLang="en-US" dirty="0"/>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pic>
        <p:nvPicPr>
          <p:cNvPr id="8" name="Picture 2" descr="C:\Documents and Settings\Administrator\My Documents\Downloads\2-1.png"/>
          <p:cNvPicPr>
            <a:picLocks noChangeAspect="1" noChangeArrowheads="1"/>
          </p:cNvPicPr>
          <p:nvPr userDrawn="1"/>
        </p:nvPicPr>
        <p:blipFill>
          <a:blip r:embed="rId2" cstate="print"/>
          <a:srcRect/>
          <a:stretch>
            <a:fillRect/>
          </a:stretch>
        </p:blipFill>
        <p:spPr bwMode="auto">
          <a:xfrm>
            <a:off x="6300192" y="6354986"/>
            <a:ext cx="648072" cy="399432"/>
          </a:xfrm>
          <a:prstGeom prst="rect">
            <a:avLst/>
          </a:prstGeom>
          <a:noFill/>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pic>
        <p:nvPicPr>
          <p:cNvPr id="10" name="Picture 2" descr="C:\Documents and Settings\Administrator\My Documents\Downloads\2-1.png"/>
          <p:cNvPicPr>
            <a:picLocks noChangeAspect="1" noChangeArrowheads="1"/>
          </p:cNvPicPr>
          <p:nvPr userDrawn="1"/>
        </p:nvPicPr>
        <p:blipFill>
          <a:blip r:embed="rId2" cstate="print"/>
          <a:srcRect/>
          <a:stretch>
            <a:fillRect/>
          </a:stretch>
        </p:blipFill>
        <p:spPr bwMode="auto">
          <a:xfrm>
            <a:off x="6300192" y="6354986"/>
            <a:ext cx="648072" cy="399432"/>
          </a:xfrm>
          <a:prstGeom prst="rect">
            <a:avLst/>
          </a:prstGeom>
          <a:noFill/>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pic>
        <p:nvPicPr>
          <p:cNvPr id="6" name="Picture 2" descr="C:\Documents and Settings\Administrator\My Documents\Downloads\2-1.png"/>
          <p:cNvPicPr>
            <a:picLocks noChangeAspect="1" noChangeArrowheads="1"/>
          </p:cNvPicPr>
          <p:nvPr userDrawn="1"/>
        </p:nvPicPr>
        <p:blipFill>
          <a:blip r:embed="rId2" cstate="print"/>
          <a:srcRect/>
          <a:stretch>
            <a:fillRect/>
          </a:stretch>
        </p:blipFill>
        <p:spPr bwMode="auto">
          <a:xfrm>
            <a:off x="6300192" y="6354986"/>
            <a:ext cx="648072" cy="399432"/>
          </a:xfrm>
          <a:prstGeom prst="rect">
            <a:avLst/>
          </a:prstGeom>
          <a:noFill/>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5" name="Picture 2" descr="C:\Documents and Settings\Administrator\My Documents\Downloads\2-1.png"/>
          <p:cNvPicPr>
            <a:picLocks noChangeAspect="1" noChangeArrowheads="1"/>
          </p:cNvPicPr>
          <p:nvPr userDrawn="1"/>
        </p:nvPicPr>
        <p:blipFill>
          <a:blip r:embed="rId2" cstate="print"/>
          <a:srcRect/>
          <a:stretch>
            <a:fillRect/>
          </a:stretch>
        </p:blipFill>
        <p:spPr bwMode="auto">
          <a:xfrm>
            <a:off x="6300192" y="6354986"/>
            <a:ext cx="648072" cy="399432"/>
          </a:xfrm>
          <a:prstGeom prst="rect">
            <a:avLst/>
          </a:prstGeom>
          <a:noFill/>
        </p:spPr>
      </p:pic>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pic>
        <p:nvPicPr>
          <p:cNvPr id="8" name="Picture 2" descr="C:\Documents and Settings\Administrator\My Documents\Downloads\2-1.png"/>
          <p:cNvPicPr>
            <a:picLocks noChangeAspect="1" noChangeArrowheads="1"/>
          </p:cNvPicPr>
          <p:nvPr userDrawn="1"/>
        </p:nvPicPr>
        <p:blipFill>
          <a:blip r:embed="rId2" cstate="print"/>
          <a:srcRect/>
          <a:stretch>
            <a:fillRect/>
          </a:stretch>
        </p:blipFill>
        <p:spPr bwMode="auto">
          <a:xfrm>
            <a:off x="6300192" y="6354986"/>
            <a:ext cx="648072" cy="399432"/>
          </a:xfrm>
          <a:prstGeom prst="rect">
            <a:avLst/>
          </a:prstGeom>
          <a:noFill/>
        </p:spPr>
      </p:pic>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TW" altLang="en-US" noProof="0" smtClean="0"/>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pic>
        <p:nvPicPr>
          <p:cNvPr id="8" name="Picture 2" descr="C:\Documents and Settings\Administrator\My Documents\Downloads\2-1.png"/>
          <p:cNvPicPr>
            <a:picLocks noChangeAspect="1" noChangeArrowheads="1"/>
          </p:cNvPicPr>
          <p:nvPr userDrawn="1"/>
        </p:nvPicPr>
        <p:blipFill>
          <a:blip r:embed="rId2" cstate="print"/>
          <a:srcRect/>
          <a:stretch>
            <a:fillRect/>
          </a:stretch>
        </p:blipFill>
        <p:spPr bwMode="auto">
          <a:xfrm>
            <a:off x="6300192" y="6354986"/>
            <a:ext cx="648072" cy="399432"/>
          </a:xfrm>
          <a:prstGeom prst="rect">
            <a:avLst/>
          </a:prstGeom>
          <a:noFill/>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1026" name="標題版面配置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dirty="0" smtClean="0"/>
              <a:t>按一下以編輯母片標題樣式</a:t>
            </a:r>
          </a:p>
        </p:txBody>
      </p:sp>
      <p:sp>
        <p:nvSpPr>
          <p:cNvPr id="1027" name="文字版面配置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p>
        </p:txBody>
      </p:sp>
    </p:spTree>
  </p:cSld>
  <p:clrMap bg1="lt1" tx1="dk1" bg2="lt2" tx2="dk2" accent1="accent1" accent2="accent2" accent3="accent3" accent4="accent4" accent5="accent5" accent6="accent6" hlink="hlink" folHlink="folHlink"/>
  <p:sldLayoutIdLst>
    <p:sldLayoutId id="2147483749" r:id="rId1"/>
    <p:sldLayoutId id="2147483750"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Lst>
  <p:timing>
    <p:tnLst>
      <p:par>
        <p:cTn id="1" dur="indefinite" restart="never" nodeType="tmRoot"/>
      </p:par>
    </p:tnLst>
  </p:timing>
  <p:txStyles>
    <p:titleStyle>
      <a:lvl1pPr algn="ctr" rtl="0" eaLnBrk="0" fontAlgn="base" hangingPunct="0">
        <a:spcBef>
          <a:spcPct val="0"/>
        </a:spcBef>
        <a:spcAft>
          <a:spcPct val="0"/>
        </a:spcAft>
        <a:defRPr sz="4400" b="1" kern="1200">
          <a:solidFill>
            <a:srgbClr val="92D050"/>
          </a:solidFill>
          <a:latin typeface="微軟正黑體" pitchFamily="34" charset="-120"/>
          <a:ea typeface="微軟正黑體" pitchFamily="34" charset="-120"/>
          <a:cs typeface="+mj-cs"/>
        </a:defRPr>
      </a:lvl1pPr>
      <a:lvl2pPr algn="ctr" rtl="0" eaLnBrk="0" fontAlgn="base" hangingPunct="0">
        <a:spcBef>
          <a:spcPct val="0"/>
        </a:spcBef>
        <a:spcAft>
          <a:spcPct val="0"/>
        </a:spcAft>
        <a:defRPr sz="4400">
          <a:solidFill>
            <a:schemeClr val="tx1"/>
          </a:solidFill>
          <a:latin typeface="Calibri" pitchFamily="34" charset="0"/>
          <a:ea typeface="新細明體" pitchFamily="18" charset="-120"/>
        </a:defRPr>
      </a:lvl2pPr>
      <a:lvl3pPr algn="ctr" rtl="0" eaLnBrk="0" fontAlgn="base" hangingPunct="0">
        <a:spcBef>
          <a:spcPct val="0"/>
        </a:spcBef>
        <a:spcAft>
          <a:spcPct val="0"/>
        </a:spcAft>
        <a:defRPr sz="4400">
          <a:solidFill>
            <a:schemeClr val="tx1"/>
          </a:solidFill>
          <a:latin typeface="Calibri" pitchFamily="34" charset="0"/>
          <a:ea typeface="新細明體" pitchFamily="18" charset="-120"/>
        </a:defRPr>
      </a:lvl3pPr>
      <a:lvl4pPr algn="ctr" rtl="0" eaLnBrk="0" fontAlgn="base" hangingPunct="0">
        <a:spcBef>
          <a:spcPct val="0"/>
        </a:spcBef>
        <a:spcAft>
          <a:spcPct val="0"/>
        </a:spcAft>
        <a:defRPr sz="4400">
          <a:solidFill>
            <a:schemeClr val="tx1"/>
          </a:solidFill>
          <a:latin typeface="Calibri" pitchFamily="34" charset="0"/>
          <a:ea typeface="新細明體" pitchFamily="18" charset="-120"/>
        </a:defRPr>
      </a:lvl4pPr>
      <a:lvl5pPr algn="ctr" rtl="0" eaLnBrk="0" fontAlgn="base" hangingPunct="0">
        <a:spcBef>
          <a:spcPct val="0"/>
        </a:spcBef>
        <a:spcAft>
          <a:spcPct val="0"/>
        </a:spcAft>
        <a:defRPr sz="4400">
          <a:solidFill>
            <a:schemeClr val="tx1"/>
          </a:solidFill>
          <a:latin typeface="Calibri" pitchFamily="34" charset="0"/>
          <a:ea typeface="新細明體" pitchFamily="18" charset="-120"/>
        </a:defRPr>
      </a:lvl5pPr>
      <a:lvl6pPr marL="457200" algn="ctr" rtl="0" fontAlgn="base">
        <a:spcBef>
          <a:spcPct val="0"/>
        </a:spcBef>
        <a:spcAft>
          <a:spcPct val="0"/>
        </a:spcAft>
        <a:defRPr sz="4400">
          <a:solidFill>
            <a:schemeClr val="tx1"/>
          </a:solidFill>
          <a:latin typeface="Calibri" pitchFamily="34" charset="0"/>
          <a:ea typeface="新細明體" pitchFamily="18" charset="-120"/>
        </a:defRPr>
      </a:lvl6pPr>
      <a:lvl7pPr marL="914400" algn="ctr" rtl="0" fontAlgn="base">
        <a:spcBef>
          <a:spcPct val="0"/>
        </a:spcBef>
        <a:spcAft>
          <a:spcPct val="0"/>
        </a:spcAft>
        <a:defRPr sz="4400">
          <a:solidFill>
            <a:schemeClr val="tx1"/>
          </a:solidFill>
          <a:latin typeface="Calibri" pitchFamily="34" charset="0"/>
          <a:ea typeface="新細明體" pitchFamily="18" charset="-120"/>
        </a:defRPr>
      </a:lvl7pPr>
      <a:lvl8pPr marL="1371600" algn="ctr" rtl="0" fontAlgn="base">
        <a:spcBef>
          <a:spcPct val="0"/>
        </a:spcBef>
        <a:spcAft>
          <a:spcPct val="0"/>
        </a:spcAft>
        <a:defRPr sz="4400">
          <a:solidFill>
            <a:schemeClr val="tx1"/>
          </a:solidFill>
          <a:latin typeface="Calibri" pitchFamily="34" charset="0"/>
          <a:ea typeface="新細明體" pitchFamily="18" charset="-120"/>
        </a:defRPr>
      </a:lvl8pPr>
      <a:lvl9pPr marL="1828800" algn="ctr" rtl="0" fontAlgn="base">
        <a:spcBef>
          <a:spcPct val="0"/>
        </a:spcBef>
        <a:spcAft>
          <a:spcPct val="0"/>
        </a:spcAft>
        <a:defRPr sz="4400">
          <a:solidFill>
            <a:schemeClr val="tx1"/>
          </a:solidFill>
          <a:latin typeface="Calibri" pitchFamily="34" charset="0"/>
          <a:ea typeface="新細明體" pitchFamily="18" charset="-120"/>
        </a:defRPr>
      </a:lvl9pPr>
    </p:titleStyle>
    <p:bodyStyle>
      <a:lvl1pPr marL="342900" indent="-342900" algn="l" rtl="0" eaLnBrk="0" fontAlgn="base" hangingPunct="0">
        <a:spcBef>
          <a:spcPct val="20000"/>
        </a:spcBef>
        <a:spcAft>
          <a:spcPct val="0"/>
        </a:spcAft>
        <a:buFont typeface="Arial" charset="0"/>
        <a:buChar char="•"/>
        <a:defRPr sz="3200" b="1" kern="1200">
          <a:solidFill>
            <a:schemeClr val="tx1"/>
          </a:solidFill>
          <a:latin typeface="微軟正黑體" pitchFamily="34" charset="-120"/>
          <a:ea typeface="微軟正黑體" pitchFamily="34" charset="-120"/>
          <a:cs typeface="+mn-cs"/>
        </a:defRPr>
      </a:lvl1pPr>
      <a:lvl2pPr marL="742950" indent="-285750" algn="l" rtl="0" eaLnBrk="0" fontAlgn="base" hangingPunct="0">
        <a:spcBef>
          <a:spcPct val="20000"/>
        </a:spcBef>
        <a:spcAft>
          <a:spcPct val="0"/>
        </a:spcAft>
        <a:buFont typeface="Arial" charset="0"/>
        <a:buChar char="–"/>
        <a:defRPr sz="2800" b="0" kern="1200">
          <a:solidFill>
            <a:schemeClr val="bg2">
              <a:lumMod val="50000"/>
            </a:schemeClr>
          </a:solidFill>
          <a:latin typeface="微軟正黑體" pitchFamily="34" charset="-120"/>
          <a:ea typeface="微軟正黑體" pitchFamily="34" charset="-120"/>
          <a:cs typeface="+mn-cs"/>
        </a:defRPr>
      </a:lvl2pPr>
      <a:lvl3pPr marL="1143000" indent="-228600" algn="l" rtl="0" eaLnBrk="0" fontAlgn="base" hangingPunct="0">
        <a:spcBef>
          <a:spcPct val="20000"/>
        </a:spcBef>
        <a:spcAft>
          <a:spcPct val="0"/>
        </a:spcAft>
        <a:buFont typeface="Arial" charset="0"/>
        <a:buChar char="•"/>
        <a:defRPr sz="2400" b="0" kern="1200">
          <a:solidFill>
            <a:schemeClr val="bg2">
              <a:lumMod val="50000"/>
            </a:schemeClr>
          </a:solidFill>
          <a:latin typeface="微軟正黑體" pitchFamily="34" charset="-120"/>
          <a:ea typeface="微軟正黑體" pitchFamily="34" charset="-120"/>
          <a:cs typeface="+mn-cs"/>
        </a:defRPr>
      </a:lvl3pPr>
      <a:lvl4pPr marL="1600200" indent="-228600" algn="l" rtl="0" eaLnBrk="0" fontAlgn="base" hangingPunct="0">
        <a:spcBef>
          <a:spcPct val="20000"/>
        </a:spcBef>
        <a:spcAft>
          <a:spcPct val="0"/>
        </a:spcAft>
        <a:buFont typeface="Arial" charset="0"/>
        <a:buChar char="–"/>
        <a:defRPr sz="2000" b="0" kern="1200">
          <a:solidFill>
            <a:schemeClr val="bg2">
              <a:lumMod val="50000"/>
            </a:schemeClr>
          </a:solidFill>
          <a:latin typeface="微軟正黑體" pitchFamily="34" charset="-120"/>
          <a:ea typeface="微軟正黑體" pitchFamily="34" charset="-120"/>
          <a:cs typeface="+mn-cs"/>
        </a:defRPr>
      </a:lvl4pPr>
      <a:lvl5pPr marL="2057400" indent="-228600" algn="l" rtl="0" eaLnBrk="0" fontAlgn="base" hangingPunct="0">
        <a:spcBef>
          <a:spcPct val="20000"/>
        </a:spcBef>
        <a:spcAft>
          <a:spcPct val="0"/>
        </a:spcAft>
        <a:buFont typeface="Arial" charset="0"/>
        <a:buChar char="»"/>
        <a:defRPr sz="2000" b="0" kern="1200">
          <a:solidFill>
            <a:schemeClr val="bg2">
              <a:lumMod val="50000"/>
            </a:schemeClr>
          </a:solidFill>
          <a:latin typeface="微軟正黑體" pitchFamily="34" charset="-120"/>
          <a:ea typeface="微軟正黑體" pitchFamily="34" charset="-12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youtube.com/watch?v=bRWQ3BXEj4A" TargetMode="External"/><Relationship Id="rId2" Type="http://schemas.openxmlformats.org/officeDocument/2006/relationships/slideLayout" Target="../slideLayouts/slideLayout2.xml"/><Relationship Id="rId1" Type="http://schemas.openxmlformats.org/officeDocument/2006/relationships/video" Target="file:///C:\Documents%20and%20Settings\Administrator\&#26700;&#38754;\Crawlzilla&#30456;&#38364;&#25991;&#20214;\Crawlzilla@ICOS2010\CrawlZilla_HowTo_noMusic.wmv" TargetMode="Externa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0" y="476672"/>
            <a:ext cx="9144000" cy="1470025"/>
          </a:xfrm>
        </p:spPr>
        <p:txBody>
          <a:bodyPr/>
          <a:lstStyle/>
          <a:p>
            <a:r>
              <a:rPr lang="zh-TW" altLang="en-US" sz="4800" dirty="0" smtClean="0">
                <a:effectLst>
                  <a:outerShdw blurRad="38100" dist="38100" dir="2700000" algn="tl">
                    <a:srgbClr val="000000">
                      <a:alpha val="43137"/>
                    </a:srgbClr>
                  </a:outerShdw>
                </a:effectLst>
              </a:rPr>
              <a:t>輕鬆入手的叢集式搜尋引擎 </a:t>
            </a:r>
            <a:r>
              <a:rPr lang="en-US" altLang="zh-TW" sz="4800" dirty="0" smtClean="0">
                <a:effectLst>
                  <a:outerShdw blurRad="38100" dist="38100" dir="2700000" algn="tl">
                    <a:srgbClr val="000000">
                      <a:alpha val="43137"/>
                    </a:srgbClr>
                  </a:outerShdw>
                </a:effectLst>
              </a:rPr>
              <a:t>- </a:t>
            </a:r>
            <a:endParaRPr lang="zh-TW" altLang="en-US" sz="4800" dirty="0">
              <a:effectLst>
                <a:outerShdw blurRad="38100" dist="38100" dir="2700000" algn="tl">
                  <a:srgbClr val="000000">
                    <a:alpha val="43137"/>
                  </a:srgbClr>
                </a:outerShdw>
              </a:effectLst>
            </a:endParaRPr>
          </a:p>
        </p:txBody>
      </p:sp>
      <p:sp>
        <p:nvSpPr>
          <p:cNvPr id="3" name="副標題 2"/>
          <p:cNvSpPr>
            <a:spLocks noGrp="1"/>
          </p:cNvSpPr>
          <p:nvPr>
            <p:ph type="subTitle" idx="1"/>
          </p:nvPr>
        </p:nvSpPr>
        <p:spPr>
          <a:xfrm>
            <a:off x="2123728" y="4268688"/>
            <a:ext cx="6400800" cy="1176536"/>
          </a:xfrm>
        </p:spPr>
        <p:txBody>
          <a:bodyPr/>
          <a:lstStyle/>
          <a:p>
            <a:pPr algn="r"/>
            <a:r>
              <a:rPr lang="en-US" altLang="zh-TW" sz="2800" b="1" dirty="0" smtClean="0">
                <a:solidFill>
                  <a:srgbClr val="FFC000"/>
                </a:solidFill>
                <a:effectLst>
                  <a:outerShdw blurRad="38100" dist="38100" dir="2700000" algn="tl">
                    <a:srgbClr val="000000">
                      <a:alpha val="43137"/>
                    </a:srgbClr>
                  </a:outerShdw>
                </a:effectLst>
              </a:rPr>
              <a:t>Crawlzilla Develop Team</a:t>
            </a:r>
          </a:p>
          <a:p>
            <a:pPr algn="r"/>
            <a:r>
              <a:rPr lang="en-US" altLang="zh-TW" sz="2800" b="1" dirty="0" smtClean="0">
                <a:solidFill>
                  <a:srgbClr val="FFC000"/>
                </a:solidFill>
                <a:effectLst>
                  <a:outerShdw blurRad="38100" dist="38100" dir="2700000" algn="tl">
                    <a:srgbClr val="000000">
                      <a:alpha val="43137"/>
                    </a:srgbClr>
                  </a:outerShdw>
                </a:effectLst>
              </a:rPr>
              <a:t>Free Software Lab @ NCHC</a:t>
            </a:r>
            <a:endParaRPr lang="zh-TW" altLang="en-US" sz="2800" b="1" dirty="0">
              <a:solidFill>
                <a:srgbClr val="FFC000"/>
              </a:solidFill>
              <a:effectLst>
                <a:outerShdw blurRad="38100" dist="38100" dir="2700000" algn="tl">
                  <a:srgbClr val="000000">
                    <a:alpha val="43137"/>
                  </a:srgbClr>
                </a:outerShdw>
              </a:effectLst>
            </a:endParaRPr>
          </a:p>
        </p:txBody>
      </p:sp>
      <p:pic>
        <p:nvPicPr>
          <p:cNvPr id="1026" name="Picture 2" descr="C:\Documents and Settings\Administrator\My Documents\Downloads\1-1.png"/>
          <p:cNvPicPr>
            <a:picLocks noChangeAspect="1" noChangeArrowheads="1"/>
          </p:cNvPicPr>
          <p:nvPr/>
        </p:nvPicPr>
        <p:blipFill>
          <a:blip r:embed="rId2" cstate="print"/>
          <a:srcRect/>
          <a:stretch>
            <a:fillRect/>
          </a:stretch>
        </p:blipFill>
        <p:spPr bwMode="auto">
          <a:xfrm>
            <a:off x="3909863" y="1735782"/>
            <a:ext cx="3686473" cy="2413298"/>
          </a:xfrm>
          <a:prstGeom prst="rect">
            <a:avLst/>
          </a:prstGeom>
          <a:noFill/>
        </p:spPr>
      </p:pic>
      <p:sp>
        <p:nvSpPr>
          <p:cNvPr id="5" name="Text Box 9"/>
          <p:cNvSpPr txBox="1">
            <a:spLocks noChangeArrowheads="1"/>
          </p:cNvSpPr>
          <p:nvPr/>
        </p:nvSpPr>
        <p:spPr bwMode="auto">
          <a:xfrm>
            <a:off x="6084168" y="5301208"/>
            <a:ext cx="2376264" cy="836126"/>
          </a:xfrm>
          <a:prstGeom prst="rect">
            <a:avLst/>
          </a:prstGeom>
          <a:noFill/>
          <a:ln w="9525">
            <a:noFill/>
            <a:miter lim="800000"/>
            <a:headEnd/>
            <a:tailEnd/>
          </a:ln>
        </p:spPr>
        <p:txBody>
          <a:bodyPr wrap="square">
            <a:spAutoFit/>
          </a:bodyPr>
          <a:lstStyle/>
          <a:p>
            <a:pPr algn="r" fontAlgn="ctr">
              <a:lnSpc>
                <a:spcPts val="2900"/>
              </a:lnSpc>
              <a:defRPr/>
            </a:pPr>
            <a:r>
              <a:rPr lang="en-GB" altLang="zh-TW" sz="2000" dirty="0" smtClean="0">
                <a:solidFill>
                  <a:schemeClr val="bg1"/>
                </a:solidFill>
                <a:effectLst>
                  <a:outerShdw blurRad="38100" dist="38100" dir="2700000" algn="tl">
                    <a:srgbClr val="000000">
                      <a:alpha val="43137"/>
                    </a:srgbClr>
                  </a:outerShdw>
                </a:effectLst>
                <a:latin typeface="Monotype Corsiva" pitchFamily="66" charset="0"/>
              </a:rPr>
              <a:t>September  17~19, 2010                     ICOS’10 </a:t>
            </a:r>
            <a:endParaRPr lang="en-GB" altLang="ja-JP" sz="2000" dirty="0">
              <a:solidFill>
                <a:schemeClr val="bg1"/>
              </a:solidFill>
              <a:effectLst>
                <a:outerShdw blurRad="38100" dist="38100" dir="2700000" algn="tl">
                  <a:srgbClr val="000000">
                    <a:alpha val="43137"/>
                  </a:srgbClr>
                </a:outerShdw>
              </a:effectLst>
              <a:latin typeface="Monotype Corsiva"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z="3600" dirty="0" smtClean="0"/>
              <a:t>透過</a:t>
            </a:r>
            <a:r>
              <a:rPr lang="en-US" altLang="zh-TW" sz="3600" dirty="0" smtClean="0"/>
              <a:t>Crawlzilla </a:t>
            </a:r>
            <a:r>
              <a:rPr lang="zh-TW" altLang="en-US" sz="3600" dirty="0" smtClean="0"/>
              <a:t>提升搜尋品質</a:t>
            </a:r>
            <a:r>
              <a:rPr lang="en-US" altLang="zh-TW" sz="3600" dirty="0" smtClean="0"/>
              <a:t>!?...(</a:t>
            </a:r>
            <a:r>
              <a:rPr lang="zh-TW" altLang="en-US" sz="3600" dirty="0" smtClean="0"/>
              <a:t>續</a:t>
            </a:r>
            <a:r>
              <a:rPr lang="en-US" altLang="zh-TW" sz="3600" dirty="0" smtClean="0"/>
              <a:t>)</a:t>
            </a:r>
            <a:endParaRPr lang="zh-TW" altLang="en-US" sz="3600" dirty="0"/>
          </a:p>
        </p:txBody>
      </p:sp>
      <p:sp>
        <p:nvSpPr>
          <p:cNvPr id="21" name="矩形 20"/>
          <p:cNvSpPr/>
          <p:nvPr/>
        </p:nvSpPr>
        <p:spPr>
          <a:xfrm>
            <a:off x="1043608" y="1412776"/>
            <a:ext cx="3312368" cy="4561587"/>
          </a:xfrm>
          <a:prstGeom prst="rect">
            <a:avLst/>
          </a:prstGeom>
          <a:ln w="76200"/>
        </p:spPr>
        <p:style>
          <a:lnRef idx="2">
            <a:schemeClr val="accent6"/>
          </a:lnRef>
          <a:fillRef idx="1">
            <a:schemeClr val="lt1"/>
          </a:fillRef>
          <a:effectRef idx="0">
            <a:schemeClr val="accent6"/>
          </a:effectRef>
          <a:fontRef idx="minor">
            <a:schemeClr val="dk1"/>
          </a:fontRef>
        </p:style>
        <p:txBody>
          <a:bodyPr rtlCol="0" anchor="ctr"/>
          <a:lstStyle/>
          <a:p>
            <a:pPr algn="ctr"/>
            <a:endParaRPr lang="zh-TW" altLang="en-US"/>
          </a:p>
        </p:txBody>
      </p:sp>
      <p:pic>
        <p:nvPicPr>
          <p:cNvPr id="22" name="Picture 2" descr="C:\Documents and Settings\Administrator\桌面\Crawlzilla相關文件\logo檔及template\1-1.png"/>
          <p:cNvPicPr>
            <a:picLocks noChangeAspect="1" noChangeArrowheads="1"/>
          </p:cNvPicPr>
          <p:nvPr/>
        </p:nvPicPr>
        <p:blipFill>
          <a:blip r:embed="rId2" cstate="print"/>
          <a:srcRect/>
          <a:stretch>
            <a:fillRect/>
          </a:stretch>
        </p:blipFill>
        <p:spPr bwMode="auto">
          <a:xfrm>
            <a:off x="4572000" y="3501008"/>
            <a:ext cx="1315405" cy="861112"/>
          </a:xfrm>
          <a:prstGeom prst="rect">
            <a:avLst/>
          </a:prstGeom>
          <a:noFill/>
        </p:spPr>
      </p:pic>
      <p:sp>
        <p:nvSpPr>
          <p:cNvPr id="23" name="矩形 22"/>
          <p:cNvSpPr/>
          <p:nvPr/>
        </p:nvSpPr>
        <p:spPr>
          <a:xfrm>
            <a:off x="1691680" y="1556792"/>
            <a:ext cx="2088232" cy="86409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zh-TW" sz="2400" b="1" dirty="0" smtClean="0"/>
              <a:t>fafa3c.com.tw</a:t>
            </a:r>
            <a:endParaRPr lang="zh-TW" altLang="en-US" sz="2400" b="1" dirty="0"/>
          </a:p>
        </p:txBody>
      </p:sp>
      <p:sp>
        <p:nvSpPr>
          <p:cNvPr id="24" name="橢圓 23"/>
          <p:cNvSpPr/>
          <p:nvPr/>
        </p:nvSpPr>
        <p:spPr>
          <a:xfrm>
            <a:off x="1763688" y="2564904"/>
            <a:ext cx="1944216" cy="792088"/>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zh-TW" altLang="en-US" sz="2000" b="1" dirty="0" smtClean="0"/>
              <a:t>廠商一</a:t>
            </a:r>
            <a:endParaRPr lang="zh-TW" altLang="en-US" sz="2000" b="1" dirty="0"/>
          </a:p>
        </p:txBody>
      </p:sp>
      <p:sp>
        <p:nvSpPr>
          <p:cNvPr id="25" name="橢圓 24"/>
          <p:cNvSpPr/>
          <p:nvPr/>
        </p:nvSpPr>
        <p:spPr>
          <a:xfrm>
            <a:off x="1763688" y="3429000"/>
            <a:ext cx="1944216" cy="792088"/>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zh-TW" altLang="en-US" sz="2000" b="1" dirty="0" smtClean="0"/>
              <a:t>廠商二</a:t>
            </a:r>
            <a:endParaRPr lang="zh-TW" altLang="en-US" sz="2000" b="1" dirty="0"/>
          </a:p>
        </p:txBody>
      </p:sp>
      <p:sp>
        <p:nvSpPr>
          <p:cNvPr id="26" name="橢圓 25"/>
          <p:cNvSpPr/>
          <p:nvPr/>
        </p:nvSpPr>
        <p:spPr>
          <a:xfrm>
            <a:off x="1763688" y="4293096"/>
            <a:ext cx="1944216" cy="792088"/>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zh-TW" altLang="en-US" sz="2000" b="1" dirty="0" smtClean="0"/>
              <a:t>廠商</a:t>
            </a:r>
            <a:r>
              <a:rPr lang="en-US" altLang="zh-TW" sz="2000" b="1" dirty="0" smtClean="0"/>
              <a:t>……</a:t>
            </a:r>
            <a:endParaRPr lang="zh-TW" altLang="en-US" sz="2000" b="1" dirty="0"/>
          </a:p>
        </p:txBody>
      </p:sp>
      <p:sp>
        <p:nvSpPr>
          <p:cNvPr id="27" name="向右箭號 26"/>
          <p:cNvSpPr/>
          <p:nvPr/>
        </p:nvSpPr>
        <p:spPr>
          <a:xfrm>
            <a:off x="4716016" y="2636912"/>
            <a:ext cx="1224136" cy="648072"/>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TW" altLang="en-US"/>
          </a:p>
        </p:txBody>
      </p:sp>
      <p:sp>
        <p:nvSpPr>
          <p:cNvPr id="28" name="矩形 27"/>
          <p:cNvSpPr/>
          <p:nvPr/>
        </p:nvSpPr>
        <p:spPr>
          <a:xfrm>
            <a:off x="6084168" y="2132856"/>
            <a:ext cx="2880320" cy="2520280"/>
          </a:xfrm>
          <a:prstGeom prst="rect">
            <a:avLst/>
          </a:prstGeom>
          <a:ln w="76200"/>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TW" sz="2400" b="1" dirty="0" smtClean="0">
                <a:effectLst>
                  <a:outerShdw blurRad="38100" dist="38100" dir="2700000" algn="tl">
                    <a:srgbClr val="000000">
                      <a:alpha val="43137"/>
                    </a:srgbClr>
                  </a:outerShdw>
                </a:effectLst>
              </a:rPr>
              <a:t>Search Results form Your Company and Suppliers</a:t>
            </a:r>
            <a:endParaRPr lang="zh-TW" altLang="en-US" sz="2400" b="1" dirty="0">
              <a:effectLst>
                <a:outerShdw blurRad="38100" dist="38100" dir="2700000" algn="tl">
                  <a:srgbClr val="000000">
                    <a:alpha val="43137"/>
                  </a:srgbClr>
                </a:outerShdw>
              </a:effectLst>
            </a:endParaRPr>
          </a:p>
        </p:txBody>
      </p:sp>
      <p:sp>
        <p:nvSpPr>
          <p:cNvPr id="29" name="文字方塊 28"/>
          <p:cNvSpPr txBox="1"/>
          <p:nvPr/>
        </p:nvSpPr>
        <p:spPr>
          <a:xfrm>
            <a:off x="971600" y="5445224"/>
            <a:ext cx="3456384" cy="461665"/>
          </a:xfrm>
          <a:prstGeom prst="rect">
            <a:avLst/>
          </a:prstGeom>
          <a:noFill/>
        </p:spPr>
        <p:txBody>
          <a:bodyPr wrap="square" rtlCol="0">
            <a:spAutoFit/>
          </a:bodyPr>
          <a:lstStyle/>
          <a:p>
            <a:pPr algn="ctr"/>
            <a:r>
              <a:rPr lang="en-US" altLang="zh-TW" sz="2400" b="1" dirty="0" smtClean="0"/>
              <a:t>Search Pool</a:t>
            </a:r>
            <a:endParaRPr lang="zh-TW" alt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dissolve">
                                      <p:cBhvr>
                                        <p:cTn id="7" dur="500"/>
                                        <p:tgtEl>
                                          <p:spTgt spid="27"/>
                                        </p:tgtEl>
                                      </p:cBhvr>
                                    </p:animEffect>
                                  </p:childTnLst>
                                </p:cTn>
                              </p:par>
                              <p:par>
                                <p:cTn id="8" presetID="9"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dissolve">
                                      <p:cBhvr>
                                        <p:cTn id="10" dur="500"/>
                                        <p:tgtEl>
                                          <p:spTgt spid="22"/>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blinds(horizontal)">
                                      <p:cBhvr>
                                        <p:cTn id="1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搜尋引擎運作原理 </a:t>
            </a:r>
            <a:r>
              <a:rPr lang="en-US" altLang="zh-TW" dirty="0" smtClean="0"/>
              <a:t>– Phase1</a:t>
            </a:r>
            <a:endParaRPr lang="zh-TW" altLang="en-US" dirty="0"/>
          </a:p>
        </p:txBody>
      </p:sp>
      <p:sp>
        <p:nvSpPr>
          <p:cNvPr id="3" name="內容版面配置區 2"/>
          <p:cNvSpPr>
            <a:spLocks noGrp="1"/>
          </p:cNvSpPr>
          <p:nvPr>
            <p:ph idx="1"/>
          </p:nvPr>
        </p:nvSpPr>
        <p:spPr>
          <a:xfrm>
            <a:off x="457200" y="1412776"/>
            <a:ext cx="8229600" cy="4608512"/>
          </a:xfrm>
        </p:spPr>
        <p:txBody>
          <a:bodyPr/>
          <a:lstStyle/>
          <a:p>
            <a:r>
              <a:rPr lang="en-US" altLang="zh-TW" sz="2800" b="1" dirty="0" smtClean="0"/>
              <a:t>Crawling the Web</a:t>
            </a:r>
          </a:p>
          <a:p>
            <a:endParaRPr lang="zh-TW" altLang="en-US" sz="2800" b="1" dirty="0"/>
          </a:p>
        </p:txBody>
      </p:sp>
      <p:pic>
        <p:nvPicPr>
          <p:cNvPr id="2050" name="Picture 2"/>
          <p:cNvPicPr>
            <a:picLocks noChangeAspect="1" noChangeArrowheads="1"/>
          </p:cNvPicPr>
          <p:nvPr/>
        </p:nvPicPr>
        <p:blipFill>
          <a:blip r:embed="rId2" cstate="print"/>
          <a:srcRect/>
          <a:stretch>
            <a:fillRect/>
          </a:stretch>
        </p:blipFill>
        <p:spPr bwMode="auto">
          <a:xfrm>
            <a:off x="3175153" y="2564904"/>
            <a:ext cx="2260943" cy="1728192"/>
          </a:xfrm>
          <a:prstGeom prst="rect">
            <a:avLst/>
          </a:prstGeom>
          <a:noFill/>
          <a:ln w="9525">
            <a:noFill/>
            <a:miter lim="800000"/>
            <a:headEnd/>
            <a:tailEnd/>
          </a:ln>
        </p:spPr>
      </p:pic>
      <p:sp>
        <p:nvSpPr>
          <p:cNvPr id="5" name="流程圖: 多重文件 4"/>
          <p:cNvSpPr/>
          <p:nvPr/>
        </p:nvSpPr>
        <p:spPr>
          <a:xfrm>
            <a:off x="323528" y="2996952"/>
            <a:ext cx="1800200" cy="1008112"/>
          </a:xfrm>
          <a:prstGeom prst="flowChartMultidocumen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altLang="zh-TW" sz="2000" b="1" dirty="0" smtClean="0"/>
              <a:t>List of Links</a:t>
            </a:r>
            <a:endParaRPr lang="zh-TW" altLang="en-US" sz="2000" b="1" dirty="0"/>
          </a:p>
        </p:txBody>
      </p:sp>
      <p:sp>
        <p:nvSpPr>
          <p:cNvPr id="6" name="框架 5"/>
          <p:cNvSpPr/>
          <p:nvPr/>
        </p:nvSpPr>
        <p:spPr>
          <a:xfrm>
            <a:off x="6660232" y="2996952"/>
            <a:ext cx="2160240" cy="936104"/>
          </a:xfrm>
          <a:prstGeom prst="fram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altLang="zh-TW" sz="2000" b="1" dirty="0" smtClean="0">
                <a:solidFill>
                  <a:schemeClr val="tx1"/>
                </a:solidFill>
              </a:rPr>
              <a:t>Page Contents</a:t>
            </a:r>
            <a:endParaRPr lang="zh-TW" altLang="en-US" sz="2000" b="1" dirty="0">
              <a:solidFill>
                <a:schemeClr val="tx1"/>
              </a:solidFill>
            </a:endParaRPr>
          </a:p>
        </p:txBody>
      </p:sp>
      <p:sp>
        <p:nvSpPr>
          <p:cNvPr id="8" name="向右箭號 7"/>
          <p:cNvSpPr/>
          <p:nvPr/>
        </p:nvSpPr>
        <p:spPr>
          <a:xfrm>
            <a:off x="2483768" y="3212976"/>
            <a:ext cx="1008112" cy="432048"/>
          </a:xfrm>
          <a:prstGeom prst="striped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TW" altLang="en-US"/>
          </a:p>
        </p:txBody>
      </p:sp>
      <p:sp>
        <p:nvSpPr>
          <p:cNvPr id="9" name="向右箭號 8"/>
          <p:cNvSpPr/>
          <p:nvPr/>
        </p:nvSpPr>
        <p:spPr>
          <a:xfrm>
            <a:off x="5436096" y="3284984"/>
            <a:ext cx="1008112" cy="432048"/>
          </a:xfrm>
          <a:prstGeom prst="striped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TW" altLang="en-US"/>
          </a:p>
        </p:txBody>
      </p:sp>
      <p:sp>
        <p:nvSpPr>
          <p:cNvPr id="10" name="文字方塊 9"/>
          <p:cNvSpPr txBox="1"/>
          <p:nvPr/>
        </p:nvSpPr>
        <p:spPr>
          <a:xfrm>
            <a:off x="3131840" y="4437112"/>
            <a:ext cx="2736304" cy="646331"/>
          </a:xfrm>
          <a:prstGeom prst="rect">
            <a:avLst/>
          </a:prstGeom>
          <a:noFill/>
        </p:spPr>
        <p:txBody>
          <a:bodyPr wrap="square" rtlCol="0">
            <a:spAutoFit/>
          </a:bodyPr>
          <a:lstStyle/>
          <a:p>
            <a:pPr algn="ctr"/>
            <a:r>
              <a:rPr lang="en-US" altLang="zh-TW" b="1" dirty="0" smtClean="0"/>
              <a:t>Crawler visits the web pages of the links </a:t>
            </a:r>
            <a:endParaRPr lang="zh-TW" alt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par>
                                <p:cTn id="13" presetID="3" presetClass="entr" presetSubtype="10" fill="hold" nodeType="withEffect">
                                  <p:stCondLst>
                                    <p:cond delay="0"/>
                                  </p:stCondLst>
                                  <p:childTnLst>
                                    <p:set>
                                      <p:cBhvr>
                                        <p:cTn id="14" dur="1" fill="hold">
                                          <p:stCondLst>
                                            <p:cond delay="0"/>
                                          </p:stCondLst>
                                        </p:cTn>
                                        <p:tgtEl>
                                          <p:spTgt spid="2050"/>
                                        </p:tgtEl>
                                        <p:attrNameLst>
                                          <p:attrName>style.visibility</p:attrName>
                                        </p:attrNameLst>
                                      </p:cBhvr>
                                      <p:to>
                                        <p:strVal val="visible"/>
                                      </p:to>
                                    </p:set>
                                    <p:animEffect transition="in" filter="blinds(horizontal)">
                                      <p:cBhvr>
                                        <p:cTn id="15" dur="500"/>
                                        <p:tgtEl>
                                          <p:spTgt spid="2050"/>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linds(horizontal)">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linds(horizontal)">
                                      <p:cBhvr>
                                        <p:cTn id="23" dur="500"/>
                                        <p:tgtEl>
                                          <p:spTgt spid="9"/>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blinds(horizontal)">
                                      <p:cBhvr>
                                        <p:cTn id="2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9" grpId="0" animBg="1"/>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搜尋引擎運作原理 </a:t>
            </a:r>
            <a:r>
              <a:rPr lang="en-US" altLang="zh-TW" dirty="0" smtClean="0"/>
              <a:t>– Phase2</a:t>
            </a:r>
            <a:endParaRPr lang="zh-TW" altLang="en-US" dirty="0"/>
          </a:p>
        </p:txBody>
      </p:sp>
      <p:sp>
        <p:nvSpPr>
          <p:cNvPr id="3" name="內容版面配置區 2"/>
          <p:cNvSpPr>
            <a:spLocks noGrp="1"/>
          </p:cNvSpPr>
          <p:nvPr>
            <p:ph idx="1"/>
          </p:nvPr>
        </p:nvSpPr>
        <p:spPr/>
        <p:txBody>
          <a:bodyPr/>
          <a:lstStyle/>
          <a:p>
            <a:r>
              <a:rPr lang="en-US" altLang="zh-TW" sz="2800" b="1" dirty="0" smtClean="0"/>
              <a:t>Building the Index Pool</a:t>
            </a:r>
          </a:p>
          <a:p>
            <a:endParaRPr lang="zh-TW" altLang="en-US" sz="2800" b="1" dirty="0"/>
          </a:p>
        </p:txBody>
      </p:sp>
      <p:sp>
        <p:nvSpPr>
          <p:cNvPr id="5" name="框架 4"/>
          <p:cNvSpPr/>
          <p:nvPr/>
        </p:nvSpPr>
        <p:spPr>
          <a:xfrm>
            <a:off x="611560" y="3356992"/>
            <a:ext cx="2160240" cy="936104"/>
          </a:xfrm>
          <a:prstGeom prst="fram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altLang="zh-TW" sz="2000" b="1" dirty="0" smtClean="0">
                <a:solidFill>
                  <a:schemeClr val="tx1"/>
                </a:solidFill>
              </a:rPr>
              <a:t>Page Contents</a:t>
            </a:r>
            <a:endParaRPr lang="zh-TW" altLang="en-US" sz="2000" b="1" dirty="0">
              <a:solidFill>
                <a:schemeClr val="tx1"/>
              </a:solidFill>
            </a:endParaRPr>
          </a:p>
        </p:txBody>
      </p:sp>
      <p:sp>
        <p:nvSpPr>
          <p:cNvPr id="6" name="圓柱 5"/>
          <p:cNvSpPr/>
          <p:nvPr/>
        </p:nvSpPr>
        <p:spPr>
          <a:xfrm>
            <a:off x="5652120" y="2708920"/>
            <a:ext cx="2448272" cy="2160240"/>
          </a:xfrm>
          <a:prstGeom prst="can">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TW" sz="3200" b="1" dirty="0" smtClean="0"/>
              <a:t>Index Pool</a:t>
            </a:r>
            <a:endParaRPr lang="zh-TW" altLang="en-US" sz="3200" b="1" dirty="0"/>
          </a:p>
        </p:txBody>
      </p:sp>
      <p:sp>
        <p:nvSpPr>
          <p:cNvPr id="8" name="向右箭號 7"/>
          <p:cNvSpPr/>
          <p:nvPr/>
        </p:nvSpPr>
        <p:spPr>
          <a:xfrm>
            <a:off x="3779912" y="3573016"/>
            <a:ext cx="1008112" cy="432048"/>
          </a:xfrm>
          <a:prstGeom prst="striped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TW" altLang="en-US"/>
          </a:p>
        </p:txBody>
      </p:sp>
      <p:sp>
        <p:nvSpPr>
          <p:cNvPr id="9" name="文字方塊 8"/>
          <p:cNvSpPr txBox="1"/>
          <p:nvPr/>
        </p:nvSpPr>
        <p:spPr>
          <a:xfrm>
            <a:off x="2915816" y="4653136"/>
            <a:ext cx="2736304" cy="369332"/>
          </a:xfrm>
          <a:prstGeom prst="rect">
            <a:avLst/>
          </a:prstGeom>
          <a:noFill/>
        </p:spPr>
        <p:txBody>
          <a:bodyPr wrap="square" rtlCol="0">
            <a:spAutoFit/>
          </a:bodyPr>
          <a:lstStyle/>
          <a:p>
            <a:pPr algn="ctr"/>
            <a:r>
              <a:rPr lang="en-US" altLang="zh-TW" b="1" dirty="0" smtClean="0"/>
              <a:t>Parse Contents</a:t>
            </a:r>
            <a:endParaRPr lang="zh-TW" alt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搜尋引擎運作原理 </a:t>
            </a:r>
            <a:r>
              <a:rPr lang="en-US" altLang="zh-TW" smtClean="0"/>
              <a:t>– Phase3</a:t>
            </a:r>
            <a:endParaRPr lang="zh-TW" altLang="en-US" dirty="0"/>
          </a:p>
        </p:txBody>
      </p:sp>
      <p:sp>
        <p:nvSpPr>
          <p:cNvPr id="3" name="內容版面配置區 2"/>
          <p:cNvSpPr>
            <a:spLocks noGrp="1"/>
          </p:cNvSpPr>
          <p:nvPr>
            <p:ph idx="1"/>
          </p:nvPr>
        </p:nvSpPr>
        <p:spPr>
          <a:xfrm>
            <a:off x="457200" y="1600200"/>
            <a:ext cx="8229600" cy="676672"/>
          </a:xfrm>
        </p:spPr>
        <p:txBody>
          <a:bodyPr/>
          <a:lstStyle/>
          <a:p>
            <a:r>
              <a:rPr lang="en-US" altLang="zh-TW" sz="2800" b="1" dirty="0" smtClean="0"/>
              <a:t>Serving Queries</a:t>
            </a:r>
          </a:p>
          <a:p>
            <a:endParaRPr lang="zh-TW" altLang="en-US" sz="2800" b="1" dirty="0"/>
          </a:p>
        </p:txBody>
      </p:sp>
      <p:sp>
        <p:nvSpPr>
          <p:cNvPr id="6" name="圓柱 5"/>
          <p:cNvSpPr/>
          <p:nvPr/>
        </p:nvSpPr>
        <p:spPr>
          <a:xfrm>
            <a:off x="3851920" y="2636912"/>
            <a:ext cx="1728192" cy="1728192"/>
          </a:xfrm>
          <a:prstGeom prst="can">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TW" sz="2400" b="1" dirty="0" smtClean="0"/>
              <a:t>Index Pool</a:t>
            </a:r>
            <a:endParaRPr lang="zh-TW" altLang="en-US" sz="2400" b="1" dirty="0"/>
          </a:p>
        </p:txBody>
      </p:sp>
      <p:pic>
        <p:nvPicPr>
          <p:cNvPr id="3074" name="Picture 2"/>
          <p:cNvPicPr>
            <a:picLocks noChangeAspect="1" noChangeArrowheads="1"/>
          </p:cNvPicPr>
          <p:nvPr/>
        </p:nvPicPr>
        <p:blipFill>
          <a:blip r:embed="rId2" cstate="print"/>
          <a:srcRect/>
          <a:stretch>
            <a:fillRect/>
          </a:stretch>
        </p:blipFill>
        <p:spPr bwMode="auto">
          <a:xfrm>
            <a:off x="971600" y="2746995"/>
            <a:ext cx="1666875" cy="1762125"/>
          </a:xfrm>
          <a:prstGeom prst="rect">
            <a:avLst/>
          </a:prstGeom>
          <a:noFill/>
          <a:ln w="9525">
            <a:noFill/>
            <a:miter lim="800000"/>
            <a:headEnd/>
            <a:tailEnd/>
          </a:ln>
        </p:spPr>
      </p:pic>
      <p:sp>
        <p:nvSpPr>
          <p:cNvPr id="9" name="流程圖: 多重文件 8"/>
          <p:cNvSpPr/>
          <p:nvPr/>
        </p:nvSpPr>
        <p:spPr>
          <a:xfrm>
            <a:off x="6804248" y="2852936"/>
            <a:ext cx="1944216" cy="1296144"/>
          </a:xfrm>
          <a:prstGeom prst="flowChartMultidocumen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altLang="zh-TW" b="1" dirty="0" smtClean="0"/>
              <a:t>Return Results</a:t>
            </a:r>
            <a:endParaRPr lang="zh-TW" altLang="en-US" b="1" dirty="0"/>
          </a:p>
        </p:txBody>
      </p:sp>
      <p:sp>
        <p:nvSpPr>
          <p:cNvPr id="10" name="向右箭號 9"/>
          <p:cNvSpPr/>
          <p:nvPr/>
        </p:nvSpPr>
        <p:spPr>
          <a:xfrm>
            <a:off x="2843808" y="3429000"/>
            <a:ext cx="648072" cy="432048"/>
          </a:xfrm>
          <a:prstGeom prst="striped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TW" altLang="en-US"/>
          </a:p>
        </p:txBody>
      </p:sp>
      <p:sp>
        <p:nvSpPr>
          <p:cNvPr id="12" name="向右箭號 11"/>
          <p:cNvSpPr/>
          <p:nvPr/>
        </p:nvSpPr>
        <p:spPr>
          <a:xfrm>
            <a:off x="5868144" y="3429000"/>
            <a:ext cx="648072" cy="432048"/>
          </a:xfrm>
          <a:prstGeom prst="striped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TW" altLang="en-US"/>
          </a:p>
        </p:txBody>
      </p:sp>
      <p:sp>
        <p:nvSpPr>
          <p:cNvPr id="13" name="文字方塊 12"/>
          <p:cNvSpPr txBox="1"/>
          <p:nvPr/>
        </p:nvSpPr>
        <p:spPr>
          <a:xfrm>
            <a:off x="539552" y="5003884"/>
            <a:ext cx="2736304" cy="369332"/>
          </a:xfrm>
          <a:prstGeom prst="rect">
            <a:avLst/>
          </a:prstGeom>
          <a:noFill/>
        </p:spPr>
        <p:txBody>
          <a:bodyPr wrap="square" rtlCol="0">
            <a:spAutoFit/>
          </a:bodyPr>
          <a:lstStyle/>
          <a:p>
            <a:pPr algn="ctr"/>
            <a:r>
              <a:rPr lang="en-US" altLang="zh-TW" b="1" dirty="0" smtClean="0"/>
              <a:t>User Sent a Query</a:t>
            </a:r>
            <a:endParaRPr lang="zh-TW" altLang="en-US" b="1" dirty="0"/>
          </a:p>
        </p:txBody>
      </p:sp>
      <p:sp>
        <p:nvSpPr>
          <p:cNvPr id="14" name="文字方塊 13"/>
          <p:cNvSpPr txBox="1"/>
          <p:nvPr/>
        </p:nvSpPr>
        <p:spPr>
          <a:xfrm>
            <a:off x="3347864" y="5003884"/>
            <a:ext cx="2736304" cy="369332"/>
          </a:xfrm>
          <a:prstGeom prst="rect">
            <a:avLst/>
          </a:prstGeom>
          <a:noFill/>
        </p:spPr>
        <p:txBody>
          <a:bodyPr wrap="square" rtlCol="0">
            <a:spAutoFit/>
          </a:bodyPr>
          <a:lstStyle/>
          <a:p>
            <a:pPr algn="ctr"/>
            <a:r>
              <a:rPr lang="en-US" altLang="zh-TW" b="1" dirty="0" smtClean="0"/>
              <a:t>Search from Index Pool</a:t>
            </a:r>
            <a:endParaRPr lang="zh-TW" altLang="en-US" b="1" dirty="0"/>
          </a:p>
        </p:txBody>
      </p:sp>
      <p:pic>
        <p:nvPicPr>
          <p:cNvPr id="3075" name="Picture 3" descr="C:\Documents and Settings\Administrator\桌面\Search Magnifier.png"/>
          <p:cNvPicPr>
            <a:picLocks noChangeAspect="1" noChangeArrowheads="1"/>
          </p:cNvPicPr>
          <p:nvPr/>
        </p:nvPicPr>
        <p:blipFill>
          <a:blip r:embed="rId3" cstate="print"/>
          <a:srcRect/>
          <a:stretch>
            <a:fillRect/>
          </a:stretch>
        </p:blipFill>
        <p:spPr bwMode="auto">
          <a:xfrm rot="16200000">
            <a:off x="4283968" y="2996952"/>
            <a:ext cx="1872208" cy="187220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dissolve">
                                      <p:cBhvr>
                                        <p:cTn id="7" dur="500"/>
                                        <p:tgtEl>
                                          <p:spTgt spid="307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dissolve">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dissolve">
                                      <p:cBhvr>
                                        <p:cTn id="15" dur="500"/>
                                        <p:tgtEl>
                                          <p:spTgt spid="10"/>
                                        </p:tgtEl>
                                      </p:cBhvr>
                                    </p:animEffect>
                                  </p:childTnLst>
                                </p:cTn>
                              </p:par>
                              <p:par>
                                <p:cTn id="16" presetID="9" presetClass="entr" presetSubtype="0" fill="hold" nodeType="withEffect">
                                  <p:stCondLst>
                                    <p:cond delay="0"/>
                                  </p:stCondLst>
                                  <p:childTnLst>
                                    <p:set>
                                      <p:cBhvr>
                                        <p:cTn id="17" dur="1" fill="hold">
                                          <p:stCondLst>
                                            <p:cond delay="0"/>
                                          </p:stCondLst>
                                        </p:cTn>
                                        <p:tgtEl>
                                          <p:spTgt spid="3075"/>
                                        </p:tgtEl>
                                        <p:attrNameLst>
                                          <p:attrName>style.visibility</p:attrName>
                                        </p:attrNameLst>
                                      </p:cBhvr>
                                      <p:to>
                                        <p:strVal val="visible"/>
                                      </p:to>
                                    </p:set>
                                    <p:animEffect transition="in" filter="dissolve">
                                      <p:cBhvr>
                                        <p:cTn id="18" dur="500"/>
                                        <p:tgtEl>
                                          <p:spTgt spid="3075"/>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dissolve">
                                      <p:cBhvr>
                                        <p:cTn id="21" dur="500"/>
                                        <p:tgtEl>
                                          <p:spTgt spid="6"/>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dissolve">
                                      <p:cBhvr>
                                        <p:cTn id="24" dur="5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blinds(horizontal)">
                                      <p:cBhvr>
                                        <p:cTn id="29" dur="500"/>
                                        <p:tgtEl>
                                          <p:spTgt spid="12"/>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blinds(horizontal)">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0" grpId="0" animBg="1"/>
      <p:bldP spid="12" grpId="0" animBg="1"/>
      <p:bldP spid="13"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solidFill>
                  <a:srgbClr val="4D7620"/>
                </a:solidFill>
                <a:effectLst>
                  <a:outerShdw blurRad="38100" dist="38100" dir="2700000" algn="tl">
                    <a:srgbClr val="000000">
                      <a:alpha val="43137"/>
                    </a:srgbClr>
                  </a:outerShdw>
                </a:effectLst>
              </a:rPr>
              <a:t>Crawlzilla </a:t>
            </a:r>
            <a:r>
              <a:rPr lang="zh-TW" altLang="en-US" dirty="0" smtClean="0">
                <a:solidFill>
                  <a:srgbClr val="4D7620"/>
                </a:solidFill>
                <a:effectLst>
                  <a:outerShdw blurRad="38100" dist="38100" dir="2700000" algn="tl">
                    <a:srgbClr val="000000">
                      <a:alpha val="43137"/>
                    </a:srgbClr>
                  </a:outerShdw>
                </a:effectLst>
              </a:rPr>
              <a:t>系統功能</a:t>
            </a:r>
            <a:endParaRPr lang="zh-TW" altLang="en-US" dirty="0">
              <a:solidFill>
                <a:srgbClr val="4D7620"/>
              </a:solidFill>
              <a:effectLst>
                <a:outerShdw blurRad="38100" dist="38100" dir="2700000" algn="tl">
                  <a:srgbClr val="000000">
                    <a:alpha val="43137"/>
                  </a:srgbClr>
                </a:outerShdw>
              </a:effectLst>
            </a:endParaRPr>
          </a:p>
        </p:txBody>
      </p:sp>
      <p:sp>
        <p:nvSpPr>
          <p:cNvPr id="4" name="內容版面配置區 3"/>
          <p:cNvSpPr>
            <a:spLocks noGrp="1"/>
          </p:cNvSpPr>
          <p:nvPr>
            <p:ph sz="half" idx="1"/>
          </p:nvPr>
        </p:nvSpPr>
        <p:spPr/>
        <p:txBody>
          <a:bodyPr/>
          <a:lstStyle/>
          <a:p>
            <a:pPr>
              <a:spcBef>
                <a:spcPts val="1800"/>
              </a:spcBef>
            </a:pPr>
            <a:r>
              <a:rPr lang="zh-TW" altLang="en-US" sz="2000" b="1" dirty="0" smtClean="0">
                <a:solidFill>
                  <a:schemeClr val="bg2">
                    <a:lumMod val="25000"/>
                  </a:schemeClr>
                </a:solidFill>
                <a:latin typeface="微軟正黑體" pitchFamily="34" charset="-120"/>
                <a:ea typeface="微軟正黑體" pitchFamily="34" charset="-120"/>
              </a:rPr>
              <a:t>支援叢集運算及顧全安全性</a:t>
            </a:r>
            <a:endParaRPr lang="en-US" altLang="zh-TW" sz="2000" b="1" dirty="0" smtClean="0">
              <a:solidFill>
                <a:schemeClr val="bg2">
                  <a:lumMod val="25000"/>
                </a:schemeClr>
              </a:solidFill>
              <a:latin typeface="微軟正黑體" pitchFamily="34" charset="-120"/>
              <a:ea typeface="微軟正黑體" pitchFamily="34" charset="-120"/>
            </a:endParaRPr>
          </a:p>
          <a:p>
            <a:pPr>
              <a:spcBef>
                <a:spcPts val="1800"/>
              </a:spcBef>
            </a:pPr>
            <a:r>
              <a:rPr lang="zh-TW" altLang="en-US" sz="2000" b="1" dirty="0" smtClean="0">
                <a:solidFill>
                  <a:schemeClr val="bg2">
                    <a:lumMod val="25000"/>
                  </a:schemeClr>
                </a:solidFill>
              </a:rPr>
              <a:t>支援中文分詞功能</a:t>
            </a:r>
            <a:endParaRPr lang="zh-TW" altLang="en-US" sz="2000" b="1" dirty="0" smtClean="0">
              <a:solidFill>
                <a:schemeClr val="bg2">
                  <a:lumMod val="25000"/>
                </a:schemeClr>
              </a:solidFill>
              <a:latin typeface="微軟正黑體" pitchFamily="34" charset="-120"/>
              <a:ea typeface="微軟正黑體" pitchFamily="34" charset="-120"/>
            </a:endParaRPr>
          </a:p>
          <a:p>
            <a:pPr>
              <a:spcBef>
                <a:spcPts val="1800"/>
              </a:spcBef>
            </a:pPr>
            <a:r>
              <a:rPr lang="zh-TW" altLang="en-US" sz="2000" b="1" dirty="0" smtClean="0">
                <a:solidFill>
                  <a:schemeClr val="bg2">
                    <a:lumMod val="25000"/>
                  </a:schemeClr>
                </a:solidFill>
                <a:latin typeface="微軟正黑體" pitchFamily="34" charset="-120"/>
                <a:ea typeface="微軟正黑體" pitchFamily="34" charset="-120"/>
              </a:rPr>
              <a:t>支援多工網頁爬取</a:t>
            </a:r>
          </a:p>
          <a:p>
            <a:pPr>
              <a:spcBef>
                <a:spcPts val="1800"/>
              </a:spcBef>
            </a:pPr>
            <a:r>
              <a:rPr lang="zh-TW" altLang="en-US" sz="2000" b="1" dirty="0" smtClean="0">
                <a:solidFill>
                  <a:schemeClr val="bg2">
                    <a:lumMod val="25000"/>
                  </a:schemeClr>
                </a:solidFill>
                <a:latin typeface="微軟正黑體" pitchFamily="34" charset="-120"/>
                <a:ea typeface="微軟正黑體" pitchFamily="34" charset="-120"/>
              </a:rPr>
              <a:t>支援多重搜尋引擎</a:t>
            </a:r>
            <a:endParaRPr lang="zh-TW" altLang="en-US" sz="2000" b="1" dirty="0">
              <a:solidFill>
                <a:schemeClr val="bg2">
                  <a:lumMod val="25000"/>
                </a:schemeClr>
              </a:solidFill>
              <a:latin typeface="微軟正黑體" pitchFamily="34" charset="-120"/>
              <a:ea typeface="微軟正黑體" pitchFamily="34" charset="-120"/>
            </a:endParaRPr>
          </a:p>
        </p:txBody>
      </p:sp>
      <p:sp>
        <p:nvSpPr>
          <p:cNvPr id="5" name="內容版面配置區 4"/>
          <p:cNvSpPr>
            <a:spLocks noGrp="1"/>
          </p:cNvSpPr>
          <p:nvPr>
            <p:ph sz="half" idx="2"/>
          </p:nvPr>
        </p:nvSpPr>
        <p:spPr/>
        <p:txBody>
          <a:bodyPr/>
          <a:lstStyle/>
          <a:p>
            <a:pPr>
              <a:spcBef>
                <a:spcPts val="1800"/>
              </a:spcBef>
            </a:pPr>
            <a:r>
              <a:rPr lang="zh-TW" altLang="en-US" sz="2000" b="1" dirty="0" smtClean="0">
                <a:solidFill>
                  <a:schemeClr val="bg2">
                    <a:lumMod val="25000"/>
                  </a:schemeClr>
                </a:solidFill>
                <a:latin typeface="微軟正黑體" pitchFamily="34" charset="-120"/>
                <a:ea typeface="微軟正黑體" pitchFamily="34" charset="-120"/>
              </a:rPr>
              <a:t>即時瀏覽資料庫資訊</a:t>
            </a:r>
          </a:p>
          <a:p>
            <a:pPr>
              <a:spcBef>
                <a:spcPts val="1800"/>
              </a:spcBef>
            </a:pPr>
            <a:r>
              <a:rPr lang="zh-TW" altLang="en-US" sz="2000" b="1" dirty="0" smtClean="0">
                <a:solidFill>
                  <a:schemeClr val="bg2">
                    <a:lumMod val="25000"/>
                  </a:schemeClr>
                </a:solidFill>
                <a:latin typeface="微軟正黑體" pitchFamily="34" charset="-120"/>
                <a:ea typeface="微軟正黑體" pitchFamily="34" charset="-120"/>
              </a:rPr>
              <a:t>解決中文亂碼及中文支援</a:t>
            </a:r>
          </a:p>
          <a:p>
            <a:pPr>
              <a:spcBef>
                <a:spcPts val="1800"/>
              </a:spcBef>
            </a:pPr>
            <a:r>
              <a:rPr lang="zh-TW" altLang="en-US" sz="2000" b="1" dirty="0" smtClean="0">
                <a:solidFill>
                  <a:schemeClr val="bg2">
                    <a:lumMod val="25000"/>
                  </a:schemeClr>
                </a:solidFill>
                <a:latin typeface="微軟正黑體" pitchFamily="34" charset="-120"/>
                <a:ea typeface="微軟正黑體" pitchFamily="34" charset="-120"/>
              </a:rPr>
              <a:t>支援多國語言</a:t>
            </a:r>
            <a:endParaRPr lang="en-US" altLang="zh-TW" sz="2000" b="1" dirty="0" smtClean="0">
              <a:solidFill>
                <a:schemeClr val="bg2">
                  <a:lumMod val="25000"/>
                </a:schemeClr>
              </a:solidFill>
              <a:latin typeface="微軟正黑體" pitchFamily="34" charset="-120"/>
              <a:ea typeface="微軟正黑體" pitchFamily="34" charset="-120"/>
            </a:endParaRPr>
          </a:p>
          <a:p>
            <a:pPr>
              <a:spcBef>
                <a:spcPts val="1800"/>
              </a:spcBef>
            </a:pPr>
            <a:r>
              <a:rPr lang="zh-TW" altLang="en-US" sz="2000" b="1" dirty="0" smtClean="0">
                <a:solidFill>
                  <a:schemeClr val="bg2">
                    <a:lumMod val="25000"/>
                  </a:schemeClr>
                </a:solidFill>
              </a:rPr>
              <a:t>網頁管理</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611560" y="1196752"/>
            <a:ext cx="7992888" cy="2304256"/>
          </a:xfrm>
          <a:prstGeom prst="rect">
            <a:avLst/>
          </a:prstGeom>
          <a:ln w="57150">
            <a:solidFill>
              <a:srgbClr val="00B0F0"/>
            </a:solidFill>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lang="zh-TW" altLang="en-US"/>
          </a:p>
        </p:txBody>
      </p:sp>
      <p:sp>
        <p:nvSpPr>
          <p:cNvPr id="16" name="矩形 15"/>
          <p:cNvSpPr/>
          <p:nvPr/>
        </p:nvSpPr>
        <p:spPr>
          <a:xfrm>
            <a:off x="611560" y="3573016"/>
            <a:ext cx="7992888" cy="2592288"/>
          </a:xfrm>
          <a:prstGeom prst="rect">
            <a:avLst/>
          </a:prstGeom>
          <a:ln w="57150">
            <a:solidFill>
              <a:srgbClr val="FF0000"/>
            </a:solidFill>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lang="zh-TW" altLang="en-US"/>
          </a:p>
        </p:txBody>
      </p:sp>
      <p:sp>
        <p:nvSpPr>
          <p:cNvPr id="2" name="標題 1"/>
          <p:cNvSpPr>
            <a:spLocks noGrp="1"/>
          </p:cNvSpPr>
          <p:nvPr>
            <p:ph type="title"/>
          </p:nvPr>
        </p:nvSpPr>
        <p:spPr/>
        <p:txBody>
          <a:bodyPr/>
          <a:lstStyle/>
          <a:p>
            <a:r>
              <a:rPr lang="zh-TW" altLang="en-US" dirty="0" smtClean="0"/>
              <a:t>系統架構</a:t>
            </a:r>
            <a:endParaRPr lang="zh-TW" altLang="en-US" dirty="0"/>
          </a:p>
        </p:txBody>
      </p:sp>
      <p:grpSp>
        <p:nvGrpSpPr>
          <p:cNvPr id="15" name="群組 14"/>
          <p:cNvGrpSpPr/>
          <p:nvPr/>
        </p:nvGrpSpPr>
        <p:grpSpPr>
          <a:xfrm>
            <a:off x="428596" y="1142984"/>
            <a:ext cx="8429684" cy="5072098"/>
            <a:chOff x="1259632" y="1412776"/>
            <a:chExt cx="6624736" cy="4392488"/>
          </a:xfrm>
        </p:grpSpPr>
        <p:sp>
          <p:nvSpPr>
            <p:cNvPr id="4" name="矩形 3"/>
            <p:cNvSpPr/>
            <p:nvPr/>
          </p:nvSpPr>
          <p:spPr>
            <a:xfrm>
              <a:off x="1259632" y="1412776"/>
              <a:ext cx="6624736" cy="4392488"/>
            </a:xfrm>
            <a:prstGeom prst="rect">
              <a:avLst/>
            </a:prstGeom>
            <a:noFill/>
            <a:ln w="571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8000" dirty="0">
                <a:solidFill>
                  <a:srgbClr val="00B050"/>
                </a:solidFill>
              </a:endParaRPr>
            </a:p>
          </p:txBody>
        </p:sp>
        <p:sp>
          <p:nvSpPr>
            <p:cNvPr id="5" name="流程圖: 替代處理程序 4"/>
            <p:cNvSpPr/>
            <p:nvPr/>
          </p:nvSpPr>
          <p:spPr>
            <a:xfrm>
              <a:off x="4570382" y="4248239"/>
              <a:ext cx="3025954" cy="672862"/>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zh-TW" sz="2400" b="1" dirty="0" err="1" smtClean="0"/>
                <a:t>Hadoop</a:t>
              </a:r>
              <a:endParaRPr lang="zh-TW" altLang="en-US" sz="2400" b="1" dirty="0"/>
            </a:p>
          </p:txBody>
        </p:sp>
        <p:sp>
          <p:nvSpPr>
            <p:cNvPr id="6" name="流程圖: 替代處理程序 5"/>
            <p:cNvSpPr/>
            <p:nvPr/>
          </p:nvSpPr>
          <p:spPr>
            <a:xfrm>
              <a:off x="1475656" y="4248239"/>
              <a:ext cx="3025954" cy="1413009"/>
            </a:xfrm>
            <a:prstGeom prst="flowChartAlternateProcess">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altLang="zh-TW" sz="2400" b="1" dirty="0" smtClean="0"/>
                <a:t>Tomcat</a:t>
              </a:r>
              <a:endParaRPr lang="zh-TW" altLang="en-US" sz="2400" b="1" dirty="0"/>
            </a:p>
          </p:txBody>
        </p:sp>
        <p:sp>
          <p:nvSpPr>
            <p:cNvPr id="7" name="流程圖: 替代處理程序 6"/>
            <p:cNvSpPr/>
            <p:nvPr/>
          </p:nvSpPr>
          <p:spPr>
            <a:xfrm>
              <a:off x="1500166" y="3500438"/>
              <a:ext cx="6120680" cy="672862"/>
            </a:xfrm>
            <a:prstGeom prst="flowChartAlternateProcess">
              <a:avLst/>
            </a:prstGeom>
            <a:solidFill>
              <a:srgbClr val="92D050"/>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TW" sz="2400" b="1" dirty="0" smtClean="0"/>
                <a:t>Crawlzilla System Management</a:t>
              </a:r>
              <a:endParaRPr lang="zh-TW" altLang="en-US" sz="2400" b="1" dirty="0"/>
            </a:p>
          </p:txBody>
        </p:sp>
        <p:sp>
          <p:nvSpPr>
            <p:cNvPr id="8" name="圓角矩形 7"/>
            <p:cNvSpPr/>
            <p:nvPr/>
          </p:nvSpPr>
          <p:spPr>
            <a:xfrm>
              <a:off x="4570382" y="2902515"/>
              <a:ext cx="3025954" cy="5382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2400" b="1" dirty="0" err="1" smtClean="0"/>
                <a:t>Lucene</a:t>
              </a:r>
              <a:endParaRPr lang="zh-TW" altLang="en-US" sz="2400" b="1" dirty="0"/>
            </a:p>
          </p:txBody>
        </p:sp>
        <p:sp>
          <p:nvSpPr>
            <p:cNvPr id="9" name="圓角矩形 8"/>
            <p:cNvSpPr/>
            <p:nvPr/>
          </p:nvSpPr>
          <p:spPr>
            <a:xfrm>
              <a:off x="4570382" y="2296940"/>
              <a:ext cx="3025954" cy="5382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2400" b="1" dirty="0" err="1" smtClean="0"/>
                <a:t>Nutch</a:t>
              </a:r>
              <a:endParaRPr lang="zh-TW" altLang="en-US" sz="2400" b="1" dirty="0"/>
            </a:p>
          </p:txBody>
        </p:sp>
        <p:sp>
          <p:nvSpPr>
            <p:cNvPr id="10" name="圓角矩形 9"/>
            <p:cNvSpPr/>
            <p:nvPr/>
          </p:nvSpPr>
          <p:spPr>
            <a:xfrm>
              <a:off x="1475656" y="2296940"/>
              <a:ext cx="2957182" cy="1143865"/>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altLang="zh-TW" sz="2400" b="1" dirty="0" smtClean="0"/>
                <a:t>JSP + </a:t>
              </a:r>
              <a:r>
                <a:rPr lang="en-US" altLang="zh-TW" sz="2400" b="1" dirty="0" err="1" smtClean="0"/>
                <a:t>Servlet</a:t>
              </a:r>
              <a:r>
                <a:rPr lang="zh-TW" altLang="en-US" sz="2400" b="1" dirty="0" smtClean="0"/>
                <a:t> </a:t>
              </a:r>
              <a:r>
                <a:rPr lang="en-US" altLang="zh-TW" sz="2400" b="1" dirty="0" smtClean="0"/>
                <a:t>+ </a:t>
              </a:r>
              <a:r>
                <a:rPr lang="en-US" altLang="zh-TW" sz="2400" b="1" dirty="0" err="1" smtClean="0"/>
                <a:t>JavaBean</a:t>
              </a:r>
              <a:endParaRPr lang="en-US" altLang="zh-TW" sz="2400" b="1" dirty="0" smtClean="0"/>
            </a:p>
          </p:txBody>
        </p:sp>
        <p:sp>
          <p:nvSpPr>
            <p:cNvPr id="11" name="流程圖: 替代處理程序 10"/>
            <p:cNvSpPr/>
            <p:nvPr/>
          </p:nvSpPr>
          <p:spPr>
            <a:xfrm>
              <a:off x="4570382" y="4988386"/>
              <a:ext cx="962804" cy="672862"/>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zh-TW" sz="2400" b="1" dirty="0" smtClean="0"/>
                <a:t>PC1</a:t>
              </a:r>
              <a:endParaRPr lang="zh-TW" altLang="en-US" sz="2400" b="1" dirty="0"/>
            </a:p>
          </p:txBody>
        </p:sp>
        <p:sp>
          <p:nvSpPr>
            <p:cNvPr id="12" name="流程圖: 替代處理程序 11"/>
            <p:cNvSpPr/>
            <p:nvPr/>
          </p:nvSpPr>
          <p:spPr>
            <a:xfrm>
              <a:off x="5601957" y="4988386"/>
              <a:ext cx="962804" cy="672862"/>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zh-TW" sz="2400" b="1" dirty="0" smtClean="0"/>
                <a:t>PC2</a:t>
              </a:r>
              <a:endParaRPr lang="zh-TW" altLang="en-US" sz="2400" b="1" dirty="0"/>
            </a:p>
          </p:txBody>
        </p:sp>
        <p:sp>
          <p:nvSpPr>
            <p:cNvPr id="13" name="流程圖: 替代處理程序 12"/>
            <p:cNvSpPr/>
            <p:nvPr/>
          </p:nvSpPr>
          <p:spPr>
            <a:xfrm>
              <a:off x="6633532" y="4988386"/>
              <a:ext cx="962804" cy="672862"/>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zh-TW" sz="2400" b="1" dirty="0" smtClean="0"/>
                <a:t>PC3</a:t>
              </a:r>
              <a:endParaRPr lang="zh-TW" altLang="en-US" sz="2400" b="1" dirty="0"/>
            </a:p>
          </p:txBody>
        </p:sp>
        <p:sp>
          <p:nvSpPr>
            <p:cNvPr id="14" name="流程圖: 替代處理程序 13"/>
            <p:cNvSpPr/>
            <p:nvPr/>
          </p:nvSpPr>
          <p:spPr>
            <a:xfrm>
              <a:off x="1475656" y="1556792"/>
              <a:ext cx="6120680" cy="672862"/>
            </a:xfrm>
            <a:prstGeom prst="flowChartAlternateProcess">
              <a:avLst/>
            </a:prstGeom>
            <a:solidFill>
              <a:schemeClr val="accent6">
                <a:lumMod val="40000"/>
                <a:lumOff val="6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r>
                <a:rPr lang="en-US" altLang="zh-TW" sz="2400" b="1" dirty="0" smtClean="0"/>
                <a:t>Web UI ( Crawlzilla Website + Search Engine)</a:t>
              </a:r>
              <a:endParaRPr lang="zh-TW" altLang="en-US" sz="2400" b="1"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ssolv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dissolve">
                                      <p:cBhvr>
                                        <p:cTn id="1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Crawlzilla </a:t>
            </a:r>
            <a:r>
              <a:rPr lang="zh-TW" altLang="en-US" dirty="0" smtClean="0"/>
              <a:t>操作介面特色</a:t>
            </a:r>
            <a:endParaRPr lang="zh-TW" altLang="en-US" dirty="0"/>
          </a:p>
        </p:txBody>
      </p:sp>
      <p:pic>
        <p:nvPicPr>
          <p:cNvPr id="4" name="Picture 4"/>
          <p:cNvPicPr>
            <a:picLocks noChangeAspect="1" noChangeArrowheads="1"/>
          </p:cNvPicPr>
          <p:nvPr/>
        </p:nvPicPr>
        <p:blipFill>
          <a:blip r:embed="rId2" cstate="print"/>
          <a:srcRect/>
          <a:stretch>
            <a:fillRect/>
          </a:stretch>
        </p:blipFill>
        <p:spPr bwMode="auto">
          <a:xfrm>
            <a:off x="323528" y="3429000"/>
            <a:ext cx="3096344" cy="213654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文字方塊 4"/>
          <p:cNvSpPr txBox="1"/>
          <p:nvPr/>
        </p:nvSpPr>
        <p:spPr>
          <a:xfrm>
            <a:off x="0" y="2996952"/>
            <a:ext cx="9144000" cy="461665"/>
          </a:xfrm>
          <a:prstGeom prst="rect">
            <a:avLst/>
          </a:prstGeom>
          <a:noFill/>
        </p:spPr>
        <p:txBody>
          <a:bodyPr wrap="square" rtlCol="0">
            <a:spAutoFit/>
          </a:bodyPr>
          <a:lstStyle/>
          <a:p>
            <a:pPr algn="ctr"/>
            <a:r>
              <a:rPr lang="en-US" altLang="zh-TW" sz="2000" dirty="0" smtClean="0">
                <a:solidFill>
                  <a:schemeClr val="tx2">
                    <a:lumMod val="50000"/>
                  </a:schemeClr>
                </a:solidFill>
              </a:rPr>
              <a:t>(1) </a:t>
            </a:r>
            <a:r>
              <a:rPr lang="en-US" altLang="zh-TW" sz="2400" b="1" i="1" dirty="0" smtClean="0">
                <a:solidFill>
                  <a:schemeClr val="tx2">
                    <a:lumMod val="50000"/>
                  </a:schemeClr>
                </a:solidFill>
              </a:rPr>
              <a:t>Easy</a:t>
            </a:r>
            <a:r>
              <a:rPr lang="en-US" altLang="zh-TW" sz="2000" dirty="0" smtClean="0">
                <a:solidFill>
                  <a:schemeClr val="tx2">
                    <a:lumMod val="50000"/>
                  </a:schemeClr>
                </a:solidFill>
              </a:rPr>
              <a:t> to Deploy Crawling Cluster Environment</a:t>
            </a:r>
            <a:endParaRPr lang="zh-TW" altLang="en-US" sz="2000" dirty="0">
              <a:solidFill>
                <a:schemeClr val="tx2">
                  <a:lumMod val="50000"/>
                </a:schemeClr>
              </a:solidFill>
            </a:endParaRPr>
          </a:p>
        </p:txBody>
      </p:sp>
      <p:sp>
        <p:nvSpPr>
          <p:cNvPr id="6" name="文字方塊 5"/>
          <p:cNvSpPr txBox="1"/>
          <p:nvPr/>
        </p:nvSpPr>
        <p:spPr>
          <a:xfrm>
            <a:off x="395536" y="5805264"/>
            <a:ext cx="2880320" cy="461665"/>
          </a:xfrm>
          <a:prstGeom prst="rect">
            <a:avLst/>
          </a:prstGeom>
          <a:noFill/>
        </p:spPr>
        <p:txBody>
          <a:bodyPr wrap="square" rtlCol="0">
            <a:spAutoFit/>
          </a:bodyPr>
          <a:lstStyle/>
          <a:p>
            <a:pPr algn="ctr"/>
            <a:r>
              <a:rPr lang="en-US" altLang="zh-TW" sz="2000" dirty="0" smtClean="0">
                <a:solidFill>
                  <a:schemeClr val="tx2">
                    <a:lumMod val="50000"/>
                  </a:schemeClr>
                </a:solidFill>
              </a:rPr>
              <a:t>(2) </a:t>
            </a:r>
            <a:r>
              <a:rPr lang="en-US" altLang="zh-TW" sz="2400" b="1" i="1" dirty="0" smtClean="0">
                <a:solidFill>
                  <a:schemeClr val="tx2">
                    <a:lumMod val="50000"/>
                  </a:schemeClr>
                </a:solidFill>
              </a:rPr>
              <a:t>Easy</a:t>
            </a:r>
            <a:r>
              <a:rPr lang="en-US" altLang="zh-TW" sz="2000" dirty="0" smtClean="0">
                <a:solidFill>
                  <a:schemeClr val="tx2">
                    <a:lumMod val="50000"/>
                  </a:schemeClr>
                </a:solidFill>
              </a:rPr>
              <a:t> to Manage</a:t>
            </a:r>
            <a:endParaRPr lang="zh-TW" altLang="en-US" sz="2000" dirty="0">
              <a:solidFill>
                <a:schemeClr val="tx2">
                  <a:lumMod val="50000"/>
                </a:schemeClr>
              </a:solidFill>
            </a:endParaRPr>
          </a:p>
        </p:txBody>
      </p:sp>
      <p:sp>
        <p:nvSpPr>
          <p:cNvPr id="7" name="文字方塊 6"/>
          <p:cNvSpPr txBox="1"/>
          <p:nvPr/>
        </p:nvSpPr>
        <p:spPr>
          <a:xfrm>
            <a:off x="6084168" y="5775647"/>
            <a:ext cx="2664296" cy="461665"/>
          </a:xfrm>
          <a:prstGeom prst="rect">
            <a:avLst/>
          </a:prstGeom>
          <a:noFill/>
        </p:spPr>
        <p:txBody>
          <a:bodyPr wrap="square" rtlCol="0">
            <a:spAutoFit/>
          </a:bodyPr>
          <a:lstStyle/>
          <a:p>
            <a:pPr algn="ctr"/>
            <a:r>
              <a:rPr lang="en-US" altLang="zh-TW" sz="2000" dirty="0" smtClean="0">
                <a:solidFill>
                  <a:schemeClr val="tx2">
                    <a:lumMod val="50000"/>
                  </a:schemeClr>
                </a:solidFill>
              </a:rPr>
              <a:t>(3) </a:t>
            </a:r>
            <a:r>
              <a:rPr lang="en-US" altLang="zh-TW" sz="2400" b="1" i="1" dirty="0" smtClean="0">
                <a:solidFill>
                  <a:schemeClr val="tx2">
                    <a:lumMod val="50000"/>
                  </a:schemeClr>
                </a:solidFill>
              </a:rPr>
              <a:t>Easy</a:t>
            </a:r>
            <a:r>
              <a:rPr lang="en-US" altLang="zh-TW" sz="2000" dirty="0" smtClean="0">
                <a:solidFill>
                  <a:schemeClr val="tx2">
                    <a:lumMod val="50000"/>
                  </a:schemeClr>
                </a:solidFill>
              </a:rPr>
              <a:t> to Use </a:t>
            </a:r>
            <a:endParaRPr lang="zh-TW" altLang="en-US" sz="2000" dirty="0">
              <a:solidFill>
                <a:schemeClr val="tx2">
                  <a:lumMod val="50000"/>
                </a:schemeClr>
              </a:solidFill>
            </a:endParaRPr>
          </a:p>
        </p:txBody>
      </p:sp>
      <p:pic>
        <p:nvPicPr>
          <p:cNvPr id="8" name="Picture 2" descr="Z:\CrawlZilla-crawl.png"/>
          <p:cNvPicPr>
            <a:picLocks noChangeAspect="1" noChangeArrowheads="1"/>
          </p:cNvPicPr>
          <p:nvPr/>
        </p:nvPicPr>
        <p:blipFill>
          <a:blip r:embed="rId3" cstate="print"/>
          <a:srcRect/>
          <a:stretch>
            <a:fillRect/>
          </a:stretch>
        </p:blipFill>
        <p:spPr bwMode="auto">
          <a:xfrm>
            <a:off x="5940152" y="3501008"/>
            <a:ext cx="2993958" cy="22024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Picture 2" descr="Z:\crawlzilla文件圖\LISA-2010_Crawlzilla_Install.png"/>
          <p:cNvPicPr>
            <a:picLocks noChangeAspect="1" noChangeArrowheads="1"/>
          </p:cNvPicPr>
          <p:nvPr/>
        </p:nvPicPr>
        <p:blipFill>
          <a:blip r:embed="rId4" cstate="print"/>
          <a:srcRect/>
          <a:stretch>
            <a:fillRect/>
          </a:stretch>
        </p:blipFill>
        <p:spPr bwMode="auto">
          <a:xfrm>
            <a:off x="2843808" y="1196752"/>
            <a:ext cx="3655308" cy="16921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linds(horizontal)">
                                      <p:cBhvr>
                                        <p:cTn id="15" dur="500"/>
                                        <p:tgtEl>
                                          <p:spTgt spid="4"/>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blinds(horizontal)">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linds(horizontal)">
                                      <p:cBhvr>
                                        <p:cTn id="23" dur="500"/>
                                        <p:tgtEl>
                                          <p:spTgt spid="7"/>
                                        </p:tgtEl>
                                      </p:cBhvr>
                                    </p:animEffect>
                                  </p:childTnLst>
                                </p:cTn>
                              </p:par>
                              <p:par>
                                <p:cTn id="24" presetID="3" presetClass="entr" presetSubtype="10"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blinds(horizontal)">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搜尋引擎加入中文分詞功能</a:t>
            </a:r>
            <a:endParaRPr lang="zh-TW" altLang="en-US" dirty="0"/>
          </a:p>
        </p:txBody>
      </p:sp>
      <p:sp>
        <p:nvSpPr>
          <p:cNvPr id="3" name="內容版面配置區 2"/>
          <p:cNvSpPr>
            <a:spLocks noGrp="1"/>
          </p:cNvSpPr>
          <p:nvPr>
            <p:ph idx="1"/>
          </p:nvPr>
        </p:nvSpPr>
        <p:spPr>
          <a:xfrm>
            <a:off x="457200" y="1268760"/>
            <a:ext cx="8507288" cy="4752528"/>
          </a:xfrm>
        </p:spPr>
        <p:txBody>
          <a:bodyPr/>
          <a:lstStyle/>
          <a:p>
            <a:pPr>
              <a:spcBef>
                <a:spcPts val="2400"/>
              </a:spcBef>
            </a:pPr>
            <a:r>
              <a:rPr lang="zh-TW" altLang="en-US" sz="2800" b="1" dirty="0" smtClean="0"/>
              <a:t>索引資料庫會以中文字詞為基本單位建立索引</a:t>
            </a:r>
          </a:p>
          <a:p>
            <a:pPr>
              <a:spcBef>
                <a:spcPts val="2400"/>
              </a:spcBef>
            </a:pPr>
            <a:r>
              <a:rPr lang="zh-TW" altLang="en-US" sz="2800" b="1" dirty="0" smtClean="0"/>
              <a:t>加入中文分詞</a:t>
            </a:r>
            <a:r>
              <a:rPr lang="zh-TW" altLang="en-US" sz="2800" dirty="0" smtClean="0"/>
              <a:t>針對同一網站爬取進行搜尋</a:t>
            </a:r>
            <a:endParaRPr lang="zh-TW" altLang="en-US" sz="2800" b="1" dirty="0" smtClean="0"/>
          </a:p>
          <a:p>
            <a:pPr lvl="1">
              <a:spcBef>
                <a:spcPts val="2400"/>
              </a:spcBef>
            </a:pPr>
            <a:r>
              <a:rPr lang="zh-TW" altLang="en-US" sz="2400" b="1" dirty="0" smtClean="0">
                <a:solidFill>
                  <a:schemeClr val="bg2">
                    <a:lumMod val="25000"/>
                  </a:schemeClr>
                </a:solidFill>
              </a:rPr>
              <a:t>搜尋引擎</a:t>
            </a:r>
            <a:r>
              <a:rPr lang="zh-TW" altLang="en-US" sz="2400" b="1" dirty="0" smtClean="0">
                <a:solidFill>
                  <a:srgbClr val="FF0000"/>
                </a:solidFill>
              </a:rPr>
              <a:t>無</a:t>
            </a:r>
            <a:r>
              <a:rPr lang="zh-TW" altLang="en-US" sz="2400" b="1" dirty="0" smtClean="0">
                <a:solidFill>
                  <a:schemeClr val="bg2">
                    <a:lumMod val="25000"/>
                  </a:schemeClr>
                </a:solidFill>
              </a:rPr>
              <a:t>中文分詞功能時，搜尋關鍵字</a:t>
            </a:r>
            <a:r>
              <a:rPr lang="en-US" altLang="zh-TW" sz="2400" b="1" dirty="0" smtClean="0">
                <a:solidFill>
                  <a:schemeClr val="bg2">
                    <a:lumMod val="25000"/>
                  </a:schemeClr>
                </a:solidFill>
              </a:rPr>
              <a:t> - </a:t>
            </a:r>
            <a:r>
              <a:rPr lang="zh-TW" altLang="en-US" sz="2400" b="1" dirty="0" smtClean="0">
                <a:solidFill>
                  <a:schemeClr val="bg2">
                    <a:lumMod val="25000"/>
                  </a:schemeClr>
                </a:solidFill>
              </a:rPr>
              <a:t>電影</a:t>
            </a:r>
            <a:endParaRPr lang="en-US" altLang="zh-TW" sz="2400" b="1" dirty="0" smtClean="0">
              <a:solidFill>
                <a:schemeClr val="bg2">
                  <a:lumMod val="25000"/>
                </a:schemeClr>
              </a:solidFill>
            </a:endParaRPr>
          </a:p>
          <a:p>
            <a:pPr lvl="2">
              <a:spcBef>
                <a:spcPts val="2400"/>
              </a:spcBef>
            </a:pPr>
            <a:r>
              <a:rPr lang="en-US" altLang="zh-TW" sz="3200" b="1" i="1" dirty="0" smtClean="0">
                <a:solidFill>
                  <a:schemeClr val="bg2">
                    <a:lumMod val="25000"/>
                  </a:schemeClr>
                </a:solidFill>
              </a:rPr>
              <a:t>760</a:t>
            </a:r>
            <a:r>
              <a:rPr lang="en-US" altLang="zh-TW" sz="2000" b="1" dirty="0" smtClean="0">
                <a:solidFill>
                  <a:schemeClr val="bg2">
                    <a:lumMod val="25000"/>
                  </a:schemeClr>
                </a:solidFill>
              </a:rPr>
              <a:t> </a:t>
            </a:r>
            <a:r>
              <a:rPr lang="zh-TW" altLang="en-US" sz="2000" b="1" dirty="0" smtClean="0">
                <a:solidFill>
                  <a:schemeClr val="bg2">
                    <a:lumMod val="25000"/>
                  </a:schemeClr>
                </a:solidFill>
              </a:rPr>
              <a:t>筆搜尋結果</a:t>
            </a:r>
          </a:p>
          <a:p>
            <a:pPr lvl="1">
              <a:spcBef>
                <a:spcPts val="2400"/>
              </a:spcBef>
            </a:pPr>
            <a:r>
              <a:rPr lang="zh-TW" altLang="en-US" sz="2400" b="1" dirty="0" smtClean="0">
                <a:solidFill>
                  <a:schemeClr val="bg2">
                    <a:lumMod val="25000"/>
                  </a:schemeClr>
                </a:solidFill>
              </a:rPr>
              <a:t>搜尋引擎</a:t>
            </a:r>
            <a:r>
              <a:rPr lang="zh-TW" altLang="en-US" sz="2400" b="1" dirty="0" smtClean="0">
                <a:solidFill>
                  <a:srgbClr val="FF0000"/>
                </a:solidFill>
              </a:rPr>
              <a:t>加入</a:t>
            </a:r>
            <a:r>
              <a:rPr lang="zh-TW" altLang="en-US" sz="2400" b="1" dirty="0" smtClean="0">
                <a:solidFill>
                  <a:schemeClr val="bg2">
                    <a:lumMod val="25000"/>
                  </a:schemeClr>
                </a:solidFill>
              </a:rPr>
              <a:t>中文分詞功能時，搜尋關鍵字 </a:t>
            </a:r>
            <a:r>
              <a:rPr lang="en-US" altLang="zh-TW" sz="2400" b="1" dirty="0" smtClean="0">
                <a:solidFill>
                  <a:schemeClr val="bg2">
                    <a:lumMod val="25000"/>
                  </a:schemeClr>
                </a:solidFill>
              </a:rPr>
              <a:t>- </a:t>
            </a:r>
            <a:r>
              <a:rPr lang="zh-TW" altLang="en-US" sz="2400" b="1" dirty="0" smtClean="0">
                <a:solidFill>
                  <a:schemeClr val="bg2">
                    <a:lumMod val="25000"/>
                  </a:schemeClr>
                </a:solidFill>
              </a:rPr>
              <a:t>電影</a:t>
            </a:r>
            <a:endParaRPr lang="en-US" altLang="zh-TW" sz="2400" b="1" dirty="0" smtClean="0">
              <a:solidFill>
                <a:schemeClr val="bg2">
                  <a:lumMod val="25000"/>
                </a:schemeClr>
              </a:solidFill>
            </a:endParaRPr>
          </a:p>
          <a:p>
            <a:pPr lvl="2">
              <a:spcBef>
                <a:spcPts val="2400"/>
              </a:spcBef>
            </a:pPr>
            <a:r>
              <a:rPr lang="en-US" altLang="zh-TW" sz="3200" b="1" i="1" dirty="0" smtClean="0">
                <a:solidFill>
                  <a:schemeClr val="bg2">
                    <a:lumMod val="25000"/>
                  </a:schemeClr>
                </a:solidFill>
              </a:rPr>
              <a:t>43</a:t>
            </a:r>
            <a:r>
              <a:rPr lang="zh-TW" altLang="en-US" sz="2000" b="1" dirty="0" smtClean="0">
                <a:solidFill>
                  <a:schemeClr val="bg2">
                    <a:lumMod val="25000"/>
                  </a:schemeClr>
                </a:solidFill>
              </a:rPr>
              <a:t>筆搜尋結果</a:t>
            </a:r>
            <a:endParaRPr lang="en-US" altLang="zh-TW" sz="2000" b="1" dirty="0" smtClean="0">
              <a:solidFill>
                <a:schemeClr val="bg2">
                  <a:lumMod val="25000"/>
                </a:schemeClr>
              </a:solidFill>
            </a:endParaRPr>
          </a:p>
          <a:p>
            <a:pPr lvl="2">
              <a:spcBef>
                <a:spcPts val="2400"/>
              </a:spcBef>
            </a:pPr>
            <a:r>
              <a:rPr lang="zh-TW" altLang="en-US" sz="2000" b="1" dirty="0" smtClean="0">
                <a:solidFill>
                  <a:schemeClr val="bg2">
                    <a:lumMod val="25000"/>
                  </a:schemeClr>
                </a:solidFill>
              </a:rPr>
              <a:t>可提高搜尋的精準度</a:t>
            </a:r>
          </a:p>
          <a:p>
            <a:endParaRPr lang="zh-TW" altLang="en-US" dirty="0"/>
          </a:p>
        </p:txBody>
      </p:sp>
      <p:pic>
        <p:nvPicPr>
          <p:cNvPr id="1026" name="Picture 2"/>
          <p:cNvPicPr>
            <a:picLocks noChangeAspect="1" noChangeArrowheads="1"/>
          </p:cNvPicPr>
          <p:nvPr/>
        </p:nvPicPr>
        <p:blipFill>
          <a:blip r:embed="rId2" cstate="print"/>
          <a:srcRect/>
          <a:stretch>
            <a:fillRect/>
          </a:stretch>
        </p:blipFill>
        <p:spPr bwMode="auto">
          <a:xfrm>
            <a:off x="4211960" y="4797152"/>
            <a:ext cx="4659135" cy="1040048"/>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4283968" y="3212976"/>
            <a:ext cx="4356484" cy="7920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par>
                                <p:cTn id="18" presetID="9" presetClass="entr" presetSubtype="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dissolve">
                                      <p:cBhvr>
                                        <p:cTn id="20" dur="500"/>
                                        <p:tgtEl>
                                          <p:spTgt spid="3">
                                            <p:txEl>
                                              <p:pRg st="3" end="3"/>
                                            </p:txEl>
                                          </p:spTgt>
                                        </p:tgtEl>
                                      </p:cBhvr>
                                    </p:animEffect>
                                  </p:childTnLst>
                                </p:cTn>
                              </p:par>
                            </p:childTnLst>
                          </p:cTn>
                        </p:par>
                        <p:par>
                          <p:cTn id="21" fill="hold">
                            <p:stCondLst>
                              <p:cond delay="500"/>
                            </p:stCondLst>
                            <p:childTnLst>
                              <p:par>
                                <p:cTn id="22" presetID="3" presetClass="entr" presetSubtype="10" fill="hold" nodeType="afterEffect">
                                  <p:stCondLst>
                                    <p:cond delay="0"/>
                                  </p:stCondLst>
                                  <p:childTnLst>
                                    <p:set>
                                      <p:cBhvr>
                                        <p:cTn id="23" dur="1" fill="hold">
                                          <p:stCondLst>
                                            <p:cond delay="0"/>
                                          </p:stCondLst>
                                        </p:cTn>
                                        <p:tgtEl>
                                          <p:spTgt spid="1027"/>
                                        </p:tgtEl>
                                        <p:attrNameLst>
                                          <p:attrName>style.visibility</p:attrName>
                                        </p:attrNameLst>
                                      </p:cBhvr>
                                      <p:to>
                                        <p:strVal val="visible"/>
                                      </p:to>
                                    </p:set>
                                    <p:animEffect transition="in" filter="blinds(horizontal)">
                                      <p:cBhvr>
                                        <p:cTn id="24" dur="500"/>
                                        <p:tgtEl>
                                          <p:spTgt spid="1027"/>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dissolve">
                                      <p:cBhvr>
                                        <p:cTn id="29" dur="500"/>
                                        <p:tgtEl>
                                          <p:spTgt spid="3">
                                            <p:txEl>
                                              <p:pRg st="4" end="4"/>
                                            </p:txEl>
                                          </p:spTgt>
                                        </p:tgtEl>
                                      </p:cBhvr>
                                    </p:animEffect>
                                  </p:childTnLst>
                                </p:cTn>
                              </p:par>
                              <p:par>
                                <p:cTn id="30" presetID="9" presetClass="entr" presetSubtype="0"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dissolve">
                                      <p:cBhvr>
                                        <p:cTn id="32" dur="500"/>
                                        <p:tgtEl>
                                          <p:spTgt spid="3">
                                            <p:txEl>
                                              <p:pRg st="5" end="5"/>
                                            </p:txEl>
                                          </p:spTgt>
                                        </p:tgtEl>
                                      </p:cBhvr>
                                    </p:animEffect>
                                  </p:childTnLst>
                                </p:cTn>
                              </p:par>
                              <p:par>
                                <p:cTn id="33" presetID="9" presetClass="entr" presetSubtype="0" fill="hold"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dissolve">
                                      <p:cBhvr>
                                        <p:cTn id="35" dur="500"/>
                                        <p:tgtEl>
                                          <p:spTgt spid="3">
                                            <p:txEl>
                                              <p:pRg st="6" end="6"/>
                                            </p:txEl>
                                          </p:spTgt>
                                        </p:tgtEl>
                                      </p:cBhvr>
                                    </p:animEffect>
                                  </p:childTnLst>
                                </p:cTn>
                              </p:par>
                            </p:childTnLst>
                          </p:cTn>
                        </p:par>
                        <p:par>
                          <p:cTn id="36" fill="hold">
                            <p:stCondLst>
                              <p:cond delay="500"/>
                            </p:stCondLst>
                            <p:childTnLst>
                              <p:par>
                                <p:cTn id="37" presetID="3" presetClass="entr" presetSubtype="10" fill="hold" nodeType="afterEffect">
                                  <p:stCondLst>
                                    <p:cond delay="0"/>
                                  </p:stCondLst>
                                  <p:childTnLst>
                                    <p:set>
                                      <p:cBhvr>
                                        <p:cTn id="38" dur="1" fill="hold">
                                          <p:stCondLst>
                                            <p:cond delay="0"/>
                                          </p:stCondLst>
                                        </p:cTn>
                                        <p:tgtEl>
                                          <p:spTgt spid="1026"/>
                                        </p:tgtEl>
                                        <p:attrNameLst>
                                          <p:attrName>style.visibility</p:attrName>
                                        </p:attrNameLst>
                                      </p:cBhvr>
                                      <p:to>
                                        <p:strVal val="visible"/>
                                      </p:to>
                                    </p:set>
                                    <p:animEffect transition="in" filter="blinds(horizontal)">
                                      <p:cBhvr>
                                        <p:cTn id="39"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Crawlzilla - </a:t>
            </a:r>
            <a:r>
              <a:rPr lang="zh-TW" altLang="en-US" dirty="0" smtClean="0"/>
              <a:t>叢集環境需求</a:t>
            </a:r>
            <a:endParaRPr lang="zh-TW" altLang="en-US" dirty="0"/>
          </a:p>
        </p:txBody>
      </p:sp>
      <p:sp>
        <p:nvSpPr>
          <p:cNvPr id="3" name="內容版面配置區 2"/>
          <p:cNvSpPr>
            <a:spLocks noGrp="1"/>
          </p:cNvSpPr>
          <p:nvPr>
            <p:ph idx="1"/>
          </p:nvPr>
        </p:nvSpPr>
        <p:spPr/>
        <p:txBody>
          <a:bodyPr/>
          <a:lstStyle/>
          <a:p>
            <a:pPr>
              <a:spcBef>
                <a:spcPts val="1800"/>
              </a:spcBef>
            </a:pPr>
            <a:r>
              <a:rPr lang="zh-TW" altLang="en-US" sz="2400" b="1" dirty="0" smtClean="0"/>
              <a:t>如果你覺得</a:t>
            </a:r>
            <a:r>
              <a:rPr lang="en-US" altLang="zh-TW" sz="2400" b="1" dirty="0" smtClean="0"/>
              <a:t>…</a:t>
            </a:r>
          </a:p>
          <a:p>
            <a:pPr lvl="1">
              <a:spcBef>
                <a:spcPts val="1800"/>
              </a:spcBef>
            </a:pPr>
            <a:r>
              <a:rPr lang="zh-TW" altLang="en-US" sz="2000" b="1" dirty="0" smtClean="0">
                <a:solidFill>
                  <a:schemeClr val="bg2">
                    <a:lumMod val="25000"/>
                  </a:schemeClr>
                </a:solidFill>
              </a:rPr>
              <a:t>一台電腦無法滿足你的運算需求</a:t>
            </a:r>
            <a:endParaRPr lang="en-US" altLang="zh-TW" sz="2000" b="1" dirty="0" smtClean="0">
              <a:solidFill>
                <a:schemeClr val="bg2">
                  <a:lumMod val="25000"/>
                </a:schemeClr>
              </a:solidFill>
            </a:endParaRPr>
          </a:p>
          <a:p>
            <a:pPr lvl="1">
              <a:spcBef>
                <a:spcPts val="1800"/>
              </a:spcBef>
            </a:pPr>
            <a:r>
              <a:rPr lang="zh-TW" altLang="en-US" sz="2000" b="1" dirty="0" smtClean="0">
                <a:solidFill>
                  <a:schemeClr val="bg2">
                    <a:lumMod val="25000"/>
                  </a:schemeClr>
                </a:solidFill>
              </a:rPr>
              <a:t>閒置電腦太多</a:t>
            </a:r>
            <a:endParaRPr lang="en-US" altLang="zh-TW" sz="2000" b="1" dirty="0" smtClean="0">
              <a:solidFill>
                <a:schemeClr val="bg2">
                  <a:lumMod val="25000"/>
                </a:schemeClr>
              </a:solidFill>
            </a:endParaRPr>
          </a:p>
          <a:p>
            <a:pPr lvl="1">
              <a:spcBef>
                <a:spcPts val="1800"/>
              </a:spcBef>
            </a:pPr>
            <a:r>
              <a:rPr lang="zh-TW" altLang="en-US" sz="2000" b="1" dirty="0" smtClean="0">
                <a:solidFill>
                  <a:schemeClr val="bg2">
                    <a:lumMod val="25000"/>
                  </a:schemeClr>
                </a:solidFill>
              </a:rPr>
              <a:t>解：讓多台電腦分工運算</a:t>
            </a:r>
            <a:endParaRPr lang="en-US" altLang="zh-TW" sz="2000" b="1" dirty="0" smtClean="0">
              <a:solidFill>
                <a:schemeClr val="bg2">
                  <a:lumMod val="25000"/>
                </a:schemeClr>
              </a:solidFill>
            </a:endParaRPr>
          </a:p>
          <a:p>
            <a:pPr>
              <a:spcBef>
                <a:spcPts val="1800"/>
              </a:spcBef>
            </a:pPr>
            <a:r>
              <a:rPr lang="zh-TW" altLang="en-US" sz="2400" b="1" dirty="0" smtClean="0"/>
              <a:t>但是</a:t>
            </a:r>
            <a:r>
              <a:rPr lang="en-US" altLang="zh-TW" sz="2400" b="1" dirty="0" smtClean="0"/>
              <a:t>…</a:t>
            </a:r>
          </a:p>
          <a:p>
            <a:pPr lvl="1">
              <a:spcBef>
                <a:spcPts val="1800"/>
              </a:spcBef>
            </a:pPr>
            <a:r>
              <a:rPr lang="zh-TW" altLang="en-US" sz="2000" b="1" dirty="0" smtClean="0">
                <a:solidFill>
                  <a:schemeClr val="bg2">
                    <a:lumMod val="25000"/>
                  </a:schemeClr>
                </a:solidFill>
              </a:rPr>
              <a:t>架設叢集環境很麻煩</a:t>
            </a:r>
            <a:r>
              <a:rPr lang="en-US" altLang="zh-TW" sz="2000" b="1" dirty="0" smtClean="0">
                <a:solidFill>
                  <a:schemeClr val="bg2">
                    <a:lumMod val="25000"/>
                  </a:schemeClr>
                </a:solidFill>
              </a:rPr>
              <a:t>!?</a:t>
            </a:r>
          </a:p>
          <a:p>
            <a:pPr lvl="1">
              <a:spcBef>
                <a:spcPts val="1800"/>
              </a:spcBef>
            </a:pPr>
            <a:r>
              <a:rPr lang="zh-TW" altLang="en-US" sz="2000" b="1" dirty="0" smtClean="0">
                <a:solidFill>
                  <a:schemeClr val="bg2">
                    <a:lumMod val="25000"/>
                  </a:schemeClr>
                </a:solidFill>
              </a:rPr>
              <a:t>解：</a:t>
            </a:r>
            <a:r>
              <a:rPr lang="en-US" altLang="zh-TW" sz="2000" b="1" dirty="0" smtClean="0">
                <a:solidFill>
                  <a:schemeClr val="bg2">
                    <a:lumMod val="25000"/>
                  </a:schemeClr>
                </a:solidFill>
              </a:rPr>
              <a:t>Crawlzilla </a:t>
            </a:r>
            <a:r>
              <a:rPr lang="zh-TW" altLang="en-US" sz="2000" b="1" dirty="0" smtClean="0">
                <a:solidFill>
                  <a:schemeClr val="bg2">
                    <a:lumMod val="25000"/>
                  </a:schemeClr>
                </a:solidFill>
              </a:rPr>
              <a:t>提供叢集安裝模式，只要三分鐘即可建立叢集式搜尋引擎</a:t>
            </a:r>
            <a:r>
              <a:rPr lang="en-US" altLang="zh-TW" sz="2000" b="1" dirty="0" smtClean="0">
                <a:solidFill>
                  <a:schemeClr val="bg2">
                    <a:lumMod val="25000"/>
                  </a:schemeClr>
                </a:solidFill>
              </a:rPr>
              <a:t>!!!</a:t>
            </a:r>
            <a:endParaRPr lang="zh-TW" altLang="en-US" sz="2000" b="1" dirty="0">
              <a:solidFill>
                <a:schemeClr val="bg2">
                  <a:lumMod val="2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dissolv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dissolve">
                                      <p:cBhvr>
                                        <p:cTn id="23" dur="500"/>
                                        <p:tgtEl>
                                          <p:spTgt spid="3">
                                            <p:txEl>
                                              <p:pRg st="4" end="4"/>
                                            </p:txEl>
                                          </p:spTgt>
                                        </p:tgtEl>
                                      </p:cBhvr>
                                    </p:animEffect>
                                  </p:childTnLst>
                                </p:cTn>
                              </p:par>
                              <p:par>
                                <p:cTn id="24" presetID="9" presetClass="entr" presetSubtype="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dissolve">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dissolve">
                                      <p:cBhvr>
                                        <p:cTn id="3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492896"/>
            <a:ext cx="8229600" cy="1143000"/>
          </a:xfrm>
        </p:spPr>
        <p:txBody>
          <a:bodyPr/>
          <a:lstStyle/>
          <a:p>
            <a:r>
              <a:rPr lang="en-US" altLang="zh-TW" sz="6000" dirty="0" smtClean="0"/>
              <a:t>Live Demo I – </a:t>
            </a:r>
            <a:r>
              <a:rPr lang="zh-TW" altLang="en-US" sz="6000" dirty="0" smtClean="0"/>
              <a:t>安裝</a:t>
            </a:r>
            <a:endParaRPr lang="zh-TW" altLang="en-US" sz="6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What is Crawlzilla?</a:t>
            </a:r>
            <a:endParaRPr lang="zh-TW" altLang="en-US" dirty="0"/>
          </a:p>
        </p:txBody>
      </p:sp>
      <p:sp>
        <p:nvSpPr>
          <p:cNvPr id="3" name="內容版面配置區 2"/>
          <p:cNvSpPr>
            <a:spLocks noGrp="1"/>
          </p:cNvSpPr>
          <p:nvPr>
            <p:ph idx="1"/>
          </p:nvPr>
        </p:nvSpPr>
        <p:spPr/>
        <p:txBody>
          <a:bodyPr/>
          <a:lstStyle/>
          <a:p>
            <a:pPr>
              <a:spcBef>
                <a:spcPts val="1800"/>
              </a:spcBef>
            </a:pPr>
            <a:r>
              <a:rPr lang="en-US" altLang="zh-TW" sz="2400" b="1" dirty="0" smtClean="0">
                <a:latin typeface="微軟正黑體" pitchFamily="34" charset="-120"/>
                <a:ea typeface="微軟正黑體" pitchFamily="34" charset="-120"/>
              </a:rPr>
              <a:t>Crawlzilla </a:t>
            </a:r>
            <a:r>
              <a:rPr lang="zh-TW" altLang="en-US" sz="2400" b="1" dirty="0" smtClean="0">
                <a:latin typeface="微軟正黑體" pitchFamily="34" charset="-120"/>
                <a:ea typeface="微軟正黑體" pitchFamily="34" charset="-120"/>
              </a:rPr>
              <a:t>簡介</a:t>
            </a:r>
          </a:p>
          <a:p>
            <a:pPr lvl="1">
              <a:spcBef>
                <a:spcPts val="1800"/>
              </a:spcBef>
            </a:pPr>
            <a:r>
              <a:rPr lang="zh-TW" altLang="en-US" sz="2000" b="1" dirty="0" smtClean="0">
                <a:solidFill>
                  <a:schemeClr val="bg2">
                    <a:lumMod val="50000"/>
                  </a:schemeClr>
                </a:solidFill>
                <a:latin typeface="微軟正黑體" pitchFamily="34" charset="-120"/>
                <a:ea typeface="微軟正黑體" pitchFamily="34" charset="-120"/>
              </a:rPr>
              <a:t>自由軟體專案</a:t>
            </a:r>
            <a:endParaRPr lang="en-US" altLang="zh-TW" sz="2000" b="1" dirty="0" smtClean="0">
              <a:solidFill>
                <a:schemeClr val="bg2">
                  <a:lumMod val="50000"/>
                </a:schemeClr>
              </a:solidFill>
              <a:latin typeface="微軟正黑體" pitchFamily="34" charset="-120"/>
              <a:ea typeface="微軟正黑體" pitchFamily="34" charset="-120"/>
            </a:endParaRPr>
          </a:p>
          <a:p>
            <a:pPr lvl="1">
              <a:spcBef>
                <a:spcPts val="1800"/>
              </a:spcBef>
            </a:pPr>
            <a:r>
              <a:rPr lang="zh-TW" altLang="en-US" sz="2000" b="1" dirty="0" smtClean="0">
                <a:solidFill>
                  <a:schemeClr val="bg2">
                    <a:lumMod val="50000"/>
                  </a:schemeClr>
                </a:solidFill>
                <a:latin typeface="微軟正黑體" pitchFamily="34" charset="-120"/>
                <a:ea typeface="微軟正黑體" pitchFamily="34" charset="-120"/>
              </a:rPr>
              <a:t>於</a:t>
            </a:r>
            <a:r>
              <a:rPr lang="en-US" altLang="zh-TW" sz="2000" b="1" dirty="0" smtClean="0">
                <a:solidFill>
                  <a:schemeClr val="bg2">
                    <a:lumMod val="50000"/>
                  </a:schemeClr>
                </a:solidFill>
                <a:latin typeface="微軟正黑體" pitchFamily="34" charset="-120"/>
                <a:ea typeface="微軟正黑體" pitchFamily="34" charset="-120"/>
              </a:rPr>
              <a:t>2009</a:t>
            </a:r>
            <a:r>
              <a:rPr lang="zh-TW" altLang="en-US" sz="2000" b="1" dirty="0" smtClean="0">
                <a:solidFill>
                  <a:schemeClr val="bg2">
                    <a:lumMod val="50000"/>
                  </a:schemeClr>
                </a:solidFill>
                <a:latin typeface="微軟正黑體" pitchFamily="34" charset="-120"/>
                <a:ea typeface="微軟正黑體" pitchFamily="34" charset="-120"/>
              </a:rPr>
              <a:t>推出實驗版</a:t>
            </a:r>
          </a:p>
          <a:p>
            <a:pPr lvl="1">
              <a:spcBef>
                <a:spcPts val="1800"/>
              </a:spcBef>
            </a:pPr>
            <a:r>
              <a:rPr lang="zh-TW" altLang="en-US" sz="2000" b="1" dirty="0" smtClean="0">
                <a:solidFill>
                  <a:schemeClr val="bg2">
                    <a:lumMod val="50000"/>
                  </a:schemeClr>
                </a:solidFill>
                <a:latin typeface="微軟正黑體" pitchFamily="34" charset="-120"/>
                <a:ea typeface="微軟正黑體" pitchFamily="34" charset="-120"/>
              </a:rPr>
              <a:t>於</a:t>
            </a:r>
            <a:r>
              <a:rPr lang="en-US" altLang="zh-TW" sz="2000" b="1" dirty="0" smtClean="0">
                <a:solidFill>
                  <a:schemeClr val="bg2">
                    <a:lumMod val="50000"/>
                  </a:schemeClr>
                </a:solidFill>
                <a:latin typeface="微軟正黑體" pitchFamily="34" charset="-120"/>
                <a:ea typeface="微軟正黑體" pitchFamily="34" charset="-120"/>
              </a:rPr>
              <a:t>2010</a:t>
            </a:r>
            <a:r>
              <a:rPr lang="zh-TW" altLang="en-US" sz="2000" b="1" dirty="0" smtClean="0">
                <a:solidFill>
                  <a:schemeClr val="bg2">
                    <a:lumMod val="50000"/>
                  </a:schemeClr>
                </a:solidFill>
                <a:latin typeface="微軟正黑體" pitchFamily="34" charset="-120"/>
                <a:ea typeface="微軟正黑體" pitchFamily="34" charset="-120"/>
              </a:rPr>
              <a:t>更名為</a:t>
            </a:r>
            <a:r>
              <a:rPr lang="en-US" altLang="zh-TW" sz="2000" b="1" dirty="0" smtClean="0">
                <a:solidFill>
                  <a:schemeClr val="bg2">
                    <a:lumMod val="50000"/>
                  </a:schemeClr>
                </a:solidFill>
              </a:rPr>
              <a:t>Crawlzilla</a:t>
            </a:r>
            <a:r>
              <a:rPr lang="zh-TW" altLang="en-US" sz="2000" b="1" dirty="0" smtClean="0">
                <a:solidFill>
                  <a:schemeClr val="bg2">
                    <a:lumMod val="50000"/>
                  </a:schemeClr>
                </a:solidFill>
                <a:latin typeface="微軟正黑體" pitchFamily="34" charset="-120"/>
                <a:ea typeface="微軟正黑體" pitchFamily="34" charset="-120"/>
              </a:rPr>
              <a:t>並延續實驗版開發更多新功能</a:t>
            </a:r>
          </a:p>
          <a:p>
            <a:pPr lvl="1">
              <a:spcBef>
                <a:spcPts val="1800"/>
              </a:spcBef>
            </a:pPr>
            <a:r>
              <a:rPr lang="zh-TW" altLang="en-US" sz="2000" b="1" u="sng" dirty="0" smtClean="0">
                <a:solidFill>
                  <a:schemeClr val="bg2">
                    <a:lumMod val="50000"/>
                  </a:schemeClr>
                </a:solidFill>
                <a:latin typeface="微軟正黑體" pitchFamily="34" charset="-120"/>
                <a:ea typeface="微軟正黑體" pitchFamily="34" charset="-120"/>
              </a:rPr>
              <a:t>提供簡單安裝及操作管理介面，輕鬆建立搜尋引擎的套件工具</a:t>
            </a:r>
          </a:p>
          <a:p>
            <a:pPr lvl="1">
              <a:spcBef>
                <a:spcPts val="1800"/>
              </a:spcBef>
            </a:pPr>
            <a:r>
              <a:rPr lang="zh-TW" altLang="en-US" sz="2000" b="1" u="sng" dirty="0" smtClean="0">
                <a:solidFill>
                  <a:schemeClr val="bg2">
                    <a:lumMod val="50000"/>
                  </a:schemeClr>
                </a:solidFill>
                <a:latin typeface="微軟正黑體" pitchFamily="34" charset="-120"/>
                <a:ea typeface="微軟正黑體" pitchFamily="34" charset="-120"/>
              </a:rPr>
              <a:t>提供索引庫瀏覽功能，搜尋引擎索引庫資訊一目了然</a:t>
            </a:r>
            <a:endParaRPr lang="zh-TW" altLang="en-US" sz="2000" b="1" u="sng" dirty="0">
              <a:solidFill>
                <a:schemeClr val="bg2">
                  <a:lumMod val="50000"/>
                </a:schemeClr>
              </a:solidFill>
              <a:latin typeface="微軟正黑體" pitchFamily="34" charset="-120"/>
              <a:ea typeface="微軟正黑體" pitchFamily="34" charset="-12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dissolve">
                                      <p:cBhvr>
                                        <p:cTn id="7" dur="500"/>
                                        <p:tgtEl>
                                          <p:spTgt spid="3">
                                            <p:txEl>
                                              <p:pRg st="4" end="4"/>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5" end="5"/>
                                            </p:txEl>
                                          </p:spTgt>
                                        </p:tgtEl>
                                        <p:attrNameLst>
                                          <p:attrName>style.visibility</p:attrName>
                                        </p:attrNameLst>
                                      </p:cBhvr>
                                      <p:to>
                                        <p:strVal val="visible"/>
                                      </p:to>
                                    </p:set>
                                    <p:animEffect transition="in" filter="dissolve">
                                      <p:cBhvr>
                                        <p:cTn id="1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strike="sngStrike" dirty="0" smtClean="0">
                <a:solidFill>
                  <a:srgbClr val="DAEFC3"/>
                </a:solidFill>
              </a:rPr>
              <a:t>Live</a:t>
            </a:r>
            <a:r>
              <a:rPr lang="en-US" altLang="zh-TW" dirty="0" smtClean="0"/>
              <a:t> Video Demo</a:t>
            </a:r>
            <a:endParaRPr lang="zh-TW" altLang="en-US" dirty="0"/>
          </a:p>
        </p:txBody>
      </p:sp>
      <p:sp>
        <p:nvSpPr>
          <p:cNvPr id="3" name="內容版面配置區 2"/>
          <p:cNvSpPr>
            <a:spLocks noGrp="1"/>
          </p:cNvSpPr>
          <p:nvPr>
            <p:ph idx="1"/>
          </p:nvPr>
        </p:nvSpPr>
        <p:spPr>
          <a:xfrm>
            <a:off x="457200" y="1124744"/>
            <a:ext cx="8229600" cy="676672"/>
          </a:xfrm>
        </p:spPr>
        <p:txBody>
          <a:bodyPr/>
          <a:lstStyle/>
          <a:p>
            <a:r>
              <a:rPr lang="zh-TW" altLang="en-US" b="1" dirty="0" smtClean="0">
                <a:latin typeface="微軟正黑體" pitchFamily="34" charset="-120"/>
                <a:ea typeface="微軟正黑體" pitchFamily="34" charset="-120"/>
              </a:rPr>
              <a:t>系統安裝</a:t>
            </a:r>
            <a:r>
              <a:rPr lang="en-US" altLang="zh-TW" b="1" dirty="0" smtClean="0">
                <a:latin typeface="微軟正黑體" pitchFamily="34" charset="-120"/>
                <a:ea typeface="微軟正黑體" pitchFamily="34" charset="-120"/>
              </a:rPr>
              <a:t>(</a:t>
            </a:r>
            <a:r>
              <a:rPr lang="en-US" altLang="zh-TW" b="1" dirty="0" smtClean="0">
                <a:latin typeface="微軟正黑體" pitchFamily="34" charset="-120"/>
                <a:ea typeface="微軟正黑體" pitchFamily="34" charset="-120"/>
                <a:hlinkClick r:id="rId3"/>
              </a:rPr>
              <a:t>Demo Video also @ YouTube</a:t>
            </a:r>
            <a:r>
              <a:rPr lang="en-US" altLang="zh-TW" b="1" dirty="0" smtClean="0">
                <a:latin typeface="微軟正黑體" pitchFamily="34" charset="-120"/>
                <a:ea typeface="微軟正黑體" pitchFamily="34" charset="-120"/>
              </a:rPr>
              <a:t>)</a:t>
            </a:r>
            <a:endParaRPr lang="zh-TW" altLang="en-US" b="1" dirty="0">
              <a:latin typeface="微軟正黑體" pitchFamily="34" charset="-120"/>
              <a:ea typeface="微軟正黑體" pitchFamily="34" charset="-120"/>
            </a:endParaRPr>
          </a:p>
        </p:txBody>
      </p:sp>
      <p:pic>
        <p:nvPicPr>
          <p:cNvPr id="4" name="CrawlZilla_HowTo_noMusic.wmv">
            <a:hlinkClick r:id="" action="ppaction://media"/>
          </p:cNvPr>
          <p:cNvPicPr>
            <a:picLocks noRot="1" noChangeAspect="1"/>
          </p:cNvPicPr>
          <p:nvPr>
            <a:videoFile r:link="rId1"/>
          </p:nvPr>
        </p:nvPicPr>
        <p:blipFill>
          <a:blip r:embed="rId4" cstate="print"/>
          <a:stretch>
            <a:fillRect/>
          </a:stretch>
        </p:blipFill>
        <p:spPr>
          <a:xfrm>
            <a:off x="1259632" y="1700808"/>
            <a:ext cx="6858000" cy="4572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492896"/>
            <a:ext cx="8229600" cy="1143000"/>
          </a:xfrm>
        </p:spPr>
        <p:txBody>
          <a:bodyPr/>
          <a:lstStyle/>
          <a:p>
            <a:r>
              <a:rPr lang="en-US" altLang="zh-TW" sz="6000" dirty="0" smtClean="0"/>
              <a:t>Live Demo II – </a:t>
            </a:r>
            <a:r>
              <a:rPr lang="zh-TW" altLang="en-US" sz="6000" dirty="0" smtClean="0"/>
              <a:t>操作</a:t>
            </a:r>
            <a:endParaRPr lang="zh-TW" altLang="en-US" sz="60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專案狀態</a:t>
            </a:r>
            <a:endParaRPr lang="zh-TW" altLang="en-US" dirty="0"/>
          </a:p>
        </p:txBody>
      </p:sp>
      <p:sp>
        <p:nvSpPr>
          <p:cNvPr id="3" name="內容版面配置區 2"/>
          <p:cNvSpPr>
            <a:spLocks noGrp="1"/>
          </p:cNvSpPr>
          <p:nvPr>
            <p:ph idx="1"/>
          </p:nvPr>
        </p:nvSpPr>
        <p:spPr>
          <a:xfrm>
            <a:off x="457200" y="1196752"/>
            <a:ext cx="8229600" cy="5112568"/>
          </a:xfrm>
        </p:spPr>
        <p:txBody>
          <a:bodyPr/>
          <a:lstStyle/>
          <a:p>
            <a:pPr>
              <a:spcBef>
                <a:spcPts val="1000"/>
              </a:spcBef>
            </a:pPr>
            <a:r>
              <a:rPr lang="zh-TW" altLang="en-US" sz="2000" b="1" dirty="0" smtClean="0"/>
              <a:t>版本：</a:t>
            </a:r>
            <a:r>
              <a:rPr lang="en-US" altLang="zh-TW" sz="2000" b="1" dirty="0" smtClean="0"/>
              <a:t>Crawlzilla-0.2.1</a:t>
            </a:r>
          </a:p>
          <a:p>
            <a:pPr lvl="1">
              <a:spcBef>
                <a:spcPts val="1000"/>
              </a:spcBef>
            </a:pPr>
            <a:r>
              <a:rPr lang="zh-TW" altLang="en-US" sz="1600" b="1" dirty="0" smtClean="0">
                <a:solidFill>
                  <a:schemeClr val="bg2">
                    <a:lumMod val="25000"/>
                  </a:schemeClr>
                </a:solidFill>
              </a:rPr>
              <a:t>釋出日期：</a:t>
            </a:r>
            <a:r>
              <a:rPr lang="en-US" altLang="zh-TW" sz="1600" b="1" dirty="0" smtClean="0">
                <a:solidFill>
                  <a:schemeClr val="bg2">
                    <a:lumMod val="25000"/>
                  </a:schemeClr>
                </a:solidFill>
              </a:rPr>
              <a:t>2010-08-24</a:t>
            </a:r>
          </a:p>
          <a:p>
            <a:pPr lvl="1">
              <a:spcBef>
                <a:spcPts val="1000"/>
              </a:spcBef>
            </a:pPr>
            <a:r>
              <a:rPr lang="zh-TW" altLang="en-US" sz="1600" b="1" dirty="0" smtClean="0">
                <a:solidFill>
                  <a:schemeClr val="bg2">
                    <a:lumMod val="25000"/>
                  </a:schemeClr>
                </a:solidFill>
              </a:rPr>
              <a:t>以</a:t>
            </a:r>
            <a:r>
              <a:rPr lang="en-US" altLang="zh-TW" sz="1600" b="1" dirty="0" smtClean="0">
                <a:solidFill>
                  <a:schemeClr val="bg2">
                    <a:lumMod val="25000"/>
                  </a:schemeClr>
                </a:solidFill>
              </a:rPr>
              <a:t>Ubuntu10.04</a:t>
            </a:r>
            <a:r>
              <a:rPr lang="zh-TW" altLang="en-US" sz="1600" b="1" dirty="0" smtClean="0">
                <a:solidFill>
                  <a:schemeClr val="bg2">
                    <a:lumMod val="25000"/>
                  </a:schemeClr>
                </a:solidFill>
              </a:rPr>
              <a:t>為測試平台</a:t>
            </a:r>
            <a:endParaRPr lang="en-US" altLang="zh-TW" sz="1600" b="1" dirty="0" smtClean="0">
              <a:solidFill>
                <a:schemeClr val="bg2">
                  <a:lumMod val="25000"/>
                </a:schemeClr>
              </a:solidFill>
            </a:endParaRPr>
          </a:p>
          <a:p>
            <a:pPr lvl="1">
              <a:spcBef>
                <a:spcPts val="1000"/>
              </a:spcBef>
            </a:pPr>
            <a:r>
              <a:rPr lang="zh-TW" altLang="en-US" sz="1600" b="1" dirty="0" smtClean="0">
                <a:solidFill>
                  <a:schemeClr val="bg2">
                    <a:lumMod val="25000"/>
                  </a:schemeClr>
                </a:solidFill>
              </a:rPr>
              <a:t>版本特色：已俱此簡報所提及之功能</a:t>
            </a:r>
            <a:endParaRPr lang="en-US" altLang="zh-TW" sz="1600" b="1" dirty="0" smtClean="0">
              <a:solidFill>
                <a:schemeClr val="bg2">
                  <a:lumMod val="25000"/>
                </a:schemeClr>
              </a:solidFill>
            </a:endParaRPr>
          </a:p>
          <a:p>
            <a:pPr>
              <a:spcBef>
                <a:spcPts val="1000"/>
              </a:spcBef>
            </a:pPr>
            <a:r>
              <a:rPr lang="zh-TW" altLang="en-US" sz="2000" b="1" dirty="0" smtClean="0"/>
              <a:t>版本：</a:t>
            </a:r>
            <a:r>
              <a:rPr lang="en-US" altLang="zh-TW" sz="2000" b="1" dirty="0" smtClean="0"/>
              <a:t> Crawlzilla-0.2.2(</a:t>
            </a:r>
            <a:r>
              <a:rPr lang="zh-TW" altLang="en-US" sz="2000" b="1" dirty="0" smtClean="0"/>
              <a:t>下一版本</a:t>
            </a:r>
            <a:r>
              <a:rPr lang="en-US" altLang="zh-TW" sz="2000" b="1" dirty="0" smtClean="0"/>
              <a:t>)</a:t>
            </a:r>
          </a:p>
          <a:p>
            <a:pPr lvl="1">
              <a:spcBef>
                <a:spcPts val="1000"/>
              </a:spcBef>
            </a:pPr>
            <a:r>
              <a:rPr lang="zh-TW" altLang="en-US" sz="1600" b="1" dirty="0" smtClean="0">
                <a:solidFill>
                  <a:schemeClr val="bg2">
                    <a:lumMod val="25000"/>
                  </a:schemeClr>
                </a:solidFill>
              </a:rPr>
              <a:t>釋出日期：我嘛嗯災</a:t>
            </a:r>
            <a:endParaRPr lang="en-US" altLang="zh-TW" sz="1600" b="1" dirty="0" smtClean="0">
              <a:solidFill>
                <a:schemeClr val="bg2">
                  <a:lumMod val="25000"/>
                </a:schemeClr>
              </a:solidFill>
            </a:endParaRPr>
          </a:p>
          <a:p>
            <a:pPr lvl="1">
              <a:spcBef>
                <a:spcPts val="1000"/>
              </a:spcBef>
            </a:pPr>
            <a:r>
              <a:rPr lang="zh-TW" altLang="en-US" sz="1600" b="1" dirty="0" smtClean="0">
                <a:solidFill>
                  <a:schemeClr val="bg2">
                    <a:lumMod val="25000"/>
                  </a:schemeClr>
                </a:solidFill>
              </a:rPr>
              <a:t>已測試大部份的</a:t>
            </a:r>
            <a:r>
              <a:rPr lang="en-US" altLang="zh-TW" sz="1600" b="1" dirty="0" smtClean="0">
                <a:solidFill>
                  <a:schemeClr val="bg2">
                    <a:lumMod val="25000"/>
                  </a:schemeClr>
                </a:solidFill>
              </a:rPr>
              <a:t>Linux</a:t>
            </a:r>
            <a:r>
              <a:rPr lang="zh-TW" altLang="en-US" sz="1600" b="1" dirty="0" smtClean="0">
                <a:solidFill>
                  <a:schemeClr val="bg2">
                    <a:lumMod val="25000"/>
                  </a:schemeClr>
                </a:solidFill>
              </a:rPr>
              <a:t>系統平台</a:t>
            </a:r>
            <a:endParaRPr lang="en-US" altLang="zh-TW" sz="1600" b="1" dirty="0" smtClean="0">
              <a:solidFill>
                <a:schemeClr val="bg2">
                  <a:lumMod val="25000"/>
                </a:schemeClr>
              </a:solidFill>
            </a:endParaRPr>
          </a:p>
          <a:p>
            <a:pPr lvl="1">
              <a:spcBef>
                <a:spcPts val="1000"/>
              </a:spcBef>
            </a:pPr>
            <a:r>
              <a:rPr lang="zh-TW" altLang="en-US" sz="1600" b="1" dirty="0" smtClean="0">
                <a:solidFill>
                  <a:schemeClr val="bg2">
                    <a:lumMod val="25000"/>
                  </a:schemeClr>
                </a:solidFill>
              </a:rPr>
              <a:t>版本特色：提供更多系統資訊於網頁管理介面上</a:t>
            </a:r>
            <a:endParaRPr lang="en-US" altLang="zh-TW" sz="1600" b="1" dirty="0" smtClean="0">
              <a:solidFill>
                <a:schemeClr val="bg2">
                  <a:lumMod val="25000"/>
                </a:schemeClr>
              </a:solidFill>
            </a:endParaRPr>
          </a:p>
          <a:p>
            <a:pPr>
              <a:spcBef>
                <a:spcPts val="1000"/>
              </a:spcBef>
            </a:pPr>
            <a:r>
              <a:rPr lang="zh-TW" altLang="en-US" sz="2000" b="1" dirty="0" smtClean="0"/>
              <a:t>版本：嘗鮮測試版</a:t>
            </a:r>
            <a:endParaRPr lang="en-US" altLang="zh-TW" sz="2000" b="1" dirty="0" smtClean="0"/>
          </a:p>
          <a:p>
            <a:pPr lvl="1">
              <a:spcBef>
                <a:spcPts val="1000"/>
              </a:spcBef>
            </a:pPr>
            <a:r>
              <a:rPr lang="zh-TW" altLang="en-US" sz="1600" b="1" dirty="0" smtClean="0">
                <a:solidFill>
                  <a:schemeClr val="bg2">
                    <a:lumMod val="25000"/>
                  </a:schemeClr>
                </a:solidFill>
              </a:rPr>
              <a:t>釋出頻率：約</a:t>
            </a:r>
            <a:r>
              <a:rPr lang="en-US" altLang="zh-TW" sz="1600" b="1" dirty="0" smtClean="0">
                <a:solidFill>
                  <a:schemeClr val="bg2">
                    <a:lumMod val="25000"/>
                  </a:schemeClr>
                </a:solidFill>
              </a:rPr>
              <a:t>1</a:t>
            </a:r>
            <a:r>
              <a:rPr lang="zh-TW" altLang="en-US" sz="1600" b="1" dirty="0" smtClean="0">
                <a:solidFill>
                  <a:schemeClr val="bg2">
                    <a:lumMod val="25000"/>
                  </a:schemeClr>
                </a:solidFill>
              </a:rPr>
              <a:t>次</a:t>
            </a:r>
            <a:r>
              <a:rPr lang="en-US" altLang="zh-TW" sz="1600" b="1" dirty="0" smtClean="0">
                <a:solidFill>
                  <a:schemeClr val="bg2">
                    <a:lumMod val="25000"/>
                  </a:schemeClr>
                </a:solidFill>
              </a:rPr>
              <a:t>/</a:t>
            </a:r>
            <a:r>
              <a:rPr lang="zh-TW" altLang="en-US" sz="1600" b="1" dirty="0" smtClean="0">
                <a:solidFill>
                  <a:schemeClr val="bg2">
                    <a:lumMod val="25000"/>
                  </a:schemeClr>
                </a:solidFill>
              </a:rPr>
              <a:t>週</a:t>
            </a:r>
            <a:endParaRPr lang="en-US" altLang="zh-TW" sz="1600" b="1" dirty="0" smtClean="0">
              <a:solidFill>
                <a:schemeClr val="bg2">
                  <a:lumMod val="25000"/>
                </a:schemeClr>
              </a:solidFill>
            </a:endParaRPr>
          </a:p>
          <a:p>
            <a:pPr lvl="1">
              <a:spcBef>
                <a:spcPts val="1000"/>
              </a:spcBef>
            </a:pPr>
            <a:r>
              <a:rPr lang="zh-TW" altLang="en-US" sz="1600" b="1" dirty="0" smtClean="0">
                <a:solidFill>
                  <a:schemeClr val="bg2">
                    <a:lumMod val="25000"/>
                  </a:schemeClr>
                </a:solidFill>
              </a:rPr>
              <a:t>釋出目的：開發人員及熱情的使用者測試使用</a:t>
            </a:r>
            <a:endParaRPr lang="en-US" altLang="zh-TW" sz="1600" b="1" dirty="0" smtClean="0">
              <a:solidFill>
                <a:schemeClr val="bg2">
                  <a:lumMod val="25000"/>
                </a:schemeClr>
              </a:solidFill>
            </a:endParaRPr>
          </a:p>
          <a:p>
            <a:pPr lvl="1">
              <a:spcBef>
                <a:spcPts val="1000"/>
              </a:spcBef>
            </a:pPr>
            <a:r>
              <a:rPr lang="zh-TW" altLang="en-US" sz="1600" b="1" dirty="0" smtClean="0">
                <a:solidFill>
                  <a:schemeClr val="bg2">
                    <a:lumMod val="25000"/>
                  </a:schemeClr>
                </a:solidFill>
              </a:rPr>
              <a:t>版本特色：非常不穩定</a:t>
            </a:r>
            <a:endParaRPr lang="en-US" altLang="zh-TW" sz="1600" b="1" dirty="0" smtClean="0">
              <a:solidFill>
                <a:schemeClr val="bg2">
                  <a:lumMod val="25000"/>
                </a:schemeClr>
              </a:solidFill>
            </a:endParaRPr>
          </a:p>
          <a:p>
            <a:pPr lvl="1">
              <a:spcBef>
                <a:spcPts val="1000"/>
              </a:spcBef>
            </a:pPr>
            <a:r>
              <a:rPr lang="zh-TW" altLang="en-US" sz="1600" b="1" dirty="0" smtClean="0">
                <a:solidFill>
                  <a:schemeClr val="bg2">
                    <a:lumMod val="25000"/>
                  </a:schemeClr>
                </a:solidFill>
              </a:rPr>
              <a:t>版本特色：俱備尚未發佈的系統新功能</a:t>
            </a:r>
            <a:endParaRPr lang="zh-TW" altLang="en-US" sz="1600" b="1" dirty="0">
              <a:solidFill>
                <a:schemeClr val="bg2">
                  <a:lumMod val="25000"/>
                </a:schemeClr>
              </a:solidFill>
            </a:endParaRPr>
          </a:p>
        </p:txBody>
      </p:sp>
      <p:cxnSp>
        <p:nvCxnSpPr>
          <p:cNvPr id="5" name="直線接點 4"/>
          <p:cNvCxnSpPr/>
          <p:nvPr/>
        </p:nvCxnSpPr>
        <p:spPr>
          <a:xfrm flipV="1">
            <a:off x="1268083" y="5624423"/>
            <a:ext cx="2087592" cy="8626"/>
          </a:xfrm>
          <a:prstGeom prst="line">
            <a:avLst/>
          </a:prstGeom>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dissolve">
                                      <p:cBhvr>
                                        <p:cTn id="10" dur="500"/>
                                        <p:tgtEl>
                                          <p:spTgt spid="3">
                                            <p:txEl>
                                              <p:pRg st="2" end="2"/>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dissolve">
                                      <p:cBhvr>
                                        <p:cTn id="13" dur="5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dissolve">
                                      <p:cBhvr>
                                        <p:cTn id="18" dur="500"/>
                                        <p:tgtEl>
                                          <p:spTgt spid="3">
                                            <p:txEl>
                                              <p:pRg st="5" end="5"/>
                                            </p:txEl>
                                          </p:spTgt>
                                        </p:tgtEl>
                                      </p:cBhvr>
                                    </p:animEffect>
                                  </p:childTnLst>
                                </p:cTn>
                              </p:par>
                              <p:par>
                                <p:cTn id="19" presetID="9"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dissolve">
                                      <p:cBhvr>
                                        <p:cTn id="21" dur="500"/>
                                        <p:tgtEl>
                                          <p:spTgt spid="3">
                                            <p:txEl>
                                              <p:pRg st="6" end="6"/>
                                            </p:txEl>
                                          </p:spTgt>
                                        </p:tgtEl>
                                      </p:cBhvr>
                                    </p:animEffect>
                                  </p:childTnLst>
                                </p:cTn>
                              </p:par>
                              <p:par>
                                <p:cTn id="22" presetID="9" presetClass="entr" presetSubtype="0" fill="hold" nodeType="with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dissolve">
                                      <p:cBhvr>
                                        <p:cTn id="24" dur="500"/>
                                        <p:tgtEl>
                                          <p:spTgt spid="3">
                                            <p:txEl>
                                              <p:pRg st="7" end="7"/>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animEffect transition="in" filter="dissolve">
                                      <p:cBhvr>
                                        <p:cTn id="29" dur="500"/>
                                        <p:tgtEl>
                                          <p:spTgt spid="3">
                                            <p:txEl>
                                              <p:pRg st="9" end="9"/>
                                            </p:txEl>
                                          </p:spTgt>
                                        </p:tgtEl>
                                      </p:cBhvr>
                                    </p:animEffect>
                                  </p:childTnLst>
                                </p:cTn>
                              </p:par>
                              <p:par>
                                <p:cTn id="30" presetID="9" presetClass="entr" presetSubtype="0" fill="hold" nodeType="with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Effect transition="in" filter="dissolve">
                                      <p:cBhvr>
                                        <p:cTn id="32" dur="500"/>
                                        <p:tgtEl>
                                          <p:spTgt spid="3">
                                            <p:txEl>
                                              <p:pRg st="10" end="10"/>
                                            </p:txEl>
                                          </p:spTgt>
                                        </p:tgtEl>
                                      </p:cBhvr>
                                    </p:animEffect>
                                  </p:childTnLst>
                                </p:cTn>
                              </p:par>
                              <p:par>
                                <p:cTn id="33" presetID="9" presetClass="entr" presetSubtype="0" fill="hold"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animEffect transition="in" filter="dissolve">
                                      <p:cBhvr>
                                        <p:cTn id="35" dur="500"/>
                                        <p:tgtEl>
                                          <p:spTgt spid="3">
                                            <p:txEl>
                                              <p:pRg st="11" end="1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5"/>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nodeType="clickEffect">
                                  <p:stCondLst>
                                    <p:cond delay="0"/>
                                  </p:stCondLst>
                                  <p:childTnLst>
                                    <p:set>
                                      <p:cBhvr>
                                        <p:cTn id="43" dur="1" fill="hold">
                                          <p:stCondLst>
                                            <p:cond delay="0"/>
                                          </p:stCondLst>
                                        </p:cTn>
                                        <p:tgtEl>
                                          <p:spTgt spid="3">
                                            <p:txEl>
                                              <p:pRg st="12" end="12"/>
                                            </p:txEl>
                                          </p:spTgt>
                                        </p:tgtEl>
                                        <p:attrNameLst>
                                          <p:attrName>style.visibility</p:attrName>
                                        </p:attrNameLst>
                                      </p:cBhvr>
                                      <p:to>
                                        <p:strVal val="visible"/>
                                      </p:to>
                                    </p:set>
                                    <p:animEffect transition="in" filter="dissolve">
                                      <p:cBhvr>
                                        <p:cTn id="44"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60648"/>
            <a:ext cx="8229600" cy="1224136"/>
          </a:xfrm>
        </p:spPr>
        <p:txBody>
          <a:bodyPr/>
          <a:lstStyle/>
          <a:p>
            <a:r>
              <a:rPr lang="en-US" altLang="zh-TW" smtClean="0"/>
              <a:t>Contact</a:t>
            </a:r>
            <a:endParaRPr lang="zh-TW" altLang="en-US" dirty="0"/>
          </a:p>
        </p:txBody>
      </p:sp>
      <p:pic>
        <p:nvPicPr>
          <p:cNvPr id="1026" name="Picture 2"/>
          <p:cNvPicPr>
            <a:picLocks noChangeAspect="1" noChangeArrowheads="1"/>
          </p:cNvPicPr>
          <p:nvPr/>
        </p:nvPicPr>
        <p:blipFill>
          <a:blip r:embed="rId2" cstate="print"/>
          <a:srcRect/>
          <a:stretch>
            <a:fillRect/>
          </a:stretch>
        </p:blipFill>
        <p:spPr bwMode="auto">
          <a:xfrm>
            <a:off x="4889446" y="1484784"/>
            <a:ext cx="3828128" cy="4392488"/>
          </a:xfrm>
          <a:prstGeom prst="rect">
            <a:avLst/>
          </a:prstGeom>
          <a:noFill/>
          <a:ln w="9525">
            <a:noFill/>
            <a:miter lim="800000"/>
            <a:headEnd/>
            <a:tailEnd/>
          </a:ln>
          <a:effectLst/>
        </p:spPr>
      </p:pic>
      <p:sp>
        <p:nvSpPr>
          <p:cNvPr id="5" name="內容版面配置區 2"/>
          <p:cNvSpPr>
            <a:spLocks noGrp="1"/>
          </p:cNvSpPr>
          <p:nvPr>
            <p:ph idx="1"/>
          </p:nvPr>
        </p:nvSpPr>
        <p:spPr>
          <a:xfrm>
            <a:off x="323528" y="1484784"/>
            <a:ext cx="4392488" cy="4392488"/>
          </a:xfrm>
        </p:spPr>
        <p:txBody>
          <a:bodyPr/>
          <a:lstStyle/>
          <a:p>
            <a:pPr>
              <a:spcBef>
                <a:spcPts val="1200"/>
              </a:spcBef>
            </a:pPr>
            <a:r>
              <a:rPr lang="zh-TW" altLang="en-US" sz="2800" dirty="0" smtClean="0"/>
              <a:t>陳威宇 </a:t>
            </a:r>
            <a:endParaRPr lang="en-US" altLang="zh-TW" sz="2800" dirty="0" smtClean="0"/>
          </a:p>
          <a:p>
            <a:pPr lvl="1">
              <a:spcBef>
                <a:spcPts val="1200"/>
              </a:spcBef>
            </a:pPr>
            <a:r>
              <a:rPr lang="en-US" altLang="zh-TW" sz="2000" i="1" dirty="0" smtClean="0">
                <a:solidFill>
                  <a:schemeClr val="bg2">
                    <a:lumMod val="25000"/>
                  </a:schemeClr>
                </a:solidFill>
              </a:rPr>
              <a:t>waue@nchc.org.tw</a:t>
            </a:r>
          </a:p>
          <a:p>
            <a:pPr lvl="1">
              <a:spcBef>
                <a:spcPts val="1200"/>
              </a:spcBef>
            </a:pPr>
            <a:r>
              <a:rPr lang="en-US" altLang="zh-TW" sz="2000" i="1" dirty="0" smtClean="0">
                <a:solidFill>
                  <a:schemeClr val="bg2">
                    <a:lumMod val="25000"/>
                  </a:schemeClr>
                </a:solidFill>
              </a:rPr>
              <a:t>waue0920@gmail.com </a:t>
            </a:r>
          </a:p>
          <a:p>
            <a:pPr>
              <a:spcBef>
                <a:spcPts val="1200"/>
              </a:spcBef>
            </a:pPr>
            <a:r>
              <a:rPr lang="zh-TW" altLang="en-US" sz="2800" dirty="0" smtClean="0"/>
              <a:t>郭文傑 </a:t>
            </a:r>
            <a:endParaRPr lang="en-US" altLang="zh-TW" sz="2800" dirty="0" smtClean="0"/>
          </a:p>
          <a:p>
            <a:pPr lvl="1">
              <a:spcBef>
                <a:spcPts val="1200"/>
              </a:spcBef>
            </a:pPr>
            <a:r>
              <a:rPr lang="en-US" altLang="zh-TW" sz="2000" i="1" dirty="0" smtClean="0">
                <a:solidFill>
                  <a:schemeClr val="bg2">
                    <a:lumMod val="25000"/>
                  </a:schemeClr>
                </a:solidFill>
              </a:rPr>
              <a:t>rock@nchc.org.tw</a:t>
            </a:r>
          </a:p>
          <a:p>
            <a:pPr lvl="1">
              <a:spcBef>
                <a:spcPts val="1200"/>
              </a:spcBef>
            </a:pPr>
            <a:r>
              <a:rPr lang="en-US" altLang="zh-TW" sz="2000" i="1" dirty="0" smtClean="0">
                <a:solidFill>
                  <a:schemeClr val="bg2">
                    <a:lumMod val="25000"/>
                  </a:schemeClr>
                </a:solidFill>
              </a:rPr>
              <a:t>goldjay1231@gmail.com </a:t>
            </a:r>
          </a:p>
          <a:p>
            <a:pPr>
              <a:spcBef>
                <a:spcPts val="1200"/>
              </a:spcBef>
            </a:pPr>
            <a:r>
              <a:rPr lang="zh-TW" altLang="en-US" sz="2800" dirty="0" smtClean="0"/>
              <a:t>楊順發 </a:t>
            </a:r>
            <a:endParaRPr lang="en-US" altLang="zh-TW" sz="2800" dirty="0" smtClean="0"/>
          </a:p>
          <a:p>
            <a:pPr lvl="1">
              <a:spcBef>
                <a:spcPts val="1200"/>
              </a:spcBef>
            </a:pPr>
            <a:r>
              <a:rPr lang="en-US" altLang="zh-TW" sz="2000" i="1" dirty="0" smtClean="0">
                <a:solidFill>
                  <a:schemeClr val="bg2">
                    <a:lumMod val="25000"/>
                  </a:schemeClr>
                </a:solidFill>
              </a:rPr>
              <a:t>shunfa@nchc.org.tw</a:t>
            </a:r>
          </a:p>
          <a:p>
            <a:pPr lvl="1">
              <a:spcBef>
                <a:spcPts val="1200"/>
              </a:spcBef>
            </a:pPr>
            <a:r>
              <a:rPr lang="en-US" altLang="zh-TW" sz="2000" i="1" dirty="0" smtClean="0">
                <a:solidFill>
                  <a:schemeClr val="bg2">
                    <a:lumMod val="25000"/>
                  </a:schemeClr>
                </a:solidFill>
              </a:rPr>
              <a:t>shunfa@gmail.com </a:t>
            </a:r>
            <a:endParaRPr lang="zh-TW" altLang="en-US" sz="2000" b="1" i="1" dirty="0">
              <a:solidFill>
                <a:schemeClr val="bg2">
                  <a:lumMod val="25000"/>
                </a:schemeClr>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z="3600" dirty="0" smtClean="0"/>
              <a:t>你也可以擁有自己的搜尋引擎 </a:t>
            </a:r>
            <a:r>
              <a:rPr lang="en-US" altLang="zh-TW" sz="3600" dirty="0" smtClean="0"/>
              <a:t>!!!</a:t>
            </a:r>
            <a:br>
              <a:rPr lang="en-US" altLang="zh-TW" sz="3600" dirty="0" smtClean="0"/>
            </a:br>
            <a:r>
              <a:rPr lang="en-US" altLang="zh-TW" sz="3600" dirty="0" smtClean="0"/>
              <a:t>Start from Here!</a:t>
            </a:r>
            <a:endParaRPr lang="zh-TW" altLang="en-US" sz="3600" dirty="0"/>
          </a:p>
        </p:txBody>
      </p:sp>
      <p:sp>
        <p:nvSpPr>
          <p:cNvPr id="3" name="內容版面配置區 2"/>
          <p:cNvSpPr>
            <a:spLocks noGrp="1"/>
          </p:cNvSpPr>
          <p:nvPr>
            <p:ph idx="1"/>
          </p:nvPr>
        </p:nvSpPr>
        <p:spPr>
          <a:xfrm>
            <a:off x="323528" y="1600200"/>
            <a:ext cx="8568952" cy="4421088"/>
          </a:xfrm>
        </p:spPr>
        <p:txBody>
          <a:bodyPr/>
          <a:lstStyle/>
          <a:p>
            <a:pPr>
              <a:spcBef>
                <a:spcPts val="1800"/>
              </a:spcBef>
            </a:pPr>
            <a:r>
              <a:rPr lang="en-US" altLang="zh-TW" sz="2400" b="1" dirty="0" smtClean="0"/>
              <a:t>Crawlzilla @ Google Code Project Hosting (</a:t>
            </a:r>
            <a:r>
              <a:rPr lang="zh-TW" altLang="en-US" sz="2400" b="1" dirty="0" smtClean="0"/>
              <a:t>中文說明頁</a:t>
            </a:r>
            <a:r>
              <a:rPr lang="en-US" altLang="zh-TW" sz="2400" b="1" dirty="0" smtClean="0"/>
              <a:t>)</a:t>
            </a:r>
          </a:p>
          <a:p>
            <a:pPr lvl="1">
              <a:spcBef>
                <a:spcPts val="1800"/>
              </a:spcBef>
            </a:pPr>
            <a:r>
              <a:rPr lang="en-US" altLang="zh-TW" sz="2000" b="1" dirty="0" smtClean="0">
                <a:solidFill>
                  <a:schemeClr val="bg2">
                    <a:lumMod val="50000"/>
                  </a:schemeClr>
                </a:solidFill>
              </a:rPr>
              <a:t>http://code.google.com/p/crawlzilla/</a:t>
            </a:r>
          </a:p>
          <a:p>
            <a:pPr>
              <a:spcBef>
                <a:spcPts val="1800"/>
              </a:spcBef>
            </a:pPr>
            <a:r>
              <a:rPr lang="en-US" altLang="zh-TW" sz="2400" b="1" dirty="0" smtClean="0"/>
              <a:t>Crawlzilla @ Source Forge (Toturial in English)</a:t>
            </a:r>
          </a:p>
          <a:p>
            <a:pPr lvl="1">
              <a:spcBef>
                <a:spcPts val="1800"/>
              </a:spcBef>
            </a:pPr>
            <a:r>
              <a:rPr lang="en-US" altLang="zh-TW" sz="2000" b="1" dirty="0" smtClean="0">
                <a:solidFill>
                  <a:schemeClr val="bg2">
                    <a:lumMod val="50000"/>
                  </a:schemeClr>
                </a:solidFill>
              </a:rPr>
              <a:t>http://sourceforge.net/p/crawlzilla/home/</a:t>
            </a:r>
          </a:p>
          <a:p>
            <a:pPr>
              <a:spcBef>
                <a:spcPts val="1800"/>
              </a:spcBef>
            </a:pPr>
            <a:r>
              <a:rPr lang="en-US" altLang="zh-TW" sz="2400" dirty="0" smtClean="0"/>
              <a:t>Crawlzilla User Group @ Google</a:t>
            </a:r>
          </a:p>
          <a:p>
            <a:pPr lvl="1">
              <a:spcBef>
                <a:spcPts val="1800"/>
              </a:spcBef>
            </a:pPr>
            <a:r>
              <a:rPr lang="en-US" altLang="zh-TW" sz="2000" b="1" dirty="0" smtClean="0">
                <a:solidFill>
                  <a:schemeClr val="bg2">
                    <a:lumMod val="50000"/>
                  </a:schemeClr>
                </a:solidFill>
              </a:rPr>
              <a:t>http://groups.google.com/group/crawlzilla-user</a:t>
            </a:r>
          </a:p>
          <a:p>
            <a:pPr>
              <a:spcBef>
                <a:spcPts val="1800"/>
              </a:spcBef>
            </a:pPr>
            <a:r>
              <a:rPr lang="en-US" altLang="zh-TW" sz="2400" b="1" dirty="0" smtClean="0"/>
              <a:t> NCHC Cloud Computing Research Group</a:t>
            </a:r>
          </a:p>
          <a:p>
            <a:pPr lvl="1">
              <a:spcBef>
                <a:spcPts val="1800"/>
              </a:spcBef>
            </a:pPr>
            <a:r>
              <a:rPr lang="en-US" altLang="zh-TW" sz="2000" b="1" dirty="0" smtClean="0">
                <a:solidFill>
                  <a:schemeClr val="bg2">
                    <a:lumMod val="50000"/>
                  </a:schemeClr>
                </a:solidFill>
              </a:rPr>
              <a:t>http://trac.nchc.org.tw/cloud</a:t>
            </a:r>
            <a:endParaRPr lang="zh-TW" altLang="en-US" sz="2000" b="1" dirty="0">
              <a:solidFill>
                <a:schemeClr val="bg2">
                  <a:lumMod val="50000"/>
                </a:schemeClr>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現場提問問題清單</a:t>
            </a:r>
            <a:endParaRPr lang="zh-TW" altLang="en-US" dirty="0"/>
          </a:p>
        </p:txBody>
      </p:sp>
      <p:sp>
        <p:nvSpPr>
          <p:cNvPr id="3" name="內容版面配置區 2"/>
          <p:cNvSpPr>
            <a:spLocks noGrp="1"/>
          </p:cNvSpPr>
          <p:nvPr>
            <p:ph idx="1"/>
          </p:nvPr>
        </p:nvSpPr>
        <p:spPr/>
        <p:txBody>
          <a:bodyPr/>
          <a:lstStyle/>
          <a:p>
            <a:r>
              <a:rPr lang="zh-TW" altLang="en-US" dirty="0" smtClean="0"/>
              <a:t>新增自動更新索引庫功能</a:t>
            </a:r>
            <a:endParaRPr lang="en-US" altLang="zh-TW" dirty="0" smtClean="0"/>
          </a:p>
          <a:p>
            <a:pPr lvl="1"/>
            <a:r>
              <a:rPr lang="zh-TW" altLang="en-US" b="1" dirty="0" smtClean="0">
                <a:solidFill>
                  <a:schemeClr val="bg2">
                    <a:lumMod val="50000"/>
                  </a:schemeClr>
                </a:solidFill>
              </a:rPr>
              <a:t>系統分析並評估新舊資料取捨問題</a:t>
            </a:r>
            <a:endParaRPr lang="en-US" altLang="zh-TW" b="1" dirty="0" smtClean="0">
              <a:solidFill>
                <a:schemeClr val="bg2">
                  <a:lumMod val="50000"/>
                </a:schemeClr>
              </a:solidFill>
            </a:endParaRPr>
          </a:p>
          <a:p>
            <a:r>
              <a:rPr lang="zh-TW" altLang="en-US" dirty="0" smtClean="0"/>
              <a:t>爬取需帳號密碼登入的網站</a:t>
            </a:r>
            <a:endParaRPr lang="en-US" altLang="zh-TW" dirty="0" smtClean="0"/>
          </a:p>
          <a:p>
            <a:pPr lvl="1"/>
            <a:r>
              <a:rPr lang="zh-TW" altLang="en-US" b="1" dirty="0" smtClean="0">
                <a:solidFill>
                  <a:schemeClr val="bg2">
                    <a:lumMod val="50000"/>
                  </a:schemeClr>
                </a:solidFill>
              </a:rPr>
              <a:t>需研究</a:t>
            </a:r>
            <a:r>
              <a:rPr lang="en-US" altLang="zh-TW" b="1" dirty="0" err="1" smtClean="0">
                <a:solidFill>
                  <a:schemeClr val="bg2">
                    <a:lumMod val="50000"/>
                  </a:schemeClr>
                </a:solidFill>
              </a:rPr>
              <a:t>nutch</a:t>
            </a:r>
            <a:r>
              <a:rPr lang="en-US" altLang="zh-TW" b="1" dirty="0" smtClean="0">
                <a:solidFill>
                  <a:schemeClr val="bg2">
                    <a:lumMod val="50000"/>
                  </a:schemeClr>
                </a:solidFill>
              </a:rPr>
              <a:t> </a:t>
            </a:r>
            <a:r>
              <a:rPr lang="en-US" altLang="zh-TW" b="1" dirty="0" err="1" smtClean="0">
                <a:solidFill>
                  <a:schemeClr val="bg2">
                    <a:lumMod val="50000"/>
                  </a:schemeClr>
                </a:solidFill>
              </a:rPr>
              <a:t>plugin</a:t>
            </a:r>
            <a:r>
              <a:rPr lang="en-US" altLang="zh-TW" b="1" dirty="0" smtClean="0">
                <a:solidFill>
                  <a:schemeClr val="bg2">
                    <a:lumMod val="50000"/>
                  </a:schemeClr>
                </a:solidFill>
              </a:rPr>
              <a:t> – </a:t>
            </a:r>
            <a:r>
              <a:rPr lang="en-US" altLang="zh-TW" b="1" dirty="0" err="1" smtClean="0">
                <a:solidFill>
                  <a:schemeClr val="bg2">
                    <a:lumMod val="50000"/>
                  </a:schemeClr>
                </a:solidFill>
              </a:rPr>
              <a:t>protocal</a:t>
            </a:r>
            <a:r>
              <a:rPr lang="en-US" altLang="zh-TW" b="1" dirty="0" smtClean="0">
                <a:solidFill>
                  <a:schemeClr val="bg2">
                    <a:lumMod val="50000"/>
                  </a:schemeClr>
                </a:solidFill>
              </a:rPr>
              <a:t> https</a:t>
            </a:r>
          </a:p>
          <a:p>
            <a:r>
              <a:rPr lang="zh-TW" altLang="en-US" dirty="0" smtClean="0"/>
              <a:t>是否支援檔案系統</a:t>
            </a:r>
            <a:endParaRPr lang="en-US" altLang="zh-TW" dirty="0" smtClean="0"/>
          </a:p>
          <a:p>
            <a:pPr lvl="1"/>
            <a:r>
              <a:rPr lang="zh-TW" altLang="en-US" b="1" dirty="0" smtClean="0">
                <a:solidFill>
                  <a:schemeClr val="bg2">
                    <a:lumMod val="50000"/>
                  </a:schemeClr>
                </a:solidFill>
              </a:rPr>
              <a:t>需研究</a:t>
            </a:r>
            <a:r>
              <a:rPr lang="en-US" altLang="zh-TW" b="1" dirty="0" err="1" smtClean="0">
                <a:solidFill>
                  <a:schemeClr val="bg2">
                    <a:lumMod val="50000"/>
                  </a:schemeClr>
                </a:solidFill>
              </a:rPr>
              <a:t>nutch</a:t>
            </a:r>
            <a:r>
              <a:rPr lang="en-US" altLang="zh-TW" b="1" dirty="0" smtClean="0">
                <a:solidFill>
                  <a:schemeClr val="bg2">
                    <a:lumMod val="50000"/>
                  </a:schemeClr>
                </a:solidFill>
              </a:rPr>
              <a:t> </a:t>
            </a:r>
            <a:r>
              <a:rPr lang="en-US" altLang="zh-TW" b="1" dirty="0" err="1" smtClean="0">
                <a:solidFill>
                  <a:schemeClr val="bg2">
                    <a:lumMod val="50000"/>
                  </a:schemeClr>
                </a:solidFill>
              </a:rPr>
              <a:t>plugin</a:t>
            </a:r>
            <a:r>
              <a:rPr lang="en-US" altLang="zh-TW" b="1" dirty="0" smtClean="0">
                <a:solidFill>
                  <a:schemeClr val="bg2">
                    <a:lumMod val="50000"/>
                  </a:schemeClr>
                </a:solidFill>
              </a:rPr>
              <a:t> – </a:t>
            </a:r>
            <a:r>
              <a:rPr lang="en-US" altLang="zh-TW" b="1" dirty="0" err="1" smtClean="0">
                <a:solidFill>
                  <a:schemeClr val="bg2">
                    <a:lumMod val="50000"/>
                  </a:schemeClr>
                </a:solidFill>
              </a:rPr>
              <a:t>protocal</a:t>
            </a:r>
            <a:r>
              <a:rPr lang="en-US" altLang="zh-TW" b="1" dirty="0" smtClean="0">
                <a:solidFill>
                  <a:schemeClr val="bg2">
                    <a:lumMod val="50000"/>
                  </a:schemeClr>
                </a:solidFill>
              </a:rPr>
              <a:t> file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現場提問問題清單</a:t>
            </a:r>
            <a:r>
              <a:rPr lang="en-US" altLang="zh-TW" dirty="0" smtClean="0"/>
              <a:t>(</a:t>
            </a:r>
            <a:r>
              <a:rPr lang="zh-TW" altLang="en-US" dirty="0" smtClean="0"/>
              <a:t>續</a:t>
            </a:r>
            <a:r>
              <a:rPr lang="en-US" altLang="zh-TW" dirty="0" smtClean="0"/>
              <a:t>)</a:t>
            </a:r>
            <a:endParaRPr lang="zh-TW" altLang="en-US" dirty="0"/>
          </a:p>
        </p:txBody>
      </p:sp>
      <p:sp>
        <p:nvSpPr>
          <p:cNvPr id="3" name="內容版面配置區 2"/>
          <p:cNvSpPr>
            <a:spLocks noGrp="1"/>
          </p:cNvSpPr>
          <p:nvPr>
            <p:ph idx="1"/>
          </p:nvPr>
        </p:nvSpPr>
        <p:spPr/>
        <p:txBody>
          <a:bodyPr/>
          <a:lstStyle/>
          <a:p>
            <a:r>
              <a:rPr lang="zh-TW" altLang="en-US" dirty="0" smtClean="0"/>
              <a:t>中文分詞維護</a:t>
            </a:r>
            <a:endParaRPr lang="en-US" altLang="zh-TW" dirty="0" smtClean="0"/>
          </a:p>
          <a:p>
            <a:pPr lvl="1"/>
            <a:r>
              <a:rPr lang="zh-TW" altLang="en-US" b="1" dirty="0" smtClean="0">
                <a:solidFill>
                  <a:schemeClr val="bg2">
                    <a:lumMod val="50000"/>
                  </a:schemeClr>
                </a:solidFill>
              </a:rPr>
              <a:t>使用</a:t>
            </a:r>
            <a:r>
              <a:rPr lang="en-US" altLang="zh-TW" b="1" dirty="0" err="1" smtClean="0">
                <a:solidFill>
                  <a:schemeClr val="bg2">
                    <a:lumMod val="50000"/>
                  </a:schemeClr>
                </a:solidFill>
              </a:rPr>
              <a:t>ik</a:t>
            </a:r>
            <a:r>
              <a:rPr lang="en-US" altLang="zh-TW" b="1" dirty="0" smtClean="0">
                <a:solidFill>
                  <a:schemeClr val="bg2">
                    <a:lumMod val="50000"/>
                  </a:schemeClr>
                </a:solidFill>
              </a:rPr>
              <a:t>-analyzer</a:t>
            </a:r>
          </a:p>
          <a:p>
            <a:r>
              <a:rPr lang="zh-TW" altLang="en-US" dirty="0" smtClean="0"/>
              <a:t>是否需安裝資料庫</a:t>
            </a:r>
            <a:endParaRPr lang="en-US" altLang="zh-TW" dirty="0" smtClean="0"/>
          </a:p>
          <a:p>
            <a:pPr lvl="1"/>
            <a:r>
              <a:rPr lang="zh-TW" altLang="en-US" b="1" dirty="0" smtClean="0">
                <a:solidFill>
                  <a:schemeClr val="bg2">
                    <a:lumMod val="50000"/>
                  </a:schemeClr>
                </a:solidFill>
              </a:rPr>
              <a:t>不用，此專案索引使用</a:t>
            </a:r>
            <a:r>
              <a:rPr lang="en-US" altLang="zh-TW" b="1" dirty="0" err="1" smtClean="0">
                <a:solidFill>
                  <a:schemeClr val="bg2">
                    <a:lumMod val="50000"/>
                  </a:schemeClr>
                </a:solidFill>
              </a:rPr>
              <a:t>Lucene</a:t>
            </a:r>
            <a:r>
              <a:rPr lang="zh-TW" altLang="en-US" b="1" dirty="0" smtClean="0">
                <a:solidFill>
                  <a:schemeClr val="bg2">
                    <a:lumMod val="50000"/>
                  </a:schemeClr>
                </a:solidFill>
              </a:rPr>
              <a:t>存儲，並於安裝時設定完成</a:t>
            </a:r>
            <a:endParaRPr lang="en-US" altLang="zh-TW" b="1" dirty="0" smtClean="0">
              <a:solidFill>
                <a:schemeClr val="bg2">
                  <a:lumMod val="50000"/>
                </a:schemeClr>
              </a:solidFill>
            </a:endParaRPr>
          </a:p>
          <a:p>
            <a:endParaRPr lang="en-US" altLang="zh-TW"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Why Crawlzilla?</a:t>
            </a:r>
            <a:endParaRPr lang="zh-TW" altLang="en-US" dirty="0"/>
          </a:p>
        </p:txBody>
      </p:sp>
      <p:sp>
        <p:nvSpPr>
          <p:cNvPr id="3" name="內容版面配置區 2"/>
          <p:cNvSpPr>
            <a:spLocks noGrp="1"/>
          </p:cNvSpPr>
          <p:nvPr>
            <p:ph idx="1"/>
          </p:nvPr>
        </p:nvSpPr>
        <p:spPr/>
        <p:txBody>
          <a:bodyPr/>
          <a:lstStyle/>
          <a:p>
            <a:pPr>
              <a:spcBef>
                <a:spcPts val="1800"/>
              </a:spcBef>
            </a:pPr>
            <a:r>
              <a:rPr lang="zh-TW" altLang="en-US" sz="2400" b="1" dirty="0" smtClean="0"/>
              <a:t>防火牆下內網的資料也需要搜尋引擎</a:t>
            </a:r>
            <a:endParaRPr lang="en-US" altLang="zh-TW" sz="2400" b="1" dirty="0" smtClean="0"/>
          </a:p>
          <a:p>
            <a:pPr>
              <a:spcBef>
                <a:spcPts val="1800"/>
              </a:spcBef>
            </a:pPr>
            <a:r>
              <a:rPr lang="zh-TW" altLang="en-US" sz="2400" b="1" dirty="0" smtClean="0"/>
              <a:t>用現存的自由軟體專案東拼西湊出搜尋引擎難度高</a:t>
            </a:r>
            <a:endParaRPr lang="en-US" altLang="zh-TW" sz="2400" b="1" dirty="0" smtClean="0"/>
          </a:p>
          <a:p>
            <a:pPr>
              <a:spcBef>
                <a:spcPts val="1800"/>
              </a:spcBef>
            </a:pPr>
            <a:r>
              <a:rPr lang="zh-TW" altLang="en-US" sz="2400" b="1" dirty="0" smtClean="0"/>
              <a:t>使用</a:t>
            </a:r>
            <a:r>
              <a:rPr lang="en-US" altLang="zh-TW" sz="2400" b="1" dirty="0" smtClean="0"/>
              <a:t>Crawlzilla</a:t>
            </a:r>
            <a:r>
              <a:rPr lang="zh-TW" altLang="en-US" sz="2400" b="1" dirty="0" smtClean="0"/>
              <a:t>優點</a:t>
            </a:r>
            <a:endParaRPr lang="en-US" altLang="zh-TW" sz="2400" b="1" dirty="0" smtClean="0"/>
          </a:p>
          <a:p>
            <a:pPr lvl="1">
              <a:spcBef>
                <a:spcPts val="1800"/>
              </a:spcBef>
            </a:pPr>
            <a:r>
              <a:rPr lang="en-US" altLang="zh-TW" sz="2000" b="1" dirty="0" smtClean="0">
                <a:solidFill>
                  <a:schemeClr val="bg2">
                    <a:lumMod val="50000"/>
                  </a:schemeClr>
                </a:solidFill>
              </a:rPr>
              <a:t>Opensource</a:t>
            </a:r>
            <a:r>
              <a:rPr lang="zh-TW" altLang="en-US" sz="2000" b="1" dirty="0" smtClean="0">
                <a:solidFill>
                  <a:schemeClr val="bg2">
                    <a:lumMod val="50000"/>
                  </a:schemeClr>
                </a:solidFill>
              </a:rPr>
              <a:t>，使用者可依自己的需求修改原始碼</a:t>
            </a:r>
            <a:endParaRPr lang="en-US" altLang="zh-TW" sz="2000" b="1" dirty="0" smtClean="0">
              <a:solidFill>
                <a:schemeClr val="bg2">
                  <a:lumMod val="50000"/>
                </a:schemeClr>
              </a:solidFill>
            </a:endParaRPr>
          </a:p>
          <a:p>
            <a:pPr lvl="1">
              <a:spcBef>
                <a:spcPts val="1800"/>
              </a:spcBef>
            </a:pPr>
            <a:r>
              <a:rPr lang="zh-TW" altLang="en-US" sz="2000" b="1" dirty="0" smtClean="0">
                <a:solidFill>
                  <a:schemeClr val="bg2">
                    <a:lumMod val="50000"/>
                  </a:schemeClr>
                </a:solidFill>
              </a:rPr>
              <a:t>使用簡單，可輕鬆建立叢集環境</a:t>
            </a:r>
            <a:endParaRPr lang="en-US" altLang="zh-TW" sz="2000" b="1" dirty="0" smtClean="0">
              <a:solidFill>
                <a:schemeClr val="bg2">
                  <a:lumMod val="50000"/>
                </a:schemeClr>
              </a:solidFill>
            </a:endParaRPr>
          </a:p>
          <a:p>
            <a:pPr lvl="1">
              <a:spcBef>
                <a:spcPts val="1800"/>
              </a:spcBef>
            </a:pPr>
            <a:r>
              <a:rPr lang="zh-TW" altLang="en-US" sz="2000" b="1" dirty="0" smtClean="0">
                <a:solidFill>
                  <a:schemeClr val="bg2">
                    <a:lumMod val="50000"/>
                  </a:schemeClr>
                </a:solidFill>
              </a:rPr>
              <a:t>友善的操作環境，節省適應系統時間</a:t>
            </a:r>
            <a:endParaRPr lang="en-US" altLang="zh-TW" sz="2000" b="1" dirty="0" smtClean="0">
              <a:solidFill>
                <a:schemeClr val="bg2">
                  <a:lumMod val="50000"/>
                </a:schemeClr>
              </a:solidFill>
            </a:endParaRPr>
          </a:p>
          <a:p>
            <a:pPr lvl="1">
              <a:spcBef>
                <a:spcPts val="1800"/>
              </a:spcBef>
            </a:pPr>
            <a:r>
              <a:rPr lang="zh-TW" altLang="en-US" sz="2000" b="1" dirty="0" smtClean="0">
                <a:solidFill>
                  <a:schemeClr val="bg2">
                    <a:lumMod val="50000"/>
                  </a:schemeClr>
                </a:solidFill>
              </a:rPr>
              <a:t>支援中文分詞，提高搜尋精準度</a:t>
            </a:r>
            <a:endParaRPr lang="zh-TW" altLang="en-US" sz="2000" b="1" dirty="0">
              <a:solidFill>
                <a:schemeClr val="bg2">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ssolve">
                                      <p:cBhvr>
                                        <p:cTn id="17" dur="500"/>
                                        <p:tgtEl>
                                          <p:spTgt spid="3">
                                            <p:txEl>
                                              <p:pRg st="3" end="3"/>
                                            </p:txEl>
                                          </p:spTgt>
                                        </p:tgtEl>
                                      </p:cBhvr>
                                    </p:animEffect>
                                  </p:childTnLst>
                                </p:cTn>
                              </p:par>
                              <p:par>
                                <p:cTn id="18" presetID="9" presetClass="entr" presetSubtype="0"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dissolve">
                                      <p:cBhvr>
                                        <p:cTn id="20" dur="500"/>
                                        <p:tgtEl>
                                          <p:spTgt spid="3">
                                            <p:txEl>
                                              <p:pRg st="4" end="4"/>
                                            </p:txEl>
                                          </p:spTgt>
                                        </p:tgtEl>
                                      </p:cBhvr>
                                    </p:animEffect>
                                  </p:childTnLst>
                                </p:cTn>
                              </p:par>
                              <p:par>
                                <p:cTn id="21" presetID="9"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dissolve">
                                      <p:cBhvr>
                                        <p:cTn id="23" dur="500"/>
                                        <p:tgtEl>
                                          <p:spTgt spid="3">
                                            <p:txEl>
                                              <p:pRg st="5" end="5"/>
                                            </p:txEl>
                                          </p:spTgt>
                                        </p:tgtEl>
                                      </p:cBhvr>
                                    </p:animEffect>
                                  </p:childTnLst>
                                </p:cTn>
                              </p:par>
                              <p:par>
                                <p:cTn id="24" presetID="9" presetClass="entr" presetSubtype="0" fill="hold"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dissolve">
                                      <p:cBhvr>
                                        <p:cTn id="26" dur="500"/>
                                        <p:tgtEl>
                                          <p:spTgt spid="3">
                                            <p:txEl>
                                              <p:pRg st="6" end="6"/>
                                            </p:txEl>
                                          </p:spTgt>
                                        </p:tgtEl>
                                      </p:cBhvr>
                                    </p:animEffect>
                                  </p:childTnLst>
                                </p:cTn>
                              </p:par>
                              <p:par>
                                <p:cTn id="27" presetID="9" presetClass="entr" presetSubtype="0" fill="hold" nodeType="with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dissolve">
                                      <p:cBhvr>
                                        <p:cTn id="29"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實用案例（一） 上</a:t>
            </a:r>
            <a:endParaRPr lang="zh-TW" altLang="en-US" dirty="0"/>
          </a:p>
        </p:txBody>
      </p:sp>
      <p:sp>
        <p:nvSpPr>
          <p:cNvPr id="3" name="內容版面配置區 2"/>
          <p:cNvSpPr>
            <a:spLocks noGrp="1"/>
          </p:cNvSpPr>
          <p:nvPr>
            <p:ph idx="1"/>
          </p:nvPr>
        </p:nvSpPr>
        <p:spPr>
          <a:xfrm>
            <a:off x="457200" y="1600200"/>
            <a:ext cx="8229600" cy="4614882"/>
          </a:xfrm>
        </p:spPr>
        <p:txBody>
          <a:bodyPr/>
          <a:lstStyle/>
          <a:p>
            <a:pPr>
              <a:spcBef>
                <a:spcPts val="2400"/>
              </a:spcBef>
            </a:pPr>
            <a:r>
              <a:rPr lang="zh-TW" altLang="en-US" sz="2400" dirty="0" smtClean="0"/>
              <a:t>身份：身兼</a:t>
            </a:r>
            <a:r>
              <a:rPr lang="en-US" altLang="zh-TW" sz="2400" dirty="0" smtClean="0"/>
              <a:t>10</a:t>
            </a:r>
            <a:r>
              <a:rPr lang="zh-TW" altLang="en-US" sz="2400" dirty="0" smtClean="0"/>
              <a:t>堂專業課程，熱情的大學助教</a:t>
            </a:r>
            <a:endParaRPr lang="en-US" altLang="zh-TW" sz="2400" dirty="0" smtClean="0"/>
          </a:p>
          <a:p>
            <a:pPr lvl="1">
              <a:spcBef>
                <a:spcPts val="2400"/>
              </a:spcBef>
            </a:pPr>
            <a:r>
              <a:rPr lang="zh-TW" altLang="en-US" sz="2000" b="1" dirty="0" smtClean="0">
                <a:solidFill>
                  <a:schemeClr val="bg2">
                    <a:lumMod val="50000"/>
                  </a:schemeClr>
                </a:solidFill>
              </a:rPr>
              <a:t>座右銘：學生的問題就是我的問題</a:t>
            </a:r>
            <a:endParaRPr lang="en-US" altLang="zh-TW" sz="2000" b="1" dirty="0" smtClean="0">
              <a:solidFill>
                <a:schemeClr val="bg2">
                  <a:lumMod val="50000"/>
                </a:schemeClr>
              </a:solidFill>
            </a:endParaRPr>
          </a:p>
          <a:p>
            <a:pPr lvl="1">
              <a:spcBef>
                <a:spcPts val="2400"/>
              </a:spcBef>
            </a:pPr>
            <a:r>
              <a:rPr lang="zh-TW" altLang="en-US" sz="2000" b="1" dirty="0" smtClean="0">
                <a:solidFill>
                  <a:schemeClr val="bg2">
                    <a:lumMod val="50000"/>
                  </a:schemeClr>
                </a:solidFill>
              </a:rPr>
              <a:t>任務：處理學生所有疑問，包括提供講義</a:t>
            </a:r>
            <a:r>
              <a:rPr lang="en-US" altLang="zh-TW" sz="2000" b="1" dirty="0" smtClean="0">
                <a:solidFill>
                  <a:schemeClr val="bg2">
                    <a:lumMod val="50000"/>
                  </a:schemeClr>
                </a:solidFill>
              </a:rPr>
              <a:t>…</a:t>
            </a:r>
            <a:r>
              <a:rPr lang="zh-TW" altLang="en-US" sz="2000" b="1" dirty="0" smtClean="0">
                <a:solidFill>
                  <a:schemeClr val="bg2">
                    <a:lumMod val="50000"/>
                  </a:schemeClr>
                </a:solidFill>
              </a:rPr>
              <a:t>等</a:t>
            </a:r>
            <a:endParaRPr lang="en-US" altLang="zh-TW" sz="2000" b="1" dirty="0" smtClean="0">
              <a:solidFill>
                <a:schemeClr val="bg2">
                  <a:lumMod val="50000"/>
                </a:schemeClr>
              </a:solidFill>
            </a:endParaRPr>
          </a:p>
          <a:p>
            <a:pPr lvl="1" algn="just">
              <a:spcBef>
                <a:spcPts val="2400"/>
              </a:spcBef>
            </a:pPr>
            <a:r>
              <a:rPr lang="zh-TW" altLang="en-US" sz="2000" b="1" dirty="0" smtClean="0">
                <a:solidFill>
                  <a:schemeClr val="bg2">
                    <a:lumMod val="50000"/>
                  </a:schemeClr>
                </a:solidFill>
              </a:rPr>
              <a:t>狀況：曾達渾同學因故漏聽了一堂課，期末時想臨時報佛腳，於是請助教提供他有關</a:t>
            </a:r>
            <a:r>
              <a:rPr lang="en-US" altLang="zh-TW" sz="2000" b="1" dirty="0" smtClean="0">
                <a:solidFill>
                  <a:schemeClr val="bg2">
                    <a:lumMod val="50000"/>
                  </a:schemeClr>
                </a:solidFill>
              </a:rPr>
              <a:t>”opensource”</a:t>
            </a:r>
            <a:r>
              <a:rPr lang="zh-TW" altLang="en-US" sz="2000" b="1" dirty="0" smtClean="0">
                <a:solidFill>
                  <a:schemeClr val="bg2">
                    <a:lumMod val="50000"/>
                  </a:schemeClr>
                </a:solidFill>
              </a:rPr>
              <a:t>相關的課程講義及</a:t>
            </a:r>
            <a:r>
              <a:rPr lang="zh-TW" altLang="en-US" b="1" dirty="0" smtClean="0">
                <a:solidFill>
                  <a:schemeClr val="bg2">
                    <a:lumMod val="50000"/>
                  </a:schemeClr>
                </a:solidFill>
              </a:rPr>
              <a:t>完整</a:t>
            </a:r>
            <a:r>
              <a:rPr lang="zh-TW" altLang="en-US" sz="2000" b="1" dirty="0" smtClean="0">
                <a:solidFill>
                  <a:schemeClr val="bg2">
                    <a:lumMod val="50000"/>
                  </a:schemeClr>
                </a:solidFill>
              </a:rPr>
              <a:t>的相關資料。</a:t>
            </a:r>
            <a:endParaRPr lang="en-US" altLang="zh-TW" sz="2000" b="1" dirty="0" smtClean="0">
              <a:solidFill>
                <a:schemeClr val="bg2">
                  <a:lumMod val="50000"/>
                </a:schemeClr>
              </a:solidFill>
            </a:endParaRPr>
          </a:p>
          <a:p>
            <a:pPr lvl="1" algn="just">
              <a:spcBef>
                <a:spcPts val="2400"/>
              </a:spcBef>
            </a:pPr>
            <a:r>
              <a:rPr lang="en-US" altLang="zh-TW" sz="2000" b="1" dirty="0" smtClean="0">
                <a:solidFill>
                  <a:schemeClr val="bg2">
                    <a:lumMod val="50000"/>
                  </a:schemeClr>
                </a:solidFill>
              </a:rPr>
              <a:t>opensource </a:t>
            </a:r>
            <a:r>
              <a:rPr lang="zh-TW" altLang="en-US" sz="2000" b="1" dirty="0" smtClean="0">
                <a:solidFill>
                  <a:schemeClr val="bg2">
                    <a:lumMod val="50000"/>
                  </a:schemeClr>
                </a:solidFill>
              </a:rPr>
              <a:t>並非一個課程單元，但許多課程都多多少少會提到相關知識。助教想將所有有提到這個關鍵字的教材全部找出來</a:t>
            </a:r>
            <a:endParaRPr lang="en-US" altLang="zh-TW" sz="2000" b="1" dirty="0" smtClean="0">
              <a:solidFill>
                <a:schemeClr val="bg2">
                  <a:lumMod val="50000"/>
                </a:schemeClr>
              </a:solidFill>
            </a:endParaRPr>
          </a:p>
          <a:p>
            <a:pPr algn="just">
              <a:spcBef>
                <a:spcPts val="2400"/>
              </a:spcBef>
            </a:pPr>
            <a:r>
              <a:rPr lang="zh-TW" altLang="en-US" sz="2400" dirty="0" smtClean="0"/>
              <a:t>助教收到信後，開始瀏覽自己私房整理的講義網站。</a:t>
            </a:r>
            <a:endParaRPr lang="en-US" altLang="zh-TW"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dissolve">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dissolve">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dissolve">
                                      <p:cBhvr>
                                        <p:cTn id="3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實用案例（一） 下</a:t>
            </a:r>
            <a:endParaRPr lang="zh-TW" altLang="en-US" dirty="0"/>
          </a:p>
        </p:txBody>
      </p:sp>
      <p:sp>
        <p:nvSpPr>
          <p:cNvPr id="3" name="內容版面配置區 2"/>
          <p:cNvSpPr>
            <a:spLocks noGrp="1"/>
          </p:cNvSpPr>
          <p:nvPr>
            <p:ph idx="1"/>
          </p:nvPr>
        </p:nvSpPr>
        <p:spPr>
          <a:xfrm>
            <a:off x="457200" y="1357298"/>
            <a:ext cx="8229600" cy="4929222"/>
          </a:xfrm>
        </p:spPr>
        <p:txBody>
          <a:bodyPr/>
          <a:lstStyle/>
          <a:p>
            <a:pPr algn="just">
              <a:spcBef>
                <a:spcPts val="3000"/>
              </a:spcBef>
            </a:pPr>
            <a:r>
              <a:rPr lang="zh-TW" altLang="en-US" sz="2400" dirty="0" smtClean="0"/>
              <a:t>因身兼</a:t>
            </a:r>
            <a:r>
              <a:rPr lang="en-US" altLang="zh-TW" sz="2400" dirty="0" smtClean="0"/>
              <a:t>10</a:t>
            </a:r>
            <a:r>
              <a:rPr lang="zh-TW" altLang="en-US" sz="2400" dirty="0" smtClean="0"/>
              <a:t>堂不同科系的專業課程，琳瑯滿目的教學文件也不知從何找起，也無法得知曾達渾同學的所修的科目；教學網站身處校園網路的防火牆內，狗或虎都進不來</a:t>
            </a:r>
            <a:r>
              <a:rPr lang="en-US" altLang="zh-TW" sz="2400" dirty="0" smtClean="0"/>
              <a:t>...</a:t>
            </a:r>
          </a:p>
          <a:p>
            <a:pPr algn="just">
              <a:spcBef>
                <a:spcPts val="3000"/>
              </a:spcBef>
            </a:pPr>
            <a:r>
              <a:rPr lang="zh-TW" altLang="en-US" sz="2400" dirty="0" smtClean="0"/>
              <a:t>這個時候應該</a:t>
            </a:r>
            <a:r>
              <a:rPr lang="en-US" altLang="zh-TW" sz="2400" dirty="0" smtClean="0"/>
              <a:t>…</a:t>
            </a:r>
          </a:p>
          <a:p>
            <a:pPr lvl="1" algn="just">
              <a:spcBef>
                <a:spcPts val="3000"/>
              </a:spcBef>
            </a:pPr>
            <a:r>
              <a:rPr lang="zh-TW" altLang="en-US" sz="2000" b="1" dirty="0" smtClean="0">
                <a:solidFill>
                  <a:schemeClr val="bg2">
                    <a:lumMod val="50000"/>
                  </a:schemeClr>
                </a:solidFill>
              </a:rPr>
              <a:t>就只有將文件一個個打開並</a:t>
            </a:r>
            <a:r>
              <a:rPr lang="en-US" altLang="zh-TW" sz="2000" b="1" dirty="0" err="1" smtClean="0">
                <a:solidFill>
                  <a:schemeClr val="bg2">
                    <a:lumMod val="50000"/>
                  </a:schemeClr>
                </a:solidFill>
              </a:rPr>
              <a:t>Ctrl+F</a:t>
            </a:r>
            <a:r>
              <a:rPr lang="en-US" altLang="zh-TW" sz="2000" b="1" dirty="0" smtClean="0">
                <a:solidFill>
                  <a:schemeClr val="bg2">
                    <a:lumMod val="50000"/>
                  </a:schemeClr>
                </a:solidFill>
              </a:rPr>
              <a:t> “opensource”</a:t>
            </a:r>
            <a:r>
              <a:rPr lang="zh-TW" altLang="en-US" sz="2000" b="1" dirty="0" smtClean="0">
                <a:solidFill>
                  <a:schemeClr val="bg2">
                    <a:lumMod val="50000"/>
                  </a:schemeClr>
                </a:solidFill>
              </a:rPr>
              <a:t>了 </a:t>
            </a:r>
            <a:r>
              <a:rPr lang="en-US" altLang="zh-TW" sz="2000" b="1" dirty="0" smtClean="0">
                <a:solidFill>
                  <a:schemeClr val="bg2">
                    <a:lumMod val="50000"/>
                  </a:schemeClr>
                </a:solidFill>
              </a:rPr>
              <a:t>!? </a:t>
            </a:r>
            <a:r>
              <a:rPr lang="zh-TW" altLang="en-US" sz="2000" b="1" dirty="0" smtClean="0">
                <a:solidFill>
                  <a:schemeClr val="bg2">
                    <a:lumMod val="50000"/>
                  </a:schemeClr>
                </a:solidFill>
              </a:rPr>
              <a:t>（別忘了還有： 自由軟體、開源碼</a:t>
            </a:r>
            <a:r>
              <a:rPr lang="en-US" altLang="zh-TW" sz="2000" b="1" dirty="0" smtClean="0">
                <a:solidFill>
                  <a:schemeClr val="bg2">
                    <a:lumMod val="50000"/>
                  </a:schemeClr>
                </a:solidFill>
              </a:rPr>
              <a:t>... </a:t>
            </a:r>
            <a:r>
              <a:rPr lang="zh-TW" altLang="en-US" sz="2000" b="1" dirty="0" smtClean="0">
                <a:solidFill>
                  <a:schemeClr val="bg2">
                    <a:lumMod val="50000"/>
                  </a:schemeClr>
                </a:solidFill>
              </a:rPr>
              <a:t>）</a:t>
            </a:r>
            <a:endParaRPr lang="en-US" altLang="zh-TW" sz="2000" b="1" dirty="0" smtClean="0">
              <a:solidFill>
                <a:schemeClr val="bg2">
                  <a:lumMod val="50000"/>
                </a:schemeClr>
              </a:solidFill>
            </a:endParaRPr>
          </a:p>
          <a:p>
            <a:pPr algn="just">
              <a:spcBef>
                <a:spcPts val="3000"/>
              </a:spcBef>
            </a:pPr>
            <a:r>
              <a:rPr lang="zh-TW" altLang="en-US" sz="2400" b="1" dirty="0" smtClean="0"/>
              <a:t>還是</a:t>
            </a:r>
            <a:r>
              <a:rPr lang="en-US" altLang="zh-TW" sz="2400" b="1" dirty="0" smtClean="0"/>
              <a:t>…</a:t>
            </a:r>
          </a:p>
          <a:p>
            <a:pPr lvl="1" algn="just">
              <a:spcBef>
                <a:spcPts val="3000"/>
              </a:spcBef>
            </a:pPr>
            <a:r>
              <a:rPr lang="zh-TW" altLang="en-US" sz="2000" b="1" dirty="0" smtClean="0">
                <a:solidFill>
                  <a:schemeClr val="bg2">
                    <a:lumMod val="50000"/>
                  </a:schemeClr>
                </a:solidFill>
              </a:rPr>
              <a:t>花三分鐘建立自己的搜尋引擎，使用關鍵字將所有相關的文件找到。並提供給其他修課同學，避免同樣狀況再度發生而花費許多時間處理</a:t>
            </a:r>
            <a:endParaRPr lang="en-US" altLang="zh-TW" sz="2000" b="1" dirty="0" smtClean="0">
              <a:solidFill>
                <a:schemeClr val="bg2">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linds(horizontal)">
                                      <p:cBhvr>
                                        <p:cTn id="12" dur="500"/>
                                        <p:tgtEl>
                                          <p:spTgt spid="3">
                                            <p:txEl>
                                              <p:pRg st="3" end="3"/>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blinds(horizontal)">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實用案例（二）上</a:t>
            </a:r>
            <a:endParaRPr lang="zh-TW" altLang="en-US" dirty="0"/>
          </a:p>
        </p:txBody>
      </p:sp>
      <p:sp>
        <p:nvSpPr>
          <p:cNvPr id="3" name="內容版面配置區 2"/>
          <p:cNvSpPr>
            <a:spLocks noGrp="1"/>
          </p:cNvSpPr>
          <p:nvPr>
            <p:ph idx="1"/>
          </p:nvPr>
        </p:nvSpPr>
        <p:spPr>
          <a:xfrm>
            <a:off x="457200" y="1600200"/>
            <a:ext cx="8229600" cy="4614882"/>
          </a:xfrm>
        </p:spPr>
        <p:txBody>
          <a:bodyPr/>
          <a:lstStyle/>
          <a:p>
            <a:pPr>
              <a:spcBef>
                <a:spcPts val="2400"/>
              </a:spcBef>
            </a:pPr>
            <a:r>
              <a:rPr lang="zh-TW" altLang="en-US" sz="2400" dirty="0" smtClean="0"/>
              <a:t>發發擁有一家專賣</a:t>
            </a:r>
            <a:r>
              <a:rPr lang="en-US" altLang="zh-TW" sz="2400" dirty="0" smtClean="0"/>
              <a:t>3C</a:t>
            </a:r>
            <a:r>
              <a:rPr lang="zh-TW" altLang="en-US" sz="2400" dirty="0" smtClean="0"/>
              <a:t>用品的貿易公司，也自己建立了一個貨品非常完整的網站，但是卻沒有自己網站的搜尋引擎</a:t>
            </a:r>
            <a:endParaRPr lang="en-US" altLang="zh-TW" sz="2400" dirty="0" smtClean="0"/>
          </a:p>
          <a:p>
            <a:pPr>
              <a:spcBef>
                <a:spcPts val="2400"/>
              </a:spcBef>
            </a:pPr>
            <a:r>
              <a:rPr lang="zh-TW" altLang="en-US" sz="2400" dirty="0" smtClean="0"/>
              <a:t>客戶或發發每次想找自己網站上面是否有該商品或此商品的完整型錄，都用一般的搜尋引擎來找，卻發現：</a:t>
            </a:r>
            <a:endParaRPr lang="en-US" altLang="zh-TW" sz="2400" dirty="0" smtClean="0"/>
          </a:p>
          <a:p>
            <a:pPr>
              <a:spcBef>
                <a:spcPts val="2400"/>
              </a:spcBef>
              <a:buNone/>
            </a:pPr>
            <a:r>
              <a:rPr lang="en-US" altLang="zh-TW" sz="2400" dirty="0" smtClean="0"/>
              <a:t>		</a:t>
            </a:r>
            <a:r>
              <a:rPr lang="zh-TW" altLang="en-US" sz="2400" dirty="0" smtClean="0">
                <a:solidFill>
                  <a:srgbClr val="C00000"/>
                </a:solidFill>
              </a:rPr>
              <a:t>需要的網頁通常埋沒在太多阿里不達的資訊海裡</a:t>
            </a:r>
            <a:endParaRPr lang="en-US" altLang="zh-TW" sz="2400" dirty="0" smtClean="0">
              <a:solidFill>
                <a:srgbClr val="C00000"/>
              </a:solidFill>
            </a:endParaRPr>
          </a:p>
          <a:p>
            <a:pPr>
              <a:spcBef>
                <a:spcPts val="2400"/>
              </a:spcBef>
            </a:pPr>
            <a:r>
              <a:rPr lang="zh-TW" altLang="en-US" sz="2400" dirty="0" smtClean="0"/>
              <a:t>於是發發苦思如何讓自己要的資訊 在搜尋引擎的結果排列在最前面</a:t>
            </a:r>
            <a:endParaRPr lang="en-US" altLang="zh-TW"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07504" y="1599182"/>
            <a:ext cx="4968552" cy="4566121"/>
          </a:xfrm>
          <a:prstGeom prst="rect">
            <a:avLst/>
          </a:prstGeom>
          <a:solidFill>
            <a:schemeClr val="lt1">
              <a:alpha val="0"/>
            </a:schemeClr>
          </a:solidFill>
          <a:ln w="57150"/>
        </p:spPr>
        <p:style>
          <a:lnRef idx="2">
            <a:schemeClr val="accent3"/>
          </a:lnRef>
          <a:fillRef idx="1">
            <a:schemeClr val="lt1"/>
          </a:fillRef>
          <a:effectRef idx="0">
            <a:schemeClr val="accent3"/>
          </a:effectRef>
          <a:fontRef idx="minor">
            <a:schemeClr val="dk1"/>
          </a:fontRef>
        </p:style>
        <p:txBody>
          <a:bodyPr rtlCol="0" anchor="ctr"/>
          <a:lstStyle/>
          <a:p>
            <a:pPr algn="ctr"/>
            <a:endParaRPr lang="zh-TW" altLang="en-US"/>
          </a:p>
        </p:txBody>
      </p:sp>
      <p:sp>
        <p:nvSpPr>
          <p:cNvPr id="2" name="標題 1"/>
          <p:cNvSpPr>
            <a:spLocks noGrp="1"/>
          </p:cNvSpPr>
          <p:nvPr>
            <p:ph type="title"/>
          </p:nvPr>
        </p:nvSpPr>
        <p:spPr/>
        <p:txBody>
          <a:bodyPr/>
          <a:lstStyle/>
          <a:p>
            <a:r>
              <a:rPr lang="zh-TW" altLang="en-US" dirty="0" smtClean="0"/>
              <a:t>圖說案例</a:t>
            </a:r>
            <a:endParaRPr lang="zh-TW" altLang="en-US" dirty="0"/>
          </a:p>
        </p:txBody>
      </p:sp>
      <p:sp>
        <p:nvSpPr>
          <p:cNvPr id="6" name="矩形 5"/>
          <p:cNvSpPr/>
          <p:nvPr/>
        </p:nvSpPr>
        <p:spPr>
          <a:xfrm>
            <a:off x="611560" y="1887215"/>
            <a:ext cx="2088232" cy="86409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zh-TW" sz="2400" b="1" dirty="0" smtClean="0"/>
              <a:t>fafa3c.com.tw</a:t>
            </a:r>
            <a:endParaRPr lang="zh-TW" altLang="en-US" sz="2400" b="1" dirty="0"/>
          </a:p>
        </p:txBody>
      </p:sp>
      <p:sp>
        <p:nvSpPr>
          <p:cNvPr id="7" name="橢圓 6"/>
          <p:cNvSpPr/>
          <p:nvPr/>
        </p:nvSpPr>
        <p:spPr>
          <a:xfrm>
            <a:off x="2915816" y="1988840"/>
            <a:ext cx="1944216" cy="792088"/>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zh-TW" altLang="en-US" sz="2000" b="1" dirty="0" smtClean="0"/>
              <a:t>廠商一</a:t>
            </a:r>
            <a:endParaRPr lang="zh-TW" altLang="en-US" sz="2000" b="1" dirty="0"/>
          </a:p>
        </p:txBody>
      </p:sp>
      <p:sp>
        <p:nvSpPr>
          <p:cNvPr id="8" name="文字方塊 7"/>
          <p:cNvSpPr txBox="1"/>
          <p:nvPr/>
        </p:nvSpPr>
        <p:spPr>
          <a:xfrm>
            <a:off x="112542" y="5703639"/>
            <a:ext cx="5004048" cy="461665"/>
          </a:xfrm>
          <a:prstGeom prst="rect">
            <a:avLst/>
          </a:prstGeom>
          <a:noFill/>
        </p:spPr>
        <p:txBody>
          <a:bodyPr wrap="square" rtlCol="0">
            <a:spAutoFit/>
          </a:bodyPr>
          <a:lstStyle/>
          <a:p>
            <a:pPr algn="ctr"/>
            <a:r>
              <a:rPr lang="en-US" altLang="zh-TW" sz="2400" b="1" dirty="0" smtClean="0"/>
              <a:t>WWW</a:t>
            </a:r>
            <a:endParaRPr lang="zh-TW" altLang="en-US" sz="2400" b="1" dirty="0"/>
          </a:p>
        </p:txBody>
      </p:sp>
      <p:sp>
        <p:nvSpPr>
          <p:cNvPr id="11" name="橢圓 10"/>
          <p:cNvSpPr/>
          <p:nvPr/>
        </p:nvSpPr>
        <p:spPr>
          <a:xfrm>
            <a:off x="323528" y="2996952"/>
            <a:ext cx="1944216" cy="792088"/>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zh-TW" altLang="en-US" sz="2000" b="1" dirty="0" smtClean="0"/>
              <a:t>廠商二</a:t>
            </a:r>
            <a:endParaRPr lang="zh-TW" altLang="en-US" sz="2000" b="1" dirty="0"/>
          </a:p>
        </p:txBody>
      </p:sp>
      <p:sp>
        <p:nvSpPr>
          <p:cNvPr id="12" name="橢圓 11"/>
          <p:cNvSpPr/>
          <p:nvPr/>
        </p:nvSpPr>
        <p:spPr>
          <a:xfrm>
            <a:off x="2627784" y="3789040"/>
            <a:ext cx="1944216" cy="792088"/>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zh-TW" altLang="en-US" sz="2000" b="1" dirty="0" smtClean="0"/>
              <a:t>廠商</a:t>
            </a:r>
            <a:r>
              <a:rPr lang="en-US" altLang="zh-TW" sz="2000" b="1" dirty="0" smtClean="0"/>
              <a:t>……</a:t>
            </a:r>
            <a:endParaRPr lang="zh-TW" altLang="en-US" sz="2000" b="1" dirty="0"/>
          </a:p>
        </p:txBody>
      </p:sp>
      <p:sp>
        <p:nvSpPr>
          <p:cNvPr id="13" name="向右箭號 12"/>
          <p:cNvSpPr/>
          <p:nvPr/>
        </p:nvSpPr>
        <p:spPr>
          <a:xfrm>
            <a:off x="5292080" y="3284984"/>
            <a:ext cx="1080120" cy="432048"/>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TW" altLang="en-US"/>
          </a:p>
        </p:txBody>
      </p:sp>
      <p:pic>
        <p:nvPicPr>
          <p:cNvPr id="2050" name="Picture 2"/>
          <p:cNvPicPr>
            <a:picLocks noChangeAspect="1" noChangeArrowheads="1"/>
          </p:cNvPicPr>
          <p:nvPr/>
        </p:nvPicPr>
        <p:blipFill>
          <a:blip r:embed="rId2" cstate="print"/>
          <a:srcRect/>
          <a:stretch>
            <a:fillRect/>
          </a:stretch>
        </p:blipFill>
        <p:spPr bwMode="auto">
          <a:xfrm>
            <a:off x="5292080" y="4149080"/>
            <a:ext cx="936104" cy="365431"/>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5364088" y="2564904"/>
            <a:ext cx="936104" cy="380396"/>
          </a:xfrm>
          <a:prstGeom prst="rect">
            <a:avLst/>
          </a:prstGeom>
          <a:noFill/>
          <a:ln w="9525">
            <a:noFill/>
            <a:miter lim="800000"/>
            <a:headEnd/>
            <a:tailEnd/>
          </a:ln>
        </p:spPr>
      </p:pic>
      <p:sp>
        <p:nvSpPr>
          <p:cNvPr id="16" name="矩形 15"/>
          <p:cNvSpPr/>
          <p:nvPr/>
        </p:nvSpPr>
        <p:spPr>
          <a:xfrm>
            <a:off x="6516216" y="1556792"/>
            <a:ext cx="2411760" cy="4608512"/>
          </a:xfrm>
          <a:prstGeom prst="rect">
            <a:avLst/>
          </a:prstGeom>
          <a:ln w="57150"/>
        </p:spPr>
        <p:style>
          <a:lnRef idx="2">
            <a:schemeClr val="accent3"/>
          </a:lnRef>
          <a:fillRef idx="1">
            <a:schemeClr val="lt1"/>
          </a:fillRef>
          <a:effectRef idx="0">
            <a:schemeClr val="accent3"/>
          </a:effectRef>
          <a:fontRef idx="minor">
            <a:schemeClr val="dk1"/>
          </a:fontRef>
        </p:style>
        <p:txBody>
          <a:bodyPr rtlCol="0" anchor="ctr"/>
          <a:lstStyle/>
          <a:p>
            <a:pPr algn="ctr"/>
            <a:endParaRPr lang="zh-TW" altLang="en-US"/>
          </a:p>
        </p:txBody>
      </p:sp>
      <p:sp>
        <p:nvSpPr>
          <p:cNvPr id="20" name="文字方塊 19"/>
          <p:cNvSpPr txBox="1"/>
          <p:nvPr/>
        </p:nvSpPr>
        <p:spPr>
          <a:xfrm>
            <a:off x="6588224" y="1700808"/>
            <a:ext cx="2232248" cy="3816429"/>
          </a:xfrm>
          <a:prstGeom prst="rect">
            <a:avLst/>
          </a:prstGeom>
          <a:noFill/>
        </p:spPr>
        <p:txBody>
          <a:bodyPr wrap="square" rtlCol="0">
            <a:spAutoFit/>
          </a:bodyPr>
          <a:lstStyle/>
          <a:p>
            <a:pPr>
              <a:spcBef>
                <a:spcPts val="600"/>
              </a:spcBef>
            </a:pPr>
            <a:r>
              <a:rPr lang="en-US" altLang="zh-TW" sz="1600" b="1" i="1" strike="sngStrike" dirty="0" smtClean="0"/>
              <a:t>Result1</a:t>
            </a:r>
            <a:r>
              <a:rPr lang="zh-TW" altLang="en-US" sz="1600" b="1" i="1" strike="sngStrike" dirty="0" smtClean="0"/>
              <a:t> ：順</a:t>
            </a:r>
            <a:r>
              <a:rPr lang="en-US" altLang="zh-TW" sz="1600" b="1" i="1" strike="sngStrike" dirty="0" smtClean="0"/>
              <a:t>x3C</a:t>
            </a:r>
          </a:p>
          <a:p>
            <a:pPr>
              <a:spcBef>
                <a:spcPts val="600"/>
              </a:spcBef>
            </a:pPr>
            <a:r>
              <a:rPr lang="en-US" altLang="zh-TW" sz="1600" b="1" i="1" strike="sngStrike" dirty="0" smtClean="0"/>
              <a:t>Result2</a:t>
            </a:r>
            <a:r>
              <a:rPr lang="zh-TW" altLang="en-US" sz="1600" b="1" i="1" strike="sngStrike" dirty="0" smtClean="0"/>
              <a:t>：就感心專賣</a:t>
            </a:r>
            <a:endParaRPr lang="en-US" altLang="zh-TW" sz="1600" b="1" i="1" strike="sngStrike" dirty="0" smtClean="0"/>
          </a:p>
          <a:p>
            <a:pPr>
              <a:spcBef>
                <a:spcPts val="600"/>
              </a:spcBef>
            </a:pPr>
            <a:r>
              <a:rPr lang="en-US" altLang="zh-TW" sz="1600" b="1" i="1" strike="sngStrike" dirty="0" smtClean="0"/>
              <a:t>Result3</a:t>
            </a:r>
            <a:r>
              <a:rPr lang="zh-TW" altLang="en-US" sz="1600" b="1" i="1" strike="sngStrike" dirty="0" smtClean="0"/>
              <a:t>：燦</a:t>
            </a:r>
            <a:r>
              <a:rPr lang="en-US" altLang="zh-TW" sz="1600" b="1" i="1" strike="sngStrike" dirty="0" smtClean="0"/>
              <a:t>X3C</a:t>
            </a:r>
          </a:p>
          <a:p>
            <a:pPr>
              <a:spcBef>
                <a:spcPts val="600"/>
              </a:spcBef>
            </a:pPr>
            <a:r>
              <a:rPr lang="en-US" altLang="zh-TW" sz="1600" b="1" dirty="0" smtClean="0"/>
              <a:t>Result4</a:t>
            </a:r>
            <a:r>
              <a:rPr lang="zh-TW" altLang="en-US" sz="1600" b="1" dirty="0" smtClean="0"/>
              <a:t>：產品資訊</a:t>
            </a:r>
            <a:endParaRPr lang="en-US" altLang="zh-TW" sz="1600" b="1" dirty="0" smtClean="0"/>
          </a:p>
          <a:p>
            <a:pPr>
              <a:spcBef>
                <a:spcPts val="600"/>
              </a:spcBef>
            </a:pPr>
            <a:r>
              <a:rPr lang="en-US" altLang="zh-TW" sz="1600" b="1" i="1" strike="sngStrike" dirty="0" smtClean="0"/>
              <a:t>Result5</a:t>
            </a:r>
            <a:r>
              <a:rPr lang="zh-TW" altLang="en-US" sz="1600" b="1" i="1" strike="sngStrike" dirty="0" smtClean="0"/>
              <a:t>：山寨大王電子專賣</a:t>
            </a:r>
            <a:endParaRPr lang="en-US" altLang="zh-TW" sz="1600" b="1" i="1" strike="sngStrike" dirty="0" smtClean="0"/>
          </a:p>
          <a:p>
            <a:pPr algn="ctr">
              <a:spcBef>
                <a:spcPts val="600"/>
              </a:spcBef>
            </a:pPr>
            <a:r>
              <a:rPr lang="en-US" altLang="zh-TW" sz="1600" b="1" dirty="0" smtClean="0"/>
              <a:t>.</a:t>
            </a:r>
          </a:p>
          <a:p>
            <a:pPr algn="ctr">
              <a:spcBef>
                <a:spcPts val="600"/>
              </a:spcBef>
            </a:pPr>
            <a:r>
              <a:rPr lang="en-US" altLang="zh-TW" sz="1600" b="1" dirty="0" smtClean="0"/>
              <a:t>.</a:t>
            </a:r>
          </a:p>
          <a:p>
            <a:pPr algn="ctr">
              <a:spcBef>
                <a:spcPts val="600"/>
              </a:spcBef>
            </a:pPr>
            <a:r>
              <a:rPr lang="en-US" altLang="zh-TW" sz="1600" b="1" dirty="0" smtClean="0"/>
              <a:t>.</a:t>
            </a:r>
          </a:p>
          <a:p>
            <a:pPr algn="ctr">
              <a:spcBef>
                <a:spcPts val="600"/>
              </a:spcBef>
            </a:pPr>
            <a:r>
              <a:rPr lang="en-US" altLang="zh-TW" sz="1600" b="1" dirty="0" smtClean="0"/>
              <a:t>.</a:t>
            </a:r>
          </a:p>
          <a:p>
            <a:pPr algn="ctr">
              <a:spcBef>
                <a:spcPts val="600"/>
              </a:spcBef>
            </a:pPr>
            <a:r>
              <a:rPr lang="en-US" altLang="zh-TW" sz="1600" b="1" dirty="0" smtClean="0"/>
              <a:t>.</a:t>
            </a:r>
          </a:p>
          <a:p>
            <a:pPr algn="ctr">
              <a:spcBef>
                <a:spcPts val="600"/>
              </a:spcBef>
            </a:pPr>
            <a:r>
              <a:rPr lang="en-US" altLang="zh-TW" sz="1600" b="1" dirty="0" smtClean="0"/>
              <a:t>.</a:t>
            </a:r>
            <a:endParaRPr lang="zh-TW" altLang="en-US" sz="1600" b="1" dirty="0"/>
          </a:p>
        </p:txBody>
      </p:sp>
      <p:sp>
        <p:nvSpPr>
          <p:cNvPr id="22" name="文字方塊 21"/>
          <p:cNvSpPr txBox="1"/>
          <p:nvPr/>
        </p:nvSpPr>
        <p:spPr>
          <a:xfrm>
            <a:off x="6479704" y="5733256"/>
            <a:ext cx="2412776" cy="461665"/>
          </a:xfrm>
          <a:prstGeom prst="rect">
            <a:avLst/>
          </a:prstGeom>
          <a:noFill/>
        </p:spPr>
        <p:txBody>
          <a:bodyPr wrap="square" rtlCol="0">
            <a:spAutoFit/>
          </a:bodyPr>
          <a:lstStyle/>
          <a:p>
            <a:pPr algn="ctr"/>
            <a:r>
              <a:rPr lang="en-US" altLang="zh-TW" sz="2400" b="1" dirty="0" smtClean="0"/>
              <a:t>Search Results</a:t>
            </a:r>
            <a:endParaRPr lang="zh-TW" altLang="en-US" sz="2400" b="1" dirty="0"/>
          </a:p>
        </p:txBody>
      </p:sp>
      <p:sp>
        <p:nvSpPr>
          <p:cNvPr id="24" name="橢圓 23"/>
          <p:cNvSpPr/>
          <p:nvPr/>
        </p:nvSpPr>
        <p:spPr>
          <a:xfrm>
            <a:off x="2339752" y="2924944"/>
            <a:ext cx="720080" cy="43204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TW" b="1" dirty="0" smtClean="0"/>
              <a:t>w1</a:t>
            </a:r>
            <a:endParaRPr lang="zh-TW" altLang="en-US" b="1" dirty="0"/>
          </a:p>
        </p:txBody>
      </p:sp>
      <p:sp>
        <p:nvSpPr>
          <p:cNvPr id="25" name="橢圓 24"/>
          <p:cNvSpPr/>
          <p:nvPr/>
        </p:nvSpPr>
        <p:spPr>
          <a:xfrm>
            <a:off x="1691680" y="3861048"/>
            <a:ext cx="720080" cy="43204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TW" b="1" dirty="0" smtClean="0"/>
              <a:t>w9</a:t>
            </a:r>
            <a:endParaRPr lang="zh-TW" altLang="en-US" b="1" dirty="0"/>
          </a:p>
        </p:txBody>
      </p:sp>
      <p:sp>
        <p:nvSpPr>
          <p:cNvPr id="26" name="橢圓 25"/>
          <p:cNvSpPr/>
          <p:nvPr/>
        </p:nvSpPr>
        <p:spPr>
          <a:xfrm>
            <a:off x="467544" y="4221088"/>
            <a:ext cx="864096" cy="43204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TW" b="1" dirty="0" smtClean="0"/>
              <a:t>w10</a:t>
            </a:r>
            <a:endParaRPr lang="zh-TW" altLang="en-US" b="1" dirty="0"/>
          </a:p>
        </p:txBody>
      </p:sp>
      <p:sp>
        <p:nvSpPr>
          <p:cNvPr id="27" name="橢圓 26"/>
          <p:cNvSpPr/>
          <p:nvPr/>
        </p:nvSpPr>
        <p:spPr>
          <a:xfrm>
            <a:off x="539552" y="4869160"/>
            <a:ext cx="720080" cy="43204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TW" b="1" dirty="0" smtClean="0"/>
              <a:t>w5</a:t>
            </a:r>
            <a:endParaRPr lang="zh-TW" altLang="en-US" b="1" dirty="0"/>
          </a:p>
        </p:txBody>
      </p:sp>
      <p:sp>
        <p:nvSpPr>
          <p:cNvPr id="28" name="橢圓 27"/>
          <p:cNvSpPr/>
          <p:nvPr/>
        </p:nvSpPr>
        <p:spPr>
          <a:xfrm>
            <a:off x="3419872" y="3068960"/>
            <a:ext cx="720080" cy="43204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TW" b="1" dirty="0" smtClean="0"/>
              <a:t>w2</a:t>
            </a:r>
            <a:endParaRPr lang="zh-TW" altLang="en-US" b="1" dirty="0"/>
          </a:p>
        </p:txBody>
      </p:sp>
      <p:sp>
        <p:nvSpPr>
          <p:cNvPr id="29" name="橢圓 28"/>
          <p:cNvSpPr/>
          <p:nvPr/>
        </p:nvSpPr>
        <p:spPr>
          <a:xfrm>
            <a:off x="1475656" y="4509120"/>
            <a:ext cx="720080" cy="43204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TW" b="1" dirty="0" smtClean="0"/>
              <a:t>w3</a:t>
            </a:r>
            <a:endParaRPr lang="zh-TW" altLang="en-US" b="1" dirty="0"/>
          </a:p>
        </p:txBody>
      </p:sp>
      <p:sp>
        <p:nvSpPr>
          <p:cNvPr id="30" name="橢圓 29"/>
          <p:cNvSpPr/>
          <p:nvPr/>
        </p:nvSpPr>
        <p:spPr>
          <a:xfrm>
            <a:off x="3995936" y="4869160"/>
            <a:ext cx="720080" cy="43204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TW" b="1" dirty="0" smtClean="0"/>
              <a:t>w6</a:t>
            </a:r>
            <a:endParaRPr lang="zh-TW" altLang="en-US" b="1" dirty="0"/>
          </a:p>
        </p:txBody>
      </p:sp>
      <p:sp>
        <p:nvSpPr>
          <p:cNvPr id="31" name="橢圓 30"/>
          <p:cNvSpPr/>
          <p:nvPr/>
        </p:nvSpPr>
        <p:spPr>
          <a:xfrm>
            <a:off x="2483768" y="4653136"/>
            <a:ext cx="720080" cy="43204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TW" b="1" dirty="0" smtClean="0"/>
              <a:t>w7</a:t>
            </a:r>
            <a:endParaRPr lang="zh-TW" altLang="en-US" b="1" dirty="0"/>
          </a:p>
        </p:txBody>
      </p:sp>
      <p:sp>
        <p:nvSpPr>
          <p:cNvPr id="32" name="橢圓 31"/>
          <p:cNvSpPr/>
          <p:nvPr/>
        </p:nvSpPr>
        <p:spPr>
          <a:xfrm>
            <a:off x="3059832" y="5157192"/>
            <a:ext cx="720080" cy="43204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TW" b="1" dirty="0" smtClean="0"/>
              <a:t>w4</a:t>
            </a:r>
            <a:endParaRPr lang="zh-TW" altLang="en-US" b="1" dirty="0"/>
          </a:p>
        </p:txBody>
      </p:sp>
      <p:sp>
        <p:nvSpPr>
          <p:cNvPr id="33" name="橢圓 32"/>
          <p:cNvSpPr/>
          <p:nvPr/>
        </p:nvSpPr>
        <p:spPr>
          <a:xfrm>
            <a:off x="1691680" y="5085184"/>
            <a:ext cx="720080" cy="43204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TW" b="1" dirty="0" smtClean="0"/>
              <a:t>w…</a:t>
            </a:r>
            <a:endParaRPr lang="zh-TW" altLang="en-US" b="1" dirty="0"/>
          </a:p>
        </p:txBody>
      </p:sp>
      <p:sp>
        <p:nvSpPr>
          <p:cNvPr id="34" name="橢圓 33"/>
          <p:cNvSpPr/>
          <p:nvPr/>
        </p:nvSpPr>
        <p:spPr>
          <a:xfrm>
            <a:off x="4283968" y="3429000"/>
            <a:ext cx="720080" cy="43204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TW" b="1" dirty="0" smtClean="0"/>
              <a:t>w8</a:t>
            </a:r>
            <a:endParaRPr lang="zh-TW" alt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dissolve">
                                      <p:cBhvr>
                                        <p:cTn id="10" dur="500"/>
                                        <p:tgtEl>
                                          <p:spTgt spid="11"/>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dissolve">
                                      <p:cBhvr>
                                        <p:cTn id="13" dur="500"/>
                                        <p:tgtEl>
                                          <p:spTgt spid="12"/>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dissolve">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blinds(horizontal)">
                                      <p:cBhvr>
                                        <p:cTn id="21" dur="500"/>
                                        <p:tgtEl>
                                          <p:spTgt spid="24"/>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blinds(horizontal)">
                                      <p:cBhvr>
                                        <p:cTn id="24" dur="500"/>
                                        <p:tgtEl>
                                          <p:spTgt spid="25"/>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blinds(horizontal)">
                                      <p:cBhvr>
                                        <p:cTn id="27" dur="500"/>
                                        <p:tgtEl>
                                          <p:spTgt spid="29"/>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blinds(horizontal)">
                                      <p:cBhvr>
                                        <p:cTn id="30" dur="500"/>
                                        <p:tgtEl>
                                          <p:spTgt spid="26"/>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blinds(horizontal)">
                                      <p:cBhvr>
                                        <p:cTn id="33" dur="500"/>
                                        <p:tgtEl>
                                          <p:spTgt spid="27"/>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blinds(horizontal)">
                                      <p:cBhvr>
                                        <p:cTn id="36" dur="500"/>
                                        <p:tgtEl>
                                          <p:spTgt spid="31"/>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blinds(horizontal)">
                                      <p:cBhvr>
                                        <p:cTn id="39" dur="500"/>
                                        <p:tgtEl>
                                          <p:spTgt spid="33"/>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blinds(horizontal)">
                                      <p:cBhvr>
                                        <p:cTn id="42" dur="500"/>
                                        <p:tgtEl>
                                          <p:spTgt spid="32"/>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blinds(horizontal)">
                                      <p:cBhvr>
                                        <p:cTn id="45" dur="500"/>
                                        <p:tgtEl>
                                          <p:spTgt spid="30"/>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34"/>
                                        </p:tgtEl>
                                        <p:attrNameLst>
                                          <p:attrName>style.visibility</p:attrName>
                                        </p:attrNameLst>
                                      </p:cBhvr>
                                      <p:to>
                                        <p:strVal val="visible"/>
                                      </p:to>
                                    </p:set>
                                    <p:animEffect transition="in" filter="blinds(horizontal)">
                                      <p:cBhvr>
                                        <p:cTn id="48" dur="500"/>
                                        <p:tgtEl>
                                          <p:spTgt spid="34"/>
                                        </p:tgtEl>
                                      </p:cBhvr>
                                    </p:animEffect>
                                  </p:childTnLst>
                                </p:cTn>
                              </p:par>
                              <p:par>
                                <p:cTn id="49" presetID="3" presetClass="entr" presetSubtype="10" fill="hold" grpId="0" nodeType="with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blinds(horizontal)">
                                      <p:cBhvr>
                                        <p:cTn id="51" dur="500"/>
                                        <p:tgtEl>
                                          <p:spTgt spid="28"/>
                                        </p:tgtEl>
                                      </p:cBhvr>
                                    </p:animEffect>
                                  </p:childTnLst>
                                </p:cTn>
                              </p:par>
                            </p:childTnLst>
                          </p:cTn>
                        </p:par>
                      </p:childTnLst>
                    </p:cTn>
                  </p:par>
                  <p:par>
                    <p:cTn id="52" fill="hold">
                      <p:stCondLst>
                        <p:cond delay="indefinite"/>
                      </p:stCondLst>
                      <p:childTnLst>
                        <p:par>
                          <p:cTn id="53" fill="hold">
                            <p:stCondLst>
                              <p:cond delay="0"/>
                            </p:stCondLst>
                            <p:childTnLst>
                              <p:par>
                                <p:cTn id="54" presetID="3" presetClass="entr" presetSubtype="10" fill="hold" nodeType="clickEffect">
                                  <p:stCondLst>
                                    <p:cond delay="0"/>
                                  </p:stCondLst>
                                  <p:childTnLst>
                                    <p:set>
                                      <p:cBhvr>
                                        <p:cTn id="55" dur="1" fill="hold">
                                          <p:stCondLst>
                                            <p:cond delay="0"/>
                                          </p:stCondLst>
                                        </p:cTn>
                                        <p:tgtEl>
                                          <p:spTgt spid="2051"/>
                                        </p:tgtEl>
                                        <p:attrNameLst>
                                          <p:attrName>style.visibility</p:attrName>
                                        </p:attrNameLst>
                                      </p:cBhvr>
                                      <p:to>
                                        <p:strVal val="visible"/>
                                      </p:to>
                                    </p:set>
                                    <p:animEffect transition="in" filter="blinds(horizontal)">
                                      <p:cBhvr>
                                        <p:cTn id="56" dur="500"/>
                                        <p:tgtEl>
                                          <p:spTgt spid="2051"/>
                                        </p:tgtEl>
                                      </p:cBhvr>
                                    </p:animEffect>
                                  </p:childTnLst>
                                </p:cTn>
                              </p:par>
                              <p:par>
                                <p:cTn id="57" presetID="3" presetClass="entr" presetSubtype="10"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blinds(horizontal)">
                                      <p:cBhvr>
                                        <p:cTn id="59" dur="500"/>
                                        <p:tgtEl>
                                          <p:spTgt spid="13"/>
                                        </p:tgtEl>
                                      </p:cBhvr>
                                    </p:animEffect>
                                  </p:childTnLst>
                                </p:cTn>
                              </p:par>
                              <p:par>
                                <p:cTn id="60" presetID="3" presetClass="entr" presetSubtype="10" fill="hold" nodeType="withEffect">
                                  <p:stCondLst>
                                    <p:cond delay="0"/>
                                  </p:stCondLst>
                                  <p:childTnLst>
                                    <p:set>
                                      <p:cBhvr>
                                        <p:cTn id="61" dur="1" fill="hold">
                                          <p:stCondLst>
                                            <p:cond delay="0"/>
                                          </p:stCondLst>
                                        </p:cTn>
                                        <p:tgtEl>
                                          <p:spTgt spid="2050"/>
                                        </p:tgtEl>
                                        <p:attrNameLst>
                                          <p:attrName>style.visibility</p:attrName>
                                        </p:attrNameLst>
                                      </p:cBhvr>
                                      <p:to>
                                        <p:strVal val="visible"/>
                                      </p:to>
                                    </p:set>
                                    <p:animEffect transition="in" filter="blinds(horizontal)">
                                      <p:cBhvr>
                                        <p:cTn id="62" dur="500"/>
                                        <p:tgtEl>
                                          <p:spTgt spid="2050"/>
                                        </p:tgtEl>
                                      </p:cBhvr>
                                    </p:animEffect>
                                  </p:childTnLst>
                                </p:cTn>
                              </p:par>
                            </p:childTnLst>
                          </p:cTn>
                        </p:par>
                      </p:childTnLst>
                    </p:cTn>
                  </p:par>
                  <p:par>
                    <p:cTn id="63" fill="hold">
                      <p:stCondLst>
                        <p:cond delay="indefinite"/>
                      </p:stCondLst>
                      <p:childTnLst>
                        <p:par>
                          <p:cTn id="64" fill="hold">
                            <p:stCondLst>
                              <p:cond delay="0"/>
                            </p:stCondLst>
                            <p:childTnLst>
                              <p:par>
                                <p:cTn id="65" presetID="9" presetClass="entr" presetSubtype="0" fill="hold" grpId="0" nodeType="click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dissolve">
                                      <p:cBhvr>
                                        <p:cTn id="67" dur="500"/>
                                        <p:tgtEl>
                                          <p:spTgt spid="16"/>
                                        </p:tgtEl>
                                      </p:cBhvr>
                                    </p:animEffect>
                                  </p:childTnLst>
                                </p:cTn>
                              </p:par>
                              <p:par>
                                <p:cTn id="68" presetID="9" presetClass="entr" presetSubtype="0" fill="hold" grpId="0" nodeType="with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dissolve">
                                      <p:cBhvr>
                                        <p:cTn id="70" dur="500"/>
                                        <p:tgtEl>
                                          <p:spTgt spid="20"/>
                                        </p:tgtEl>
                                      </p:cBhvr>
                                    </p:animEffect>
                                  </p:childTnLst>
                                </p:cTn>
                              </p:par>
                              <p:par>
                                <p:cTn id="71" presetID="9" presetClass="entr" presetSubtype="0" fill="hold" grpId="0" nodeType="with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dissolve">
                                      <p:cBhvr>
                                        <p:cTn id="7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1" grpId="0" animBg="1"/>
      <p:bldP spid="12" grpId="0" animBg="1"/>
      <p:bldP spid="13" grpId="0" animBg="1"/>
      <p:bldP spid="16" grpId="0" animBg="1"/>
      <p:bldP spid="20" grpId="0"/>
      <p:bldP spid="22" grpId="0"/>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實用案例（二） 下</a:t>
            </a:r>
            <a:endParaRPr lang="zh-TW" altLang="en-US" dirty="0"/>
          </a:p>
        </p:txBody>
      </p:sp>
      <p:sp>
        <p:nvSpPr>
          <p:cNvPr id="3" name="內容版面配置區 2"/>
          <p:cNvSpPr>
            <a:spLocks noGrp="1"/>
          </p:cNvSpPr>
          <p:nvPr>
            <p:ph idx="1"/>
          </p:nvPr>
        </p:nvSpPr>
        <p:spPr>
          <a:xfrm>
            <a:off x="457200" y="1285860"/>
            <a:ext cx="8229600" cy="5286412"/>
          </a:xfrm>
        </p:spPr>
        <p:txBody>
          <a:bodyPr/>
          <a:lstStyle/>
          <a:p>
            <a:pPr>
              <a:spcBef>
                <a:spcPts val="3000"/>
              </a:spcBef>
            </a:pPr>
            <a:r>
              <a:rPr lang="zh-TW" altLang="en-US" sz="2400" dirty="0" smtClean="0"/>
              <a:t>解決方法一：提昇自己網站的能見度 </a:t>
            </a:r>
            <a:endParaRPr lang="en-US" altLang="zh-TW" sz="2400" dirty="0" smtClean="0"/>
          </a:p>
          <a:p>
            <a:pPr lvl="1">
              <a:spcBef>
                <a:spcPts val="3000"/>
              </a:spcBef>
            </a:pPr>
            <a:r>
              <a:rPr lang="zh-TW" altLang="en-US" sz="2000" b="1" dirty="0" smtClean="0">
                <a:solidFill>
                  <a:schemeClr val="bg2">
                    <a:lumMod val="25000"/>
                  </a:schemeClr>
                </a:solidFill>
              </a:rPr>
              <a:t>網站的能見度無法操之在己</a:t>
            </a:r>
            <a:endParaRPr lang="en-US" altLang="zh-TW" sz="2400" b="1" dirty="0" smtClean="0">
              <a:solidFill>
                <a:schemeClr val="bg2">
                  <a:lumMod val="25000"/>
                </a:schemeClr>
              </a:solidFill>
            </a:endParaRPr>
          </a:p>
          <a:p>
            <a:pPr>
              <a:spcBef>
                <a:spcPts val="3000"/>
              </a:spcBef>
            </a:pPr>
            <a:r>
              <a:rPr lang="zh-TW" altLang="en-US" sz="2400" dirty="0" smtClean="0"/>
              <a:t>解決方法二：買關鍵字廣告</a:t>
            </a:r>
            <a:endParaRPr lang="en-US" altLang="zh-TW" sz="2400" dirty="0" smtClean="0"/>
          </a:p>
          <a:p>
            <a:pPr lvl="1">
              <a:spcBef>
                <a:spcPts val="3000"/>
              </a:spcBef>
            </a:pPr>
            <a:r>
              <a:rPr lang="zh-TW" altLang="en-US" sz="2000" b="1" dirty="0" smtClean="0">
                <a:solidFill>
                  <a:schemeClr val="bg2">
                    <a:lumMod val="25000"/>
                  </a:schemeClr>
                </a:solidFill>
              </a:rPr>
              <a:t>每年都要花錢並且被各搜尋引擎業者制約</a:t>
            </a:r>
            <a:endParaRPr lang="en-US" altLang="zh-TW" sz="2000" b="1" dirty="0" smtClean="0">
              <a:solidFill>
                <a:schemeClr val="bg2">
                  <a:lumMod val="25000"/>
                </a:schemeClr>
              </a:solidFill>
            </a:endParaRPr>
          </a:p>
          <a:p>
            <a:pPr>
              <a:spcBef>
                <a:spcPts val="3000"/>
              </a:spcBef>
            </a:pPr>
            <a:r>
              <a:rPr lang="zh-TW" altLang="en-US" sz="2400" dirty="0" smtClean="0"/>
              <a:t>解決方法三： 用 關鍵字</a:t>
            </a:r>
            <a:r>
              <a:rPr lang="en-US" altLang="zh-TW" sz="2400" dirty="0" smtClean="0"/>
              <a:t>+ site: </a:t>
            </a:r>
            <a:r>
              <a:rPr lang="zh-TW" altLang="en-US" sz="2400" dirty="0" smtClean="0"/>
              <a:t>發發</a:t>
            </a:r>
            <a:r>
              <a:rPr lang="en-US" altLang="zh-TW" sz="2400" dirty="0" smtClean="0"/>
              <a:t>.3c.com.tw </a:t>
            </a:r>
            <a:r>
              <a:rPr lang="zh-TW" altLang="en-US" sz="2400" dirty="0" smtClean="0"/>
              <a:t>限制搜尋範圍</a:t>
            </a:r>
            <a:endParaRPr lang="en-US" altLang="zh-TW" sz="2400" dirty="0" smtClean="0"/>
          </a:p>
          <a:p>
            <a:pPr lvl="1">
              <a:spcBef>
                <a:spcPts val="3000"/>
              </a:spcBef>
            </a:pPr>
            <a:r>
              <a:rPr lang="zh-TW" altLang="en-US" sz="2000" b="1" dirty="0" smtClean="0">
                <a:solidFill>
                  <a:schemeClr val="bg2">
                    <a:lumMod val="25000"/>
                  </a:schemeClr>
                </a:solidFill>
              </a:rPr>
              <a:t>但某些產品資訊是在製造商的網站上</a:t>
            </a:r>
            <a:endParaRPr lang="en-US" altLang="zh-TW" sz="2000" b="1" dirty="0" smtClean="0">
              <a:solidFill>
                <a:schemeClr val="bg2">
                  <a:lumMod val="2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5508104" y="1603716"/>
            <a:ext cx="3456384" cy="4561587"/>
          </a:xfrm>
          <a:prstGeom prst="rect">
            <a:avLst/>
          </a:prstGeom>
          <a:ln w="76200"/>
        </p:spPr>
        <p:style>
          <a:lnRef idx="2">
            <a:schemeClr val="accent6"/>
          </a:lnRef>
          <a:fillRef idx="1">
            <a:schemeClr val="lt1"/>
          </a:fillRef>
          <a:effectRef idx="0">
            <a:schemeClr val="accent6"/>
          </a:effectRef>
          <a:fontRef idx="minor">
            <a:schemeClr val="dk1"/>
          </a:fontRef>
        </p:style>
        <p:txBody>
          <a:bodyPr rtlCol="0" anchor="ctr"/>
          <a:lstStyle/>
          <a:p>
            <a:pPr algn="ctr"/>
            <a:endParaRPr lang="zh-TW" altLang="en-US"/>
          </a:p>
        </p:txBody>
      </p:sp>
      <p:sp>
        <p:nvSpPr>
          <p:cNvPr id="2" name="標題 1"/>
          <p:cNvSpPr>
            <a:spLocks noGrp="1"/>
          </p:cNvSpPr>
          <p:nvPr>
            <p:ph type="title"/>
          </p:nvPr>
        </p:nvSpPr>
        <p:spPr/>
        <p:txBody>
          <a:bodyPr/>
          <a:lstStyle/>
          <a:p>
            <a:r>
              <a:rPr lang="zh-TW" altLang="en-US" dirty="0" smtClean="0"/>
              <a:t>透過</a:t>
            </a:r>
            <a:r>
              <a:rPr lang="en-US" altLang="zh-TW" dirty="0" smtClean="0"/>
              <a:t>Crawlzilla </a:t>
            </a:r>
            <a:r>
              <a:rPr lang="zh-TW" altLang="en-US" dirty="0" smtClean="0"/>
              <a:t>提升搜尋品質</a:t>
            </a:r>
            <a:r>
              <a:rPr lang="en-US" altLang="zh-TW" dirty="0" smtClean="0"/>
              <a:t>!?</a:t>
            </a:r>
            <a:endParaRPr lang="zh-TW" altLang="en-US" dirty="0"/>
          </a:p>
        </p:txBody>
      </p:sp>
      <p:sp>
        <p:nvSpPr>
          <p:cNvPr id="4" name="矩形 3"/>
          <p:cNvSpPr/>
          <p:nvPr/>
        </p:nvSpPr>
        <p:spPr>
          <a:xfrm>
            <a:off x="107504" y="1599182"/>
            <a:ext cx="4968552" cy="4566121"/>
          </a:xfrm>
          <a:prstGeom prst="rect">
            <a:avLst/>
          </a:prstGeom>
          <a:solidFill>
            <a:schemeClr val="lt1">
              <a:alpha val="0"/>
            </a:schemeClr>
          </a:solidFill>
          <a:ln w="57150"/>
        </p:spPr>
        <p:style>
          <a:lnRef idx="2">
            <a:schemeClr val="accent3"/>
          </a:lnRef>
          <a:fillRef idx="1">
            <a:schemeClr val="lt1"/>
          </a:fillRef>
          <a:effectRef idx="0">
            <a:schemeClr val="accent3"/>
          </a:effectRef>
          <a:fontRef idx="minor">
            <a:schemeClr val="dk1"/>
          </a:fontRef>
        </p:style>
        <p:txBody>
          <a:bodyPr rtlCol="0" anchor="ctr"/>
          <a:lstStyle/>
          <a:p>
            <a:pPr algn="ctr"/>
            <a:endParaRPr lang="zh-TW" altLang="en-US" b="1"/>
          </a:p>
        </p:txBody>
      </p:sp>
      <p:sp>
        <p:nvSpPr>
          <p:cNvPr id="5" name="矩形 4"/>
          <p:cNvSpPr/>
          <p:nvPr/>
        </p:nvSpPr>
        <p:spPr>
          <a:xfrm>
            <a:off x="611560" y="1887215"/>
            <a:ext cx="2088232" cy="86409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zh-TW" sz="2400" b="1" dirty="0" smtClean="0"/>
              <a:t>fafa3c.com.tw</a:t>
            </a:r>
            <a:endParaRPr lang="zh-TW" altLang="en-US" sz="2400" b="1" dirty="0"/>
          </a:p>
        </p:txBody>
      </p:sp>
      <p:sp>
        <p:nvSpPr>
          <p:cNvPr id="6" name="橢圓 5"/>
          <p:cNvSpPr/>
          <p:nvPr/>
        </p:nvSpPr>
        <p:spPr>
          <a:xfrm>
            <a:off x="2915816" y="1988840"/>
            <a:ext cx="1944216" cy="792088"/>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zh-TW" altLang="en-US" sz="2000" b="1" dirty="0" smtClean="0"/>
              <a:t>廠商一</a:t>
            </a:r>
            <a:endParaRPr lang="zh-TW" altLang="en-US" sz="2000" b="1" dirty="0"/>
          </a:p>
        </p:txBody>
      </p:sp>
      <p:sp>
        <p:nvSpPr>
          <p:cNvPr id="7" name="文字方塊 6"/>
          <p:cNvSpPr txBox="1"/>
          <p:nvPr/>
        </p:nvSpPr>
        <p:spPr>
          <a:xfrm>
            <a:off x="112542" y="5703639"/>
            <a:ext cx="5004048" cy="461665"/>
          </a:xfrm>
          <a:prstGeom prst="rect">
            <a:avLst/>
          </a:prstGeom>
          <a:noFill/>
        </p:spPr>
        <p:txBody>
          <a:bodyPr wrap="square" rtlCol="0">
            <a:spAutoFit/>
          </a:bodyPr>
          <a:lstStyle/>
          <a:p>
            <a:pPr algn="ctr"/>
            <a:r>
              <a:rPr lang="en-US" altLang="zh-TW" sz="2400" b="1" dirty="0" smtClean="0"/>
              <a:t>WWW</a:t>
            </a:r>
            <a:endParaRPr lang="zh-TW" altLang="en-US" sz="2400" b="1" dirty="0"/>
          </a:p>
        </p:txBody>
      </p:sp>
      <p:sp>
        <p:nvSpPr>
          <p:cNvPr id="8" name="橢圓 7"/>
          <p:cNvSpPr/>
          <p:nvPr/>
        </p:nvSpPr>
        <p:spPr>
          <a:xfrm>
            <a:off x="323528" y="2996952"/>
            <a:ext cx="1944216" cy="792088"/>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zh-TW" altLang="en-US" sz="2000" b="1" dirty="0" smtClean="0"/>
              <a:t>廠商二</a:t>
            </a:r>
            <a:endParaRPr lang="zh-TW" altLang="en-US" sz="2000" b="1" dirty="0"/>
          </a:p>
        </p:txBody>
      </p:sp>
      <p:sp>
        <p:nvSpPr>
          <p:cNvPr id="9" name="橢圓 8"/>
          <p:cNvSpPr/>
          <p:nvPr/>
        </p:nvSpPr>
        <p:spPr>
          <a:xfrm>
            <a:off x="2627784" y="3789040"/>
            <a:ext cx="1944216" cy="792088"/>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zh-TW" altLang="en-US" sz="2000" b="1" dirty="0" smtClean="0"/>
              <a:t>廠商</a:t>
            </a:r>
            <a:r>
              <a:rPr lang="en-US" altLang="zh-TW" sz="2000" b="1" dirty="0" smtClean="0"/>
              <a:t>……</a:t>
            </a:r>
            <a:endParaRPr lang="zh-TW" altLang="en-US" sz="2000" b="1" dirty="0"/>
          </a:p>
        </p:txBody>
      </p:sp>
      <p:sp>
        <p:nvSpPr>
          <p:cNvPr id="10" name="橢圓 9"/>
          <p:cNvSpPr/>
          <p:nvPr/>
        </p:nvSpPr>
        <p:spPr>
          <a:xfrm>
            <a:off x="2339752" y="2924944"/>
            <a:ext cx="720080" cy="43204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TW" b="1" dirty="0" smtClean="0"/>
              <a:t>w1</a:t>
            </a:r>
            <a:endParaRPr lang="zh-TW" altLang="en-US" b="1" dirty="0"/>
          </a:p>
        </p:txBody>
      </p:sp>
      <p:sp>
        <p:nvSpPr>
          <p:cNvPr id="11" name="橢圓 10"/>
          <p:cNvSpPr/>
          <p:nvPr/>
        </p:nvSpPr>
        <p:spPr>
          <a:xfrm>
            <a:off x="1691680" y="3861048"/>
            <a:ext cx="720080" cy="43204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TW" b="1" dirty="0" smtClean="0"/>
              <a:t>w9</a:t>
            </a:r>
            <a:endParaRPr lang="zh-TW" altLang="en-US" b="1" dirty="0"/>
          </a:p>
        </p:txBody>
      </p:sp>
      <p:sp>
        <p:nvSpPr>
          <p:cNvPr id="12" name="橢圓 11"/>
          <p:cNvSpPr/>
          <p:nvPr/>
        </p:nvSpPr>
        <p:spPr>
          <a:xfrm>
            <a:off x="467544" y="4221088"/>
            <a:ext cx="864096" cy="43204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TW" b="1" dirty="0" smtClean="0"/>
              <a:t>w10</a:t>
            </a:r>
            <a:endParaRPr lang="zh-TW" altLang="en-US" b="1" dirty="0"/>
          </a:p>
        </p:txBody>
      </p:sp>
      <p:sp>
        <p:nvSpPr>
          <p:cNvPr id="13" name="橢圓 12"/>
          <p:cNvSpPr/>
          <p:nvPr/>
        </p:nvSpPr>
        <p:spPr>
          <a:xfrm>
            <a:off x="539552" y="4869160"/>
            <a:ext cx="720080" cy="43204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TW" b="1" dirty="0" smtClean="0"/>
              <a:t>w5</a:t>
            </a:r>
            <a:endParaRPr lang="zh-TW" altLang="en-US" b="1" dirty="0"/>
          </a:p>
        </p:txBody>
      </p:sp>
      <p:sp>
        <p:nvSpPr>
          <p:cNvPr id="14" name="橢圓 13"/>
          <p:cNvSpPr/>
          <p:nvPr/>
        </p:nvSpPr>
        <p:spPr>
          <a:xfrm>
            <a:off x="3419872" y="3068960"/>
            <a:ext cx="720080" cy="43204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TW" b="1" dirty="0" smtClean="0"/>
              <a:t>w2</a:t>
            </a:r>
            <a:endParaRPr lang="zh-TW" altLang="en-US" b="1" dirty="0"/>
          </a:p>
        </p:txBody>
      </p:sp>
      <p:sp>
        <p:nvSpPr>
          <p:cNvPr id="15" name="橢圓 14"/>
          <p:cNvSpPr/>
          <p:nvPr/>
        </p:nvSpPr>
        <p:spPr>
          <a:xfrm>
            <a:off x="1475656" y="4509120"/>
            <a:ext cx="720080" cy="43204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TW" b="1" dirty="0" smtClean="0"/>
              <a:t>w3</a:t>
            </a:r>
            <a:endParaRPr lang="zh-TW" altLang="en-US" b="1" dirty="0"/>
          </a:p>
        </p:txBody>
      </p:sp>
      <p:sp>
        <p:nvSpPr>
          <p:cNvPr id="16" name="橢圓 15"/>
          <p:cNvSpPr/>
          <p:nvPr/>
        </p:nvSpPr>
        <p:spPr>
          <a:xfrm>
            <a:off x="3995936" y="4869160"/>
            <a:ext cx="720080" cy="43204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TW" b="1" dirty="0" smtClean="0"/>
              <a:t>w6</a:t>
            </a:r>
            <a:endParaRPr lang="zh-TW" altLang="en-US" b="1" dirty="0"/>
          </a:p>
        </p:txBody>
      </p:sp>
      <p:sp>
        <p:nvSpPr>
          <p:cNvPr id="17" name="橢圓 16"/>
          <p:cNvSpPr/>
          <p:nvPr/>
        </p:nvSpPr>
        <p:spPr>
          <a:xfrm>
            <a:off x="2483768" y="4653136"/>
            <a:ext cx="720080" cy="43204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TW" b="1" dirty="0" smtClean="0"/>
              <a:t>w7</a:t>
            </a:r>
            <a:endParaRPr lang="zh-TW" altLang="en-US" b="1" dirty="0"/>
          </a:p>
        </p:txBody>
      </p:sp>
      <p:sp>
        <p:nvSpPr>
          <p:cNvPr id="18" name="橢圓 17"/>
          <p:cNvSpPr/>
          <p:nvPr/>
        </p:nvSpPr>
        <p:spPr>
          <a:xfrm>
            <a:off x="3059832" y="5157192"/>
            <a:ext cx="720080" cy="43204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TW" b="1" dirty="0" smtClean="0"/>
              <a:t>w4</a:t>
            </a:r>
            <a:endParaRPr lang="zh-TW" altLang="en-US" b="1" dirty="0"/>
          </a:p>
        </p:txBody>
      </p:sp>
      <p:sp>
        <p:nvSpPr>
          <p:cNvPr id="19" name="橢圓 18"/>
          <p:cNvSpPr/>
          <p:nvPr/>
        </p:nvSpPr>
        <p:spPr>
          <a:xfrm>
            <a:off x="1691680" y="5085184"/>
            <a:ext cx="792088" cy="43204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TW" b="1" dirty="0" smtClean="0"/>
              <a:t>w…</a:t>
            </a:r>
            <a:endParaRPr lang="zh-TW" altLang="en-US" b="1" dirty="0"/>
          </a:p>
        </p:txBody>
      </p:sp>
      <p:sp>
        <p:nvSpPr>
          <p:cNvPr id="20" name="橢圓 19"/>
          <p:cNvSpPr/>
          <p:nvPr/>
        </p:nvSpPr>
        <p:spPr>
          <a:xfrm>
            <a:off x="4283968" y="3429000"/>
            <a:ext cx="720080" cy="43204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TW" b="1" dirty="0" smtClean="0"/>
              <a:t>w8</a:t>
            </a:r>
            <a:endParaRPr lang="zh-TW" altLang="en-US" b="1" dirty="0"/>
          </a:p>
        </p:txBody>
      </p:sp>
      <p:sp>
        <p:nvSpPr>
          <p:cNvPr id="23" name="文字方塊 22"/>
          <p:cNvSpPr txBox="1"/>
          <p:nvPr/>
        </p:nvSpPr>
        <p:spPr>
          <a:xfrm>
            <a:off x="5508104" y="5733256"/>
            <a:ext cx="3456384" cy="461665"/>
          </a:xfrm>
          <a:prstGeom prst="rect">
            <a:avLst/>
          </a:prstGeom>
          <a:noFill/>
        </p:spPr>
        <p:txBody>
          <a:bodyPr wrap="square" rtlCol="0">
            <a:spAutoFit/>
          </a:bodyPr>
          <a:lstStyle/>
          <a:p>
            <a:pPr algn="ctr"/>
            <a:r>
              <a:rPr lang="en-US" altLang="zh-TW" sz="2400" b="1" dirty="0" smtClean="0"/>
              <a:t>Search Pool</a:t>
            </a:r>
            <a:endParaRPr lang="zh-TW" alt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linds(horizontal)">
                                      <p:cBhvr>
                                        <p:cTn id="7" dur="500"/>
                                        <p:tgtEl>
                                          <p:spTgt spid="21"/>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dissolve">
                                      <p:cBhvr>
                                        <p:cTn id="10" dur="500"/>
                                        <p:tgtEl>
                                          <p:spTgt spid="23"/>
                                        </p:tgtEl>
                                      </p:cBhvr>
                                    </p:animEffect>
                                  </p:childTnLst>
                                </p:cTn>
                              </p:par>
                            </p:childTnLst>
                          </p:cTn>
                        </p:par>
                      </p:childTnLst>
                    </p:cTn>
                  </p:par>
                  <p:par>
                    <p:cTn id="11" fill="hold">
                      <p:stCondLst>
                        <p:cond delay="indefinite"/>
                      </p:stCondLst>
                      <p:childTnLst>
                        <p:par>
                          <p:cTn id="12" fill="hold">
                            <p:stCondLst>
                              <p:cond delay="0"/>
                            </p:stCondLst>
                            <p:childTnLst>
                              <p:par>
                                <p:cTn id="13" presetID="63" presetClass="path" presetSubtype="0" accel="50000" decel="50000" fill="hold" grpId="0" nodeType="clickEffect">
                                  <p:stCondLst>
                                    <p:cond delay="0"/>
                                  </p:stCondLst>
                                  <p:childTnLst>
                                    <p:animMotion origin="layout" path="M 3.61111E-6 -1.59112E-6 L 0.63385 -0.01665 " pathEditMode="relative" rAng="0" ptsTypes="AA">
                                      <p:cBhvr>
                                        <p:cTn id="14" dur="2000" fill="hold"/>
                                        <p:tgtEl>
                                          <p:spTgt spid="5"/>
                                        </p:tgtEl>
                                        <p:attrNameLst>
                                          <p:attrName>ppt_x</p:attrName>
                                          <p:attrName>ppt_y</p:attrName>
                                        </p:attrNameLst>
                                      </p:cBhvr>
                                      <p:rCtr x="317" y="-8"/>
                                    </p:animMotion>
                                  </p:childTnLst>
                                </p:cTn>
                              </p:par>
                              <p:par>
                                <p:cTn id="15" presetID="63" presetClass="path" presetSubtype="0" accel="50000" decel="50000" fill="hold" grpId="0" nodeType="withEffect">
                                  <p:stCondLst>
                                    <p:cond delay="0"/>
                                  </p:stCondLst>
                                  <p:childTnLst>
                                    <p:animMotion origin="layout" path="M 3.33333E-6 1.68363E-6 L 0.67326 0.09967 " pathEditMode="relative" rAng="0" ptsTypes="AA">
                                      <p:cBhvr>
                                        <p:cTn id="16" dur="2000" fill="hold"/>
                                        <p:tgtEl>
                                          <p:spTgt spid="8"/>
                                        </p:tgtEl>
                                        <p:attrNameLst>
                                          <p:attrName>ppt_x</p:attrName>
                                          <p:attrName>ppt_y</p:attrName>
                                        </p:attrNameLst>
                                      </p:cBhvr>
                                      <p:rCtr x="337" y="50"/>
                                    </p:animMotion>
                                  </p:childTnLst>
                                </p:cTn>
                              </p:par>
                              <p:par>
                                <p:cTn id="17" presetID="63" presetClass="path" presetSubtype="0" accel="50000" decel="50000" fill="hold" grpId="0" nodeType="withEffect">
                                  <p:stCondLst>
                                    <p:cond delay="0"/>
                                  </p:stCondLst>
                                  <p:childTnLst>
                                    <p:animMotion origin="layout" path="M -3.61111E-6 -3.55227E-6 L 0.38976 0.13113 " pathEditMode="relative" rAng="0" ptsTypes="AA">
                                      <p:cBhvr>
                                        <p:cTn id="18" dur="2000" fill="hold"/>
                                        <p:tgtEl>
                                          <p:spTgt spid="6"/>
                                        </p:tgtEl>
                                        <p:attrNameLst>
                                          <p:attrName>ppt_x</p:attrName>
                                          <p:attrName>ppt_y</p:attrName>
                                        </p:attrNameLst>
                                      </p:cBhvr>
                                      <p:rCtr x="195" y="65"/>
                                    </p:animMotion>
                                  </p:childTnLst>
                                </p:cTn>
                              </p:par>
                              <p:par>
                                <p:cTn id="19" presetID="63" presetClass="path" presetSubtype="0" accel="50000" decel="50000" fill="hold" grpId="0" nodeType="withEffect">
                                  <p:stCondLst>
                                    <p:cond delay="0"/>
                                  </p:stCondLst>
                                  <p:childTnLst>
                                    <p:animMotion origin="layout" path="M 3.61111E-6 -7.21554E-7 L 0.42135 0.11032 " pathEditMode="relative" rAng="0" ptsTypes="AA">
                                      <p:cBhvr>
                                        <p:cTn id="20" dur="2000" fill="hold"/>
                                        <p:tgtEl>
                                          <p:spTgt spid="9"/>
                                        </p:tgtEl>
                                        <p:attrNameLst>
                                          <p:attrName>ppt_x</p:attrName>
                                          <p:attrName>ppt_y</p:attrName>
                                        </p:attrNameLst>
                                      </p:cBhvr>
                                      <p:rCtr x="211" y="5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5" grpId="0" animBg="1"/>
      <p:bldP spid="6" grpId="0" animBg="1"/>
      <p:bldP spid="8" grpId="0" animBg="1"/>
      <p:bldP spid="9" grpId="0" animBg="1"/>
      <p:bldP spid="23" grpId="0"/>
    </p:bld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8676</TotalTime>
  <Words>1146</Words>
  <Application>Microsoft Office PowerPoint</Application>
  <PresentationFormat>如螢幕大小 (4:3)</PresentationFormat>
  <Paragraphs>203</Paragraphs>
  <Slides>26</Slides>
  <Notes>0</Notes>
  <HiddenSlides>0</HiddenSlides>
  <MMClips>1</MMClips>
  <ScaleCrop>false</ScaleCrop>
  <HeadingPairs>
    <vt:vector size="4" baseType="variant">
      <vt:variant>
        <vt:lpstr>佈景主題</vt:lpstr>
      </vt:variant>
      <vt:variant>
        <vt:i4>1</vt:i4>
      </vt:variant>
      <vt:variant>
        <vt:lpstr>投影片標題</vt:lpstr>
      </vt:variant>
      <vt:variant>
        <vt:i4>26</vt:i4>
      </vt:variant>
    </vt:vector>
  </HeadingPairs>
  <TitlesOfParts>
    <vt:vector size="27" baseType="lpstr">
      <vt:lpstr>Office 佈景主題</vt:lpstr>
      <vt:lpstr>輕鬆入手的叢集式搜尋引擎 - </vt:lpstr>
      <vt:lpstr>What is Crawlzilla?</vt:lpstr>
      <vt:lpstr>Why Crawlzilla?</vt:lpstr>
      <vt:lpstr>實用案例（一） 上</vt:lpstr>
      <vt:lpstr>實用案例（一） 下</vt:lpstr>
      <vt:lpstr>實用案例（二）上</vt:lpstr>
      <vt:lpstr>圖說案例</vt:lpstr>
      <vt:lpstr>實用案例（二） 下</vt:lpstr>
      <vt:lpstr>透過Crawlzilla 提升搜尋品質!?</vt:lpstr>
      <vt:lpstr>透過Crawlzilla 提升搜尋品質!?...(續)</vt:lpstr>
      <vt:lpstr>搜尋引擎運作原理 – Phase1</vt:lpstr>
      <vt:lpstr>搜尋引擎運作原理 – Phase2</vt:lpstr>
      <vt:lpstr>搜尋引擎運作原理 – Phase3</vt:lpstr>
      <vt:lpstr>Crawlzilla 系統功能</vt:lpstr>
      <vt:lpstr>系統架構</vt:lpstr>
      <vt:lpstr>Crawlzilla 操作介面特色</vt:lpstr>
      <vt:lpstr>搜尋引擎加入中文分詞功能</vt:lpstr>
      <vt:lpstr>Crawlzilla - 叢集環境需求</vt:lpstr>
      <vt:lpstr>Live Demo I – 安裝</vt:lpstr>
      <vt:lpstr>Live Video Demo</vt:lpstr>
      <vt:lpstr>Live Demo II – 操作</vt:lpstr>
      <vt:lpstr>專案狀態</vt:lpstr>
      <vt:lpstr>Contact</vt:lpstr>
      <vt:lpstr>你也可以擁有自己的搜尋引擎 !!! Start from Here!</vt:lpstr>
      <vt:lpstr>現場提問問題清單</vt:lpstr>
      <vt:lpstr>現場提問問題清單(續)</vt:lpstr>
    </vt:vector>
  </TitlesOfParts>
  <Company>NCHC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投影片 1</dc:title>
  <dc:creator>c00how00</dc:creator>
  <cp:lastModifiedBy>FaFaYang</cp:lastModifiedBy>
  <cp:revision>1201</cp:revision>
  <dcterms:created xsi:type="dcterms:W3CDTF">2010-06-20T02:43:42Z</dcterms:created>
  <dcterms:modified xsi:type="dcterms:W3CDTF">2010-09-23T02:07:10Z</dcterms:modified>
</cp:coreProperties>
</file>