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72" r:id="rId3"/>
    <p:sldId id="271" r:id="rId4"/>
    <p:sldId id="273" r:id="rId5"/>
    <p:sldId id="258" r:id="rId6"/>
    <p:sldId id="269" r:id="rId7"/>
    <p:sldId id="260" r:id="rId8"/>
    <p:sldId id="261" r:id="rId9"/>
    <p:sldId id="259" r:id="rId10"/>
    <p:sldId id="267" r:id="rId11"/>
    <p:sldId id="270" r:id="rId12"/>
    <p:sldId id="265" r:id="rId13"/>
  </p:sldIdLst>
  <p:sldSz cx="9144000" cy="6858000" type="screen4x3"/>
  <p:notesSz cx="6858000" cy="9144000"/>
  <p:defaultTextStyle>
    <a:defPPr>
      <a:defRPr lang="zh-TW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新細明體" pitchFamily="18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C8E26"/>
    <a:srgbClr val="517D21"/>
    <a:srgbClr val="639828"/>
    <a:srgbClr val="72AF2F"/>
    <a:srgbClr val="74B230"/>
    <a:srgbClr val="78B832"/>
    <a:srgbClr val="FF9900"/>
    <a:srgbClr val="29D72D"/>
    <a:srgbClr val="60EF11"/>
    <a:srgbClr val="DAEFC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78" autoAdjust="0"/>
    <p:restoredTop sz="93513" autoAdjust="0"/>
  </p:normalViewPr>
  <p:slideViewPr>
    <p:cSldViewPr>
      <p:cViewPr>
        <p:scale>
          <a:sx n="50" d="100"/>
          <a:sy n="50" d="100"/>
        </p:scale>
        <p:origin x="-1680" y="-4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646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D9BE5A-4D8F-45E0-ABF4-6C4EC1E7CD76}" type="datetimeFigureOut">
              <a:rPr lang="zh-TW" altLang="en-US" smtClean="0"/>
              <a:pPr/>
              <a:t>2011/2/14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F31C2-0688-4C98-A4E8-57D725FC55E0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89A8BD-5DAB-4833-8A13-F505428EA275}" type="datetimeFigureOut">
              <a:rPr lang="zh-TW" altLang="en-US" smtClean="0"/>
              <a:pPr/>
              <a:t>2011/2/14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ED332-1D04-4C1A-98C6-8B7C6548C77C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015208" y="2420888"/>
            <a:ext cx="6949280" cy="1470025"/>
          </a:xfrm>
        </p:spPr>
        <p:txBody>
          <a:bodyPr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83768" y="412467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pic>
        <p:nvPicPr>
          <p:cNvPr id="7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pic>
        <p:nvPicPr>
          <p:cNvPr id="7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92D050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42108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1pPr>
            <a:lvl2pPr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2pPr>
            <a:lvl3pPr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3pPr>
            <a:lvl4pPr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4pPr>
            <a:lvl5pPr>
              <a:defRPr>
                <a:solidFill>
                  <a:schemeClr val="tx1"/>
                </a:solidFill>
                <a:latin typeface="微軟正黑體" pitchFamily="34" charset="-120"/>
                <a:ea typeface="微軟正黑體" pitchFamily="34" charset="-120"/>
              </a:defRPr>
            </a:lvl5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pic>
        <p:nvPicPr>
          <p:cNvPr id="1026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pic>
        <p:nvPicPr>
          <p:cNvPr id="7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pic>
        <p:nvPicPr>
          <p:cNvPr id="8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pic>
        <p:nvPicPr>
          <p:cNvPr id="10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pic>
        <p:nvPicPr>
          <p:cNvPr id="6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pic>
        <p:nvPicPr>
          <p:cNvPr id="8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pic>
        <p:nvPicPr>
          <p:cNvPr id="8" name="Picture 2" descr="C:\Documents and Settings\Administrator\My Documents\Downloads\2-1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6354986"/>
            <a:ext cx="648072" cy="3994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標題版面配置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按一下以編輯母片標題樣式</a:t>
            </a:r>
          </a:p>
        </p:txBody>
      </p:sp>
      <p:sp>
        <p:nvSpPr>
          <p:cNvPr id="1027" name="文字版面配置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 kern="1200">
          <a:solidFill>
            <a:srgbClr val="92D050"/>
          </a:solidFill>
          <a:latin typeface="微軟正黑體" pitchFamily="34" charset="-120"/>
          <a:ea typeface="微軟正黑體" pitchFamily="34" charset="-120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新細明體" pitchFamily="18" charset="-12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b="1" kern="1200">
          <a:solidFill>
            <a:schemeClr val="tx1"/>
          </a:solidFill>
          <a:latin typeface="微軟正黑體" pitchFamily="34" charset="-120"/>
          <a:ea typeface="微軟正黑體" pitchFamily="34" charset="-120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b="0" kern="1200">
          <a:solidFill>
            <a:schemeClr val="bg2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b="0" kern="1200">
          <a:solidFill>
            <a:schemeClr val="bg2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b="0" kern="1200">
          <a:solidFill>
            <a:schemeClr val="bg2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b="0" kern="1200">
          <a:solidFill>
            <a:schemeClr val="bg2">
              <a:lumMod val="50000"/>
            </a:schemeClr>
          </a:solidFill>
          <a:latin typeface="微軟正黑體" pitchFamily="34" charset="-120"/>
          <a:ea typeface="微軟正黑體" pitchFamily="34" charset="-12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476672"/>
            <a:ext cx="9144000" cy="1470025"/>
          </a:xfrm>
        </p:spPr>
        <p:txBody>
          <a:bodyPr/>
          <a:lstStyle/>
          <a:p>
            <a:r>
              <a:rPr lang="zh-TW" altLang="en-US" dirty="0" smtClean="0"/>
              <a:t>輕鬆入手的叢集式搜尋引擎 </a:t>
            </a:r>
            <a:r>
              <a:rPr lang="en-US" altLang="zh-TW" dirty="0" smtClean="0"/>
              <a:t>- 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83768" y="4124672"/>
            <a:ext cx="6400800" cy="1176536"/>
          </a:xfrm>
        </p:spPr>
        <p:txBody>
          <a:bodyPr/>
          <a:lstStyle/>
          <a:p>
            <a:r>
              <a:rPr lang="en-US" altLang="zh-TW" b="1" dirty="0" smtClean="0"/>
              <a:t>Crawlzilla Develop Team</a:t>
            </a:r>
          </a:p>
          <a:p>
            <a:r>
              <a:rPr lang="en-US" altLang="zh-TW" b="1" dirty="0" smtClean="0"/>
              <a:t>Free Software Lab @ NCHC</a:t>
            </a:r>
            <a:endParaRPr lang="zh-TW" altLang="en-US" b="1" dirty="0"/>
          </a:p>
        </p:txBody>
      </p:sp>
      <p:pic>
        <p:nvPicPr>
          <p:cNvPr id="1026" name="Picture 2" descr="C:\Documents and Settings\Administrator\My Documents\Downloads\1-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1628800"/>
            <a:ext cx="3686473" cy="24132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5C8E26"/>
                </a:solidFill>
              </a:rPr>
              <a:t>搜尋引擎加入中文分詞功能</a:t>
            </a:r>
            <a:endParaRPr lang="zh-TW" altLang="en-US" dirty="0">
              <a:solidFill>
                <a:srgbClr val="5C8E26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268760"/>
            <a:ext cx="8507288" cy="4752528"/>
          </a:xfrm>
        </p:spPr>
        <p:txBody>
          <a:bodyPr/>
          <a:lstStyle/>
          <a:p>
            <a:pPr>
              <a:spcBef>
                <a:spcPts val="2400"/>
              </a:spcBef>
            </a:pPr>
            <a:r>
              <a:rPr lang="zh-TW" altLang="en-US" sz="2800" b="1" dirty="0" smtClean="0"/>
              <a:t>索引資料庫會以中文字詞為基本單位建立索引</a:t>
            </a:r>
          </a:p>
          <a:p>
            <a:pPr>
              <a:spcBef>
                <a:spcPts val="2400"/>
              </a:spcBef>
            </a:pPr>
            <a:r>
              <a:rPr lang="zh-TW" altLang="en-US" sz="2800" b="1" dirty="0" smtClean="0"/>
              <a:t>加入中文分詞</a:t>
            </a:r>
            <a:r>
              <a:rPr lang="zh-TW" altLang="en-US" sz="2800" dirty="0" smtClean="0"/>
              <a:t>針對同一網站爬取進行搜尋</a:t>
            </a:r>
            <a:endParaRPr lang="zh-TW" altLang="en-US" sz="2800" b="1" dirty="0" smtClean="0"/>
          </a:p>
          <a:p>
            <a:pPr lvl="1">
              <a:spcBef>
                <a:spcPts val="2400"/>
              </a:spcBef>
            </a:pP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搜尋引擎</a:t>
            </a:r>
            <a:r>
              <a:rPr lang="zh-TW" altLang="en-US" sz="2400" b="1" dirty="0" smtClean="0">
                <a:solidFill>
                  <a:srgbClr val="FF0000"/>
                </a:solidFill>
              </a:rPr>
              <a:t>無</a:t>
            </a: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中文分詞功能時，搜尋關鍵字</a:t>
            </a:r>
            <a:r>
              <a:rPr lang="en-US" altLang="zh-TW" sz="2400" b="1" dirty="0" smtClean="0">
                <a:solidFill>
                  <a:schemeClr val="bg2">
                    <a:lumMod val="25000"/>
                  </a:schemeClr>
                </a:solidFill>
              </a:rPr>
              <a:t> - </a:t>
            </a: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電影</a:t>
            </a:r>
            <a:endParaRPr lang="en-US" altLang="zh-TW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2">
              <a:spcBef>
                <a:spcPts val="2400"/>
              </a:spcBef>
            </a:pPr>
            <a:r>
              <a:rPr lang="en-US" altLang="zh-TW" sz="2800" b="1" i="1" dirty="0" smtClean="0">
                <a:solidFill>
                  <a:schemeClr val="bg2">
                    <a:lumMod val="25000"/>
                  </a:schemeClr>
                </a:solidFill>
              </a:rPr>
              <a:t>760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筆搜尋結果</a:t>
            </a:r>
          </a:p>
          <a:p>
            <a:pPr lvl="1">
              <a:spcBef>
                <a:spcPts val="2400"/>
              </a:spcBef>
            </a:pP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搜尋引擎</a:t>
            </a:r>
            <a:r>
              <a:rPr lang="zh-TW" altLang="en-US" sz="2400" b="1" dirty="0" smtClean="0">
                <a:solidFill>
                  <a:srgbClr val="FF0000"/>
                </a:solidFill>
              </a:rPr>
              <a:t>加入</a:t>
            </a: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中文分詞功能時，搜尋關鍵字 </a:t>
            </a:r>
            <a:r>
              <a:rPr lang="en-US" altLang="zh-TW" sz="2400" b="1" dirty="0" smtClean="0">
                <a:solidFill>
                  <a:schemeClr val="bg2">
                    <a:lumMod val="25000"/>
                  </a:schemeClr>
                </a:solidFill>
              </a:rPr>
              <a:t>- </a:t>
            </a:r>
            <a:r>
              <a:rPr lang="zh-TW" altLang="en-US" sz="2400" b="1" dirty="0" smtClean="0">
                <a:solidFill>
                  <a:schemeClr val="bg2">
                    <a:lumMod val="25000"/>
                  </a:schemeClr>
                </a:solidFill>
              </a:rPr>
              <a:t>電影</a:t>
            </a:r>
            <a:endParaRPr lang="en-US" altLang="zh-TW" sz="24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2">
              <a:spcBef>
                <a:spcPts val="2400"/>
              </a:spcBef>
            </a:pPr>
            <a:r>
              <a:rPr lang="en-US" altLang="zh-TW" sz="2800" b="1" i="1" dirty="0" smtClean="0">
                <a:solidFill>
                  <a:schemeClr val="bg2">
                    <a:lumMod val="25000"/>
                  </a:schemeClr>
                </a:solidFill>
              </a:rPr>
              <a:t>43 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筆搜尋結果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2">
              <a:spcBef>
                <a:spcPts val="24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可提高搜尋的精準度</a:t>
            </a:r>
          </a:p>
          <a:p>
            <a:endParaRPr lang="zh-TW" alt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05353" y="4765216"/>
            <a:ext cx="4659135" cy="10400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212976"/>
            <a:ext cx="4356484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橢圓 5"/>
          <p:cNvSpPr/>
          <p:nvPr/>
        </p:nvSpPr>
        <p:spPr>
          <a:xfrm>
            <a:off x="5554712" y="3763640"/>
            <a:ext cx="236488" cy="216024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7" name="橢圓 6"/>
          <p:cNvSpPr/>
          <p:nvPr/>
        </p:nvSpPr>
        <p:spPr>
          <a:xfrm>
            <a:off x="5639420" y="5542632"/>
            <a:ext cx="196230" cy="242218"/>
          </a:xfrm>
          <a:prstGeom prst="ellipse">
            <a:avLst/>
          </a:prstGeom>
          <a:solidFill>
            <a:schemeClr val="lt1">
              <a:alpha val="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Crawlzilla - </a:t>
            </a:r>
            <a:r>
              <a:rPr lang="zh-TW" altLang="en-US" dirty="0" smtClean="0">
                <a:solidFill>
                  <a:srgbClr val="639828"/>
                </a:solidFill>
              </a:rPr>
              <a:t>叢集環境需求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zh-TW" altLang="en-US" sz="2400" b="1" dirty="0" smtClean="0"/>
              <a:t>如果你覺得</a:t>
            </a:r>
            <a:r>
              <a:rPr lang="en-US" altLang="zh-TW" sz="2400" b="1" dirty="0" smtClean="0"/>
              <a:t>…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一台電腦無法滿足你的運算需求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閒置電腦太多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解：讓多台電腦分工運算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>
              <a:spcBef>
                <a:spcPts val="1800"/>
              </a:spcBef>
            </a:pPr>
            <a:r>
              <a:rPr lang="zh-TW" altLang="en-US" sz="2400" b="1" dirty="0" smtClean="0"/>
              <a:t>但是</a:t>
            </a:r>
            <a:r>
              <a:rPr lang="en-US" altLang="zh-TW" sz="2400" b="1" dirty="0" smtClean="0"/>
              <a:t>…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架設叢集環境很麻煩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</a:rPr>
              <a:t>!?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解：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</a:rPr>
              <a:t>Crawlzilla 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提供叢集安裝模式，只要三分鐘即可建立叢集式搜尋引擎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</a:rPr>
              <a:t>!!!</a:t>
            </a:r>
            <a:endParaRPr lang="zh-TW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Resources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23528" y="1600200"/>
            <a:ext cx="8568952" cy="4421088"/>
          </a:xfrm>
        </p:spPr>
        <p:txBody>
          <a:bodyPr/>
          <a:lstStyle/>
          <a:p>
            <a:pPr>
              <a:spcBef>
                <a:spcPts val="1800"/>
              </a:spcBef>
            </a:pPr>
            <a:r>
              <a:rPr lang="en-US" altLang="zh-TW" sz="2400" b="1" dirty="0" smtClean="0"/>
              <a:t>Crawlzilla @ Google Code Project Hosting (</a:t>
            </a:r>
            <a:r>
              <a:rPr lang="zh-TW" altLang="en-US" sz="2400" b="1" dirty="0" smtClean="0"/>
              <a:t>中文說明頁</a:t>
            </a:r>
            <a:r>
              <a:rPr lang="en-US" altLang="zh-TW" sz="2400" b="1" dirty="0" smtClean="0"/>
              <a:t>)</a:t>
            </a:r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50000"/>
                  </a:schemeClr>
                </a:solidFill>
              </a:rPr>
              <a:t>http://code.google.com/p/crawlzilla/</a:t>
            </a:r>
          </a:p>
          <a:p>
            <a:pPr>
              <a:spcBef>
                <a:spcPts val="1800"/>
              </a:spcBef>
            </a:pPr>
            <a:r>
              <a:rPr lang="en-US" altLang="zh-TW" sz="2400" b="1" dirty="0" smtClean="0"/>
              <a:t>Crawlzilla @ SourceForge(</a:t>
            </a:r>
            <a:r>
              <a:rPr lang="zh-TW" altLang="en-US" sz="2400" b="1" dirty="0" smtClean="0"/>
              <a:t>英文說明頁</a:t>
            </a:r>
            <a:r>
              <a:rPr lang="en-US" altLang="zh-TW" sz="2400" b="1" dirty="0" smtClean="0"/>
              <a:t>)</a:t>
            </a:r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50000"/>
                  </a:schemeClr>
                </a:solidFill>
              </a:rPr>
              <a:t>http://sourceforge.net/p/crawlzilla/home/</a:t>
            </a:r>
          </a:p>
          <a:p>
            <a:pPr>
              <a:spcBef>
                <a:spcPts val="1800"/>
              </a:spcBef>
            </a:pPr>
            <a:r>
              <a:rPr lang="en-US" altLang="zh-TW" sz="2400" dirty="0" smtClean="0"/>
              <a:t>Crawlzilla User Group @ Google</a:t>
            </a:r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50000"/>
                  </a:schemeClr>
                </a:solidFill>
              </a:rPr>
              <a:t>http://groups.google.com/group/crawlzilla-user</a:t>
            </a:r>
          </a:p>
          <a:p>
            <a:pPr>
              <a:spcBef>
                <a:spcPts val="1800"/>
              </a:spcBef>
            </a:pPr>
            <a:r>
              <a:rPr lang="en-US" altLang="zh-TW" sz="2400" b="1" dirty="0" smtClean="0"/>
              <a:t> NCHC Cloud Computing Research Group</a:t>
            </a:r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50000"/>
                  </a:schemeClr>
                </a:solidFill>
              </a:rPr>
              <a:t>http://trac.nchc.org.tw/cloud</a:t>
            </a:r>
            <a:endParaRPr lang="zh-TW" altLang="en-US" sz="20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639828"/>
                </a:solidFill>
              </a:rPr>
              <a:t>搜尋引擎運作原理 </a:t>
            </a:r>
            <a:r>
              <a:rPr lang="en-US" altLang="zh-TW" dirty="0" smtClean="0">
                <a:solidFill>
                  <a:srgbClr val="639828"/>
                </a:solidFill>
              </a:rPr>
              <a:t>– Phase1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608512"/>
          </a:xfrm>
        </p:spPr>
        <p:txBody>
          <a:bodyPr/>
          <a:lstStyle/>
          <a:p>
            <a:r>
              <a:rPr lang="en-US" altLang="zh-TW" sz="2800" b="1" dirty="0" smtClean="0"/>
              <a:t>Crawling the Web</a:t>
            </a:r>
          </a:p>
          <a:p>
            <a:endParaRPr lang="zh-TW" altLang="en-US" sz="28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75153" y="2564904"/>
            <a:ext cx="2260943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流程圖: 多重文件 4"/>
          <p:cNvSpPr/>
          <p:nvPr/>
        </p:nvSpPr>
        <p:spPr>
          <a:xfrm>
            <a:off x="323528" y="2996952"/>
            <a:ext cx="1800200" cy="1008112"/>
          </a:xfrm>
          <a:prstGeom prst="flowChartMulti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/>
              <a:t>List of Links</a:t>
            </a:r>
            <a:endParaRPr lang="zh-TW" altLang="en-US" sz="2000" b="1" dirty="0"/>
          </a:p>
        </p:txBody>
      </p:sp>
      <p:sp>
        <p:nvSpPr>
          <p:cNvPr id="6" name="框架 5"/>
          <p:cNvSpPr/>
          <p:nvPr/>
        </p:nvSpPr>
        <p:spPr>
          <a:xfrm>
            <a:off x="6660232" y="2996952"/>
            <a:ext cx="2160240" cy="936104"/>
          </a:xfrm>
          <a:prstGeom prst="fra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>
                <a:solidFill>
                  <a:schemeClr val="tx1"/>
                </a:solidFill>
              </a:rPr>
              <a:t>Page Contents</a:t>
            </a:r>
            <a:endParaRPr lang="zh-TW" altLang="en-US" sz="2000" b="1" dirty="0">
              <a:solidFill>
                <a:schemeClr val="tx1"/>
              </a:solidFill>
            </a:endParaRPr>
          </a:p>
        </p:txBody>
      </p:sp>
      <p:sp>
        <p:nvSpPr>
          <p:cNvPr id="8" name="向右箭號 7"/>
          <p:cNvSpPr/>
          <p:nvPr/>
        </p:nvSpPr>
        <p:spPr>
          <a:xfrm>
            <a:off x="2483768" y="3212976"/>
            <a:ext cx="1008112" cy="43204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向右箭號 8"/>
          <p:cNvSpPr/>
          <p:nvPr/>
        </p:nvSpPr>
        <p:spPr>
          <a:xfrm>
            <a:off x="5436096" y="3284984"/>
            <a:ext cx="1008112" cy="43204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0" name="文字方塊 9"/>
          <p:cNvSpPr txBox="1"/>
          <p:nvPr/>
        </p:nvSpPr>
        <p:spPr>
          <a:xfrm>
            <a:off x="3131840" y="4437112"/>
            <a:ext cx="27363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/>
              <a:t>Crawler visits the web pages of the links </a:t>
            </a:r>
            <a:endParaRPr lang="zh-TW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639828"/>
                </a:solidFill>
              </a:rPr>
              <a:t>搜尋引擎運作原理 </a:t>
            </a:r>
            <a:r>
              <a:rPr lang="en-US" altLang="zh-TW" dirty="0" smtClean="0">
                <a:solidFill>
                  <a:srgbClr val="639828"/>
                </a:solidFill>
              </a:rPr>
              <a:t>– Phase2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sz="2800" b="1" dirty="0" smtClean="0"/>
              <a:t>Building the Index Pool</a:t>
            </a:r>
          </a:p>
          <a:p>
            <a:endParaRPr lang="zh-TW" altLang="en-US" sz="2800" b="1" dirty="0"/>
          </a:p>
        </p:txBody>
      </p:sp>
      <p:sp>
        <p:nvSpPr>
          <p:cNvPr id="5" name="框架 4"/>
          <p:cNvSpPr/>
          <p:nvPr/>
        </p:nvSpPr>
        <p:spPr>
          <a:xfrm>
            <a:off x="611560" y="3356992"/>
            <a:ext cx="2160240" cy="936104"/>
          </a:xfrm>
          <a:prstGeom prst="fram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000" b="1" dirty="0" smtClean="0">
                <a:solidFill>
                  <a:schemeClr val="tx1"/>
                </a:solidFill>
              </a:rPr>
              <a:t>Page Contents</a:t>
            </a:r>
            <a:endParaRPr lang="zh-TW" altLang="en-US" sz="2000" b="1" dirty="0">
              <a:solidFill>
                <a:schemeClr val="tx1"/>
              </a:solidFill>
            </a:endParaRPr>
          </a:p>
        </p:txBody>
      </p:sp>
      <p:sp>
        <p:nvSpPr>
          <p:cNvPr id="6" name="圓柱 5"/>
          <p:cNvSpPr/>
          <p:nvPr/>
        </p:nvSpPr>
        <p:spPr>
          <a:xfrm>
            <a:off x="5652120" y="2708920"/>
            <a:ext cx="2448272" cy="2160240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3200" b="1" dirty="0" smtClean="0"/>
              <a:t>Index Pool</a:t>
            </a:r>
            <a:endParaRPr lang="zh-TW" altLang="en-US" sz="3200" b="1" dirty="0"/>
          </a:p>
        </p:txBody>
      </p:sp>
      <p:sp>
        <p:nvSpPr>
          <p:cNvPr id="8" name="向右箭號 7"/>
          <p:cNvSpPr/>
          <p:nvPr/>
        </p:nvSpPr>
        <p:spPr>
          <a:xfrm>
            <a:off x="3779912" y="3573016"/>
            <a:ext cx="1008112" cy="43204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文字方塊 8"/>
          <p:cNvSpPr txBox="1"/>
          <p:nvPr/>
        </p:nvSpPr>
        <p:spPr>
          <a:xfrm>
            <a:off x="2915816" y="4653136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/>
              <a:t>Parse Contents</a:t>
            </a:r>
            <a:endParaRPr lang="zh-TW" alt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639828"/>
                </a:solidFill>
              </a:rPr>
              <a:t>搜尋引擎運作原理 </a:t>
            </a:r>
            <a:r>
              <a:rPr lang="en-US" altLang="zh-TW" dirty="0" smtClean="0">
                <a:solidFill>
                  <a:srgbClr val="639828"/>
                </a:solidFill>
              </a:rPr>
              <a:t>– Phase3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676672"/>
          </a:xfrm>
        </p:spPr>
        <p:txBody>
          <a:bodyPr/>
          <a:lstStyle/>
          <a:p>
            <a:r>
              <a:rPr lang="en-US" altLang="zh-TW" sz="2800" b="1" dirty="0" smtClean="0"/>
              <a:t>Serving Queries</a:t>
            </a:r>
          </a:p>
          <a:p>
            <a:endParaRPr lang="zh-TW" altLang="en-US" sz="2800" b="1" dirty="0"/>
          </a:p>
        </p:txBody>
      </p:sp>
      <p:sp>
        <p:nvSpPr>
          <p:cNvPr id="6" name="圓柱 5"/>
          <p:cNvSpPr/>
          <p:nvPr/>
        </p:nvSpPr>
        <p:spPr>
          <a:xfrm>
            <a:off x="3851920" y="2636912"/>
            <a:ext cx="1728192" cy="1728192"/>
          </a:xfrm>
          <a:prstGeom prst="can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Index Pool</a:t>
            </a:r>
            <a:endParaRPr lang="zh-TW" altLang="en-US" sz="24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2746995"/>
            <a:ext cx="1666875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流程圖: 多重文件 8"/>
          <p:cNvSpPr/>
          <p:nvPr/>
        </p:nvSpPr>
        <p:spPr>
          <a:xfrm>
            <a:off x="6804248" y="2852936"/>
            <a:ext cx="1944216" cy="1296144"/>
          </a:xfrm>
          <a:prstGeom prst="flowChartMultidocumen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b="1" dirty="0" smtClean="0"/>
              <a:t>Return Results</a:t>
            </a:r>
            <a:endParaRPr lang="zh-TW" altLang="en-US" b="1" dirty="0"/>
          </a:p>
        </p:txBody>
      </p:sp>
      <p:sp>
        <p:nvSpPr>
          <p:cNvPr id="10" name="向右箭號 9"/>
          <p:cNvSpPr/>
          <p:nvPr/>
        </p:nvSpPr>
        <p:spPr>
          <a:xfrm>
            <a:off x="2843808" y="3429000"/>
            <a:ext cx="648072" cy="43204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2" name="向右箭號 11"/>
          <p:cNvSpPr/>
          <p:nvPr/>
        </p:nvSpPr>
        <p:spPr>
          <a:xfrm>
            <a:off x="5868144" y="3429000"/>
            <a:ext cx="648072" cy="432048"/>
          </a:xfrm>
          <a:prstGeom prst="striped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13" name="文字方塊 12"/>
          <p:cNvSpPr txBox="1"/>
          <p:nvPr/>
        </p:nvSpPr>
        <p:spPr>
          <a:xfrm>
            <a:off x="539552" y="500388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/>
              <a:t>User Sent a Query</a:t>
            </a:r>
            <a:endParaRPr lang="zh-TW" altLang="en-US" b="1" dirty="0"/>
          </a:p>
        </p:txBody>
      </p:sp>
      <p:sp>
        <p:nvSpPr>
          <p:cNvPr id="14" name="文字方塊 13"/>
          <p:cNvSpPr txBox="1"/>
          <p:nvPr/>
        </p:nvSpPr>
        <p:spPr>
          <a:xfrm>
            <a:off x="3347864" y="5003884"/>
            <a:ext cx="27363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b="1" dirty="0" smtClean="0"/>
              <a:t>Search from Index Pool</a:t>
            </a:r>
            <a:endParaRPr lang="zh-TW" altLang="en-US" b="1" dirty="0"/>
          </a:p>
        </p:txBody>
      </p:sp>
      <p:pic>
        <p:nvPicPr>
          <p:cNvPr id="3075" name="Picture 3" descr="C:\Documents and Settings\Administrator\桌面\Search Magnifier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4283968" y="2996952"/>
            <a:ext cx="1872208" cy="1872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  <p:bldP spid="10" grpId="0" animBg="1"/>
      <p:bldP spid="12" grpId="0" animBg="1"/>
      <p:bldP spid="13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What is Crawlzilla?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en-US" altLang="zh-TW" sz="2400" b="1" dirty="0" smtClean="0">
                <a:latin typeface="微軟正黑體" pitchFamily="34" charset="-120"/>
                <a:ea typeface="微軟正黑體" pitchFamily="34" charset="-120"/>
              </a:rPr>
              <a:t>Crawlzilla </a:t>
            </a:r>
            <a:r>
              <a:rPr lang="zh-TW" altLang="en-US" sz="2400" b="1" dirty="0" smtClean="0">
                <a:latin typeface="微軟正黑體" pitchFamily="34" charset="-120"/>
                <a:ea typeface="微軟正黑體" pitchFamily="34" charset="-120"/>
              </a:rPr>
              <a:t>簡介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2009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推出實驗版</a:t>
            </a:r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Crawlzilla 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於</a:t>
            </a: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2010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更名並延續實驗版開發更多新功能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提供簡單安裝及操作管理介面，輕鬆建立搜尋引擎的套件工具</a:t>
            </a: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提供索引資料庫瀏覽功能，搜尋引擎資料庫資訊一目了然</a:t>
            </a:r>
            <a:endParaRPr lang="zh-TW" altLang="en-US" sz="2000" b="1" dirty="0">
              <a:solidFill>
                <a:schemeClr val="bg2">
                  <a:lumMod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Why Crawlzilla?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zh-TW" altLang="en-US" sz="2400" b="1" dirty="0" smtClean="0"/>
              <a:t>開放式搜尋引擎不適用於企業內部網站</a:t>
            </a:r>
            <a:endParaRPr lang="en-US" altLang="zh-TW" sz="2400" b="1" dirty="0" smtClean="0"/>
          </a:p>
          <a:p>
            <a:pPr>
              <a:spcBef>
                <a:spcPts val="1800"/>
              </a:spcBef>
            </a:pPr>
            <a:r>
              <a:rPr lang="zh-TW" altLang="en-US" sz="2400" b="1" dirty="0" smtClean="0"/>
              <a:t>使用</a:t>
            </a:r>
            <a:r>
              <a:rPr lang="en-US" altLang="zh-TW" sz="2400" b="1" dirty="0" smtClean="0"/>
              <a:t>Opensource</a:t>
            </a:r>
            <a:r>
              <a:rPr lang="zh-TW" altLang="en-US" sz="2400" b="1" dirty="0" smtClean="0"/>
              <a:t>建立搜尋引擎的技術門檻太高</a:t>
            </a:r>
            <a:endParaRPr lang="en-US" altLang="zh-TW" sz="2400" b="1" dirty="0" smtClean="0"/>
          </a:p>
          <a:p>
            <a:pPr>
              <a:spcBef>
                <a:spcPts val="1800"/>
              </a:spcBef>
            </a:pPr>
            <a:r>
              <a:rPr lang="zh-TW" altLang="en-US" sz="2400" b="1" dirty="0" smtClean="0"/>
              <a:t>叢集環境架設不易</a:t>
            </a:r>
            <a:endParaRPr lang="en-US" altLang="zh-TW" sz="2400" b="1" dirty="0" smtClean="0"/>
          </a:p>
          <a:p>
            <a:pPr>
              <a:spcBef>
                <a:spcPts val="1800"/>
              </a:spcBef>
            </a:pPr>
            <a:r>
              <a:rPr lang="zh-TW" altLang="en-US" sz="2400" b="1" dirty="0" smtClean="0"/>
              <a:t>使用</a:t>
            </a:r>
            <a:r>
              <a:rPr lang="en-US" altLang="zh-TW" sz="2400" b="1" dirty="0" smtClean="0"/>
              <a:t>Crawlzilla</a:t>
            </a:r>
            <a:r>
              <a:rPr lang="zh-TW" altLang="en-US" sz="2400" b="1" dirty="0" smtClean="0"/>
              <a:t>優點</a:t>
            </a:r>
            <a:endParaRPr lang="en-US" altLang="zh-TW" sz="2400" b="1" dirty="0" smtClean="0"/>
          </a:p>
          <a:p>
            <a:pPr lvl="1">
              <a:spcBef>
                <a:spcPts val="1800"/>
              </a:spcBef>
            </a:pPr>
            <a:r>
              <a:rPr lang="en-US" altLang="zh-TW" sz="2000" b="1" dirty="0" smtClean="0">
                <a:solidFill>
                  <a:schemeClr val="bg2">
                    <a:lumMod val="25000"/>
                  </a:schemeClr>
                </a:solidFill>
              </a:rPr>
              <a:t>Opensource</a:t>
            </a: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專案，使用者可依自己的需求修改源始碼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使用簡單，可輕鬆建立叢集環境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友善的操作環境，節省適應系統時間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</a:endParaRPr>
          </a:p>
          <a:p>
            <a:pPr lvl="1"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支援中文分詞，提高搜尋精準度</a:t>
            </a:r>
            <a:endParaRPr lang="zh-TW" altLang="en-US" sz="20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Crawlzilla </a:t>
            </a:r>
            <a:r>
              <a:rPr lang="zh-TW" altLang="en-US" dirty="0" smtClean="0">
                <a:solidFill>
                  <a:srgbClr val="639828"/>
                </a:solidFill>
              </a:rPr>
              <a:t>操作介面特色</a:t>
            </a:r>
            <a:endParaRPr lang="zh-TW" altLang="en-US" dirty="0">
              <a:solidFill>
                <a:srgbClr val="639828"/>
              </a:solidFill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429000"/>
            <a:ext cx="3096344" cy="213654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文字方塊 4"/>
          <p:cNvSpPr txBox="1"/>
          <p:nvPr/>
        </p:nvSpPr>
        <p:spPr>
          <a:xfrm>
            <a:off x="0" y="2996952"/>
            <a:ext cx="9144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dirty="0" smtClean="0">
                <a:solidFill>
                  <a:schemeClr val="tx2">
                    <a:lumMod val="50000"/>
                  </a:schemeClr>
                </a:solidFill>
              </a:rPr>
              <a:t>(1) Easy to Deploy Crawling Cluster Environment</a:t>
            </a:r>
            <a:endParaRPr lang="zh-TW" alt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611560" y="5837202"/>
            <a:ext cx="24076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dirty="0" smtClean="0">
                <a:solidFill>
                  <a:schemeClr val="tx2">
                    <a:lumMod val="50000"/>
                  </a:schemeClr>
                </a:solidFill>
              </a:rPr>
              <a:t>(2) Easy to Manage</a:t>
            </a:r>
            <a:endParaRPr lang="zh-TW" alt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文字方塊 6"/>
          <p:cNvSpPr txBox="1"/>
          <p:nvPr/>
        </p:nvSpPr>
        <p:spPr>
          <a:xfrm>
            <a:off x="6156176" y="5837202"/>
            <a:ext cx="26642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TW" sz="2000" dirty="0" smtClean="0">
                <a:solidFill>
                  <a:schemeClr val="tx2">
                    <a:lumMod val="50000"/>
                  </a:schemeClr>
                </a:solidFill>
              </a:rPr>
              <a:t>(3) Easy to Use </a:t>
            </a:r>
            <a:endParaRPr lang="zh-TW" altLang="en-US" sz="20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8" name="Picture 2" descr="Z:\CrawlZilla-craw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152" y="3501008"/>
            <a:ext cx="2993958" cy="22024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Picture 2" descr="Z:\crawlzilla文件圖\LISA-2010_Crawlzilla_Install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8" y="1196752"/>
            <a:ext cx="3655308" cy="169219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rgbClr val="639828"/>
                </a:solidFill>
              </a:rPr>
              <a:t>Crawlzilla </a:t>
            </a:r>
            <a:r>
              <a:rPr lang="zh-TW" altLang="en-US" dirty="0" smtClean="0">
                <a:solidFill>
                  <a:srgbClr val="639828"/>
                </a:solidFill>
              </a:rPr>
              <a:t>系統功能</a:t>
            </a:r>
            <a:endParaRPr lang="zh-TW" altLang="en-US" dirty="0">
              <a:solidFill>
                <a:srgbClr val="639828"/>
              </a:solidFill>
            </a:endParaRPr>
          </a:p>
        </p:txBody>
      </p:sp>
      <p:sp>
        <p:nvSpPr>
          <p:cNvPr id="4" name="內容版面配置區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支援叢集運算及顧全安全性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支援中文分詞功能</a:t>
            </a:r>
            <a:endParaRPr lang="zh-TW" altLang="en-US" sz="2000" b="1" dirty="0" smtClean="0">
              <a:solidFill>
                <a:schemeClr val="bg2">
                  <a:lumMod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支援多工網頁爬取</a:t>
            </a: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支援多重搜尋引擎</a:t>
            </a:r>
            <a:endParaRPr lang="zh-TW" altLang="en-US" sz="2000" b="1" dirty="0">
              <a:solidFill>
                <a:schemeClr val="bg2">
                  <a:lumMod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</p:txBody>
      </p:sp>
      <p:sp>
        <p:nvSpPr>
          <p:cNvPr id="5" name="內容版面配置區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即時瀏覽資料庫資訊</a:t>
            </a: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解決中文亂碼及中文支援</a:t>
            </a: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  <a:latin typeface="微軟正黑體" pitchFamily="34" charset="-120"/>
                <a:ea typeface="微軟正黑體" pitchFamily="34" charset="-120"/>
              </a:rPr>
              <a:t>支援多國語言</a:t>
            </a:r>
            <a:endParaRPr lang="en-US" altLang="zh-TW" sz="2000" b="1" dirty="0" smtClean="0">
              <a:solidFill>
                <a:schemeClr val="bg2">
                  <a:lumMod val="25000"/>
                </a:schemeClr>
              </a:solidFill>
              <a:latin typeface="微軟正黑體" pitchFamily="34" charset="-120"/>
              <a:ea typeface="微軟正黑體" pitchFamily="34" charset="-120"/>
            </a:endParaRPr>
          </a:p>
          <a:p>
            <a:pPr>
              <a:spcBef>
                <a:spcPts val="1800"/>
              </a:spcBef>
            </a:pPr>
            <a:r>
              <a:rPr lang="zh-TW" altLang="en-US" sz="2000" b="1" dirty="0" smtClean="0">
                <a:solidFill>
                  <a:schemeClr val="bg2">
                    <a:lumMod val="25000"/>
                  </a:schemeClr>
                </a:solidFill>
              </a:rPr>
              <a:t>網頁管理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>
                <a:solidFill>
                  <a:srgbClr val="5C8E26"/>
                </a:solidFill>
              </a:rPr>
              <a:t>系統架構</a:t>
            </a:r>
            <a:endParaRPr lang="zh-TW" altLang="en-US" dirty="0">
              <a:solidFill>
                <a:srgbClr val="5C8E26"/>
              </a:solidFill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1412776"/>
            <a:ext cx="6624736" cy="4392488"/>
          </a:xfrm>
          <a:prstGeom prst="rect">
            <a:avLst/>
          </a:prstGeom>
          <a:noFill/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8000" dirty="0" smtClean="0">
                <a:solidFill>
                  <a:srgbClr val="00B050"/>
                </a:solidFill>
              </a:rPr>
              <a:t>Installer</a:t>
            </a:r>
            <a:endParaRPr lang="zh-TW" altLang="en-US" sz="8000" dirty="0">
              <a:solidFill>
                <a:srgbClr val="00B050"/>
              </a:solidFill>
            </a:endParaRPr>
          </a:p>
        </p:txBody>
      </p:sp>
      <p:sp>
        <p:nvSpPr>
          <p:cNvPr id="5" name="流程圖: 替代處理程序 4"/>
          <p:cNvSpPr/>
          <p:nvPr/>
        </p:nvSpPr>
        <p:spPr>
          <a:xfrm>
            <a:off x="4570382" y="4248239"/>
            <a:ext cx="302595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Hadoop</a:t>
            </a:r>
            <a:endParaRPr lang="zh-TW" altLang="en-US" sz="2400" b="1" dirty="0"/>
          </a:p>
        </p:txBody>
      </p:sp>
      <p:sp>
        <p:nvSpPr>
          <p:cNvPr id="6" name="流程圖: 替代處理程序 5"/>
          <p:cNvSpPr/>
          <p:nvPr/>
        </p:nvSpPr>
        <p:spPr>
          <a:xfrm>
            <a:off x="1475656" y="4248239"/>
            <a:ext cx="3025954" cy="1413009"/>
          </a:xfrm>
          <a:prstGeom prst="flowChartAlternateProcess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Tomcat</a:t>
            </a:r>
            <a:endParaRPr lang="zh-TW" altLang="en-US" sz="2400" b="1" dirty="0"/>
          </a:p>
        </p:txBody>
      </p:sp>
      <p:sp>
        <p:nvSpPr>
          <p:cNvPr id="7" name="流程圖: 替代處理程序 6"/>
          <p:cNvSpPr/>
          <p:nvPr/>
        </p:nvSpPr>
        <p:spPr>
          <a:xfrm>
            <a:off x="1475656" y="3508091"/>
            <a:ext cx="6120680" cy="672862"/>
          </a:xfrm>
          <a:prstGeom prst="flowChartAlternateProcess">
            <a:avLst/>
          </a:prstGeom>
          <a:solidFill>
            <a:srgbClr val="92D050"/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Crawlzilla System Management</a:t>
            </a:r>
            <a:endParaRPr lang="zh-TW" altLang="en-US" sz="2400" b="1" dirty="0"/>
          </a:p>
        </p:txBody>
      </p:sp>
      <p:sp>
        <p:nvSpPr>
          <p:cNvPr id="8" name="圓角矩形 7"/>
          <p:cNvSpPr/>
          <p:nvPr/>
        </p:nvSpPr>
        <p:spPr>
          <a:xfrm>
            <a:off x="4570382" y="2902515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Lucene</a:t>
            </a:r>
            <a:endParaRPr lang="zh-TW" altLang="en-US" sz="2400" b="1" dirty="0"/>
          </a:p>
        </p:txBody>
      </p:sp>
      <p:sp>
        <p:nvSpPr>
          <p:cNvPr id="9" name="圓角矩形 8"/>
          <p:cNvSpPr/>
          <p:nvPr/>
        </p:nvSpPr>
        <p:spPr>
          <a:xfrm>
            <a:off x="4570382" y="2296940"/>
            <a:ext cx="3025954" cy="538289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err="1" smtClean="0"/>
              <a:t>Nutch</a:t>
            </a:r>
            <a:endParaRPr lang="zh-TW" altLang="en-US" sz="2400" b="1" dirty="0"/>
          </a:p>
        </p:txBody>
      </p:sp>
      <p:sp>
        <p:nvSpPr>
          <p:cNvPr id="10" name="圓角矩形 9"/>
          <p:cNvSpPr/>
          <p:nvPr/>
        </p:nvSpPr>
        <p:spPr>
          <a:xfrm>
            <a:off x="1475656" y="2296940"/>
            <a:ext cx="2957182" cy="1143865"/>
          </a:xfrm>
          <a:prstGeom prst="round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JSP + </a:t>
            </a:r>
            <a:r>
              <a:rPr lang="en-US" altLang="zh-TW" sz="2400" b="1" dirty="0" err="1" smtClean="0"/>
              <a:t>Servlet</a:t>
            </a:r>
            <a:r>
              <a:rPr lang="zh-TW" altLang="en-US" sz="2400" b="1" dirty="0" smtClean="0"/>
              <a:t> </a:t>
            </a:r>
            <a:r>
              <a:rPr lang="en-US" altLang="zh-TW" sz="2400" b="1" dirty="0" smtClean="0"/>
              <a:t>+ </a:t>
            </a:r>
            <a:r>
              <a:rPr lang="en-US" altLang="zh-TW" sz="2400" b="1" dirty="0" err="1" smtClean="0"/>
              <a:t>JavaBean</a:t>
            </a:r>
            <a:endParaRPr lang="en-US" altLang="zh-TW" sz="2400" b="1" dirty="0" smtClean="0"/>
          </a:p>
        </p:txBody>
      </p:sp>
      <p:sp>
        <p:nvSpPr>
          <p:cNvPr id="11" name="流程圖: 替代處理程序 10"/>
          <p:cNvSpPr/>
          <p:nvPr/>
        </p:nvSpPr>
        <p:spPr>
          <a:xfrm>
            <a:off x="4570382" y="4988386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PC1</a:t>
            </a:r>
            <a:endParaRPr lang="zh-TW" altLang="en-US" sz="2400" b="1" dirty="0"/>
          </a:p>
        </p:txBody>
      </p:sp>
      <p:sp>
        <p:nvSpPr>
          <p:cNvPr id="12" name="流程圖: 替代處理程序 11"/>
          <p:cNvSpPr/>
          <p:nvPr/>
        </p:nvSpPr>
        <p:spPr>
          <a:xfrm>
            <a:off x="5601957" y="4988386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PC2</a:t>
            </a:r>
            <a:endParaRPr lang="zh-TW" altLang="en-US" sz="2400" b="1" dirty="0"/>
          </a:p>
        </p:txBody>
      </p:sp>
      <p:sp>
        <p:nvSpPr>
          <p:cNvPr id="13" name="流程圖: 替代處理程序 12"/>
          <p:cNvSpPr/>
          <p:nvPr/>
        </p:nvSpPr>
        <p:spPr>
          <a:xfrm>
            <a:off x="6633532" y="4988386"/>
            <a:ext cx="962804" cy="672862"/>
          </a:xfrm>
          <a:prstGeom prst="flowChartAlternate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PC3</a:t>
            </a:r>
            <a:endParaRPr lang="zh-TW" altLang="en-US" sz="2400" b="1" dirty="0"/>
          </a:p>
        </p:txBody>
      </p:sp>
      <p:sp>
        <p:nvSpPr>
          <p:cNvPr id="14" name="流程圖: 替代處理程序 13"/>
          <p:cNvSpPr/>
          <p:nvPr/>
        </p:nvSpPr>
        <p:spPr>
          <a:xfrm>
            <a:off x="1475656" y="1556792"/>
            <a:ext cx="6120680" cy="672862"/>
          </a:xfrm>
          <a:prstGeom prst="flowChartAlternateProcess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TW" sz="2400" b="1" dirty="0" smtClean="0"/>
              <a:t>Web UI ( Crawlzilla Website + Search Engine)</a:t>
            </a:r>
            <a:endParaRPr lang="zh-TW" alt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7815</TotalTime>
  <Words>436</Words>
  <Application>Microsoft Office PowerPoint</Application>
  <PresentationFormat>如螢幕大小 (4:3)</PresentationFormat>
  <Paragraphs>84</Paragraphs>
  <Slides>12</Slides>
  <Notes>0</Notes>
  <HiddenSlides>0</HiddenSlides>
  <MMClips>0</MMClips>
  <ScaleCrop>false</ScaleCrop>
  <HeadingPairs>
    <vt:vector size="4" baseType="variant">
      <vt:variant>
        <vt:lpstr>佈景主題</vt:lpstr>
      </vt:variant>
      <vt:variant>
        <vt:i4>1</vt:i4>
      </vt:variant>
      <vt:variant>
        <vt:lpstr>投影片標題</vt:lpstr>
      </vt:variant>
      <vt:variant>
        <vt:i4>12</vt:i4>
      </vt:variant>
    </vt:vector>
  </HeadingPairs>
  <TitlesOfParts>
    <vt:vector size="13" baseType="lpstr">
      <vt:lpstr>Office 佈景主題</vt:lpstr>
      <vt:lpstr>輕鬆入手的叢集式搜尋引擎 - </vt:lpstr>
      <vt:lpstr>搜尋引擎運作原理 – Phase1</vt:lpstr>
      <vt:lpstr>搜尋引擎運作原理 – Phase2</vt:lpstr>
      <vt:lpstr>搜尋引擎運作原理 – Phase3</vt:lpstr>
      <vt:lpstr>What is Crawlzilla?</vt:lpstr>
      <vt:lpstr>Why Crawlzilla?</vt:lpstr>
      <vt:lpstr>Crawlzilla 操作介面特色</vt:lpstr>
      <vt:lpstr>Crawlzilla 系統功能</vt:lpstr>
      <vt:lpstr>系統架構</vt:lpstr>
      <vt:lpstr>搜尋引擎加入中文分詞功能</vt:lpstr>
      <vt:lpstr>Crawlzilla - 叢集環境需求</vt:lpstr>
      <vt:lpstr>Resources</vt:lpstr>
    </vt:vector>
  </TitlesOfParts>
  <Company>NCHC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投影片 1</dc:title>
  <dc:creator>c00how00</dc:creator>
  <cp:lastModifiedBy>FaFaYang</cp:lastModifiedBy>
  <cp:revision>1140</cp:revision>
  <dcterms:created xsi:type="dcterms:W3CDTF">2010-06-20T02:43:42Z</dcterms:created>
  <dcterms:modified xsi:type="dcterms:W3CDTF">2011-02-14T06:54:28Z</dcterms:modified>
</cp:coreProperties>
</file>