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6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B3CCC-722D-41B9-AC68-329BCC5C4C1A}" type="datetimeFigureOut">
              <a:rPr lang="zh-TW" altLang="en-US" smtClean="0"/>
              <a:pPr/>
              <a:t>2011/2/14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0FF36-2B2A-420F-846D-B5D109252A4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8D9E27-2C18-4582-9235-BF60C3FA634C}" type="slidenum">
              <a:rPr lang="en-US" altLang="zh-TW" smtClean="0">
                <a:latin typeface="Arial" pitchFamily="34" charset="0"/>
              </a:rPr>
              <a:pPr/>
              <a:t>2</a:t>
            </a:fld>
            <a:endParaRPr lang="en-US" altLang="zh-TW" smtClean="0">
              <a:latin typeface="Arial" pitchFamily="34" charset="0"/>
            </a:endParaRPr>
          </a:p>
        </p:txBody>
      </p:sp>
      <p:sp>
        <p:nvSpPr>
          <p:cNvPr id="2181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CBA1E5-81B0-4CFF-86F0-66D247C66FDB}" type="slidenum">
              <a:rPr lang="en-US" altLang="zh-TW" smtClean="0">
                <a:latin typeface="Arial" pitchFamily="34" charset="0"/>
              </a:rPr>
              <a:pPr/>
              <a:t>3</a:t>
            </a:fld>
            <a:endParaRPr lang="en-US" altLang="zh-TW" smtClean="0">
              <a:latin typeface="Arial" pitchFamily="34" charset="0"/>
            </a:endParaRPr>
          </a:p>
        </p:txBody>
      </p:sp>
      <p:sp>
        <p:nvSpPr>
          <p:cNvPr id="2191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674D54-C4A6-4E09-ACFB-F681AA22CB35}" type="slidenum">
              <a:rPr lang="en-US" altLang="zh-TW" smtClean="0">
                <a:latin typeface="Arial" pitchFamily="34" charset="0"/>
              </a:rPr>
              <a:pPr/>
              <a:t>4</a:t>
            </a:fld>
            <a:endParaRPr lang="en-US" altLang="zh-TW" smtClean="0">
              <a:latin typeface="Arial" pitchFamily="34" charset="0"/>
            </a:endParaRPr>
          </a:p>
        </p:txBody>
      </p:sp>
      <p:sp>
        <p:nvSpPr>
          <p:cNvPr id="2201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508625" y="6165850"/>
            <a:ext cx="3635375" cy="692150"/>
            <a:chOff x="3470" y="3884"/>
            <a:chExt cx="2290" cy="436"/>
          </a:xfrm>
        </p:grpSpPr>
        <p:pic>
          <p:nvPicPr>
            <p:cNvPr id="5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70" y="3884"/>
              <a:ext cx="590" cy="4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4"/>
            <p:cNvSpPr txBox="1">
              <a:spLocks noChangeArrowheads="1"/>
            </p:cNvSpPr>
            <p:nvPr userDrawn="1"/>
          </p:nvSpPr>
          <p:spPr bwMode="auto">
            <a:xfrm>
              <a:off x="3969" y="3929"/>
              <a:ext cx="17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TW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標楷體" pitchFamily="65" charset="-120"/>
                </a:rPr>
                <a:t>自由軟體實驗室</a:t>
              </a:r>
            </a:p>
          </p:txBody>
        </p:sp>
      </p:grp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228600" y="1295400"/>
            <a:ext cx="8534400" cy="0"/>
          </a:xfrm>
          <a:prstGeom prst="line">
            <a:avLst/>
          </a:prstGeom>
          <a:noFill/>
          <a:ln w="57150">
            <a:solidFill>
              <a:srgbClr val="FFC043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52400" y="6172200"/>
            <a:ext cx="8839200" cy="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pic>
        <p:nvPicPr>
          <p:cNvPr id="10" name="Picture 1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228600" y="1295400"/>
            <a:ext cx="8534400" cy="0"/>
          </a:xfrm>
          <a:prstGeom prst="line">
            <a:avLst/>
          </a:prstGeom>
          <a:noFill/>
          <a:ln w="57150">
            <a:solidFill>
              <a:srgbClr val="FFC043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12" name="Line 18"/>
          <p:cNvSpPr>
            <a:spLocks noChangeShapeType="1"/>
          </p:cNvSpPr>
          <p:nvPr userDrawn="1"/>
        </p:nvSpPr>
        <p:spPr bwMode="auto">
          <a:xfrm>
            <a:off x="152400" y="6172200"/>
            <a:ext cx="8839200" cy="0"/>
          </a:xfrm>
          <a:prstGeom prst="line">
            <a:avLst/>
          </a:prstGeom>
          <a:noFill/>
          <a:ln w="57150">
            <a:solidFill>
              <a:srgbClr val="51F1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676400"/>
          </a:xfrm>
        </p:spPr>
        <p:txBody>
          <a:bodyPr/>
          <a:lstStyle>
            <a:lvl1pPr>
              <a:defRPr sz="54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22860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endParaRPr lang="zh-TW" altLang="zh-TW"/>
          </a:p>
        </p:txBody>
      </p:sp>
      <p:sp>
        <p:nvSpPr>
          <p:cNvPr id="1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3575" y="6237288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53FD6-968F-4FC7-B218-720CAD61C8C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47671-3BD8-4B91-91D8-0C97FD52F38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6096000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AutoShape 3"/>
          <p:cNvSpPr>
            <a:spLocks noChangeArrowheads="1"/>
          </p:cNvSpPr>
          <p:nvPr/>
        </p:nvSpPr>
        <p:spPr bwMode="auto">
          <a:xfrm>
            <a:off x="395288" y="188913"/>
            <a:ext cx="8353425" cy="936625"/>
          </a:xfrm>
          <a:prstGeom prst="roundRect">
            <a:avLst>
              <a:gd name="adj" fmla="val 16667"/>
            </a:avLst>
          </a:prstGeom>
          <a:solidFill>
            <a:schemeClr val="accent1">
              <a:alpha val="82001"/>
            </a:schemeClr>
          </a:solidFill>
          <a:ln w="25400">
            <a:solidFill>
              <a:srgbClr val="CE98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7724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99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16E4E03F-EF0C-45F4-86D8-6EB152302AB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10249" name="Picture 9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6096000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–"/>
        <a:defRPr kumimoji="1" sz="2800">
          <a:solidFill>
            <a:srgbClr val="45033A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•"/>
        <a:defRPr kumimoji="1" sz="2400">
          <a:solidFill>
            <a:srgbClr val="800000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電腦使用資訊與課程網址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47671-3BD8-4B91-91D8-0C97FD52F388}" type="slidenum">
              <a:rPr lang="en-US" altLang="zh-TW" smtClean="0"/>
              <a:pPr>
                <a:defRPr/>
              </a:pPr>
              <a:t>1</a:t>
            </a:fld>
            <a:endParaRPr lang="en-US" altLang="zh-TW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341438"/>
            <a:ext cx="7772400" cy="5230812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6500"/>
              </a:lnSpc>
            </a:pPr>
            <a:r>
              <a:rPr lang="en-US" altLang="zh-TW" sz="4400" dirty="0" smtClean="0"/>
              <a:t>•</a:t>
            </a:r>
            <a:r>
              <a:rPr lang="zh-TW" altLang="en-US" sz="4400" dirty="0" smtClean="0"/>
              <a:t>帳號：</a:t>
            </a:r>
            <a:r>
              <a:rPr lang="en-US" altLang="zh-TW" sz="4400" dirty="0" err="1" smtClean="0"/>
              <a:t>hadooper</a:t>
            </a:r>
            <a:endParaRPr lang="en-US" altLang="zh-TW" sz="4400" dirty="0" smtClean="0"/>
          </a:p>
          <a:p>
            <a:pPr>
              <a:lnSpc>
                <a:spcPts val="6500"/>
              </a:lnSpc>
            </a:pPr>
            <a:r>
              <a:rPr lang="en-US" altLang="zh-TW" sz="4400" dirty="0" smtClean="0"/>
              <a:t>•</a:t>
            </a:r>
            <a:r>
              <a:rPr lang="zh-TW" altLang="en-US" sz="4400" dirty="0" smtClean="0"/>
              <a:t>密碼：</a:t>
            </a:r>
            <a:r>
              <a:rPr lang="en-US" altLang="zh-TW" sz="4400" dirty="0" err="1" smtClean="0"/>
              <a:t>hadoop</a:t>
            </a:r>
            <a:endParaRPr lang="en-US" altLang="zh-TW" sz="4400" dirty="0" smtClean="0"/>
          </a:p>
          <a:p>
            <a:pPr>
              <a:lnSpc>
                <a:spcPts val="6500"/>
              </a:lnSpc>
            </a:pPr>
            <a:r>
              <a:rPr lang="en-US" altLang="zh-TW" sz="4400" dirty="0" smtClean="0"/>
              <a:t>•http://trac.nchc.org.tw/cloud</a:t>
            </a:r>
          </a:p>
          <a:p>
            <a:pPr>
              <a:lnSpc>
                <a:spcPts val="6500"/>
              </a:lnSpc>
            </a:pPr>
            <a:r>
              <a:rPr lang="en-US" altLang="zh-TW" sz="4400" dirty="0" smtClean="0"/>
              <a:t>•</a:t>
            </a:r>
            <a:r>
              <a:rPr lang="zh-TW" altLang="en-US" sz="4400" dirty="0" smtClean="0"/>
              <a:t>第二天下午會教叢集環境設定，</a:t>
            </a:r>
          </a:p>
          <a:p>
            <a:pPr>
              <a:lnSpc>
                <a:spcPts val="6500"/>
              </a:lnSpc>
            </a:pPr>
            <a:r>
              <a:rPr lang="zh-TW" altLang="en-US" sz="4400" dirty="0" smtClean="0"/>
              <a:t>故建議一人用兩部電腦。</a:t>
            </a:r>
            <a:endParaRPr kumimoji="0" lang="en-US" altLang="zh-TW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916113"/>
            <a:ext cx="7772400" cy="1470025"/>
          </a:xfrm>
        </p:spPr>
        <p:txBody>
          <a:bodyPr/>
          <a:lstStyle/>
          <a:p>
            <a:pPr eaLnBrk="1" hangingPunct="1"/>
            <a:r>
              <a:rPr lang="zh-TW" altLang="en-US" sz="6000" smtClean="0">
                <a:latin typeface="標楷體" pitchFamily="65" charset="-120"/>
              </a:rPr>
              <a:t>雲端運算基礎課程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6638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TW" altLang="en-US" smtClean="0">
                <a:latin typeface="標楷體" pitchFamily="65" charset="-120"/>
              </a:rPr>
              <a:t>王耀聰 楊順發</a:t>
            </a:r>
          </a:p>
          <a:p>
            <a:pPr eaLnBrk="1" hangingPunct="1">
              <a:lnSpc>
                <a:spcPct val="90000"/>
              </a:lnSpc>
            </a:pPr>
            <a:r>
              <a:rPr kumimoji="0" lang="en-US" altLang="zh-TW" smtClean="0">
                <a:latin typeface="標楷體" pitchFamily="65" charset="-120"/>
              </a:rPr>
              <a:t>Jazz@nchc.org.tw</a:t>
            </a:r>
          </a:p>
          <a:p>
            <a:pPr eaLnBrk="1" hangingPunct="1">
              <a:lnSpc>
                <a:spcPct val="90000"/>
              </a:lnSpc>
            </a:pPr>
            <a:r>
              <a:rPr kumimoji="0" lang="en-US" altLang="zh-TW" smtClean="0">
                <a:latin typeface="標楷體" pitchFamily="65" charset="-120"/>
              </a:rPr>
              <a:t>shunfa@nchc.org.tw</a:t>
            </a:r>
          </a:p>
          <a:p>
            <a:pPr eaLnBrk="1" hangingPunct="1">
              <a:lnSpc>
                <a:spcPct val="90000"/>
              </a:lnSpc>
            </a:pPr>
            <a:r>
              <a:rPr kumimoji="0" lang="en-US" altLang="zh-TW" smtClean="0"/>
              <a:t> </a:t>
            </a:r>
            <a:endParaRPr kumimoji="0" lang="en-US" altLang="zh-TW" smtClean="0">
              <a:latin typeface="標楷體" pitchFamily="65" charset="-120"/>
            </a:endParaRPr>
          </a:p>
          <a:p>
            <a:pPr eaLnBrk="1" hangingPunct="1">
              <a:lnSpc>
                <a:spcPct val="90000"/>
              </a:lnSpc>
            </a:pPr>
            <a:r>
              <a:rPr lang="zh-TW" altLang="en-US" sz="2000" smtClean="0">
                <a:latin typeface="標楷體" pitchFamily="65" charset="-120"/>
              </a:rPr>
              <a:t>國家高速網路與計算中心</a:t>
            </a:r>
            <a:r>
              <a:rPr lang="en-US" altLang="zh-TW" sz="2000" smtClean="0">
                <a:latin typeface="標楷體" pitchFamily="65" charset="-120"/>
              </a:rPr>
              <a:t>(NCHC)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投影片編號版面配置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7E5251-E199-4845-872F-41D3ADE19595}" type="slidenum">
              <a:rPr lang="en-US" altLang="zh-TW" smtClean="0"/>
              <a:pPr/>
              <a:t>3</a:t>
            </a:fld>
            <a:endParaRPr lang="en-US" altLang="zh-TW" smtClean="0"/>
          </a:p>
        </p:txBody>
      </p:sp>
      <p:graphicFrame>
        <p:nvGraphicFramePr>
          <p:cNvPr id="6235" name="Group 91"/>
          <p:cNvGraphicFramePr>
            <a:graphicFrameLocks noGrp="1"/>
          </p:cNvGraphicFramePr>
          <p:nvPr/>
        </p:nvGraphicFramePr>
        <p:xfrm>
          <a:off x="457200" y="1066800"/>
          <a:ext cx="8077200" cy="5431536"/>
        </p:xfrm>
        <a:graphic>
          <a:graphicData uri="http://schemas.openxmlformats.org/drawingml/2006/table">
            <a:tbl>
              <a:tblPr/>
              <a:tblGrid>
                <a:gridCol w="2057400"/>
                <a:gridCol w="6019800"/>
              </a:tblGrid>
              <a:tr h="4508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第一天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09:30~10:30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介紹課程 與 雲端運算簡介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10:20~10:30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休息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08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10:30~12:00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Hadoop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簡介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45085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實作： 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Hadoop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單機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安裝與基本操作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12:00~13:00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午餐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41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13:00~15:00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Hadoop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Distributed File System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簡介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45085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實作： 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HDFS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指令操作練習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15:00~15:10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休息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08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15:10~16:30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Map Reduce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介紹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4826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實作： 執行 </a:t>
                      </a: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MapReduce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基本運算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</a:tbl>
          </a:graphicData>
        </a:graphic>
      </p:graphicFrame>
      <p:sp>
        <p:nvSpPr>
          <p:cNvPr id="17445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>
                <a:latin typeface="標楷體" pitchFamily="65" charset="-120"/>
              </a:rPr>
              <a:t>課程大綱 （</a:t>
            </a:r>
            <a:r>
              <a:rPr lang="en-US" altLang="zh-TW" smtClean="0">
                <a:latin typeface="標楷體" pitchFamily="65" charset="-120"/>
              </a:rPr>
              <a:t>1</a:t>
            </a:r>
            <a:r>
              <a:rPr lang="zh-TW" altLang="en-US" smtClean="0">
                <a:latin typeface="標楷體" pitchFamily="65" charset="-120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投影片編號版面配置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C36AD1-D27C-4C1C-99DC-42A7444E6374}" type="slidenum">
              <a:rPr lang="en-US" altLang="zh-TW" smtClean="0"/>
              <a:pPr/>
              <a:t>4</a:t>
            </a:fld>
            <a:endParaRPr lang="en-US" altLang="zh-TW" smtClean="0"/>
          </a:p>
        </p:txBody>
      </p:sp>
      <p:graphicFrame>
        <p:nvGraphicFramePr>
          <p:cNvPr id="7311" name="Group 143"/>
          <p:cNvGraphicFramePr>
            <a:graphicFrameLocks noGrp="1"/>
          </p:cNvGraphicFramePr>
          <p:nvPr/>
        </p:nvGraphicFramePr>
        <p:xfrm>
          <a:off x="228600" y="952500"/>
          <a:ext cx="8763000" cy="5925312"/>
        </p:xfrm>
        <a:graphic>
          <a:graphicData uri="http://schemas.openxmlformats.org/drawingml/2006/table">
            <a:tbl>
              <a:tblPr/>
              <a:tblGrid>
                <a:gridCol w="2328473"/>
                <a:gridCol w="6434527"/>
              </a:tblGrid>
              <a:tr h="395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第二天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09:00~10:10</a:t>
                      </a:r>
                      <a:endParaRPr kumimoji="1" lang="en-US" altLang="zh-TW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MapReduce 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程式設計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10:10~11:00</a:t>
                      </a:r>
                      <a:endParaRPr kumimoji="1" lang="en-US" altLang="zh-TW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實作： Hadoop 程式編譯與執行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10:20~10:30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休息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10:30~12:00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Eclipse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與 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Hadoop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的邂逅</a:t>
                      </a:r>
                      <a:endParaRPr kumimoji="1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Hadoop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應用 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-  </a:t>
                      </a: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Crawlzilla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搜尋引擎安裝與實作</a:t>
                      </a:r>
                      <a:endParaRPr kumimoji="1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12:00~13:00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午餐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13:00~14:00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Hadoop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叢集安裝設定解析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14:00~15:00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實作： 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Hadoop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叢集環境操作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15:00~15:10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休息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15:10~16:00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Hadoop_DRBL快速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佈</a:t>
                      </a:r>
                      <a:r>
                        <a:rPr kumimoji="1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屬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16:00~16:30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實作：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DRBL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快速佈屬 </a:t>
                      </a: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Hdoop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叢集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</a:tbl>
          </a:graphicData>
        </a:graphic>
      </p:graphicFrame>
      <p:sp>
        <p:nvSpPr>
          <p:cNvPr id="18475" name="Rectangle 39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65188"/>
          </a:xfrm>
        </p:spPr>
        <p:txBody>
          <a:bodyPr/>
          <a:lstStyle/>
          <a:p>
            <a:pPr eaLnBrk="1" hangingPunct="1"/>
            <a:r>
              <a:rPr lang="zh-TW" altLang="en-US" smtClean="0">
                <a:latin typeface="標楷體" pitchFamily="65" charset="-120"/>
              </a:rPr>
              <a:t>課程大綱 （</a:t>
            </a:r>
            <a:r>
              <a:rPr lang="en-US" altLang="zh-TW" smtClean="0">
                <a:latin typeface="標楷體" pitchFamily="65" charset="-120"/>
              </a:rPr>
              <a:t>2</a:t>
            </a:r>
            <a:r>
              <a:rPr lang="zh-TW" altLang="en-US" smtClean="0">
                <a:latin typeface="標楷體" pitchFamily="65" charset="-120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It’s Show Time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47671-3BD8-4B91-91D8-0C97FD52F388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341438"/>
            <a:ext cx="7772400" cy="5230812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6500"/>
              </a:lnSpc>
            </a:pPr>
            <a:r>
              <a:rPr lang="en-US" altLang="zh-TW" sz="4400" dirty="0" smtClean="0"/>
              <a:t>• </a:t>
            </a:r>
            <a:r>
              <a:rPr lang="zh-TW" altLang="en-US" sz="4400" dirty="0" smtClean="0"/>
              <a:t>名稱</a:t>
            </a:r>
            <a:endParaRPr lang="zh-TW" altLang="en-US" sz="4400" dirty="0" smtClean="0"/>
          </a:p>
          <a:p>
            <a:pPr>
              <a:lnSpc>
                <a:spcPts val="6500"/>
              </a:lnSpc>
            </a:pPr>
            <a:r>
              <a:rPr lang="en-US" altLang="zh-TW" sz="4400" dirty="0" smtClean="0"/>
              <a:t>• </a:t>
            </a:r>
            <a:r>
              <a:rPr lang="zh-TW" altLang="en-US" sz="4400" dirty="0" smtClean="0"/>
              <a:t>服務</a:t>
            </a:r>
            <a:r>
              <a:rPr lang="zh-TW" altLang="en-US" sz="4400" dirty="0" smtClean="0"/>
              <a:t>公司</a:t>
            </a:r>
            <a:r>
              <a:rPr lang="en-US" altLang="zh-TW" sz="4400" dirty="0" smtClean="0"/>
              <a:t>/</a:t>
            </a:r>
            <a:r>
              <a:rPr lang="zh-TW" altLang="en-US" sz="4400" dirty="0" smtClean="0"/>
              <a:t>就讀學校</a:t>
            </a:r>
          </a:p>
          <a:p>
            <a:pPr>
              <a:lnSpc>
                <a:spcPts val="6500"/>
              </a:lnSpc>
            </a:pPr>
            <a:r>
              <a:rPr lang="en-US" altLang="zh-TW" sz="4400" dirty="0" smtClean="0"/>
              <a:t>• </a:t>
            </a:r>
            <a:r>
              <a:rPr lang="zh-TW" altLang="en-US" sz="4400" dirty="0" smtClean="0"/>
              <a:t>報名</a:t>
            </a:r>
            <a:r>
              <a:rPr lang="zh-TW" altLang="en-US" sz="4400" dirty="0" smtClean="0"/>
              <a:t>原因</a:t>
            </a:r>
          </a:p>
          <a:p>
            <a:pPr>
              <a:lnSpc>
                <a:spcPts val="6500"/>
              </a:lnSpc>
            </a:pPr>
            <a:r>
              <a:rPr lang="en-US" altLang="zh-TW" sz="4400" dirty="0" smtClean="0"/>
              <a:t>• </a:t>
            </a:r>
            <a:r>
              <a:rPr lang="zh-TW" altLang="en-US" sz="4400" dirty="0" smtClean="0"/>
              <a:t>預期</a:t>
            </a:r>
            <a:r>
              <a:rPr lang="zh-TW" altLang="en-US" sz="4400" dirty="0" smtClean="0"/>
              <a:t>收穫</a:t>
            </a:r>
            <a:endParaRPr kumimoji="0" lang="en-US" altLang="zh-TW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雲端運算簡介20090317">
  <a:themeElements>
    <a:clrScheme name="1_雲端運算簡介20090317 8">
      <a:dk1>
        <a:srgbClr val="000000"/>
      </a:dk1>
      <a:lt1>
        <a:srgbClr val="FFFFFF"/>
      </a:lt1>
      <a:dk2>
        <a:srgbClr val="000066"/>
      </a:dk2>
      <a:lt2>
        <a:srgbClr val="808080"/>
      </a:lt2>
      <a:accent1>
        <a:srgbClr val="FBFDB3"/>
      </a:accent1>
      <a:accent2>
        <a:srgbClr val="3333CC"/>
      </a:accent2>
      <a:accent3>
        <a:srgbClr val="FFFFFF"/>
      </a:accent3>
      <a:accent4>
        <a:srgbClr val="000000"/>
      </a:accent4>
      <a:accent5>
        <a:srgbClr val="FDFED6"/>
      </a:accent5>
      <a:accent6>
        <a:srgbClr val="2D2DB9"/>
      </a:accent6>
      <a:hlink>
        <a:srgbClr val="000066"/>
      </a:hlink>
      <a:folHlink>
        <a:srgbClr val="660066"/>
      </a:folHlink>
    </a:clrScheme>
    <a:fontScheme name="1_雲端運算簡介20090317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雲端運算簡介2009031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雲端運算簡介2009031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雲端運算簡介2009031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雲端運算簡介2009031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雲端運算簡介2009031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雲端運算簡介2009031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雲端運算簡介2009031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雲端運算簡介20090317 8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FBFDB3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DFED6"/>
        </a:accent5>
        <a:accent6>
          <a:srgbClr val="2D2DB9"/>
        </a:accent6>
        <a:hlink>
          <a:srgbClr val="000066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20090323_5MapReduce原理</Template>
  <TotalTime>466</TotalTime>
  <Words>205</Words>
  <Application>Microsoft Office PowerPoint</Application>
  <PresentationFormat>如螢幕大小 (4:3)</PresentationFormat>
  <Paragraphs>66</Paragraphs>
  <Slides>5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1_雲端運算簡介20090317</vt:lpstr>
      <vt:lpstr>電腦使用資訊與課程網址</vt:lpstr>
      <vt:lpstr>雲端運算基礎課程</vt:lpstr>
      <vt:lpstr>課程大綱 （1）</vt:lpstr>
      <vt:lpstr>課程大綱 （2）</vt:lpstr>
      <vt:lpstr>It’s Show Time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00.CourseOutline</dc:title>
  <dc:creator/>
  <dc:description>雲端運算基礎課程</dc:description>
  <cp:lastModifiedBy>FaFaYang</cp:lastModifiedBy>
  <cp:revision>57</cp:revision>
  <cp:lastPrinted>1601-01-01T00:00:00Z</cp:lastPrinted>
  <dcterms:created xsi:type="dcterms:W3CDTF">1601-01-01T00:00:00Z</dcterms:created>
  <dcterms:modified xsi:type="dcterms:W3CDTF">2011-02-14T06:21:01Z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Presentation">
    <vt:lpwstr>00.CourseOutline</vt:lpwstr>
  </property>
  <property fmtid="{D5CDD505-2E9C-101B-9397-08002B2CF9AE}" pid="4" name="SlideDescription">
    <vt:lpwstr>雲端運算基礎課程</vt:lpwstr>
  </property>
</Properties>
</file>