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1"/>
  </p:notesMasterIdLst>
  <p:handoutMasterIdLst>
    <p:handoutMasterId r:id="rId112"/>
  </p:handoutMasterIdLst>
  <p:sldIdLst>
    <p:sldId id="256" r:id="rId2"/>
    <p:sldId id="401" r:id="rId3"/>
    <p:sldId id="257" r:id="rId4"/>
    <p:sldId id="259" r:id="rId5"/>
    <p:sldId id="260" r:id="rId6"/>
    <p:sldId id="380" r:id="rId7"/>
    <p:sldId id="379" r:id="rId8"/>
    <p:sldId id="381" r:id="rId9"/>
    <p:sldId id="261" r:id="rId10"/>
    <p:sldId id="382" r:id="rId11"/>
    <p:sldId id="262" r:id="rId12"/>
    <p:sldId id="383" r:id="rId13"/>
    <p:sldId id="273" r:id="rId14"/>
    <p:sldId id="378" r:id="rId15"/>
    <p:sldId id="359" r:id="rId16"/>
    <p:sldId id="399" r:id="rId17"/>
    <p:sldId id="362" r:id="rId18"/>
    <p:sldId id="360" r:id="rId19"/>
    <p:sldId id="363" r:id="rId20"/>
    <p:sldId id="364" r:id="rId21"/>
    <p:sldId id="365" r:id="rId22"/>
    <p:sldId id="366" r:id="rId23"/>
    <p:sldId id="367" r:id="rId24"/>
    <p:sldId id="368" r:id="rId25"/>
    <p:sldId id="357" r:id="rId26"/>
    <p:sldId id="384" r:id="rId27"/>
    <p:sldId id="402" r:id="rId28"/>
    <p:sldId id="403" r:id="rId29"/>
    <p:sldId id="404" r:id="rId30"/>
    <p:sldId id="405" r:id="rId31"/>
    <p:sldId id="406" r:id="rId32"/>
    <p:sldId id="407" r:id="rId33"/>
    <p:sldId id="271" r:id="rId34"/>
    <p:sldId id="350" r:id="rId35"/>
    <p:sldId id="351" r:id="rId36"/>
    <p:sldId id="352" r:id="rId37"/>
    <p:sldId id="353" r:id="rId38"/>
    <p:sldId id="354" r:id="rId39"/>
    <p:sldId id="355" r:id="rId40"/>
    <p:sldId id="356" r:id="rId41"/>
    <p:sldId id="310" r:id="rId42"/>
    <p:sldId id="311" r:id="rId43"/>
    <p:sldId id="312" r:id="rId44"/>
    <p:sldId id="313" r:id="rId45"/>
    <p:sldId id="314" r:id="rId46"/>
    <p:sldId id="315" r:id="rId47"/>
    <p:sldId id="316" r:id="rId48"/>
    <p:sldId id="317" r:id="rId49"/>
    <p:sldId id="318" r:id="rId50"/>
    <p:sldId id="319" r:id="rId51"/>
    <p:sldId id="320" r:id="rId52"/>
    <p:sldId id="321" r:id="rId53"/>
    <p:sldId id="322" r:id="rId54"/>
    <p:sldId id="323" r:id="rId55"/>
    <p:sldId id="395" r:id="rId56"/>
    <p:sldId id="325" r:id="rId57"/>
    <p:sldId id="326" r:id="rId58"/>
    <p:sldId id="327" r:id="rId59"/>
    <p:sldId id="328" r:id="rId60"/>
    <p:sldId id="329" r:id="rId61"/>
    <p:sldId id="330" r:id="rId62"/>
    <p:sldId id="331" r:id="rId63"/>
    <p:sldId id="332" r:id="rId64"/>
    <p:sldId id="333" r:id="rId65"/>
    <p:sldId id="334" r:id="rId66"/>
    <p:sldId id="396" r:id="rId67"/>
    <p:sldId id="336" r:id="rId68"/>
    <p:sldId id="337" r:id="rId69"/>
    <p:sldId id="338" r:id="rId70"/>
    <p:sldId id="339" r:id="rId71"/>
    <p:sldId id="340" r:id="rId72"/>
    <p:sldId id="341" r:id="rId73"/>
    <p:sldId id="397" r:id="rId74"/>
    <p:sldId id="343" r:id="rId75"/>
    <p:sldId id="344" r:id="rId76"/>
    <p:sldId id="345" r:id="rId77"/>
    <p:sldId id="346" r:id="rId78"/>
    <p:sldId id="347" r:id="rId79"/>
    <p:sldId id="348" r:id="rId80"/>
    <p:sldId id="393" r:id="rId81"/>
    <p:sldId id="398" r:id="rId82"/>
    <p:sldId id="279" r:id="rId83"/>
    <p:sldId id="280" r:id="rId84"/>
    <p:sldId id="281" r:id="rId85"/>
    <p:sldId id="282" r:id="rId86"/>
    <p:sldId id="283" r:id="rId87"/>
    <p:sldId id="284" r:id="rId88"/>
    <p:sldId id="285" r:id="rId89"/>
    <p:sldId id="286" r:id="rId90"/>
    <p:sldId id="287" r:id="rId91"/>
    <p:sldId id="288" r:id="rId92"/>
    <p:sldId id="289" r:id="rId93"/>
    <p:sldId id="290" r:id="rId94"/>
    <p:sldId id="291" r:id="rId95"/>
    <p:sldId id="292" r:id="rId96"/>
    <p:sldId id="293" r:id="rId97"/>
    <p:sldId id="294" r:id="rId98"/>
    <p:sldId id="295" r:id="rId99"/>
    <p:sldId id="297" r:id="rId100"/>
    <p:sldId id="298" r:id="rId101"/>
    <p:sldId id="299" r:id="rId102"/>
    <p:sldId id="300" r:id="rId103"/>
    <p:sldId id="301" r:id="rId104"/>
    <p:sldId id="302" r:id="rId105"/>
    <p:sldId id="303" r:id="rId106"/>
    <p:sldId id="305" r:id="rId107"/>
    <p:sldId id="306" r:id="rId108"/>
    <p:sldId id="309" r:id="rId109"/>
    <p:sldId id="394" r:id="rId1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2D0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406" autoAdjust="0"/>
  </p:normalViewPr>
  <p:slideViewPr>
    <p:cSldViewPr>
      <p:cViewPr varScale="1">
        <p:scale>
          <a:sx n="87" d="100"/>
          <a:sy n="87" d="100"/>
        </p:scale>
        <p:origin x="-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35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handoutMaster" Target="handoutMasters/handoutMaster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slide" Target="slides/slide109.xml"/><Relationship Id="rId115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5FEAC-64D8-4D3D-B65A-959963FF129B}" type="datetimeFigureOut">
              <a:rPr lang="zh-TW" altLang="en-US" smtClean="0"/>
              <a:pPr/>
              <a:t>2010/9/23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50E6-2D87-4D35-B20A-077C19EAC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E5B92-40BD-4D26-97E0-E5C621588345}" type="datetimeFigureOut">
              <a:rPr lang="zh-TW" altLang="en-US" smtClean="0"/>
              <a:pPr/>
              <a:t>2010/9/23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7F2DD-C85D-4E3F-AA90-E2FDC45F6C7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F2DD-C85D-4E3F-AA90-E2FDC45F6C7B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http://blog.gslin.org/archives/2009/07/25/2065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F2DD-C85D-4E3F-AA90-E2FDC45F6C7B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F2DD-C85D-4E3F-AA90-E2FDC45F6C7B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http://www.eflorenzano.com/blog/post/my-thoughts-nosql/</a:t>
            </a:r>
          </a:p>
          <a:p>
            <a:r>
              <a:rPr lang="en-US" altLang="zh-TW" dirty="0" smtClean="0"/>
              <a:t>http://nosql-database.org/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67F2DD-C85D-4E3F-AA90-E2FDC45F6C7B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3F3279D-551B-4ECD-AAF1-44C18A75FE13}" type="slidenum">
              <a:rPr lang="en-US" altLang="zh-TW" sz="1200">
                <a:latin typeface="Arial" charset="0"/>
              </a:rPr>
              <a:pPr algn="r"/>
              <a:t>35</a:t>
            </a:fld>
            <a:endParaRPr lang="en-US" altLang="zh-TW" sz="1200">
              <a:latin typeface="Arial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>
              <a:ea typeface="新細明體" charset="-12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hyperlink" Target="http://hadoop.apache.org/hbase/" TargetMode="External"/><Relationship Id="rId4" Type="http://schemas.openxmlformats.org/officeDocument/2006/relationships/image" Target="../media/image6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21388"/>
            <a:ext cx="774065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01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better_tree"/>
          <p:cNvPicPr>
            <a:picLocks noChangeAspect="1" noChangeArrowheads="1"/>
          </p:cNvPicPr>
          <p:nvPr/>
        </p:nvPicPr>
        <p:blipFill>
          <a:blip r:embed="rId4">
            <a:lum bright="9000" contrast="35000"/>
          </a:blip>
          <a:srcRect/>
          <a:stretch>
            <a:fillRect/>
          </a:stretch>
        </p:blipFill>
        <p:spPr bwMode="auto">
          <a:xfrm>
            <a:off x="7740650" y="5522913"/>
            <a:ext cx="1403350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HBas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619250" cy="1177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98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857365"/>
            <a:ext cx="7772400" cy="174308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>
              <a:defRPr sz="4800" b="1" cap="none" spc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</a:defRPr>
            </a:lvl1pPr>
          </a:lstStyle>
          <a:p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>
                <a:solidFill>
                  <a:srgbClr val="0033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zh-TW" altLang="en-US" smtClean="0"/>
              <a:t>按一下以編輯母片副標題樣式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7921C25A-8B25-4427-9E26-724AEA07D399}" type="datetime1">
              <a:rPr lang="zh-TW" altLang="en-US" smtClean="0"/>
              <a:t>2010/9/23</a:t>
            </a:fld>
            <a:endParaRPr lang="zh-TW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zh-TW" alt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kumimoji="0" sz="1400" b="0">
                <a:effectLst/>
                <a:latin typeface="Times New Roman" pitchFamily="18" charset="0"/>
                <a:ea typeface="新細明體" pitchFamily="18" charset="-120"/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2AE044-09D8-465B-9C79-639EF2AB6D2B}" type="datetime1">
              <a:rPr lang="zh-TW" altLang="en-US" smtClean="0"/>
              <a:t>2010/9/23</a:t>
            </a:fld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4348" y="1857364"/>
            <a:ext cx="7772400" cy="2290769"/>
          </a:xfrm>
        </p:spPr>
        <p:txBody>
          <a:bodyPr anchor="t"/>
          <a:lstStyle>
            <a:lvl1pPr algn="ctr">
              <a:defRPr sz="7200" b="1" cap="none" baseline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14348" y="4286256"/>
            <a:ext cx="7772400" cy="1500187"/>
          </a:xfrm>
        </p:spPr>
        <p:txBody>
          <a:bodyPr anchor="t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aseline="0">
                <a:latin typeface="Arial" pitchFamily="34" charset="0"/>
                <a:ea typeface="標楷體" pitchFamily="65" charset="-12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  <a:endParaRPr lang="en-US" altLang="zh-TW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194F7E-38DD-4F31-93CD-41772B2C3191}" type="datetime1">
              <a:rPr lang="zh-TW" altLang="en-US" smtClean="0"/>
              <a:t>2010/9/23</a:t>
            </a:fld>
            <a:endParaRPr lang="zh-TW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810000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810000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A0C66D-C210-4A0C-9198-13686A04F988}" type="datetime1">
              <a:rPr lang="zh-TW" altLang="en-US" smtClean="0"/>
              <a:t>2010/9/23</a:t>
            </a:fld>
            <a:endParaRPr lang="zh-TW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TW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AC88A6-5440-496C-8879-296869DBF8CC}" type="slidenum">
              <a:rPr lang="zh-TW" altLang="en-US"/>
              <a:pPr/>
              <a:t>‹#›</a:t>
            </a:fld>
            <a:endParaRPr lang="en-US" alt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3C5E870-504D-4F66-A14E-27555B901CCB}" type="datetime1">
              <a:rPr lang="zh-TW" altLang="en-US" smtClean="0"/>
              <a:t>2010/9/23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86518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685800" y="1341438"/>
            <a:ext cx="7772400" cy="4754562"/>
          </a:xfrm>
        </p:spPr>
        <p:txBody>
          <a:bodyPr/>
          <a:lstStyle/>
          <a:p>
            <a:pPr lvl="0"/>
            <a:endParaRPr lang="zh-TW" alt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3A5A8-CD17-43B1-9FBD-33D168435DCE}" type="datetime1">
              <a:rPr lang="zh-TW" altLang="en-US" smtClean="0"/>
              <a:t>2010/9/23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C0A25-C359-42FA-9E50-1E5B96E8D32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86518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341438"/>
            <a:ext cx="3810000" cy="47545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810000" cy="47545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2EDF3-9585-452A-BE62-818475A039B7}" type="datetime1">
              <a:rPr lang="zh-TW" altLang="en-US" smtClean="0"/>
              <a:t>2010/9/23</a:t>
            </a:fld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56080-0C3A-40DC-AD2E-070E9A0F6561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86518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341438"/>
            <a:ext cx="3810000" cy="47545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3810000" cy="23002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794125"/>
            <a:ext cx="3810000" cy="23018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73766-495B-4145-8383-D6BA5BC80941}" type="datetime1">
              <a:rPr lang="zh-TW" altLang="en-US" smtClean="0"/>
              <a:t>2010/9/23</a:t>
            </a:fld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916EE-8038-4CAD-9596-34D9D0EE1FB3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://hadoop.apache.org/hbase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0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0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7724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 smtClean="0">
                <a:ea typeface="新細明體" pitchFamily="18" charset="-120"/>
              </a:defRPr>
            </a:lvl1pPr>
          </a:lstStyle>
          <a:p>
            <a:fld id="{1E67DC7A-44DA-4F1F-9F93-4A443403996E}" type="datetime1">
              <a:rPr lang="zh-TW" altLang="en-US" smtClean="0"/>
              <a:t>2010/9/23</a:t>
            </a:fld>
            <a:endParaRPr lang="zh-TW" altLang="en-US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smtClean="0">
                <a:ea typeface="新細明體" pitchFamily="18" charset="-120"/>
              </a:defRPr>
            </a:lvl1pPr>
          </a:lstStyle>
          <a:p>
            <a:endParaRPr lang="zh-TW" altLang="en-US"/>
          </a:p>
        </p:txBody>
      </p:sp>
      <p:sp>
        <p:nvSpPr>
          <p:cNvPr id="92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33" name="Picture 12" descr="HBase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359525"/>
            <a:ext cx="6842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9pPr>
    </p:titleStyle>
    <p:bodyStyle>
      <a:lvl1pPr marL="609600" indent="-609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Font typeface="Wingdings" pitchFamily="2" charset="2"/>
        <a:buChar char="l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990600" indent="-5334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SzPct val="75000"/>
        <a:buFont typeface="Wingdings" pitchFamily="2" charset="2"/>
        <a:buChar char="u"/>
        <a:defRPr kumimoji="1" sz="2800">
          <a:solidFill>
            <a:srgbClr val="45033A"/>
          </a:solidFill>
          <a:latin typeface="+mn-lt"/>
          <a:ea typeface="+mn-ea"/>
        </a:defRPr>
      </a:lvl2pPr>
      <a:lvl3pPr marL="1371600" indent="-4572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SzPct val="50000"/>
        <a:buFont typeface="Wingdings" pitchFamily="2" charset="2"/>
        <a:buChar char="n"/>
        <a:defRPr kumimoji="1" sz="2400">
          <a:solidFill>
            <a:srgbClr val="800000"/>
          </a:solidFill>
          <a:latin typeface="+mn-lt"/>
          <a:ea typeface="+mn-ea"/>
        </a:defRPr>
      </a:lvl3pPr>
      <a:lvl4pPr marL="1752600" indent="-3810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hyperlink" Target="http://secuse.nchc.org.tw/hbase/scantablehtml.php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ocalhost/hbase/scantablehtml.php" TargetMode="Externa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hadoop.apache.org/hbase/" TargetMode="External"/><Relationship Id="rId7" Type="http://schemas.openxmlformats.org/officeDocument/2006/relationships/hyperlink" Target="http://aws.amazon.com/simpledb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acebook.com/" TargetMode="External"/><Relationship Id="rId5" Type="http://schemas.openxmlformats.org/officeDocument/2006/relationships/hyperlink" Target="http://incubator.apache.org/cassandra/" TargetMode="External"/><Relationship Id="rId4" Type="http://schemas.openxmlformats.org/officeDocument/2006/relationships/hyperlink" Target="http://www.yahoo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etup.com/" TargetMode="External"/><Relationship Id="rId7" Type="http://schemas.openxmlformats.org/officeDocument/2006/relationships/hyperlink" Target="http://wiki.apache.org/hadoop/Hbase/PoweredBy" TargetMode="External"/><Relationship Id="rId2" Type="http://schemas.openxmlformats.org/officeDocument/2006/relationships/hyperlink" Target="http://www.kalooga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ahoo.com/" TargetMode="External"/><Relationship Id="rId5" Type="http://schemas.openxmlformats.org/officeDocument/2006/relationships/hyperlink" Target="http://trendmicro.com/" TargetMode="External"/><Relationship Id="rId4" Type="http://schemas.openxmlformats.org/officeDocument/2006/relationships/hyperlink" Target="http://www.streamy.com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nchc.org.tw/cloud/wiki/waue/2010/HbaseThrif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hyperlink" Target="http://trac.nchc.org.tw/cloud/wiki/waue/2010/HbaseThrift" TargetMode="Externa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2100277"/>
          </a:xfrm>
        </p:spPr>
        <p:txBody>
          <a:bodyPr/>
          <a:lstStyle/>
          <a:p>
            <a:r>
              <a:rPr lang="en-US" altLang="zh-TW" sz="7200" dirty="0" smtClean="0"/>
              <a:t>HBase </a:t>
            </a:r>
            <a:r>
              <a:rPr lang="zh-TW" altLang="en-US" sz="7200" dirty="0" smtClean="0"/>
              <a:t>資料庫應用 </a:t>
            </a:r>
            <a:r>
              <a:rPr lang="en-US" altLang="zh-TW" sz="7200" dirty="0" smtClean="0"/>
              <a:t> </a:t>
            </a:r>
            <a:endParaRPr lang="zh-TW" altLang="en-US" sz="72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5986482" cy="1352544"/>
          </a:xfrm>
        </p:spPr>
        <p:txBody>
          <a:bodyPr/>
          <a:lstStyle/>
          <a:p>
            <a:pPr>
              <a:defRPr/>
            </a:pPr>
            <a:r>
              <a:rPr lang="zh-TW" altLang="en-US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王耀聰 陳威宇</a:t>
            </a:r>
          </a:p>
          <a:p>
            <a:pPr>
              <a:defRPr/>
            </a:pPr>
            <a:r>
              <a:rPr lang="en-US" altLang="zh-TW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Jazz@nchc.org.tw</a:t>
            </a:r>
          </a:p>
          <a:p>
            <a:pPr>
              <a:defRPr/>
            </a:pPr>
            <a:r>
              <a:rPr lang="en-US" altLang="zh-TW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waue@nchc.org.tw</a:t>
            </a:r>
            <a:endParaRPr lang="zh-TW" altLang="en-U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zh-TW" altLang="en-US" sz="2400" dirty="0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357290" y="3643314"/>
            <a:ext cx="64008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TW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標楷體" pitchFamily="65" charset="-120"/>
              </a:rPr>
              <a:t>&lt; V 0.20 &gt;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786314" y="357166"/>
            <a:ext cx="411481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altLang="zh-TW" sz="36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Hadoop </a:t>
            </a:r>
            <a:r>
              <a:rPr lang="zh-TW" altLang="en-US" sz="36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進階課程</a:t>
            </a:r>
            <a:endParaRPr lang="en-US" altLang="zh-TW" sz="3600" b="1" dirty="0">
              <a:solidFill>
                <a:schemeClr val="accent1">
                  <a:lumMod val="25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key-value System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key-value </a:t>
            </a:r>
            <a:r>
              <a:rPr lang="en-US" dirty="0" err="1" smtClean="0"/>
              <a:t>DataBase</a:t>
            </a:r>
            <a:r>
              <a:rPr lang="en-US" dirty="0" smtClean="0"/>
              <a:t> -&gt; Distributed key-value </a:t>
            </a:r>
            <a:r>
              <a:rPr lang="en-US" dirty="0" err="1" smtClean="0"/>
              <a:t>DataBase</a:t>
            </a:r>
            <a:endParaRPr lang="en-US" dirty="0" smtClean="0"/>
          </a:p>
          <a:p>
            <a:r>
              <a:rPr lang="zh-TW" altLang="en-US" dirty="0" smtClean="0"/>
              <a:t>加強 </a:t>
            </a:r>
            <a:r>
              <a:rPr lang="en-US" altLang="zh-TW" dirty="0" smtClean="0"/>
              <a:t>key-value </a:t>
            </a:r>
            <a:r>
              <a:rPr lang="zh-TW" altLang="en-US" dirty="0" smtClean="0"/>
              <a:t>架構的 </a:t>
            </a:r>
            <a:r>
              <a:rPr lang="en-US" altLang="zh-TW" dirty="0" smtClean="0"/>
              <a:t>scalability</a:t>
            </a:r>
            <a:r>
              <a:rPr lang="zh-TW" altLang="en-US" dirty="0" smtClean="0"/>
              <a:t>，使得增加機器就可以增加容量與頻寬</a:t>
            </a:r>
            <a:endParaRPr lang="en-US" altLang="zh-TW" dirty="0" smtClean="0"/>
          </a:p>
          <a:p>
            <a:r>
              <a:rPr lang="zh-TW" altLang="en-US" dirty="0" smtClean="0"/>
              <a:t>適合管理大量分散於不同主機的資料</a:t>
            </a:r>
            <a:endParaRPr lang="en-US" dirty="0" smtClean="0"/>
          </a:p>
          <a:p>
            <a:r>
              <a:rPr lang="zh-TW" altLang="en-US" dirty="0" smtClean="0"/>
              <a:t>通稱為 </a:t>
            </a:r>
            <a:r>
              <a:rPr lang="en-US" altLang="zh-TW" dirty="0" err="1" smtClean="0"/>
              <a:t>NoSQL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DataBase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178047C-D083-4D28-B5C2-482A6079DEE1}" type="slidenum">
              <a:rPr lang="zh-TW" altLang="en-US"/>
              <a:pPr/>
              <a:t>100</a:t>
            </a:fld>
            <a:endParaRPr lang="en-US" altLang="zh-TW"/>
          </a:p>
        </p:txBody>
      </p:sp>
      <p:sp>
        <p:nvSpPr>
          <p:cNvPr id="71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BFB159A-EE7A-4B0C-B799-F6CDE63E062A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100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4. </a:t>
            </a:r>
            <a:r>
              <a:rPr lang="zh-TW" altLang="en-US" dirty="0" smtClean="0"/>
              <a:t>回顧</a:t>
            </a:r>
            <a:r>
              <a:rPr lang="en-US" altLang="zh-TW" dirty="0" smtClean="0"/>
              <a:t> </a:t>
            </a:r>
            <a:r>
              <a:rPr lang="en-US" altLang="zh-TW" dirty="0"/>
              <a:t>Transactional HBase</a:t>
            </a:r>
          </a:p>
        </p:txBody>
      </p:sp>
      <p:sp>
        <p:nvSpPr>
          <p:cNvPr id="33485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341438"/>
            <a:ext cx="7989888" cy="2663825"/>
          </a:xfrm>
        </p:spPr>
        <p:txBody>
          <a:bodyPr/>
          <a:lstStyle/>
          <a:p>
            <a:pPr marL="609600" indent="-609600"/>
            <a:r>
              <a:rPr lang="en-US" altLang="zh-TW" sz="2800"/>
              <a:t>Indexed Table = Secondary Index = Transactional HBase </a:t>
            </a:r>
          </a:p>
          <a:p>
            <a:pPr marL="609600" indent="-609600"/>
            <a:r>
              <a:rPr lang="zh-TW" altLang="en-US" sz="2800"/>
              <a:t>內容與原本</a:t>
            </a:r>
            <a:r>
              <a:rPr lang="en-US" altLang="zh-TW" sz="2800"/>
              <a:t>table </a:t>
            </a:r>
            <a:r>
              <a:rPr lang="zh-TW" altLang="en-US" sz="2800"/>
              <a:t>相似的另一張</a:t>
            </a:r>
            <a:r>
              <a:rPr lang="en-US" altLang="zh-TW" sz="2800"/>
              <a:t>table</a:t>
            </a:r>
            <a:r>
              <a:rPr lang="zh-TW" altLang="en-US" sz="2800"/>
              <a:t>，但</a:t>
            </a:r>
            <a:r>
              <a:rPr lang="en-US" altLang="zh-TW" sz="2800"/>
              <a:t>key </a:t>
            </a:r>
            <a:r>
              <a:rPr lang="zh-TW" altLang="en-US" sz="2800"/>
              <a:t>不同，利於排列內容 </a:t>
            </a:r>
          </a:p>
        </p:txBody>
      </p:sp>
      <p:graphicFrame>
        <p:nvGraphicFramePr>
          <p:cNvPr id="292868" name="Group 4"/>
          <p:cNvGraphicFramePr>
            <a:graphicFrameLocks noGrp="1"/>
          </p:cNvGraphicFramePr>
          <p:nvPr>
            <p:ph sz="quarter" idx="4294967295"/>
          </p:nvPr>
        </p:nvGraphicFramePr>
        <p:xfrm>
          <a:off x="611188" y="4149725"/>
          <a:ext cx="3806825" cy="2248218"/>
        </p:xfrm>
        <a:graphic>
          <a:graphicData uri="http://schemas.openxmlformats.org/drawingml/2006/table">
            <a:tbl>
              <a:tblPr/>
              <a:tblGrid>
                <a:gridCol w="358775"/>
                <a:gridCol w="1149350"/>
                <a:gridCol w="795337"/>
                <a:gridCol w="1503363"/>
              </a:tblGrid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name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price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description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apple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orig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ooo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banana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vvvv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tomato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uu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92900" name="Group 36"/>
          <p:cNvGraphicFramePr>
            <a:graphicFrameLocks noGrp="1"/>
          </p:cNvGraphicFramePr>
          <p:nvPr>
            <p:ph sz="quarter" idx="4294967295"/>
          </p:nvPr>
        </p:nvGraphicFramePr>
        <p:xfrm>
          <a:off x="5076825" y="4149725"/>
          <a:ext cx="3810000" cy="2315846"/>
        </p:xfrm>
        <a:graphic>
          <a:graphicData uri="http://schemas.openxmlformats.org/drawingml/2006/table">
            <a:tbl>
              <a:tblPr/>
              <a:tblGrid>
                <a:gridCol w="358775"/>
                <a:gridCol w="1150938"/>
                <a:gridCol w="795337"/>
                <a:gridCol w="1504950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name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price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description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orig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ooo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tomato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uu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apple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banana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vvvv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2932" name="AutoShape 68"/>
          <p:cNvSpPr>
            <a:spLocks noChangeArrowheads="1"/>
          </p:cNvSpPr>
          <p:nvPr/>
        </p:nvSpPr>
        <p:spPr bwMode="auto">
          <a:xfrm>
            <a:off x="4500563" y="4221163"/>
            <a:ext cx="431800" cy="6477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6699FF">
              <a:alpha val="70195"/>
            </a:srgbClr>
          </a:solidFill>
          <a:ln w="19050" algn="ctr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TW" altLang="en-US" sz="2400">
              <a:latin typeface="Times New Roman" pitchFamily="18" charset="0"/>
            </a:endParaRPr>
          </a:p>
        </p:txBody>
      </p:sp>
      <p:sp>
        <p:nvSpPr>
          <p:cNvPr id="292933" name="Text Box 69"/>
          <p:cNvSpPr txBox="1">
            <a:spLocks noChangeArrowheads="1"/>
          </p:cNvSpPr>
          <p:nvPr/>
        </p:nvSpPr>
        <p:spPr bwMode="auto">
          <a:xfrm>
            <a:off x="5076825" y="3429000"/>
            <a:ext cx="2016125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>
                <a:latin typeface="Times New Roman" pitchFamily="18" charset="0"/>
              </a:rPr>
              <a:t>Indexed Table</a:t>
            </a:r>
          </a:p>
        </p:txBody>
      </p:sp>
      <p:sp>
        <p:nvSpPr>
          <p:cNvPr id="334919" name="Text Box 70"/>
          <p:cNvSpPr txBox="1">
            <a:spLocks noChangeArrowheads="1"/>
          </p:cNvSpPr>
          <p:nvPr/>
        </p:nvSpPr>
        <p:spPr bwMode="auto">
          <a:xfrm>
            <a:off x="611188" y="3500438"/>
            <a:ext cx="2016125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>
                <a:latin typeface="Times New Roman" pitchFamily="18" charset="0"/>
              </a:rPr>
              <a:t>Primary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2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2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2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2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932" grpId="0" animBg="1"/>
      <p:bldP spid="292933" grpId="0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FA010D-DD7F-4CAA-9D7B-29F2A6994368}" type="slidenum">
              <a:rPr lang="zh-TW" altLang="en-US"/>
              <a:pPr/>
              <a:t>101</a:t>
            </a:fld>
            <a:endParaRPr lang="en-US" altLang="zh-TW"/>
          </a:p>
        </p:txBody>
      </p:sp>
      <p:sp>
        <p:nvSpPr>
          <p:cNvPr id="5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2F7C306-6525-48B4-BBDC-B97AC45D1EF4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101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762000" indent="-762000"/>
            <a:r>
              <a:rPr kumimoji="0" lang="en-US" altLang="zh-TW" sz="4000" dirty="0" smtClean="0"/>
              <a:t>3.3.4.</a:t>
            </a:r>
            <a:r>
              <a:rPr lang="zh-TW" altLang="en-US" sz="4000" dirty="0" smtClean="0"/>
              <a:t>回顧： </a:t>
            </a:r>
            <a:r>
              <a:rPr lang="en-US" altLang="zh-TW" sz="4000" dirty="0" smtClean="0"/>
              <a:t>Transactional </a:t>
            </a:r>
            <a:r>
              <a:rPr lang="en-US" altLang="zh-TW" sz="4000" dirty="0"/>
              <a:t>HBase</a:t>
            </a:r>
            <a:br>
              <a:rPr lang="en-US" altLang="zh-TW" sz="4000" dirty="0"/>
            </a:br>
            <a:r>
              <a:rPr lang="zh-TW" altLang="en-US" sz="4000" dirty="0"/>
              <a:t>環境設定</a:t>
            </a:r>
          </a:p>
        </p:txBody>
      </p:sp>
      <p:sp>
        <p:nvSpPr>
          <p:cNvPr id="3358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500313"/>
            <a:ext cx="7772400" cy="4000500"/>
          </a:xfrm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/>
              <a:t>    &lt;property&gt;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/>
              <a:t>        &lt;name&gt; </a:t>
            </a:r>
            <a:r>
              <a:rPr lang="en-US" altLang="zh-TW" sz="2000" b="1">
                <a:solidFill>
                  <a:srgbClr val="FF0000"/>
                </a:solidFill>
              </a:rPr>
              <a:t>hbase.regionserver.class </a:t>
            </a:r>
            <a:r>
              <a:rPr lang="en-US" altLang="zh-TW" sz="2000"/>
              <a:t>&lt;/name&gt;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/>
              <a:t>        &lt;value&gt; </a:t>
            </a:r>
            <a:r>
              <a:rPr lang="en-US" altLang="zh-TW" sz="2000">
                <a:solidFill>
                  <a:srgbClr val="7030A0"/>
                </a:solidFill>
              </a:rPr>
              <a:t>org.apache.hadoop.hbase.ipc.IndexedRegionInterface</a:t>
            </a:r>
            <a:r>
              <a:rPr lang="en-US" altLang="zh-TW" sz="2000"/>
              <a:t> &lt;/value&gt;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/>
              <a:t>    &lt;/property&gt;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/>
              <a:t>    &lt;property&gt;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/>
              <a:t>        &lt;name&gt; </a:t>
            </a:r>
            <a:r>
              <a:rPr lang="en-US" altLang="zh-TW" sz="2000" b="1">
                <a:solidFill>
                  <a:srgbClr val="FF0000"/>
                </a:solidFill>
              </a:rPr>
              <a:t>hbase.regionserver.impl </a:t>
            </a:r>
            <a:r>
              <a:rPr lang="en-US" altLang="zh-TW" sz="2000"/>
              <a:t>&lt;/name&gt;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/>
              <a:t>        &lt;value&gt;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>
                <a:solidFill>
                  <a:srgbClr val="7030A0"/>
                </a:solidFill>
              </a:rPr>
              <a:t>org.apache.hadoop.hbase.regionserver.tableindexed.IndexedRegionServer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/>
              <a:t>        &lt;/value&gt;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/>
              <a:t>    &lt;/property&gt;</a:t>
            </a:r>
            <a:endParaRPr lang="zh-TW" altLang="en-US" sz="2000"/>
          </a:p>
        </p:txBody>
      </p:sp>
      <p:sp>
        <p:nvSpPr>
          <p:cNvPr id="335877" name="Text Box 4"/>
          <p:cNvSpPr txBox="1">
            <a:spLocks noChangeArrowheads="1"/>
          </p:cNvSpPr>
          <p:nvPr/>
        </p:nvSpPr>
        <p:spPr bwMode="auto">
          <a:xfrm>
            <a:off x="755650" y="1557338"/>
            <a:ext cx="7632700" cy="8223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zh-TW" altLang="en-US" sz="24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需在 </a:t>
            </a:r>
            <a:r>
              <a:rPr lang="en-US" altLang="zh-TW" sz="2400">
                <a:solidFill>
                  <a:srgbClr val="0033CC"/>
                </a:solidFill>
                <a:latin typeface="標楷體" pitchFamily="65" charset="-120"/>
                <a:ea typeface="標楷體" pitchFamily="65" charset="-120"/>
              </a:rPr>
              <a:t>$HBASE_INSTALL_DIR/conf/hbase-site.xml</a:t>
            </a:r>
            <a:r>
              <a:rPr lang="en-US" altLang="zh-TW" sz="24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24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檔內</a:t>
            </a:r>
          </a:p>
          <a:p>
            <a:pPr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zh-TW" altLang="en-US" sz="2400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增加兩項內容</a:t>
            </a:r>
            <a:endParaRPr lang="zh-TW" altLang="en-US" sz="240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769A28-0386-483D-A9A0-1083C7781EA9}" type="slidenum">
              <a:rPr lang="zh-TW" altLang="en-US"/>
              <a:pPr/>
              <a:t>102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8B6C1B5-F63D-4A1E-A621-CD44588BFF7B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102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8467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4.1 </a:t>
            </a:r>
            <a:r>
              <a:rPr lang="zh-TW" altLang="en-US" dirty="0"/>
              <a:t>建立</a:t>
            </a:r>
            <a:r>
              <a:rPr lang="en-US" altLang="zh-TW" dirty="0"/>
              <a:t>Indexed Table</a:t>
            </a:r>
          </a:p>
        </p:txBody>
      </p:sp>
      <p:sp>
        <p:nvSpPr>
          <p:cNvPr id="324612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1412875"/>
            <a:ext cx="8785225" cy="5040313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/>
              <a:t>public class </a:t>
            </a:r>
            <a:r>
              <a:rPr lang="en-US" altLang="zh-TW" sz="2000" dirty="0" smtClean="0"/>
              <a:t>tcrc4SortTurnover </a:t>
            </a:r>
            <a:r>
              <a:rPr lang="en-US" altLang="zh-TW" sz="2000" dirty="0"/>
              <a:t>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/>
              <a:t>public void </a:t>
            </a:r>
            <a:r>
              <a:rPr lang="en-US" altLang="zh-TW" sz="2000" dirty="0" err="1"/>
              <a:t>addIndexToTurnover</a:t>
            </a:r>
            <a:r>
              <a:rPr lang="en-US" altLang="zh-TW" sz="2000" dirty="0"/>
              <a:t>(String </a:t>
            </a:r>
            <a:r>
              <a:rPr lang="en-US" altLang="zh-TW" sz="2000" dirty="0" err="1"/>
              <a:t>OriTable</a:t>
            </a:r>
            <a:r>
              <a:rPr lang="en-US" altLang="zh-TW" sz="2000" dirty="0"/>
              <a:t>, String </a:t>
            </a:r>
            <a:r>
              <a:rPr lang="en-US" altLang="zh-TW" sz="2000" dirty="0" err="1"/>
              <a:t>IndexID</a:t>
            </a:r>
            <a:r>
              <a:rPr lang="en-US" altLang="zh-TW" sz="2000" dirty="0"/>
              <a:t>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/>
              <a:t>	String </a:t>
            </a:r>
            <a:r>
              <a:rPr lang="en-US" altLang="zh-TW" sz="2000" dirty="0" err="1"/>
              <a:t>OriColumn</a:t>
            </a:r>
            <a:r>
              <a:rPr lang="en-US" altLang="zh-TW" sz="2000" dirty="0"/>
              <a:t>) throws </a:t>
            </a:r>
            <a:r>
              <a:rPr lang="en-US" altLang="zh-TW" sz="2000" dirty="0" err="1"/>
              <a:t>IOException</a:t>
            </a:r>
            <a:r>
              <a:rPr lang="en-US" altLang="zh-TW" sz="2000" dirty="0"/>
              <a:t>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err="1"/>
              <a:t>HBaseConfiguration</a:t>
            </a:r>
            <a:r>
              <a:rPr lang="en-US" altLang="zh-TW" sz="2000" dirty="0"/>
              <a:t> conf = new </a:t>
            </a:r>
            <a:r>
              <a:rPr lang="en-US" altLang="zh-TW" sz="2000" dirty="0" err="1"/>
              <a:t>HBaseConfiguration</a:t>
            </a:r>
            <a:r>
              <a:rPr lang="en-US" altLang="zh-TW" sz="2000" dirty="0"/>
              <a:t>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err="1"/>
              <a:t>conf.addResource</a:t>
            </a:r>
            <a:r>
              <a:rPr lang="en-US" altLang="zh-TW" sz="2000" dirty="0"/>
              <a:t>(new Path("/opt/</a:t>
            </a:r>
            <a:r>
              <a:rPr lang="en-US" altLang="zh-TW" sz="2000" dirty="0" err="1"/>
              <a:t>hbase</a:t>
            </a:r>
            <a:r>
              <a:rPr lang="en-US" altLang="zh-TW" sz="2000" dirty="0"/>
              <a:t>/conf/hbase-site.xml"));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err="1"/>
              <a:t>IndexedTableAdmin</a:t>
            </a:r>
            <a:r>
              <a:rPr lang="en-US" altLang="zh-TW" sz="2000" dirty="0"/>
              <a:t> admin = new </a:t>
            </a:r>
            <a:r>
              <a:rPr lang="en-US" altLang="zh-TW" sz="2000" dirty="0" err="1"/>
              <a:t>IndexedTableAdmin</a:t>
            </a:r>
            <a:r>
              <a:rPr lang="en-US" altLang="zh-TW" sz="2000" dirty="0"/>
              <a:t>(conf);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err="1"/>
              <a:t>admin.addIndex</a:t>
            </a:r>
            <a:r>
              <a:rPr lang="en-US" altLang="zh-TW" sz="2000" dirty="0"/>
              <a:t>(</a:t>
            </a:r>
            <a:r>
              <a:rPr lang="en-US" altLang="zh-TW" sz="2000" dirty="0" err="1"/>
              <a:t>Bytes.toBytes</a:t>
            </a:r>
            <a:r>
              <a:rPr lang="en-US" altLang="zh-TW" sz="2000" dirty="0"/>
              <a:t>(</a:t>
            </a:r>
            <a:r>
              <a:rPr lang="en-US" altLang="zh-TW" sz="2000" dirty="0" err="1"/>
              <a:t>OriTable</a:t>
            </a:r>
            <a:r>
              <a:rPr lang="en-US" altLang="zh-TW" sz="2000" dirty="0"/>
              <a:t>), new </a:t>
            </a:r>
            <a:r>
              <a:rPr lang="en-US" altLang="zh-TW" sz="2000" dirty="0" err="1"/>
              <a:t>IndexSpecification</a:t>
            </a:r>
            <a:r>
              <a:rPr lang="en-US" altLang="zh-TW" sz="2000" dirty="0"/>
              <a:t>(</a:t>
            </a:r>
            <a:r>
              <a:rPr lang="en-US" altLang="zh-TW" sz="2000" dirty="0" err="1"/>
              <a:t>IndexID</a:t>
            </a:r>
            <a:r>
              <a:rPr lang="en-US" altLang="zh-TW" sz="2000" dirty="0"/>
              <a:t>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/>
              <a:t>		</a:t>
            </a:r>
            <a:r>
              <a:rPr lang="en-US" altLang="zh-TW" sz="2000" dirty="0" err="1"/>
              <a:t>Bytes.toBytes</a:t>
            </a:r>
            <a:r>
              <a:rPr lang="en-US" altLang="zh-TW" sz="2000" dirty="0"/>
              <a:t>(</a:t>
            </a:r>
            <a:r>
              <a:rPr lang="en-US" altLang="zh-TW" sz="2000" dirty="0" err="1"/>
              <a:t>OriColumn</a:t>
            </a:r>
            <a:r>
              <a:rPr lang="en-US" altLang="zh-TW" sz="2000" dirty="0"/>
              <a:t>)));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/>
              <a:t>public static void main(String[] </a:t>
            </a:r>
            <a:r>
              <a:rPr lang="en-US" altLang="zh-TW" sz="2000" dirty="0" err="1"/>
              <a:t>args</a:t>
            </a:r>
            <a:r>
              <a:rPr lang="en-US" altLang="zh-TW" sz="2000" dirty="0"/>
              <a:t>) throws </a:t>
            </a:r>
            <a:r>
              <a:rPr lang="en-US" altLang="zh-TW" sz="2000" dirty="0" err="1"/>
              <a:t>IOException</a:t>
            </a:r>
            <a:r>
              <a:rPr lang="en-US" altLang="zh-TW" sz="2000" dirty="0"/>
              <a:t>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/>
              <a:t>tcrc4SortTurnover </a:t>
            </a:r>
            <a:r>
              <a:rPr lang="en-US" altLang="zh-TW" sz="2000" dirty="0" err="1"/>
              <a:t>tt</a:t>
            </a:r>
            <a:r>
              <a:rPr lang="en-US" altLang="zh-TW" sz="2000" dirty="0"/>
              <a:t> = new </a:t>
            </a:r>
            <a:r>
              <a:rPr lang="en-US" altLang="zh-TW" sz="2000" dirty="0" smtClean="0"/>
              <a:t>tcrc4SortTurnover</a:t>
            </a:r>
            <a:r>
              <a:rPr lang="en-US" altLang="zh-TW" sz="2000" dirty="0"/>
              <a:t>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err="1"/>
              <a:t>tt.addIndexToTurnover</a:t>
            </a:r>
            <a:r>
              <a:rPr lang="en-US" altLang="zh-TW" sz="2000" dirty="0" smtClean="0"/>
              <a:t>("</a:t>
            </a:r>
            <a:r>
              <a:rPr lang="en-US" altLang="zh-TW" sz="2000" dirty="0" err="1" smtClean="0"/>
              <a:t>tcrc</a:t>
            </a:r>
            <a:r>
              <a:rPr lang="en-US" altLang="zh-TW" sz="2000" dirty="0" smtClean="0"/>
              <a:t>", </a:t>
            </a:r>
            <a:r>
              <a:rPr lang="en-US" altLang="zh-TW" sz="2000" dirty="0"/>
              <a:t>"Sum", "</a:t>
            </a:r>
            <a:r>
              <a:rPr lang="en-US" altLang="zh-TW" sz="2000" dirty="0" err="1"/>
              <a:t>Turnover:Sum</a:t>
            </a:r>
            <a:r>
              <a:rPr lang="en-US" altLang="zh-TW" sz="2000" dirty="0"/>
              <a:t>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err="1"/>
              <a:t>tt.readSortedValGreater</a:t>
            </a:r>
            <a:r>
              <a:rPr lang="en-US" altLang="zh-TW" sz="2000" dirty="0"/>
              <a:t>("130");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/>
              <a:t>}}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556360-F289-4140-9E05-A4817578FA71}" type="slidenum">
              <a:rPr lang="zh-TW" altLang="en-US"/>
              <a:pPr/>
              <a:t>103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62308DE-EA15-4268-9596-AC001040F4C7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103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74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3.3.4.1 </a:t>
            </a:r>
            <a:r>
              <a:rPr kumimoji="0" lang="en-US" altLang="zh-TW" dirty="0"/>
              <a:t>I</a:t>
            </a:r>
            <a:r>
              <a:rPr lang="en-US" altLang="zh-TW" dirty="0"/>
              <a:t>ndexed Table </a:t>
            </a:r>
            <a:r>
              <a:rPr lang="zh-TW" altLang="en-US" dirty="0"/>
              <a:t>輸出結果</a:t>
            </a:r>
          </a:p>
        </p:txBody>
      </p:sp>
      <p:sp>
        <p:nvSpPr>
          <p:cNvPr id="32563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916113"/>
            <a:ext cx="8856662" cy="4106862"/>
          </a:xfrm>
          <a:solidFill>
            <a:srgbClr val="DDDDDD"/>
          </a:solidFill>
          <a:ln w="28575" cap="flat" algn="ctr">
            <a:solidFill>
              <a:srgbClr val="000000"/>
            </a:solidFill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&gt; scan </a:t>
            </a:r>
            <a:r>
              <a:rPr lang="en-US" altLang="zh-TW" sz="1600" b="1" dirty="0" smtClean="0"/>
              <a:t>'</a:t>
            </a:r>
            <a:r>
              <a:rPr lang="en-US" altLang="zh-TW" sz="1600" b="1" dirty="0" err="1" smtClean="0"/>
              <a:t>tcrc</a:t>
            </a:r>
            <a:r>
              <a:rPr lang="en-US" altLang="zh-TW" sz="1600" b="1" dirty="0" smtClean="0"/>
              <a:t>-Sum</a:t>
            </a:r>
            <a:r>
              <a:rPr lang="en-US" altLang="zh-TW" sz="1600" b="1" dirty="0"/>
              <a:t>'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ROW                          COLUMN+CELL                                         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 100T02                      column=</a:t>
            </a:r>
            <a:r>
              <a:rPr lang="en-US" altLang="zh-TW" sz="1600" b="1" dirty="0" err="1"/>
              <a:t>Turnover:Sum</a:t>
            </a:r>
            <a:r>
              <a:rPr lang="en-US" altLang="zh-TW" sz="1600" b="1" dirty="0"/>
              <a:t>, timestamp=1265190782127, value=100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 100T02                      column=__INDEX__:ROW, timestamp=1265190782127, value=T02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 120T03                      column=</a:t>
            </a:r>
            <a:r>
              <a:rPr lang="en-US" altLang="zh-TW" sz="1600" b="1" dirty="0" err="1"/>
              <a:t>Turnover:Sum</a:t>
            </a:r>
            <a:r>
              <a:rPr lang="en-US" altLang="zh-TW" sz="1600" b="1" dirty="0"/>
              <a:t>, timestamp=1265190782128, value=120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 120T03                      column=__INDEX__:ROW, timestamp=1265190782128, value=T03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 140T01                      column=</a:t>
            </a:r>
            <a:r>
              <a:rPr lang="en-US" altLang="zh-TW" sz="1600" b="1" dirty="0" err="1"/>
              <a:t>Turnover:Sum</a:t>
            </a:r>
            <a:r>
              <a:rPr lang="en-US" altLang="zh-TW" sz="1600" b="1" dirty="0"/>
              <a:t>, timestamp=1265190782126, value=140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 140T01                      column=__INDEX__:ROW, timestamp=1265190782126, value=T01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 170T04                      column=</a:t>
            </a:r>
            <a:r>
              <a:rPr lang="en-US" altLang="zh-TW" sz="1600" b="1" dirty="0" err="1"/>
              <a:t>Turnover:Sum</a:t>
            </a:r>
            <a:r>
              <a:rPr lang="en-US" altLang="zh-TW" sz="1600" b="1" dirty="0"/>
              <a:t>, timestamp=1265190782129, value=170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 170T04                      column=__INDEX__:ROW, timestamp=1265190782129, value=T04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4 row(s) in 0.0140 seconds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zh-TW" altLang="en-US" sz="1600" b="1" dirty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6157BF-86FB-4D73-A523-245738CC2865}" type="slidenum">
              <a:rPr lang="zh-TW" altLang="en-US"/>
              <a:pPr/>
              <a:t>104</a:t>
            </a:fld>
            <a:endParaRPr lang="en-US" altLang="zh-TW"/>
          </a:p>
        </p:txBody>
      </p:sp>
      <p:sp>
        <p:nvSpPr>
          <p:cNvPr id="5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6DA0C47-FCC8-4E7B-8B95-09B339C1F4EF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104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897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188913"/>
            <a:ext cx="8286807" cy="865187"/>
          </a:xfrm>
        </p:spPr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4.2 </a:t>
            </a:r>
            <a:r>
              <a:rPr lang="zh-TW" altLang="en-US" dirty="0"/>
              <a:t>產生排序且篩選過的資料</a:t>
            </a:r>
          </a:p>
        </p:txBody>
      </p:sp>
      <p:sp>
        <p:nvSpPr>
          <p:cNvPr id="32666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196975"/>
            <a:ext cx="4427538" cy="5661025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public void </a:t>
            </a:r>
            <a:r>
              <a:rPr lang="en-US" altLang="zh-TW" sz="1600" dirty="0" err="1"/>
              <a:t>readSortedValGreater</a:t>
            </a:r>
            <a:r>
              <a:rPr lang="en-US" altLang="zh-TW" sz="1600" dirty="0"/>
              <a:t>(String </a:t>
            </a:r>
            <a:r>
              <a:rPr lang="en-US" altLang="zh-TW" sz="1600" dirty="0" err="1"/>
              <a:t>filter_val</a:t>
            </a:r>
            <a:r>
              <a:rPr lang="en-US" altLang="zh-TW" sz="1600" dirty="0"/>
              <a:t>) throws </a:t>
            </a:r>
            <a:r>
              <a:rPr lang="en-US" altLang="zh-TW" sz="1600" dirty="0" err="1"/>
              <a:t>IOException</a:t>
            </a:r>
            <a:r>
              <a:rPr lang="en-US" altLang="zh-TW" sz="1600" dirty="0"/>
              <a:t>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HBaseConfiguration</a:t>
            </a:r>
            <a:r>
              <a:rPr lang="en-US" altLang="zh-TW" sz="1600" dirty="0"/>
              <a:t> conf = new </a:t>
            </a:r>
            <a:r>
              <a:rPr lang="en-US" altLang="zh-TW" sz="1600" dirty="0" err="1"/>
              <a:t>HBaseConfiguration</a:t>
            </a:r>
            <a:r>
              <a:rPr lang="en-US" altLang="zh-TW" sz="1600" dirty="0"/>
              <a:t>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conf.addResource</a:t>
            </a:r>
            <a:r>
              <a:rPr lang="en-US" altLang="zh-TW" sz="1600" dirty="0"/>
              <a:t>(new Path("/opt/</a:t>
            </a:r>
            <a:r>
              <a:rPr lang="en-US" altLang="zh-TW" sz="1600" dirty="0" err="1"/>
              <a:t>hbase</a:t>
            </a:r>
            <a:r>
              <a:rPr lang="en-US" altLang="zh-TW" sz="1600" dirty="0"/>
              <a:t>/conf/hbase-site.xml"));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// the id of the index to use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String </a:t>
            </a:r>
            <a:r>
              <a:rPr lang="en-US" altLang="zh-TW" sz="1600" dirty="0" err="1"/>
              <a:t>tablename</a:t>
            </a:r>
            <a:r>
              <a:rPr lang="en-US" altLang="zh-TW" sz="1600" dirty="0"/>
              <a:t> = </a:t>
            </a:r>
            <a:r>
              <a:rPr lang="en-US" altLang="zh-TW" sz="1600" dirty="0" smtClean="0"/>
              <a:t>"</a:t>
            </a:r>
            <a:r>
              <a:rPr lang="en-US" altLang="zh-TW" sz="1600" dirty="0" err="1" smtClean="0"/>
              <a:t>tcrc</a:t>
            </a:r>
            <a:r>
              <a:rPr lang="en-US" altLang="zh-TW" sz="1600" dirty="0" smtClean="0"/>
              <a:t>";</a:t>
            </a:r>
            <a:endParaRPr lang="en-US" altLang="zh-TW" sz="16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String </a:t>
            </a:r>
            <a:r>
              <a:rPr lang="en-US" altLang="zh-TW" sz="1600" dirty="0" err="1"/>
              <a:t>indexId</a:t>
            </a:r>
            <a:r>
              <a:rPr lang="en-US" altLang="zh-TW" sz="1600" dirty="0"/>
              <a:t> = "Sum";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byte[] column_1 = </a:t>
            </a:r>
            <a:r>
              <a:rPr lang="en-US" altLang="zh-TW" sz="1600" dirty="0" err="1"/>
              <a:t>Bytes.toBytes</a:t>
            </a:r>
            <a:r>
              <a:rPr lang="en-US" altLang="zh-TW" sz="1600" dirty="0"/>
              <a:t>("</a:t>
            </a:r>
            <a:r>
              <a:rPr lang="en-US" altLang="zh-TW" sz="1600" dirty="0" err="1"/>
              <a:t>Turnover:Sum</a:t>
            </a:r>
            <a:r>
              <a:rPr lang="en-US" altLang="zh-TW" sz="1600" dirty="0"/>
              <a:t>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byte[] column_2 = </a:t>
            </a:r>
            <a:r>
              <a:rPr lang="en-US" altLang="zh-TW" sz="1600" dirty="0" err="1"/>
              <a:t>Bytes.toBytes</a:t>
            </a:r>
            <a:r>
              <a:rPr lang="en-US" altLang="zh-TW" sz="1600" dirty="0"/>
              <a:t>("</a:t>
            </a:r>
            <a:r>
              <a:rPr lang="en-US" altLang="zh-TW" sz="1600" dirty="0" err="1"/>
              <a:t>Detail:Name</a:t>
            </a:r>
            <a:r>
              <a:rPr lang="en-US" altLang="zh-TW" sz="1600" dirty="0"/>
              <a:t>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byte[] </a:t>
            </a:r>
            <a:r>
              <a:rPr lang="en-US" altLang="zh-TW" sz="1600" dirty="0" err="1"/>
              <a:t>indexStartRow</a:t>
            </a:r>
            <a:r>
              <a:rPr lang="en-US" altLang="zh-TW" sz="1600" dirty="0"/>
              <a:t> = </a:t>
            </a:r>
            <a:r>
              <a:rPr lang="en-US" altLang="zh-TW" sz="1600" dirty="0" err="1"/>
              <a:t>HConstants.EMPTY_START_ROW</a:t>
            </a:r>
            <a:r>
              <a:rPr lang="en-US" altLang="zh-TW" sz="1600" dirty="0"/>
              <a:t>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byte[] </a:t>
            </a:r>
            <a:r>
              <a:rPr lang="en-US" altLang="zh-TW" sz="1600" dirty="0" err="1"/>
              <a:t>indexStopRow</a:t>
            </a:r>
            <a:r>
              <a:rPr lang="en-US" altLang="zh-TW" sz="1600" dirty="0"/>
              <a:t> = null;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byte[][] </a:t>
            </a:r>
            <a:r>
              <a:rPr lang="en-US" altLang="zh-TW" sz="1600" dirty="0" err="1"/>
              <a:t>indexColumns</a:t>
            </a:r>
            <a:r>
              <a:rPr lang="en-US" altLang="zh-TW" sz="1600" dirty="0"/>
              <a:t> = null;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SingleColumnValueFilter</a:t>
            </a:r>
            <a:r>
              <a:rPr lang="en-US" altLang="zh-TW" sz="1600" dirty="0"/>
              <a:t> </a:t>
            </a:r>
            <a:r>
              <a:rPr lang="en-US" altLang="zh-TW" sz="1600" dirty="0" err="1"/>
              <a:t>indexFilter</a:t>
            </a:r>
            <a:r>
              <a:rPr lang="en-US" altLang="zh-TW" sz="1600" dirty="0"/>
              <a:t> = new </a:t>
            </a:r>
            <a:r>
              <a:rPr lang="en-US" altLang="zh-TW" sz="1600" dirty="0" err="1"/>
              <a:t>SingleColumnValueFilter</a:t>
            </a:r>
            <a:r>
              <a:rPr lang="en-US" altLang="zh-TW" sz="1600" dirty="0"/>
              <a:t>(Bytes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		.</a:t>
            </a:r>
            <a:r>
              <a:rPr lang="en-US" altLang="zh-TW" sz="1600" dirty="0" err="1"/>
              <a:t>toBytes</a:t>
            </a:r>
            <a:r>
              <a:rPr lang="en-US" altLang="zh-TW" sz="1600" dirty="0"/>
              <a:t>("Turnover"), </a:t>
            </a:r>
            <a:r>
              <a:rPr lang="en-US" altLang="zh-TW" sz="1600" dirty="0" err="1"/>
              <a:t>Bytes.toBytes</a:t>
            </a:r>
            <a:r>
              <a:rPr lang="en-US" altLang="zh-TW" sz="1600" dirty="0"/>
              <a:t>("Sum"),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	</a:t>
            </a:r>
            <a:r>
              <a:rPr lang="en-US" altLang="zh-TW" sz="1600" dirty="0" err="1"/>
              <a:t>CompareFilter.CompareOp.GREATER_OR_EQUAL</a:t>
            </a:r>
            <a:r>
              <a:rPr lang="en-US" altLang="zh-TW" sz="1600" dirty="0"/>
              <a:t>, </a:t>
            </a:r>
            <a:r>
              <a:rPr lang="en-US" altLang="zh-TW" sz="1600" dirty="0" err="1"/>
              <a:t>Bytes.toBytes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filter_val</a:t>
            </a:r>
            <a:r>
              <a:rPr lang="en-US" altLang="zh-TW" sz="1600" dirty="0"/>
              <a:t>));</a:t>
            </a:r>
          </a:p>
        </p:txBody>
      </p:sp>
      <p:sp>
        <p:nvSpPr>
          <p:cNvPr id="326661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00563" y="1196975"/>
            <a:ext cx="4643437" cy="5400675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byte[][] baseColumns = new byte[][] { column_1, column_2 };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IndexedTable table = new IndexedTable(conf, Bytes.toBytes(tablename));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ResultScanner scanner = table.getIndexedScanner(indexId, indexStartRow,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	indexStopRow, indexColumns, indexFilter, baseColumns);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for (Result rowResult : scanner)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String sum = Bytes.toString(rowResult.getValue(column_1));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String name = Bytes.toString(rowResult.getValue(column_2));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System.out.println(name + " 's turnover is " + sum + " $.");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table.close();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}</a:t>
            </a:r>
            <a:endParaRPr lang="zh-TW" altLang="en-US" sz="1600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A33CF8-FED5-46A4-95A6-1A261EB4EF8F}" type="slidenum">
              <a:rPr lang="zh-TW" altLang="en-US"/>
              <a:pPr/>
              <a:t>105</a:t>
            </a:fld>
            <a:endParaRPr lang="en-US" altLang="zh-TW"/>
          </a:p>
        </p:txBody>
      </p:sp>
      <p:sp>
        <p:nvSpPr>
          <p:cNvPr id="5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918A6C2-4436-48E3-A645-D898DD81C6AC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105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76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4.2 </a:t>
            </a:r>
            <a:r>
              <a:rPr lang="zh-TW" altLang="en-US" dirty="0" smtClean="0"/>
              <a:t>列出</a:t>
            </a:r>
            <a:r>
              <a:rPr lang="zh-TW" altLang="en-US" dirty="0"/>
              <a:t>最後結果</a:t>
            </a:r>
          </a:p>
        </p:txBody>
      </p:sp>
      <p:sp>
        <p:nvSpPr>
          <p:cNvPr id="32768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484313"/>
            <a:ext cx="8147050" cy="1393825"/>
          </a:xfrm>
        </p:spPr>
        <p:txBody>
          <a:bodyPr/>
          <a:lstStyle/>
          <a:p>
            <a:pPr marL="609600" indent="-609600"/>
            <a:r>
              <a:rPr lang="zh-TW" altLang="en-US"/>
              <a:t>營業額大於</a:t>
            </a:r>
            <a:r>
              <a:rPr lang="en-US" altLang="zh-TW"/>
              <a:t>130</a:t>
            </a:r>
            <a:r>
              <a:rPr lang="zh-TW" altLang="en-US"/>
              <a:t>元者</a:t>
            </a:r>
            <a:endParaRPr lang="en-US" altLang="zh-TW"/>
          </a:p>
        </p:txBody>
      </p:sp>
      <p:sp>
        <p:nvSpPr>
          <p:cNvPr id="327685" name="Text Box 4"/>
          <p:cNvSpPr txBox="1">
            <a:spLocks noChangeArrowheads="1"/>
          </p:cNvSpPr>
          <p:nvPr/>
        </p:nvSpPr>
        <p:spPr bwMode="auto">
          <a:xfrm>
            <a:off x="1187450" y="2708275"/>
            <a:ext cx="6696075" cy="1085850"/>
          </a:xfrm>
          <a:prstGeom prst="rect">
            <a:avLst/>
          </a:prstGeom>
          <a:solidFill>
            <a:srgbClr val="C0C0C0">
              <a:alpha val="70195"/>
            </a:srgbClr>
          </a:solidFill>
          <a:ln w="19050" algn="ctr">
            <a:solidFill>
              <a:srgbClr val="00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TW" sz="3200" b="1">
                <a:solidFill>
                  <a:schemeClr val="tx2"/>
                </a:solidFill>
                <a:latin typeface="Times New Roman" pitchFamily="18" charset="0"/>
              </a:rPr>
              <a:t>GunLong 's turnover is 140 $.</a:t>
            </a:r>
          </a:p>
          <a:p>
            <a:pPr algn="ctr"/>
            <a:r>
              <a:rPr lang="en-US" altLang="zh-TW" sz="3200" b="1">
                <a:solidFill>
                  <a:schemeClr val="tx2"/>
                </a:solidFill>
                <a:latin typeface="Times New Roman" pitchFamily="18" charset="0"/>
              </a:rPr>
              <a:t>StarBucks 's turnover is 170 $.</a:t>
            </a:r>
            <a:endParaRPr lang="zh-TW" altLang="en-US" sz="3200" b="1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2BE11B-9D54-468C-ADDE-68FE2249D9CB}" type="slidenum">
              <a:rPr lang="zh-TW" altLang="en-US"/>
              <a:pPr/>
              <a:t>106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E0950EDD-EA2E-4A05-9AE1-792CFC571C1F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106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5. </a:t>
            </a:r>
            <a:r>
              <a:rPr lang="zh-TW" altLang="en-US" dirty="0" smtClean="0"/>
              <a:t>狀況</a:t>
            </a:r>
            <a:r>
              <a:rPr lang="zh-TW" altLang="en-US" dirty="0"/>
              <a:t>來了</a:t>
            </a:r>
          </a:p>
        </p:txBody>
      </p:sp>
      <p:sp>
        <p:nvSpPr>
          <p:cNvPr id="33997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/>
            <a:r>
              <a:rPr lang="zh-TW" altLang="en-US" dirty="0" smtClean="0"/>
              <a:t>高層</a:t>
            </a:r>
            <a:r>
              <a:rPr lang="zh-TW" altLang="en-US" dirty="0"/>
              <a:t>嫌報表輸出</a:t>
            </a:r>
          </a:p>
          <a:p>
            <a:pPr marL="990600" lvl="1" indent="-533400"/>
            <a:r>
              <a:rPr lang="zh-TW" altLang="en-US" dirty="0"/>
              <a:t>只能用</a:t>
            </a:r>
            <a:r>
              <a:rPr lang="en-US" altLang="zh-TW" dirty="0" err="1"/>
              <a:t>cmd</a:t>
            </a:r>
            <a:endParaRPr lang="en-US" altLang="zh-TW" dirty="0"/>
          </a:p>
          <a:p>
            <a:pPr marL="990600" lvl="1" indent="-533400"/>
            <a:r>
              <a:rPr lang="zh-TW" altLang="en-US" dirty="0"/>
              <a:t>無法直接看</a:t>
            </a:r>
          </a:p>
          <a:p>
            <a:pPr marL="990600" lvl="1" indent="-533400"/>
            <a:r>
              <a:rPr kumimoji="0" lang="zh-TW" altLang="en-US" dirty="0"/>
              <a:t>介面</a:t>
            </a:r>
            <a:r>
              <a:rPr kumimoji="0" lang="en-US" altLang="zh-TW" dirty="0"/>
              <a:t>....</a:t>
            </a: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74F7ED-DBC4-40D3-BC26-E5B3FE5721BF}" type="slidenum">
              <a:rPr lang="zh-TW" altLang="en-US"/>
              <a:pPr/>
              <a:t>107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82B63F59-CDA7-4318-A86E-BF9204A78895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107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5.</a:t>
            </a:r>
            <a:r>
              <a:rPr lang="zh-TW" altLang="en-US" dirty="0" smtClean="0"/>
              <a:t>回顧：還記得 </a:t>
            </a:r>
            <a:r>
              <a:rPr lang="en-US" altLang="zh-TW" dirty="0" smtClean="0"/>
              <a:t>Thrift </a:t>
            </a:r>
            <a:r>
              <a:rPr lang="zh-TW" altLang="en-US" dirty="0" smtClean="0"/>
              <a:t>？</a:t>
            </a:r>
            <a:endParaRPr lang="en-US" altLang="zh-TW" dirty="0"/>
          </a:p>
        </p:txBody>
      </p:sp>
      <p:sp>
        <p:nvSpPr>
          <p:cNvPr id="34099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852738"/>
            <a:ext cx="8147050" cy="3517900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zh-TW" altLang="en-US" sz="2800"/>
              <a:t>由 </a:t>
            </a:r>
            <a:r>
              <a:rPr lang="en-US" altLang="zh-TW" sz="2800"/>
              <a:t>Facebook </a:t>
            </a:r>
            <a:r>
              <a:rPr lang="zh-TW" altLang="en-US" sz="2800"/>
              <a:t>所開發</a:t>
            </a:r>
          </a:p>
          <a:p>
            <a:pPr marL="609600" indent="-609600">
              <a:lnSpc>
                <a:spcPct val="90000"/>
              </a:lnSpc>
            </a:pPr>
            <a:r>
              <a:rPr lang="zh-TW" altLang="en-US" sz="2800"/>
              <a:t>提供跨語言做資料交換的平台</a:t>
            </a:r>
            <a:endParaRPr lang="en-US" altLang="zh-TW" sz="2800"/>
          </a:p>
          <a:p>
            <a:pPr marL="609600" indent="-609600">
              <a:lnSpc>
                <a:spcPct val="90000"/>
              </a:lnSpc>
            </a:pPr>
            <a:r>
              <a:rPr lang="zh-TW" altLang="en-US" sz="2800"/>
              <a:t>支援的程式語言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zh-TW" sz="2400"/>
              <a:t>PHP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zh-TW" sz="2400"/>
              <a:t>Perl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zh-TW" sz="2400"/>
              <a:t>C++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zh-TW" sz="2400"/>
              <a:t>Python 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zh-TW" sz="2400">
                <a:latin typeface="標楷體"/>
              </a:rPr>
              <a:t>…</a:t>
            </a:r>
            <a:r>
              <a:rPr lang="en-US" altLang="zh-TW" sz="2400"/>
              <a:t>..</a:t>
            </a:r>
          </a:p>
        </p:txBody>
      </p:sp>
      <p:sp>
        <p:nvSpPr>
          <p:cNvPr id="340997" name="Text Box 5"/>
          <p:cNvSpPr txBox="1">
            <a:spLocks noChangeArrowheads="1"/>
          </p:cNvSpPr>
          <p:nvPr/>
        </p:nvSpPr>
        <p:spPr bwMode="auto">
          <a:xfrm>
            <a:off x="611188" y="1341438"/>
            <a:ext cx="7705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40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你可以用任何 </a:t>
            </a:r>
            <a:r>
              <a:rPr lang="en-US" altLang="zh-TW" sz="40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Thrift </a:t>
            </a:r>
            <a:r>
              <a:rPr lang="zh-TW" altLang="en-US" sz="40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有支援的語言來直接存取、操作 </a:t>
            </a:r>
            <a:r>
              <a:rPr lang="en-US" altLang="zh-TW" sz="40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HBase</a:t>
            </a:r>
            <a:endParaRPr lang="zh-TW" altLang="en-US" sz="4000" b="1">
              <a:solidFill>
                <a:srgbClr val="99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09864C-63E1-4B22-8095-B9E0D9402755}" type="slidenum">
              <a:rPr lang="zh-TW" altLang="en-US"/>
              <a:pPr/>
              <a:t>108</a:t>
            </a:fld>
            <a:endParaRPr lang="en-US" altLang="zh-TW"/>
          </a:p>
        </p:txBody>
      </p:sp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362950" cy="792162"/>
          </a:xfrm>
        </p:spPr>
        <p:txBody>
          <a:bodyPr/>
          <a:lstStyle/>
          <a:p>
            <a:r>
              <a:rPr lang="zh-TW" altLang="en-US"/>
              <a:t>畫面</a:t>
            </a:r>
          </a:p>
        </p:txBody>
      </p:sp>
      <p:pic>
        <p:nvPicPr>
          <p:cNvPr id="347140" name="Picture 4" descr="2010-04-21-191219_483x555_scrot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166" y="0"/>
            <a:ext cx="6342063" cy="6858000"/>
          </a:xfrm>
          <a:noFill/>
          <a:ln/>
        </p:spPr>
      </p:pic>
      <p:sp>
        <p:nvSpPr>
          <p:cNvPr id="347142" name="Text Box 6">
            <a:hlinkClick r:id="rId3"/>
          </p:cNvPr>
          <p:cNvSpPr txBox="1">
            <a:spLocks noChangeArrowheads="1"/>
          </p:cNvSpPr>
          <p:nvPr/>
        </p:nvSpPr>
        <p:spPr bwMode="auto">
          <a:xfrm>
            <a:off x="5076825" y="1628775"/>
            <a:ext cx="3744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dirty="0">
                <a:hlinkClick r:id="rId4"/>
              </a:rPr>
              <a:t>http</a:t>
            </a:r>
            <a:r>
              <a:rPr lang="en-US" altLang="zh-TW" dirty="0" smtClean="0">
                <a:hlinkClick r:id="rId4"/>
              </a:rPr>
              <a:t>://localhost/hbase/scantablehtml.php</a:t>
            </a:r>
            <a:endParaRPr lang="zh-TW" altLang="en-US" dirty="0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HBase </a:t>
            </a:r>
            <a:r>
              <a:rPr lang="zh-TW" altLang="en-US" dirty="0" smtClean="0"/>
              <a:t>適用於巨量資料的儲存與鬆散框架應用</a:t>
            </a:r>
            <a:endParaRPr lang="en-US" altLang="zh-TW" dirty="0" smtClean="0"/>
          </a:p>
          <a:p>
            <a:r>
              <a:rPr lang="zh-TW" altLang="en-US" dirty="0" smtClean="0"/>
              <a:t>是</a:t>
            </a:r>
            <a:r>
              <a:rPr lang="en-US" altLang="zh-TW" dirty="0" smtClean="0"/>
              <a:t>Hadoop </a:t>
            </a:r>
            <a:r>
              <a:rPr lang="zh-TW" altLang="en-US" dirty="0" smtClean="0"/>
              <a:t>的開放原始碼子項目</a:t>
            </a:r>
            <a:endParaRPr lang="en-US" altLang="zh-TW" dirty="0" smtClean="0"/>
          </a:p>
          <a:p>
            <a:r>
              <a:rPr lang="zh-TW" altLang="en-US" dirty="0" smtClean="0"/>
              <a:t>叢集模式需</a:t>
            </a:r>
            <a:r>
              <a:rPr lang="en-US" altLang="zh-TW" dirty="0" smtClean="0"/>
              <a:t>Zookeeper </a:t>
            </a:r>
            <a:r>
              <a:rPr lang="zh-TW" altLang="en-US" dirty="0" smtClean="0"/>
              <a:t>介入</a:t>
            </a:r>
            <a:endParaRPr lang="en-US" altLang="zh-TW" dirty="0" smtClean="0"/>
          </a:p>
          <a:p>
            <a:r>
              <a:rPr lang="zh-TW" altLang="en-US" dirty="0" smtClean="0"/>
              <a:t>提供 </a:t>
            </a:r>
            <a:r>
              <a:rPr lang="en-US" altLang="zh-TW" dirty="0" smtClean="0"/>
              <a:t>shell </a:t>
            </a:r>
            <a:r>
              <a:rPr lang="zh-TW" altLang="en-US" dirty="0" smtClean="0"/>
              <a:t>的交互操作介面</a:t>
            </a:r>
            <a:endParaRPr lang="en-US" altLang="zh-TW" dirty="0" smtClean="0"/>
          </a:p>
          <a:p>
            <a:r>
              <a:rPr lang="zh-TW" altLang="en-US" dirty="0" smtClean="0"/>
              <a:t>擁有豐富的</a:t>
            </a:r>
            <a:r>
              <a:rPr lang="en-US" altLang="zh-TW" dirty="0" smtClean="0"/>
              <a:t>Java API </a:t>
            </a:r>
            <a:r>
              <a:rPr lang="zh-TW" altLang="en-US" dirty="0" smtClean="0"/>
              <a:t>讓你能直接寫</a:t>
            </a:r>
            <a:r>
              <a:rPr lang="en-US" altLang="zh-TW" dirty="0" smtClean="0"/>
              <a:t>code</a:t>
            </a:r>
            <a:r>
              <a:rPr lang="zh-TW" altLang="en-US" dirty="0" smtClean="0"/>
              <a:t>存取</a:t>
            </a:r>
            <a:endParaRPr lang="en-US" altLang="zh-TW" dirty="0" smtClean="0"/>
          </a:p>
          <a:p>
            <a:r>
              <a:rPr lang="zh-TW" altLang="en-US" dirty="0" smtClean="0"/>
              <a:t>透過</a:t>
            </a:r>
            <a:r>
              <a:rPr lang="en-US" altLang="zh-TW" dirty="0" smtClean="0"/>
              <a:t>Thrift</a:t>
            </a:r>
            <a:r>
              <a:rPr lang="zh-TW" altLang="en-US" dirty="0" smtClean="0"/>
              <a:t>，你可以用你熟悉的程式語言對</a:t>
            </a:r>
            <a:r>
              <a:rPr lang="en-US" altLang="zh-TW" dirty="0" smtClean="0"/>
              <a:t>HBase </a:t>
            </a:r>
            <a:r>
              <a:rPr lang="zh-TW" altLang="en-US" dirty="0" smtClean="0"/>
              <a:t>作操控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109</a:t>
            </a:fld>
            <a:endParaRPr lang="zh-TW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常見的 </a:t>
            </a:r>
            <a:r>
              <a:rPr lang="en-US" altLang="zh-TW" dirty="0" err="1" smtClean="0"/>
              <a:t>NoSQL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42910" y="1142984"/>
            <a:ext cx="7772400" cy="5230834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OpenSource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HBase</a:t>
            </a:r>
            <a:r>
              <a:rPr lang="en-US" dirty="0" smtClean="0"/>
              <a:t> (</a:t>
            </a:r>
            <a:r>
              <a:rPr lang="en-US" dirty="0" smtClean="0">
                <a:hlinkClick r:id="rId4"/>
              </a:rPr>
              <a:t>Yahoo!</a:t>
            </a:r>
            <a:r>
              <a:rPr lang="en-US" dirty="0" smtClean="0"/>
              <a:t>)</a:t>
            </a:r>
          </a:p>
          <a:p>
            <a:r>
              <a:rPr lang="en-US" dirty="0" smtClean="0">
                <a:hlinkClick r:id="rId5"/>
              </a:rPr>
              <a:t>Cassandra</a:t>
            </a:r>
            <a:r>
              <a:rPr lang="en-US" dirty="0" smtClean="0"/>
              <a:t> (</a:t>
            </a:r>
            <a:r>
              <a:rPr lang="en-US" dirty="0" err="1" smtClean="0">
                <a:hlinkClick r:id="rId6"/>
              </a:rPr>
              <a:t>Facebook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MongoDB</a:t>
            </a:r>
            <a:r>
              <a:rPr lang="en-US" dirty="0" smtClean="0"/>
              <a:t> </a:t>
            </a:r>
          </a:p>
          <a:p>
            <a:r>
              <a:rPr lang="en-US" altLang="zh-TW" dirty="0" err="1" smtClean="0"/>
              <a:t>CouchDB</a:t>
            </a:r>
            <a:r>
              <a:rPr lang="en-US" altLang="zh-TW" dirty="0" smtClean="0"/>
              <a:t> (IBM)</a:t>
            </a:r>
          </a:p>
          <a:p>
            <a:r>
              <a:rPr lang="en-US" dirty="0" err="1" smtClean="0">
                <a:hlinkClick r:id="rId7"/>
              </a:rPr>
              <a:t>SimpleDB</a:t>
            </a:r>
            <a:r>
              <a:rPr lang="en-US" dirty="0" smtClean="0"/>
              <a:t> (Amazon)</a:t>
            </a:r>
          </a:p>
          <a:p>
            <a:pPr>
              <a:buNone/>
            </a:pPr>
            <a:r>
              <a:rPr lang="en-US" altLang="zh-TW" dirty="0" smtClean="0"/>
              <a:t>Commercial</a:t>
            </a:r>
          </a:p>
          <a:p>
            <a:r>
              <a:rPr lang="en-US" altLang="zh-TW" dirty="0" err="1" smtClean="0"/>
              <a:t>BigTable</a:t>
            </a:r>
            <a:r>
              <a:rPr lang="en-US" altLang="zh-TW" dirty="0" smtClean="0"/>
              <a:t> (Google)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2010 </a:t>
            </a:r>
            <a:r>
              <a:rPr lang="zh-TW" altLang="en-US" dirty="0" smtClean="0"/>
              <a:t>年 </a:t>
            </a:r>
            <a:r>
              <a:rPr lang="en-US" dirty="0" err="1" smtClean="0"/>
              <a:t>NoSQL</a:t>
            </a:r>
            <a:r>
              <a:rPr lang="en-US" dirty="0" smtClean="0"/>
              <a:t> </a:t>
            </a:r>
            <a:r>
              <a:rPr lang="zh-TW" altLang="en-US" dirty="0" smtClean="0"/>
              <a:t>職缺排行榜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14282" y="1285860"/>
            <a:ext cx="2571768" cy="4754562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Cassandra 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HBase 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CouchDB</a:t>
            </a:r>
            <a:r>
              <a:rPr lang="en-US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MongoDB</a:t>
            </a:r>
            <a:r>
              <a:rPr lang="en-US" dirty="0" smtClean="0"/>
              <a:t>  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SimpleDB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(2010-07-25)</a:t>
            </a:r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895035"/>
            <a:ext cx="6215075" cy="596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714348" y="1857365"/>
            <a:ext cx="7772400" cy="1428760"/>
          </a:xfrm>
        </p:spPr>
        <p:txBody>
          <a:bodyPr/>
          <a:lstStyle/>
          <a:p>
            <a:r>
              <a:rPr lang="zh-TW" altLang="en-US" cap="none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</a:t>
            </a:r>
            <a:r>
              <a:rPr lang="en-US" altLang="zh-TW" cap="none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HBase </a:t>
            </a:r>
            <a:r>
              <a:rPr lang="zh-TW" altLang="en-US" cap="none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介紹</a:t>
            </a:r>
            <a:endParaRPr lang="zh-TW" altLang="en-US" cap="none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>
          <a:xfrm>
            <a:off x="785786" y="3143249"/>
            <a:ext cx="7772400" cy="1143008"/>
          </a:xfrm>
        </p:spPr>
        <p:txBody>
          <a:bodyPr/>
          <a:lstStyle/>
          <a:p>
            <a:r>
              <a:rPr lang="zh-TW" altLang="en-US" dirty="0" smtClean="0"/>
              <a:t>介紹</a:t>
            </a:r>
            <a:r>
              <a:rPr lang="en-US" altLang="zh-TW" dirty="0" smtClean="0"/>
              <a:t>HBase</a:t>
            </a:r>
            <a:r>
              <a:rPr lang="zh-TW" altLang="en-US" dirty="0" smtClean="0"/>
              <a:t>如何而來，它的 </a:t>
            </a:r>
            <a:r>
              <a:rPr lang="en-US" altLang="zh-TW" dirty="0" smtClean="0"/>
              <a:t>Why, What, How ….</a:t>
            </a:r>
            <a:r>
              <a:rPr lang="zh-TW" altLang="en-US" dirty="0" smtClean="0"/>
              <a:t>，以及它的架構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6215042" y="285728"/>
            <a:ext cx="271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HBase </a:t>
            </a:r>
            <a:r>
              <a:rPr lang="zh-TW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資料庫應用 </a:t>
            </a:r>
            <a:endParaRPr lang="zh-TW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標題 1"/>
          <p:cNvSpPr txBox="1">
            <a:spLocks/>
          </p:cNvSpPr>
          <p:nvPr/>
        </p:nvSpPr>
        <p:spPr bwMode="auto">
          <a:xfrm>
            <a:off x="500034" y="4714884"/>
            <a:ext cx="777240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en-US" sz="2400" kern="0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標楷體" pitchFamily="65" charset="-120"/>
                <a:cs typeface="+mj-cs"/>
              </a:rPr>
              <a:t>HBase, </a:t>
            </a:r>
            <a:r>
              <a:rPr kumimoji="1" lang="en-US" altLang="en-US" sz="2400" i="1" kern="0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標楷體" pitchFamily="65" charset="-120"/>
                <a:cs typeface="+mj-cs"/>
              </a:rPr>
              <a:t>Hadoop database</a:t>
            </a:r>
            <a:r>
              <a:rPr kumimoji="1" lang="en-US" altLang="en-US" sz="2400" kern="0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標楷體" pitchFamily="65" charset="-120"/>
                <a:cs typeface="+mj-cs"/>
              </a:rPr>
              <a:t>, is an open-source, distributed, versioned, column-oriented store modeled after Google' Bigtable. Use it when you need random, </a:t>
            </a:r>
            <a:r>
              <a:rPr kumimoji="1" lang="en-US" altLang="en-US" sz="2400" kern="0" dirty="0" err="1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標楷體" pitchFamily="65" charset="-120"/>
                <a:cs typeface="+mj-cs"/>
              </a:rPr>
              <a:t>realtime</a:t>
            </a:r>
            <a:r>
              <a:rPr kumimoji="1" lang="en-US" altLang="en-US" sz="2400" kern="0" dirty="0" smtClean="0"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標楷體" pitchFamily="65" charset="-120"/>
                <a:cs typeface="+mj-cs"/>
              </a:rPr>
              <a:t> read/write access to your Big Data.</a:t>
            </a:r>
            <a:endParaRPr kumimoji="1" lang="zh-TW" altLang="en-US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itchFamily="34" charset="0"/>
              <a:ea typeface="標楷體" pitchFamily="65" charset="-120"/>
              <a:cs typeface="+mj-cs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500662" y="6519446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Adapted  From  http://hbase.apache.org</a:t>
            </a:r>
            <a:endParaRPr lang="zh-TW" alt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BigTable</a:t>
            </a:r>
            <a:r>
              <a:rPr lang="en-US" altLang="zh-TW" dirty="0" smtClean="0"/>
              <a:t> ?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341438"/>
            <a:ext cx="7772400" cy="5230834"/>
          </a:xfrm>
        </p:spPr>
        <p:txBody>
          <a:bodyPr/>
          <a:lstStyle/>
          <a:p>
            <a:r>
              <a:rPr lang="en-US" altLang="zh-TW" dirty="0" smtClean="0"/>
              <a:t>Bigtable: </a:t>
            </a:r>
            <a:r>
              <a:rPr lang="zh-TW" altLang="en-US" dirty="0" smtClean="0"/>
              <a:t>一個結構化數據的分佈式存儲系統</a:t>
            </a:r>
            <a:endParaRPr lang="en-US" altLang="zh-TW" dirty="0" smtClean="0"/>
          </a:p>
          <a:p>
            <a:r>
              <a:rPr lang="en-US" altLang="zh-TW" dirty="0" smtClean="0"/>
              <a:t>Google Style</a:t>
            </a:r>
            <a:r>
              <a:rPr lang="zh-TW" altLang="en-US" dirty="0" smtClean="0"/>
              <a:t>的數據庫，使用結構化的文件來存儲數據</a:t>
            </a:r>
            <a:endParaRPr lang="en-US" altLang="zh-TW" dirty="0" smtClean="0"/>
          </a:p>
          <a:p>
            <a:r>
              <a:rPr lang="zh-TW" altLang="en-US" dirty="0" smtClean="0"/>
              <a:t>不支持關聯或是類似於</a:t>
            </a:r>
            <a:r>
              <a:rPr lang="en-US" altLang="zh-TW" dirty="0" smtClean="0"/>
              <a:t>SQL</a:t>
            </a:r>
            <a:r>
              <a:rPr lang="zh-TW" altLang="en-US" dirty="0" smtClean="0"/>
              <a:t>的高級查詢。</a:t>
            </a:r>
            <a:endParaRPr lang="en-US" altLang="zh-TW" dirty="0" smtClean="0"/>
          </a:p>
          <a:p>
            <a:r>
              <a:rPr lang="zh-TW" altLang="en-US" dirty="0" smtClean="0"/>
              <a:t>大規模處理、高容錯性</a:t>
            </a:r>
            <a:endParaRPr lang="en-US" altLang="zh-TW" dirty="0" smtClean="0"/>
          </a:p>
          <a:p>
            <a:r>
              <a:rPr lang="en-US" altLang="zh-TW" dirty="0" smtClean="0"/>
              <a:t>PB</a:t>
            </a:r>
            <a:r>
              <a:rPr lang="zh-TW" altLang="en-US" dirty="0" smtClean="0"/>
              <a:t>級的存儲能力</a:t>
            </a:r>
            <a:endParaRPr lang="en-US" altLang="zh-TW" dirty="0" smtClean="0"/>
          </a:p>
          <a:p>
            <a:r>
              <a:rPr lang="zh-TW" altLang="en-US" dirty="0" smtClean="0"/>
              <a:t>每秒數百萬的讀寫操作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HBase</a:t>
            </a:r>
            <a:endParaRPr lang="zh-TW" altLang="en-US" dirty="0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4422"/>
            <a:ext cx="7772400" cy="488157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TW" altLang="en-US" sz="2800" dirty="0" smtClean="0"/>
              <a:t>設計概念與結構類似</a:t>
            </a:r>
            <a:r>
              <a:rPr lang="en-US" altLang="zh-TW" sz="2800" dirty="0" smtClean="0"/>
              <a:t>Bigtable</a:t>
            </a:r>
          </a:p>
          <a:p>
            <a:pPr>
              <a:lnSpc>
                <a:spcPct val="90000"/>
              </a:lnSpc>
            </a:pPr>
            <a:r>
              <a:rPr lang="en-US" altLang="zh-TW" sz="2800" dirty="0" smtClean="0"/>
              <a:t>HBase </a:t>
            </a:r>
            <a:r>
              <a:rPr lang="zh-TW" altLang="en-US" sz="2800" dirty="0" smtClean="0"/>
              <a:t>以 </a:t>
            </a:r>
            <a:r>
              <a:rPr lang="en-US" altLang="zh-TW" sz="2800" dirty="0" smtClean="0"/>
              <a:t>Hadoop </a:t>
            </a:r>
            <a:r>
              <a:rPr lang="zh-TW" altLang="en-US" sz="2800" dirty="0" smtClean="0"/>
              <a:t>分散式檔案系統 </a:t>
            </a:r>
            <a:r>
              <a:rPr lang="en-US" altLang="zh-TW" sz="2800" dirty="0" smtClean="0"/>
              <a:t>(HDFS) </a:t>
            </a:r>
            <a:r>
              <a:rPr lang="zh-TW" altLang="en-US" sz="2800" dirty="0" smtClean="0"/>
              <a:t>為基礎， 提供類</a:t>
            </a:r>
            <a:r>
              <a:rPr lang="en-US" altLang="zh-TW" sz="2800" dirty="0" smtClean="0"/>
              <a:t>Bigtable </a:t>
            </a:r>
            <a:r>
              <a:rPr lang="zh-TW" altLang="en-US" sz="2800" dirty="0" smtClean="0"/>
              <a:t>功能</a:t>
            </a:r>
            <a:endParaRPr lang="en-US" altLang="zh-TW" sz="2800" dirty="0" smtClean="0"/>
          </a:p>
          <a:p>
            <a:pPr>
              <a:lnSpc>
                <a:spcPct val="90000"/>
              </a:lnSpc>
            </a:pPr>
            <a:r>
              <a:rPr lang="en-US" altLang="zh-TW" sz="2800" dirty="0" smtClean="0"/>
              <a:t>HBase </a:t>
            </a:r>
            <a:r>
              <a:rPr lang="zh-TW" altLang="en-US" sz="2800" dirty="0"/>
              <a:t>是具有以下特點的儲存系統：</a:t>
            </a:r>
          </a:p>
          <a:p>
            <a:pPr lvl="1">
              <a:lnSpc>
                <a:spcPct val="90000"/>
              </a:lnSpc>
            </a:pPr>
            <a:r>
              <a:rPr lang="zh-TW" altLang="en-US" sz="2400" dirty="0"/>
              <a:t>類似表格的資料結構 </a:t>
            </a:r>
            <a:r>
              <a:rPr lang="en-US" altLang="zh-TW" sz="2400" dirty="0"/>
              <a:t>(Multi-Dimensional Map)</a:t>
            </a:r>
          </a:p>
          <a:p>
            <a:pPr lvl="1">
              <a:lnSpc>
                <a:spcPct val="90000"/>
              </a:lnSpc>
            </a:pPr>
            <a:r>
              <a:rPr lang="zh-TW" altLang="en-US" sz="2400" dirty="0"/>
              <a:t>分散式</a:t>
            </a:r>
          </a:p>
          <a:p>
            <a:pPr lvl="1">
              <a:lnSpc>
                <a:spcPct val="90000"/>
              </a:lnSpc>
            </a:pPr>
            <a:r>
              <a:rPr lang="zh-TW" altLang="en-US" sz="2400" dirty="0"/>
              <a:t>高可用性、高效能</a:t>
            </a:r>
          </a:p>
          <a:p>
            <a:pPr lvl="1">
              <a:lnSpc>
                <a:spcPct val="90000"/>
              </a:lnSpc>
            </a:pPr>
            <a:r>
              <a:rPr lang="zh-TW" altLang="en-US" sz="2400" dirty="0"/>
              <a:t>很容易擴充容量及效能</a:t>
            </a:r>
          </a:p>
          <a:p>
            <a:pPr>
              <a:lnSpc>
                <a:spcPct val="90000"/>
              </a:lnSpc>
            </a:pPr>
            <a:r>
              <a:rPr lang="en-US" altLang="zh-TW" sz="2800" dirty="0" smtClean="0"/>
              <a:t>HBase </a:t>
            </a:r>
            <a:r>
              <a:rPr lang="zh-TW" altLang="en-US" sz="2800" dirty="0"/>
              <a:t>適用於利用數以千計的一般伺服器上，來儲存</a:t>
            </a:r>
            <a:r>
              <a:rPr lang="en-US" altLang="zh-TW" sz="2800" dirty="0"/>
              <a:t>Petabytes</a:t>
            </a:r>
            <a:r>
              <a:rPr lang="zh-TW" altLang="en-US" sz="2800" dirty="0"/>
              <a:t>級的資料。</a:t>
            </a:r>
          </a:p>
          <a:p>
            <a:pPr>
              <a:lnSpc>
                <a:spcPct val="90000"/>
              </a:lnSpc>
            </a:pPr>
            <a:r>
              <a:rPr lang="en-US" altLang="zh-TW" sz="2800" dirty="0" smtClean="0"/>
              <a:t>HBase</a:t>
            </a:r>
            <a:r>
              <a:rPr lang="zh-TW" altLang="en-US" sz="2800" dirty="0" smtClean="0"/>
              <a:t>同時</a:t>
            </a:r>
            <a:r>
              <a:rPr lang="zh-TW" altLang="en-US" sz="2800" dirty="0"/>
              <a:t>提供</a:t>
            </a:r>
            <a:r>
              <a:rPr lang="en-US" altLang="zh-TW" sz="2800" dirty="0"/>
              <a:t>Hadoop MapReduce</a:t>
            </a:r>
            <a:r>
              <a:rPr lang="zh-TW" altLang="en-US" sz="2800" dirty="0"/>
              <a:t>程式設計。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開發歷程</a:t>
            </a:r>
          </a:p>
        </p:txBody>
      </p:sp>
      <p:sp>
        <p:nvSpPr>
          <p:cNvPr id="788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537371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sz="2400" dirty="0" smtClean="0"/>
              <a:t>Started toward by Chad Walters and Jim</a:t>
            </a:r>
          </a:p>
          <a:p>
            <a:pPr>
              <a:lnSpc>
                <a:spcPct val="90000"/>
              </a:lnSpc>
            </a:pPr>
            <a:r>
              <a:rPr lang="en-US" altLang="zh-TW" sz="2400" dirty="0" smtClean="0"/>
              <a:t>2006.11</a:t>
            </a:r>
          </a:p>
          <a:p>
            <a:pPr lvl="1">
              <a:lnSpc>
                <a:spcPct val="90000"/>
              </a:lnSpc>
            </a:pPr>
            <a:r>
              <a:rPr lang="en-US" altLang="zh-TW" sz="2000" dirty="0" smtClean="0"/>
              <a:t>Google releases paper on </a:t>
            </a:r>
            <a:r>
              <a:rPr lang="en-US" altLang="zh-TW" sz="2000" dirty="0" err="1" smtClean="0"/>
              <a:t>BigTable</a:t>
            </a:r>
            <a:endParaRPr lang="en-US" altLang="zh-TW" sz="2000" dirty="0" smtClean="0"/>
          </a:p>
          <a:p>
            <a:pPr>
              <a:lnSpc>
                <a:spcPct val="90000"/>
              </a:lnSpc>
            </a:pPr>
            <a:r>
              <a:rPr lang="en-US" altLang="zh-TW" sz="2400" dirty="0" smtClean="0"/>
              <a:t>2007.2</a:t>
            </a:r>
          </a:p>
          <a:p>
            <a:pPr lvl="1">
              <a:lnSpc>
                <a:spcPct val="90000"/>
              </a:lnSpc>
            </a:pPr>
            <a:r>
              <a:rPr lang="en-US" altLang="zh-TW" sz="2000" dirty="0" smtClean="0"/>
              <a:t>Initial HBase prototype created as Hadoop contrib.</a:t>
            </a:r>
          </a:p>
          <a:p>
            <a:pPr>
              <a:lnSpc>
                <a:spcPct val="90000"/>
              </a:lnSpc>
            </a:pPr>
            <a:r>
              <a:rPr lang="en-US" altLang="zh-TW" sz="2400" dirty="0" smtClean="0"/>
              <a:t>2007.10</a:t>
            </a:r>
          </a:p>
          <a:p>
            <a:pPr lvl="1">
              <a:lnSpc>
                <a:spcPct val="90000"/>
              </a:lnSpc>
            </a:pPr>
            <a:r>
              <a:rPr lang="en-US" altLang="zh-TW" sz="2000" dirty="0" smtClean="0"/>
              <a:t>First useable HBase</a:t>
            </a:r>
          </a:p>
          <a:p>
            <a:pPr>
              <a:lnSpc>
                <a:spcPct val="90000"/>
              </a:lnSpc>
            </a:pPr>
            <a:r>
              <a:rPr lang="en-US" altLang="zh-TW" sz="2400" dirty="0" smtClean="0"/>
              <a:t>2008.1</a:t>
            </a:r>
          </a:p>
          <a:p>
            <a:pPr lvl="1">
              <a:lnSpc>
                <a:spcPct val="90000"/>
              </a:lnSpc>
            </a:pPr>
            <a:r>
              <a:rPr lang="en-US" altLang="zh-TW" sz="2000" dirty="0" smtClean="0"/>
              <a:t>Hadoop become Apache top-level project and HBase becomes subproject</a:t>
            </a:r>
          </a:p>
          <a:p>
            <a:pPr>
              <a:lnSpc>
                <a:spcPct val="90000"/>
              </a:lnSpc>
            </a:pPr>
            <a:r>
              <a:rPr lang="en-US" altLang="zh-TW" sz="2400" dirty="0" smtClean="0"/>
              <a:t>2010.3 </a:t>
            </a:r>
          </a:p>
          <a:p>
            <a:pPr lvl="1">
              <a:lnSpc>
                <a:spcPct val="90000"/>
              </a:lnSpc>
            </a:pPr>
            <a:r>
              <a:rPr lang="en-US" altLang="zh-TW" sz="1800" dirty="0" smtClean="0"/>
              <a:t>HBase graduates from Hadoop sub-project to Apache Top Level Project </a:t>
            </a:r>
          </a:p>
          <a:p>
            <a:pPr>
              <a:lnSpc>
                <a:spcPct val="90000"/>
              </a:lnSpc>
            </a:pPr>
            <a:r>
              <a:rPr lang="en-US" altLang="zh-TW" sz="2400" dirty="0" smtClean="0"/>
              <a:t>2010.7</a:t>
            </a:r>
          </a:p>
          <a:p>
            <a:pPr lvl="1">
              <a:lnSpc>
                <a:spcPct val="90000"/>
              </a:lnSpc>
            </a:pPr>
            <a:r>
              <a:rPr lang="en-US" altLang="zh-TW" sz="2000" dirty="0" smtClean="0"/>
              <a:t>HBase 0.20.6 released</a:t>
            </a:r>
            <a:endParaRPr lang="zh-TW" altLang="en-US" sz="200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/>
              <a:t>誰使用 </a:t>
            </a:r>
            <a:r>
              <a:rPr lang="en-US" altLang="zh-TW" dirty="0"/>
              <a:t>HBase 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147050" cy="5589587"/>
          </a:xfrm>
        </p:spPr>
        <p:txBody>
          <a:bodyPr/>
          <a:lstStyle/>
          <a:p>
            <a:pPr marL="609600" indent="-609600"/>
            <a:r>
              <a:rPr lang="en-US" altLang="zh-TW" sz="2000" dirty="0"/>
              <a:t>Adobe  </a:t>
            </a:r>
          </a:p>
          <a:p>
            <a:pPr marL="990600" lvl="1" indent="-533400"/>
            <a:r>
              <a:rPr lang="zh-TW" altLang="en-US" sz="1800" dirty="0"/>
              <a:t>內部使用 (</a:t>
            </a:r>
            <a:r>
              <a:rPr lang="en-US" altLang="zh-TW" sz="1800" dirty="0"/>
              <a:t>Structure data)</a:t>
            </a:r>
          </a:p>
          <a:p>
            <a:pPr marL="609600" indent="-609600"/>
            <a:r>
              <a:rPr lang="en-US" altLang="zh-TW" sz="2000" dirty="0" err="1"/>
              <a:t>Kalooga</a:t>
            </a:r>
            <a:r>
              <a:rPr lang="en-US" altLang="zh-TW" sz="2000" dirty="0"/>
              <a:t> </a:t>
            </a:r>
          </a:p>
          <a:p>
            <a:pPr marL="990600" lvl="1" indent="-533400"/>
            <a:r>
              <a:rPr lang="zh-TW" altLang="en-US" sz="1800" dirty="0"/>
              <a:t>圖片搜尋引擎 </a:t>
            </a:r>
            <a:r>
              <a:rPr lang="en-US" altLang="zh-TW" sz="1800" dirty="0">
                <a:hlinkClick r:id="rId2"/>
              </a:rPr>
              <a:t>http://www.kalooga.com/</a:t>
            </a:r>
            <a:r>
              <a:rPr lang="en-US" altLang="zh-TW" sz="1800" dirty="0"/>
              <a:t> </a:t>
            </a:r>
            <a:endParaRPr lang="zh-TW" altLang="en-US" sz="1800" dirty="0"/>
          </a:p>
          <a:p>
            <a:pPr marL="609600" indent="-609600"/>
            <a:r>
              <a:rPr lang="en-US" altLang="zh-TW" sz="2000" dirty="0" err="1"/>
              <a:t>Meetup</a:t>
            </a:r>
            <a:r>
              <a:rPr lang="en-US" altLang="zh-TW" sz="2000" dirty="0"/>
              <a:t>  </a:t>
            </a:r>
          </a:p>
          <a:p>
            <a:pPr marL="990600" lvl="1" indent="-533400"/>
            <a:r>
              <a:rPr lang="zh-TW" altLang="en-US" sz="1800" dirty="0"/>
              <a:t>社群聚會網站 </a:t>
            </a:r>
            <a:r>
              <a:rPr lang="en-US" altLang="zh-TW" sz="1800" dirty="0">
                <a:hlinkClick r:id="rId3"/>
              </a:rPr>
              <a:t>http://www.meetup.com/</a:t>
            </a:r>
            <a:r>
              <a:rPr lang="en-US" altLang="zh-TW" sz="1800" dirty="0"/>
              <a:t> </a:t>
            </a:r>
          </a:p>
          <a:p>
            <a:pPr marL="609600" indent="-609600"/>
            <a:r>
              <a:rPr lang="en-US" altLang="zh-TW" sz="2000" dirty="0" err="1"/>
              <a:t>Streamy</a:t>
            </a:r>
            <a:r>
              <a:rPr lang="en-US" altLang="zh-TW" sz="2000" dirty="0"/>
              <a:t> </a:t>
            </a:r>
          </a:p>
          <a:p>
            <a:pPr marL="990600" lvl="1" indent="-533400"/>
            <a:r>
              <a:rPr lang="zh-TW" altLang="en-US" sz="1800" dirty="0"/>
              <a:t>成功從 </a:t>
            </a:r>
            <a:r>
              <a:rPr lang="en-US" altLang="zh-TW" sz="1800" dirty="0" err="1"/>
              <a:t>MySQL</a:t>
            </a:r>
            <a:r>
              <a:rPr lang="en-US" altLang="zh-TW" sz="1800" dirty="0"/>
              <a:t> </a:t>
            </a:r>
            <a:r>
              <a:rPr lang="zh-TW" altLang="en-US" sz="1800" dirty="0"/>
              <a:t>移轉到 </a:t>
            </a:r>
            <a:r>
              <a:rPr lang="en-US" altLang="zh-TW" sz="1800" dirty="0" err="1"/>
              <a:t>Hbase</a:t>
            </a:r>
            <a:r>
              <a:rPr lang="en-US" altLang="zh-TW" sz="1800" dirty="0"/>
              <a:t> </a:t>
            </a:r>
            <a:r>
              <a:rPr lang="en-US" altLang="zh-TW" sz="1800" dirty="0">
                <a:hlinkClick r:id="rId4"/>
              </a:rPr>
              <a:t>http://www.streamy.com/</a:t>
            </a:r>
            <a:r>
              <a:rPr lang="en-US" altLang="zh-TW" sz="1800" dirty="0"/>
              <a:t> </a:t>
            </a:r>
          </a:p>
          <a:p>
            <a:pPr marL="609600" indent="-609600"/>
            <a:r>
              <a:rPr lang="en-US" altLang="zh-TW" sz="2000" dirty="0"/>
              <a:t>Trend Micro  </a:t>
            </a:r>
          </a:p>
          <a:p>
            <a:pPr marL="990600" lvl="1" indent="-533400"/>
            <a:r>
              <a:rPr lang="zh-TW" altLang="en-US" sz="1800" dirty="0"/>
              <a:t>雲端掃毒架構 </a:t>
            </a:r>
            <a:r>
              <a:rPr lang="en-US" altLang="zh-TW" sz="1800" dirty="0">
                <a:hlinkClick r:id="rId5"/>
              </a:rPr>
              <a:t>http://trendmicro.com/</a:t>
            </a:r>
            <a:r>
              <a:rPr lang="en-US" altLang="zh-TW" sz="1800" dirty="0"/>
              <a:t> </a:t>
            </a:r>
          </a:p>
          <a:p>
            <a:pPr marL="609600" indent="-609600"/>
            <a:r>
              <a:rPr lang="en-US" altLang="zh-TW" sz="2000" dirty="0"/>
              <a:t>Yahoo! </a:t>
            </a:r>
          </a:p>
          <a:p>
            <a:pPr marL="990600" lvl="1" indent="-533400"/>
            <a:r>
              <a:rPr lang="zh-TW" altLang="en-US" sz="1800" dirty="0"/>
              <a:t>儲存文件 </a:t>
            </a:r>
            <a:r>
              <a:rPr lang="en-US" altLang="zh-TW" sz="1800" dirty="0"/>
              <a:t>fingerprint </a:t>
            </a:r>
            <a:r>
              <a:rPr lang="zh-TW" altLang="en-US" sz="1800" dirty="0"/>
              <a:t>避免重複 </a:t>
            </a:r>
            <a:r>
              <a:rPr lang="en-US" altLang="zh-TW" sz="1800" dirty="0">
                <a:hlinkClick r:id="rId6"/>
              </a:rPr>
              <a:t>http://www.yahoo.com/</a:t>
            </a:r>
            <a:endParaRPr lang="en-US" altLang="zh-TW" sz="1800" dirty="0"/>
          </a:p>
          <a:p>
            <a:pPr marL="609600" indent="-609600"/>
            <a:r>
              <a:rPr lang="en-US" altLang="zh-TW" sz="2000" dirty="0"/>
              <a:t>More </a:t>
            </a:r>
          </a:p>
          <a:p>
            <a:pPr marL="990600" lvl="1" indent="-533400"/>
            <a:r>
              <a:rPr lang="en-US" altLang="zh-TW" sz="1800" dirty="0">
                <a:hlinkClick r:id="rId7"/>
              </a:rPr>
              <a:t>http://wiki.apache.org/hadoop/Hbase/PoweredBy</a:t>
            </a:r>
            <a:endParaRPr lang="en-US" altLang="zh-TW" sz="1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0"/>
              <a:t>為什麼使用</a:t>
            </a:r>
            <a:r>
              <a:rPr lang="en-US" altLang="zh-TW" dirty="0"/>
              <a:t>HBase?</a:t>
            </a:r>
            <a:endParaRPr lang="zh-TW" altLang="en-US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523083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zh-TW" altLang="en-US" sz="2400" dirty="0"/>
              <a:t>不是關聯式</a:t>
            </a:r>
            <a:r>
              <a:rPr lang="en-US" altLang="zh-TW" sz="2400" dirty="0"/>
              <a:t>(Relational)</a:t>
            </a:r>
            <a:r>
              <a:rPr lang="zh-TW" altLang="en-US" sz="2400" dirty="0"/>
              <a:t>資料庫系統</a:t>
            </a:r>
          </a:p>
          <a:p>
            <a:pPr lvl="1">
              <a:lnSpc>
                <a:spcPct val="100000"/>
              </a:lnSpc>
            </a:pPr>
            <a:r>
              <a:rPr lang="zh-TW" altLang="en-US" sz="2000" dirty="0"/>
              <a:t>表格</a:t>
            </a:r>
            <a:r>
              <a:rPr lang="en-US" altLang="zh-TW" sz="2000" dirty="0"/>
              <a:t>(Table)</a:t>
            </a:r>
            <a:r>
              <a:rPr lang="zh-TW" altLang="en-US" sz="2000" dirty="0"/>
              <a:t>只有一個主要索引 </a:t>
            </a:r>
            <a:r>
              <a:rPr lang="en-US" altLang="zh-TW" sz="2000" dirty="0"/>
              <a:t>(primary index) </a:t>
            </a:r>
            <a:r>
              <a:rPr lang="zh-TW" altLang="en-US" sz="2000" dirty="0"/>
              <a:t>即 </a:t>
            </a:r>
            <a:r>
              <a:rPr lang="en-US" altLang="zh-TW" sz="2000" dirty="0"/>
              <a:t>row key.</a:t>
            </a:r>
          </a:p>
          <a:p>
            <a:pPr lvl="1">
              <a:lnSpc>
                <a:spcPct val="100000"/>
              </a:lnSpc>
            </a:pPr>
            <a:r>
              <a:rPr lang="zh-TW" altLang="en-US" sz="2000" dirty="0"/>
              <a:t>不提供 </a:t>
            </a:r>
            <a:r>
              <a:rPr lang="en-US" altLang="zh-TW" sz="2000" dirty="0"/>
              <a:t>join</a:t>
            </a:r>
          </a:p>
          <a:p>
            <a:pPr lvl="1">
              <a:lnSpc>
                <a:spcPct val="100000"/>
              </a:lnSpc>
            </a:pPr>
            <a:r>
              <a:rPr lang="zh-TW" altLang="en-US" sz="2000" dirty="0"/>
              <a:t>不提供 </a:t>
            </a:r>
            <a:r>
              <a:rPr lang="en-US" altLang="zh-TW" sz="2000" dirty="0"/>
              <a:t>SQL</a:t>
            </a:r>
            <a:r>
              <a:rPr lang="zh-TW" altLang="en-US" sz="2000" dirty="0"/>
              <a:t>語法。</a:t>
            </a:r>
          </a:p>
          <a:p>
            <a:pPr>
              <a:lnSpc>
                <a:spcPct val="100000"/>
              </a:lnSpc>
            </a:pPr>
            <a:r>
              <a:rPr lang="zh-TW" altLang="en-US" sz="2400" dirty="0"/>
              <a:t>提供</a:t>
            </a:r>
            <a:r>
              <a:rPr lang="en-US" altLang="zh-TW" sz="2400" dirty="0"/>
              <a:t>Java</a:t>
            </a:r>
            <a:r>
              <a:rPr lang="zh-TW" altLang="en-US" sz="2400" dirty="0"/>
              <a:t>函式庫</a:t>
            </a:r>
            <a:r>
              <a:rPr lang="en-US" altLang="zh-TW" sz="2400" dirty="0"/>
              <a:t>, </a:t>
            </a:r>
            <a:r>
              <a:rPr lang="zh-TW" altLang="en-US" sz="2400" dirty="0"/>
              <a:t>與 </a:t>
            </a:r>
            <a:r>
              <a:rPr lang="en-US" altLang="zh-TW" sz="2400" dirty="0"/>
              <a:t>REST</a:t>
            </a:r>
            <a:r>
              <a:rPr lang="zh-TW" altLang="en-US" sz="2400" dirty="0"/>
              <a:t>與</a:t>
            </a:r>
            <a:r>
              <a:rPr lang="en-US" altLang="zh-TW" sz="2400" dirty="0"/>
              <a:t>Thrift</a:t>
            </a:r>
            <a:r>
              <a:rPr lang="zh-TW" altLang="en-US" sz="2400" dirty="0"/>
              <a:t>等介面。</a:t>
            </a:r>
          </a:p>
          <a:p>
            <a:pPr>
              <a:lnSpc>
                <a:spcPct val="100000"/>
              </a:lnSpc>
            </a:pPr>
            <a:r>
              <a:rPr lang="zh-TW" altLang="en-US" sz="2400" dirty="0"/>
              <a:t>提供 </a:t>
            </a:r>
            <a:r>
              <a:rPr lang="en-US" altLang="zh-TW" sz="2400" dirty="0" err="1"/>
              <a:t>getRow</a:t>
            </a:r>
            <a:r>
              <a:rPr lang="en-US" altLang="zh-TW" sz="2400" dirty="0"/>
              <a:t>(), Scan() </a:t>
            </a:r>
            <a:r>
              <a:rPr lang="zh-TW" altLang="en-US" sz="2400" dirty="0"/>
              <a:t>存取資料。</a:t>
            </a:r>
          </a:p>
          <a:p>
            <a:pPr lvl="1">
              <a:lnSpc>
                <a:spcPct val="100000"/>
              </a:lnSpc>
            </a:pPr>
            <a:r>
              <a:rPr lang="en-US" altLang="zh-TW" sz="2000" dirty="0" err="1"/>
              <a:t>getRow</a:t>
            </a:r>
            <a:r>
              <a:rPr lang="en-US" altLang="zh-TW" sz="2000" dirty="0"/>
              <a:t>()</a:t>
            </a:r>
            <a:r>
              <a:rPr lang="zh-TW" altLang="en-US" sz="2000" dirty="0"/>
              <a:t>可以取得一筆</a:t>
            </a:r>
            <a:r>
              <a:rPr lang="en-US" altLang="zh-TW" sz="2000" dirty="0"/>
              <a:t>row range</a:t>
            </a:r>
            <a:r>
              <a:rPr lang="zh-TW" altLang="en-US" sz="2000" dirty="0"/>
              <a:t>的資料，同時也可以指定版本 </a:t>
            </a:r>
            <a:r>
              <a:rPr lang="en-US" altLang="zh-TW" sz="2000" dirty="0"/>
              <a:t>(timestamp)</a:t>
            </a:r>
            <a:r>
              <a:rPr lang="zh-TW" altLang="en-US" sz="2000" dirty="0"/>
              <a:t>。</a:t>
            </a:r>
          </a:p>
          <a:p>
            <a:pPr>
              <a:lnSpc>
                <a:spcPct val="100000"/>
              </a:lnSpc>
            </a:pPr>
            <a:r>
              <a:rPr lang="en-US" altLang="zh-TW" sz="2400" dirty="0"/>
              <a:t>Scan()</a:t>
            </a:r>
            <a:r>
              <a:rPr lang="zh-TW" altLang="en-US" sz="2400" dirty="0"/>
              <a:t>可以取得整個表格的資料或是一組</a:t>
            </a:r>
            <a:r>
              <a:rPr lang="en-US" altLang="zh-TW" sz="2400" dirty="0"/>
              <a:t>row range (</a:t>
            </a:r>
            <a:r>
              <a:rPr lang="zh-TW" altLang="en-US" sz="2400" dirty="0"/>
              <a:t>設定</a:t>
            </a:r>
            <a:r>
              <a:rPr lang="en-US" altLang="zh-TW" sz="2400" dirty="0"/>
              <a:t>start key, end key)</a:t>
            </a:r>
          </a:p>
          <a:p>
            <a:pPr>
              <a:lnSpc>
                <a:spcPct val="100000"/>
              </a:lnSpc>
            </a:pPr>
            <a:r>
              <a:rPr lang="zh-TW" altLang="en-US" sz="2400" dirty="0"/>
              <a:t>有限的單元性</a:t>
            </a:r>
            <a:r>
              <a:rPr lang="en-US" altLang="zh-TW" sz="2400" dirty="0" smtClean="0"/>
              <a:t>(Atomicity)</a:t>
            </a:r>
            <a:r>
              <a:rPr lang="zh-TW" altLang="en-US" sz="2400" dirty="0"/>
              <a:t>與交易 </a:t>
            </a:r>
            <a:r>
              <a:rPr lang="en-US" altLang="zh-TW" sz="2400" dirty="0"/>
              <a:t>(transaction)</a:t>
            </a:r>
            <a:r>
              <a:rPr lang="zh-TW" altLang="en-US" sz="2400" dirty="0"/>
              <a:t>功能</a:t>
            </a:r>
            <a:r>
              <a:rPr lang="en-US" altLang="zh-TW" sz="2400" dirty="0"/>
              <a:t>.</a:t>
            </a:r>
          </a:p>
          <a:p>
            <a:pPr>
              <a:lnSpc>
                <a:spcPct val="100000"/>
              </a:lnSpc>
            </a:pPr>
            <a:r>
              <a:rPr lang="zh-TW" altLang="en-US" sz="2400" dirty="0"/>
              <a:t>只有一種資料型態 </a:t>
            </a:r>
            <a:r>
              <a:rPr lang="en-US" altLang="zh-TW" sz="2400" dirty="0"/>
              <a:t>(bytes</a:t>
            </a:r>
            <a:r>
              <a:rPr lang="en-US" altLang="zh-TW" sz="2400" dirty="0" smtClean="0"/>
              <a:t>)</a:t>
            </a:r>
          </a:p>
          <a:p>
            <a:pPr>
              <a:lnSpc>
                <a:spcPct val="100000"/>
              </a:lnSpc>
            </a:pPr>
            <a:r>
              <a:rPr lang="zh-TW" altLang="en-US" sz="2400" dirty="0" smtClean="0"/>
              <a:t>可以配合</a:t>
            </a:r>
            <a:r>
              <a:rPr lang="en-US" altLang="zh-TW" sz="2400" dirty="0" smtClean="0"/>
              <a:t>MapReduce</a:t>
            </a:r>
            <a:r>
              <a:rPr lang="zh-TW" altLang="en-US" sz="2400" dirty="0" smtClean="0"/>
              <a:t>框架，進行複雜的分析與查詢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595B0-141A-4778-A754-291D56E23EAA}" type="slidenum">
              <a:rPr lang="zh-TW" altLang="en-US"/>
              <a:pPr/>
              <a:t>19</a:t>
            </a:fld>
            <a:endParaRPr lang="en-US" altLang="zh-TW"/>
          </a:p>
        </p:txBody>
      </p:sp>
      <p:sp>
        <p:nvSpPr>
          <p:cNvPr id="27444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 Model</a:t>
            </a:r>
            <a:endParaRPr lang="zh-TW" altLang="en-US"/>
          </a:p>
        </p:txBody>
      </p:sp>
      <p:sp>
        <p:nvSpPr>
          <p:cNvPr id="27444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147050" cy="26654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TW" sz="2400"/>
              <a:t>Table</a:t>
            </a:r>
            <a:r>
              <a:rPr lang="zh-TW" altLang="en-US" sz="2400"/>
              <a:t>依 </a:t>
            </a:r>
            <a:r>
              <a:rPr lang="en-US" altLang="zh-TW" sz="2400" i="1"/>
              <a:t>row key </a:t>
            </a:r>
            <a:r>
              <a:rPr lang="zh-TW" altLang="en-US" sz="2400"/>
              <a:t>來自動排序</a:t>
            </a:r>
          </a:p>
          <a:p>
            <a:pPr>
              <a:lnSpc>
                <a:spcPct val="80000"/>
              </a:lnSpc>
            </a:pPr>
            <a:r>
              <a:rPr lang="en-US" altLang="zh-TW" sz="2400"/>
              <a:t>Table schema </a:t>
            </a:r>
            <a:r>
              <a:rPr lang="zh-TW" altLang="en-US" sz="2400"/>
              <a:t>只要定義 </a:t>
            </a:r>
            <a:r>
              <a:rPr lang="en-US" altLang="zh-TW" sz="2400" i="1"/>
              <a:t>column families .</a:t>
            </a:r>
          </a:p>
          <a:p>
            <a:pPr lvl="1">
              <a:lnSpc>
                <a:spcPct val="80000"/>
              </a:lnSpc>
            </a:pPr>
            <a:r>
              <a:rPr lang="zh-TW" altLang="en-US" sz="2000"/>
              <a:t>每個</a:t>
            </a:r>
            <a:r>
              <a:rPr lang="en-US" altLang="zh-TW" sz="2000"/>
              <a:t>column family </a:t>
            </a:r>
            <a:r>
              <a:rPr lang="zh-TW" altLang="en-US" sz="2000"/>
              <a:t>可有無限數量的 </a:t>
            </a:r>
            <a:r>
              <a:rPr lang="en-US" altLang="zh-TW" sz="2000"/>
              <a:t>columns</a:t>
            </a:r>
          </a:p>
          <a:p>
            <a:pPr lvl="1">
              <a:lnSpc>
                <a:spcPct val="80000"/>
              </a:lnSpc>
            </a:pPr>
            <a:r>
              <a:rPr lang="zh-TW" altLang="en-US" sz="2000"/>
              <a:t>每個</a:t>
            </a:r>
            <a:r>
              <a:rPr lang="en-US" altLang="zh-TW" sz="2000"/>
              <a:t>column</a:t>
            </a:r>
            <a:r>
              <a:rPr lang="zh-TW" altLang="en-US" sz="2000"/>
              <a:t>的值可有無限數量的時間版本</a:t>
            </a:r>
            <a:r>
              <a:rPr lang="en-US" altLang="zh-TW" sz="2000"/>
              <a:t>(timestamp)</a:t>
            </a:r>
          </a:p>
          <a:p>
            <a:pPr lvl="1">
              <a:lnSpc>
                <a:spcPct val="80000"/>
              </a:lnSpc>
            </a:pPr>
            <a:r>
              <a:rPr lang="en-US" altLang="zh-TW" sz="2000"/>
              <a:t>Column</a:t>
            </a:r>
            <a:r>
              <a:rPr lang="zh-TW" altLang="en-US" sz="2000"/>
              <a:t>可以動態新增，每個</a:t>
            </a:r>
            <a:r>
              <a:rPr lang="en-US" altLang="zh-TW" sz="2000"/>
              <a:t>row</a:t>
            </a:r>
            <a:r>
              <a:rPr lang="zh-TW" altLang="en-US" sz="2000"/>
              <a:t>可有不同數量的</a:t>
            </a:r>
            <a:r>
              <a:rPr lang="en-US" altLang="zh-TW" sz="2000"/>
              <a:t>columns</a:t>
            </a:r>
            <a:r>
              <a:rPr lang="zh-TW" altLang="en-US" sz="2000"/>
              <a:t>。</a:t>
            </a:r>
          </a:p>
          <a:p>
            <a:pPr lvl="1">
              <a:lnSpc>
                <a:spcPct val="80000"/>
              </a:lnSpc>
            </a:pPr>
            <a:r>
              <a:rPr lang="zh-TW" altLang="en-US" sz="2000"/>
              <a:t>同一個</a:t>
            </a:r>
            <a:r>
              <a:rPr lang="en-US" altLang="zh-TW" sz="2000"/>
              <a:t>column family</a:t>
            </a:r>
            <a:r>
              <a:rPr lang="zh-TW" altLang="en-US" sz="2000"/>
              <a:t>的</a:t>
            </a:r>
            <a:r>
              <a:rPr lang="en-US" altLang="zh-TW" sz="2000"/>
              <a:t>columns</a:t>
            </a:r>
            <a:r>
              <a:rPr lang="zh-TW" altLang="en-US" sz="2000"/>
              <a:t>會群聚在一個實體儲存單元上，且依 </a:t>
            </a:r>
            <a:r>
              <a:rPr lang="en-US" altLang="zh-TW" sz="2000"/>
              <a:t>column </a:t>
            </a:r>
            <a:r>
              <a:rPr lang="zh-TW" altLang="en-US" sz="2000"/>
              <a:t>的名稱排序。</a:t>
            </a:r>
          </a:p>
          <a:p>
            <a:pPr lvl="1">
              <a:lnSpc>
                <a:spcPct val="80000"/>
              </a:lnSpc>
            </a:pPr>
            <a:r>
              <a:rPr lang="en-US" altLang="zh-TW" sz="2000"/>
              <a:t>byte[] </a:t>
            </a:r>
            <a:r>
              <a:rPr lang="zh-TW" altLang="en-US" sz="2000"/>
              <a:t>是唯一的資料型態</a:t>
            </a:r>
            <a:r>
              <a:rPr lang="en-US" altLang="zh-TW" sz="2000"/>
              <a:t>(Row, Family: Column, Timestamp) Value</a:t>
            </a:r>
            <a:endParaRPr lang="zh-TW" altLang="en-US" sz="2000"/>
          </a:p>
        </p:txBody>
      </p:sp>
      <p:pic>
        <p:nvPicPr>
          <p:cNvPr id="274440" name="Picture 8" descr="bigtable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562475"/>
            <a:ext cx="9144000" cy="2295525"/>
          </a:xfrm>
          <a:noFill/>
          <a:ln/>
        </p:spPr>
      </p:pic>
      <p:sp>
        <p:nvSpPr>
          <p:cNvPr id="274436" name="AutoShape 4"/>
          <p:cNvSpPr>
            <a:spLocks noChangeArrowheads="1"/>
          </p:cNvSpPr>
          <p:nvPr/>
        </p:nvSpPr>
        <p:spPr bwMode="auto">
          <a:xfrm>
            <a:off x="179388" y="5084763"/>
            <a:ext cx="1584325" cy="431800"/>
          </a:xfrm>
          <a:prstGeom prst="wedgeRoundRectCallout">
            <a:avLst>
              <a:gd name="adj1" fmla="val -32366"/>
              <a:gd name="adj2" fmla="val 14375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zh-TW" sz="2000" b="1">
                <a:latin typeface="Times New Roman" pitchFamily="18" charset="0"/>
              </a:rPr>
              <a:t>Row key</a:t>
            </a:r>
            <a:endParaRPr lang="zh-TW" altLang="en-US" sz="2000" b="1">
              <a:latin typeface="Times New Roman" pitchFamily="18" charset="0"/>
            </a:endParaRPr>
          </a:p>
        </p:txBody>
      </p:sp>
      <p:sp>
        <p:nvSpPr>
          <p:cNvPr id="274437" name="AutoShape 5"/>
          <p:cNvSpPr>
            <a:spLocks noChangeArrowheads="1"/>
          </p:cNvSpPr>
          <p:nvPr/>
        </p:nvSpPr>
        <p:spPr bwMode="auto">
          <a:xfrm>
            <a:off x="2411413" y="4292600"/>
            <a:ext cx="2232025" cy="431800"/>
          </a:xfrm>
          <a:prstGeom prst="wedgeRoundRectCallout">
            <a:avLst>
              <a:gd name="adj1" fmla="val 30583"/>
              <a:gd name="adj2" fmla="val 11654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zh-TW" sz="2000" b="1">
                <a:latin typeface="Times New Roman" pitchFamily="18" charset="0"/>
              </a:rPr>
              <a:t>Column Family</a:t>
            </a:r>
            <a:endParaRPr lang="zh-TW" altLang="en-US" sz="2000" b="1">
              <a:latin typeface="Times New Roman" pitchFamily="18" charset="0"/>
            </a:endParaRPr>
          </a:p>
        </p:txBody>
      </p:sp>
      <p:sp>
        <p:nvSpPr>
          <p:cNvPr id="274438" name="AutoShape 6"/>
          <p:cNvSpPr>
            <a:spLocks noChangeArrowheads="1"/>
          </p:cNvSpPr>
          <p:nvPr/>
        </p:nvSpPr>
        <p:spPr bwMode="auto">
          <a:xfrm>
            <a:off x="7667625" y="6426200"/>
            <a:ext cx="1476375" cy="431800"/>
          </a:xfrm>
          <a:prstGeom prst="wedgeRoundRectCallout">
            <a:avLst>
              <a:gd name="adj1" fmla="val -76880"/>
              <a:gd name="adj2" fmla="val -15220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zh-TW" sz="2000" b="1">
                <a:latin typeface="Times New Roman" pitchFamily="18" charset="0"/>
              </a:rPr>
              <a:t>value</a:t>
            </a:r>
          </a:p>
        </p:txBody>
      </p:sp>
      <p:sp>
        <p:nvSpPr>
          <p:cNvPr id="274439" name="AutoShape 7"/>
          <p:cNvSpPr>
            <a:spLocks noChangeArrowheads="1"/>
          </p:cNvSpPr>
          <p:nvPr/>
        </p:nvSpPr>
        <p:spPr bwMode="auto">
          <a:xfrm>
            <a:off x="3276600" y="6426200"/>
            <a:ext cx="1727200" cy="431800"/>
          </a:xfrm>
          <a:prstGeom prst="wedgeRoundRectCallout">
            <a:avLst>
              <a:gd name="adj1" fmla="val -21231"/>
              <a:gd name="adj2" fmla="val -120588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altLang="zh-TW" sz="2000" b="1">
                <a:latin typeface="Times New Roman" pitchFamily="18" charset="0"/>
              </a:rPr>
              <a:t>TimeStamp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714348" y="1857365"/>
            <a:ext cx="7772400" cy="1428760"/>
          </a:xfrm>
        </p:spPr>
        <p:txBody>
          <a:bodyPr/>
          <a:lstStyle/>
          <a:p>
            <a:r>
              <a:rPr lang="zh-TW" altLang="en-US" cap="none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一、導論</a:t>
            </a:r>
            <a:endParaRPr lang="zh-TW" altLang="en-US" cap="none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>
          <a:xfrm>
            <a:off x="785786" y="3786190"/>
            <a:ext cx="7772400" cy="2286015"/>
          </a:xfrm>
        </p:spPr>
        <p:txBody>
          <a:bodyPr/>
          <a:lstStyle/>
          <a:p>
            <a:r>
              <a:rPr lang="zh-TW" altLang="en-US" dirty="0" smtClean="0"/>
              <a:t>原本我們使用關聯式資料庫好好的，為何又要有新資料庫的儲存架構型態，是有其必要？或新技術可完全取而代之？還是只是一個等待泡沫化新技術的濫觴？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6215042" y="285728"/>
            <a:ext cx="271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HBase </a:t>
            </a:r>
            <a:r>
              <a:rPr lang="zh-TW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資料庫應用 </a:t>
            </a:r>
            <a:endParaRPr lang="zh-TW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500662" y="6519446"/>
            <a:ext cx="3643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Adapted  From  http://hbase.apache.org</a:t>
            </a:r>
            <a:endParaRPr lang="zh-TW" alt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467863-7C95-432A-AC55-E60BE0C05691}" type="slidenum">
              <a:rPr lang="zh-TW" altLang="en-US"/>
              <a:pPr/>
              <a:t>20</a:t>
            </a:fld>
            <a:endParaRPr lang="en-US" altLang="zh-TW"/>
          </a:p>
        </p:txBody>
      </p:sp>
      <p:sp>
        <p:nvSpPr>
          <p:cNvPr id="2795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 Model</a:t>
            </a:r>
            <a:endParaRPr lang="zh-TW" altLang="en-US"/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484313"/>
            <a:ext cx="8135938" cy="1152525"/>
          </a:xfrm>
        </p:spPr>
        <p:txBody>
          <a:bodyPr/>
          <a:lstStyle/>
          <a:p>
            <a:r>
              <a:rPr lang="en-US" altLang="zh-TW" sz="2800"/>
              <a:t>HBase</a:t>
            </a:r>
            <a:r>
              <a:rPr lang="zh-TW" altLang="en-US" sz="2800"/>
              <a:t>實際上儲存</a:t>
            </a:r>
            <a:r>
              <a:rPr lang="en-US" altLang="zh-TW" sz="2800"/>
              <a:t>Table</a:t>
            </a:r>
            <a:r>
              <a:rPr lang="zh-TW" altLang="en-US" sz="2800"/>
              <a:t>時，是以</a:t>
            </a:r>
            <a:r>
              <a:rPr lang="en-US" altLang="zh-TW" sz="2800"/>
              <a:t>column family</a:t>
            </a:r>
            <a:r>
              <a:rPr lang="zh-TW" altLang="en-US" sz="2800"/>
              <a:t>為單位來存放</a:t>
            </a:r>
          </a:p>
        </p:txBody>
      </p:sp>
      <p:pic>
        <p:nvPicPr>
          <p:cNvPr id="279556" name="Picture 4" descr="2010-04-08_745x447_scro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4000" contrast="48000"/>
          </a:blip>
          <a:srcRect/>
          <a:stretch>
            <a:fillRect/>
          </a:stretch>
        </p:blipFill>
        <p:spPr>
          <a:xfrm>
            <a:off x="468313" y="2559050"/>
            <a:ext cx="7991475" cy="4298950"/>
          </a:xfrm>
          <a:noFill/>
          <a:ln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2489744-12F7-4F2C-8618-DC296DE4174A}" type="slidenum">
              <a:rPr lang="zh-TW" altLang="en-US"/>
              <a:pPr/>
              <a:t>21</a:t>
            </a:fld>
            <a:endParaRPr lang="en-US" altLang="zh-TW"/>
          </a:p>
        </p:txBody>
      </p:sp>
      <p:sp>
        <p:nvSpPr>
          <p:cNvPr id="7" name="標題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zh-TW"/>
              <a:t>HTable </a:t>
            </a:r>
            <a:r>
              <a:rPr lang="zh-TW" altLang="en-US"/>
              <a:t>成員</a:t>
            </a:r>
          </a:p>
        </p:txBody>
      </p:sp>
      <p:graphicFrame>
        <p:nvGraphicFramePr>
          <p:cNvPr id="9" name="表格版面配置區 8"/>
          <p:cNvGraphicFramePr>
            <a:graphicFrameLocks noGrp="1"/>
          </p:cNvGraphicFramePr>
          <p:nvPr/>
        </p:nvGraphicFramePr>
        <p:xfrm>
          <a:off x="0" y="2285992"/>
          <a:ext cx="9144000" cy="4520565"/>
        </p:xfrm>
        <a:graphic>
          <a:graphicData uri="http://schemas.openxmlformats.org/drawingml/2006/table">
            <a:tbl>
              <a:tblPr/>
              <a:tblGrid>
                <a:gridCol w="642938"/>
                <a:gridCol w="2143125"/>
                <a:gridCol w="2928937"/>
                <a:gridCol w="1143000"/>
                <a:gridCol w="1143000"/>
                <a:gridCol w="1143000"/>
              </a:tblGrid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Contents</a:t>
                      </a:r>
                      <a:endParaRPr kumimoji="0" lang="zh-TW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89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Department</a:t>
                      </a:r>
                      <a:endParaRPr kumimoji="0" lang="zh-TW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FC8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news</a:t>
                      </a:r>
                      <a:endParaRPr kumimoji="0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bid</a:t>
                      </a:r>
                      <a:endParaRPr kumimoji="0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sport</a:t>
                      </a:r>
                      <a:endParaRPr kumimoji="0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E6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t1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com.yahoo.news.tw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撿到學雜費，硬要分三成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</a:t>
                      </a: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tech</a:t>
                      </a: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t2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科研論文評比 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校進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500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大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</a:t>
                      </a: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tech</a:t>
                      </a: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t3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罰蹲立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300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下！班長「住院」　師懊悔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</a:t>
                      </a: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tech</a:t>
                      </a: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t1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com.yahoo.bid.tw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“…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 </a:t>
                      </a:r>
                      <a:r>
                        <a:rPr kumimoji="0" lang="en-US" altLang="zh-TW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iphone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 4G  9/17 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日上市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</a:t>
                      </a: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 3C </a:t>
                      </a: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t1</a:t>
                      </a: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com.yahoo.sport.tw</a:t>
                      </a:r>
                      <a:endParaRPr kumimoji="0" lang="zh-TW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</a:t>
                      </a:r>
                      <a:r>
                        <a:rPr kumimoji="0" lang="en-US" altLang="zh-TW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Nadal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 </a:t>
                      </a:r>
                      <a:r>
                        <a:rPr kumimoji="0" lang="zh-TW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大滿貫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“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MBA</a:t>
                      </a:r>
                      <a:r>
                        <a:rPr kumimoji="0" lang="en-US" altLang="zh-TW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”</a:t>
                      </a:r>
                      <a:endParaRPr kumimoji="0" lang="zh-TW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42875" y="1285875"/>
            <a:ext cx="900112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spcBef>
                <a:spcPct val="20000"/>
              </a:spcBef>
              <a:defRPr/>
            </a:pPr>
            <a:r>
              <a:rPr lang="en-US" altLang="zh-TW" sz="3200" kern="0" dirty="0">
                <a:solidFill>
                  <a:schemeClr val="tx2"/>
                </a:solidFill>
                <a:latin typeface="+mn-lt"/>
                <a:ea typeface="+mn-ea"/>
              </a:rPr>
              <a:t>Table, Family, Column, Qualifier , Row, </a:t>
            </a:r>
            <a:r>
              <a:rPr lang="en-US" altLang="zh-TW" sz="3200" kern="0" dirty="0" err="1">
                <a:solidFill>
                  <a:schemeClr val="tx2"/>
                </a:solidFill>
                <a:latin typeface="+mn-lt"/>
                <a:ea typeface="+mn-ea"/>
              </a:rPr>
              <a:t>TimeStamp</a:t>
            </a:r>
            <a:endParaRPr lang="en-US" altLang="zh-TW" sz="3200" kern="0" dirty="0">
              <a:solidFill>
                <a:schemeClr val="tx2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45CA96-B0BE-40A2-87B0-09780D67A8CA}" type="slidenum">
              <a:rPr lang="zh-TW" altLang="en-US"/>
              <a:pPr/>
              <a:t>22</a:t>
            </a:fld>
            <a:endParaRPr lang="en-US" altLang="zh-TW"/>
          </a:p>
        </p:txBody>
      </p:sp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Regions</a:t>
            </a:r>
            <a:endParaRPr lang="zh-TW" altLang="en-US"/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341438"/>
            <a:ext cx="8424862" cy="2016125"/>
          </a:xfrm>
        </p:spPr>
        <p:txBody>
          <a:bodyPr/>
          <a:lstStyle/>
          <a:p>
            <a:pPr marL="609600" indent="-609600"/>
            <a:r>
              <a:rPr lang="zh-TW" altLang="en-US" sz="2800"/>
              <a:t>表格是由一或多個 </a:t>
            </a:r>
            <a:r>
              <a:rPr lang="en-US" altLang="zh-TW" sz="2800"/>
              <a:t>region </a:t>
            </a:r>
            <a:r>
              <a:rPr lang="zh-TW" altLang="en-US" sz="2800"/>
              <a:t>所構成</a:t>
            </a:r>
          </a:p>
          <a:p>
            <a:pPr marL="990600" lvl="1" indent="-533400"/>
            <a:r>
              <a:rPr lang="en-US" altLang="zh-TW" sz="2400"/>
              <a:t>Region </a:t>
            </a:r>
            <a:r>
              <a:rPr lang="zh-TW" altLang="en-US" sz="2400"/>
              <a:t>是由其 </a:t>
            </a:r>
            <a:r>
              <a:rPr lang="en-US" altLang="zh-TW" sz="2400"/>
              <a:t>startKey </a:t>
            </a:r>
            <a:r>
              <a:rPr lang="zh-TW" altLang="en-US" sz="2400"/>
              <a:t>與 </a:t>
            </a:r>
            <a:r>
              <a:rPr lang="en-US" altLang="zh-TW" sz="2400"/>
              <a:t>endKey </a:t>
            </a:r>
            <a:r>
              <a:rPr lang="zh-TW" altLang="en-US" sz="2400"/>
              <a:t>所指定</a:t>
            </a:r>
          </a:p>
          <a:p>
            <a:pPr marL="609600" indent="-609600"/>
            <a:r>
              <a:rPr lang="zh-TW" altLang="en-US" sz="2800"/>
              <a:t>每個 </a:t>
            </a:r>
            <a:r>
              <a:rPr lang="en-US" altLang="zh-TW" sz="2800"/>
              <a:t>region </a:t>
            </a:r>
            <a:r>
              <a:rPr lang="zh-TW" altLang="en-US" sz="2800"/>
              <a:t>可能會存在於多個不同節點上，而且是由數個</a:t>
            </a:r>
            <a:r>
              <a:rPr lang="en-US" altLang="zh-TW" sz="2800"/>
              <a:t>HDFS </a:t>
            </a:r>
            <a:r>
              <a:rPr lang="zh-TW" altLang="en-US" sz="2800"/>
              <a:t>檔案與區塊所構成，這類 </a:t>
            </a:r>
            <a:r>
              <a:rPr lang="en-US" altLang="zh-TW" sz="2800"/>
              <a:t>region </a:t>
            </a:r>
            <a:r>
              <a:rPr lang="zh-TW" altLang="en-US" sz="2800"/>
              <a:t>是由 </a:t>
            </a:r>
            <a:r>
              <a:rPr lang="en-US" altLang="zh-TW" sz="2800"/>
              <a:t>Hadoop </a:t>
            </a:r>
            <a:r>
              <a:rPr lang="zh-TW" altLang="en-US" sz="2800"/>
              <a:t>負責複製</a:t>
            </a:r>
          </a:p>
        </p:txBody>
      </p:sp>
      <p:pic>
        <p:nvPicPr>
          <p:cNvPr id="277508" name="Picture 4" descr="2010-01-23_448x342_scrot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bright="-12000"/>
          </a:blip>
          <a:srcRect/>
          <a:stretch>
            <a:fillRect/>
          </a:stretch>
        </p:blipFill>
        <p:spPr>
          <a:xfrm>
            <a:off x="1187450" y="3789363"/>
            <a:ext cx="6227763" cy="3068637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3454E6-F935-415D-8927-59A6ADCA1154}" type="slidenum">
              <a:rPr lang="zh-TW" altLang="en-US"/>
              <a:pPr/>
              <a:t>23</a:t>
            </a:fld>
            <a:endParaRPr lang="en-US" altLang="zh-TW"/>
          </a:p>
        </p:txBody>
      </p:sp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7772400" cy="865187"/>
          </a:xfrm>
        </p:spPr>
        <p:txBody>
          <a:bodyPr/>
          <a:lstStyle/>
          <a:p>
            <a:r>
              <a:rPr lang="en-US" altLang="zh-TW" dirty="0"/>
              <a:t>HBase </a:t>
            </a:r>
            <a:r>
              <a:rPr lang="zh-TW" altLang="en-US" dirty="0"/>
              <a:t>與 </a:t>
            </a:r>
            <a:r>
              <a:rPr lang="en-US" altLang="zh-TW" dirty="0"/>
              <a:t>Hadoop </a:t>
            </a:r>
            <a:r>
              <a:rPr lang="zh-TW" altLang="en-US" dirty="0"/>
              <a:t>搭配的架構</a:t>
            </a:r>
          </a:p>
        </p:txBody>
      </p:sp>
      <p:pic>
        <p:nvPicPr>
          <p:cNvPr id="278531" name="Picture 3" descr="hbase-file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836613"/>
            <a:ext cx="9144000" cy="6021387"/>
          </a:xfrm>
        </p:spPr>
      </p:pic>
      <p:sp>
        <p:nvSpPr>
          <p:cNvPr id="5" name="文字方塊 4"/>
          <p:cNvSpPr txBox="1"/>
          <p:nvPr/>
        </p:nvSpPr>
        <p:spPr>
          <a:xfrm>
            <a:off x="5572132" y="928670"/>
            <a:ext cx="335758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From: http://www.larsgeorge.com/2009/10/hbase-architecture-101-storage.html</a:t>
            </a:r>
            <a:endParaRPr lang="zh-TW" altLang="en-US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HBase 0.20 </a:t>
            </a:r>
            <a:r>
              <a:rPr lang="zh-TW" altLang="en-US" dirty="0" smtClean="0"/>
              <a:t>特色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解決單點失效問題（</a:t>
            </a:r>
            <a:r>
              <a:rPr lang="en-US" altLang="zh-TW" dirty="0" smtClean="0"/>
              <a:t>single point of failure</a:t>
            </a:r>
            <a:r>
              <a:rPr lang="zh-TW" altLang="en-US" dirty="0" smtClean="0"/>
              <a:t>）</a:t>
            </a:r>
            <a:endParaRPr lang="en-US" altLang="zh-TW" dirty="0" smtClean="0"/>
          </a:p>
          <a:p>
            <a:pPr lvl="1"/>
            <a:r>
              <a:rPr lang="en-US" dirty="0" smtClean="0"/>
              <a:t>Ex:  Hadoop </a:t>
            </a:r>
            <a:r>
              <a:rPr lang="en-US" dirty="0" err="1" smtClean="0"/>
              <a:t>NameNode</a:t>
            </a:r>
            <a:r>
              <a:rPr lang="en-US" dirty="0" smtClean="0"/>
              <a:t> </a:t>
            </a:r>
            <a:r>
              <a:rPr lang="en-US" altLang="zh-TW" dirty="0" smtClean="0"/>
              <a:t>failure</a:t>
            </a:r>
          </a:p>
          <a:p>
            <a:r>
              <a:rPr lang="zh-TW" altLang="en-US" dirty="0" smtClean="0"/>
              <a:t>設定檔改變或小版本更新會重新啟動</a:t>
            </a:r>
            <a:endParaRPr lang="en-US" altLang="zh-TW" dirty="0" smtClean="0"/>
          </a:p>
          <a:p>
            <a:r>
              <a:rPr lang="zh-TW" altLang="en-US" dirty="0" smtClean="0"/>
              <a:t>隨機讀寫（</a:t>
            </a:r>
            <a:r>
              <a:rPr lang="en-US" altLang="zh-TW" dirty="0" smtClean="0"/>
              <a:t>Random access</a:t>
            </a:r>
            <a:r>
              <a:rPr lang="zh-TW" altLang="en-US" dirty="0" smtClean="0"/>
              <a:t>）效能如同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MySQL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3816349" cy="865187"/>
          </a:xfrm>
        </p:spPr>
        <p:txBody>
          <a:bodyPr/>
          <a:lstStyle/>
          <a:p>
            <a:r>
              <a:rPr lang="en-US" altLang="zh-TW" dirty="0" smtClean="0"/>
              <a:t>Zookeeper ?</a:t>
            </a:r>
            <a:endParaRPr lang="zh-TW" altLang="en-US" dirty="0"/>
          </a:p>
        </p:txBody>
      </p:sp>
      <p:pic>
        <p:nvPicPr>
          <p:cNvPr id="4" name="內容版面配置區 3" descr="client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9993" y="214290"/>
            <a:ext cx="5344007" cy="6326198"/>
          </a:xfrm>
        </p:spPr>
      </p:pic>
      <p:sp>
        <p:nvSpPr>
          <p:cNvPr id="5" name="文字方塊 4"/>
          <p:cNvSpPr txBox="1"/>
          <p:nvPr/>
        </p:nvSpPr>
        <p:spPr>
          <a:xfrm>
            <a:off x="5072066" y="6488668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From: http://www.spnguru.com/?p=211</a:t>
            </a:r>
            <a:endParaRPr lang="zh-TW" alt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 bwMode="auto">
          <a:xfrm>
            <a:off x="214282" y="1341438"/>
            <a:ext cx="3500462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lvl="0" indent="-60960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en-US" altLang="zh-TW" sz="2400" dirty="0" smtClean="0"/>
              <a:t>Hadoop</a:t>
            </a:r>
            <a:r>
              <a:rPr lang="zh-TW" altLang="en-US" sz="2400" dirty="0" smtClean="0"/>
              <a:t>的正式子項目</a:t>
            </a:r>
            <a:endParaRPr lang="en-US" altLang="zh-TW" sz="2400" dirty="0" smtClean="0"/>
          </a:p>
          <a:p>
            <a:pPr marL="609600" lvl="0" indent="-60960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zh-TW" altLang="en-US" sz="2400" dirty="0" smtClean="0"/>
              <a:t>針對大型分散式系統的可靠協調系統</a:t>
            </a:r>
            <a:endParaRPr lang="en-US" altLang="zh-TW" sz="2400" dirty="0" smtClean="0"/>
          </a:p>
          <a:p>
            <a:pPr marL="609600" lvl="0" indent="-60960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en-US" sz="2400" dirty="0" smtClean="0"/>
              <a:t>Google</a:t>
            </a:r>
            <a:r>
              <a:rPr lang="zh-TW" altLang="en-US" sz="2400" dirty="0" smtClean="0"/>
              <a:t>的</a:t>
            </a:r>
            <a:r>
              <a:rPr lang="en-US" sz="2400" dirty="0" smtClean="0"/>
              <a:t>Chubby</a:t>
            </a:r>
          </a:p>
          <a:p>
            <a:pPr marL="609600" lvl="0" indent="-60960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zh-TW" altLang="en-US" sz="2400" dirty="0" smtClean="0"/>
              <a:t>存儲一些配置信息</a:t>
            </a:r>
            <a:r>
              <a:rPr lang="en-US" altLang="zh-TW" sz="2400" dirty="0" smtClean="0"/>
              <a:t>,</a:t>
            </a:r>
            <a:r>
              <a:rPr lang="zh-TW" altLang="en-US" sz="2400" dirty="0" smtClean="0"/>
              <a:t>確保文件寫入的一致性等</a:t>
            </a:r>
            <a:endParaRPr lang="en-US" altLang="zh-TW" sz="2400" dirty="0" smtClean="0"/>
          </a:p>
          <a:p>
            <a:pPr marL="609600" lvl="0" indent="-609600" fontAlgn="base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l"/>
            </a:pPr>
            <a:r>
              <a:rPr lang="en-US" altLang="zh-TW" sz="2400" dirty="0" smtClean="0"/>
              <a:t>Master / Client </a:t>
            </a:r>
            <a:r>
              <a:rPr lang="zh-TW" altLang="en-US" sz="2400" dirty="0" smtClean="0"/>
              <a:t>架構，</a:t>
            </a:r>
            <a:r>
              <a:rPr lang="en-US" altLang="zh-TW" sz="2400" dirty="0" smtClean="0"/>
              <a:t>Master </a:t>
            </a:r>
            <a:r>
              <a:rPr lang="zh-TW" altLang="en-US" sz="2400" dirty="0" smtClean="0"/>
              <a:t>可由選舉而得</a:t>
            </a:r>
            <a:endParaRPr lang="en-US" altLang="zh-TW" sz="2400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二、</a:t>
            </a:r>
            <a:r>
              <a:rPr lang="en-US" altLang="zh-TW" cap="none" dirty="0" smtClean="0"/>
              <a:t>HBase </a:t>
            </a:r>
            <a:br>
              <a:rPr lang="en-US" altLang="zh-TW" cap="none" dirty="0" smtClean="0"/>
            </a:br>
            <a:r>
              <a:rPr lang="zh-TW" altLang="en-US" cap="none" dirty="0" smtClean="0"/>
              <a:t>安裝說明</a:t>
            </a:r>
            <a:endParaRPr lang="zh-TW" altLang="en-US" cap="none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6215042" y="285728"/>
            <a:ext cx="271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HBase </a:t>
            </a:r>
            <a:r>
              <a:rPr lang="zh-TW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資料庫應用 </a:t>
            </a:r>
            <a:endParaRPr lang="zh-TW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安裝</a:t>
            </a:r>
            <a:endParaRPr lang="en-US" altLang="zh-TW" dirty="0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781300"/>
            <a:ext cx="8569325" cy="3600450"/>
          </a:xfrm>
          <a:solidFill>
            <a:schemeClr val="bg1">
              <a:lumMod val="85000"/>
            </a:schemeClr>
          </a:solidFill>
          <a:ln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TW" sz="2400" dirty="0" smtClean="0">
                <a:solidFill>
                  <a:schemeClr val="tx1"/>
                </a:solidFill>
              </a:rPr>
              <a:t>      $ 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wget</a:t>
            </a:r>
            <a:r>
              <a:rPr lang="en-US" altLang="zh-TW" sz="2400" dirty="0" smtClean="0">
                <a:solidFill>
                  <a:schemeClr val="tx1"/>
                </a:solidFill>
              </a:rPr>
              <a:t> http://ftp.twaren.net/Unix/Web/apache/hadoop/hbase/hbase-0.20.6/hbase-0.20.6.tar.gz</a:t>
            </a:r>
            <a:br>
              <a:rPr lang="en-US" altLang="zh-TW" sz="2400" dirty="0" smtClean="0">
                <a:solidFill>
                  <a:schemeClr val="tx1"/>
                </a:solidFill>
              </a:rPr>
            </a:br>
            <a:r>
              <a:rPr lang="en-US" altLang="zh-TW" sz="2400" dirty="0" smtClean="0">
                <a:solidFill>
                  <a:schemeClr val="tx1"/>
                </a:solidFill>
              </a:rPr>
              <a:t>$ 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sudo</a:t>
            </a:r>
            <a:r>
              <a:rPr lang="en-US" altLang="zh-TW" sz="2400" dirty="0" smtClean="0">
                <a:solidFill>
                  <a:schemeClr val="tx1"/>
                </a:solidFill>
              </a:rPr>
              <a:t> tar -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zxvf</a:t>
            </a:r>
            <a:r>
              <a:rPr lang="en-US" altLang="zh-TW" sz="2400" dirty="0" smtClean="0">
                <a:solidFill>
                  <a:schemeClr val="tx1"/>
                </a:solidFill>
              </a:rPr>
              <a:t> 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hbase</a:t>
            </a:r>
            <a:r>
              <a:rPr lang="en-US" altLang="zh-TW" sz="2400" dirty="0" smtClean="0">
                <a:solidFill>
                  <a:schemeClr val="tx1"/>
                </a:solidFill>
              </a:rPr>
              <a:t>-*.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tar.gz</a:t>
            </a:r>
            <a:r>
              <a:rPr lang="en-US" altLang="zh-TW" sz="2400" dirty="0" smtClean="0">
                <a:solidFill>
                  <a:schemeClr val="tx1"/>
                </a:solidFill>
              </a:rPr>
              <a:t> -C /opt/</a:t>
            </a:r>
            <a:br>
              <a:rPr lang="en-US" altLang="zh-TW" sz="2400" dirty="0" smtClean="0">
                <a:solidFill>
                  <a:schemeClr val="tx1"/>
                </a:solidFill>
              </a:rPr>
            </a:br>
            <a:r>
              <a:rPr lang="en-US" altLang="zh-TW" sz="2400" dirty="0" smtClean="0">
                <a:solidFill>
                  <a:schemeClr val="tx1"/>
                </a:solidFill>
              </a:rPr>
              <a:t>$ 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sudo</a:t>
            </a:r>
            <a:r>
              <a:rPr lang="en-US" altLang="zh-TW" sz="2400" dirty="0" smtClean="0">
                <a:solidFill>
                  <a:schemeClr val="tx1"/>
                </a:solidFill>
              </a:rPr>
              <a:t> 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ln</a:t>
            </a:r>
            <a:r>
              <a:rPr lang="en-US" altLang="zh-TW" sz="2400" dirty="0" smtClean="0">
                <a:solidFill>
                  <a:schemeClr val="tx1"/>
                </a:solidFill>
              </a:rPr>
              <a:t> -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sf</a:t>
            </a:r>
            <a:r>
              <a:rPr lang="en-US" altLang="zh-TW" sz="2400" dirty="0" smtClean="0">
                <a:solidFill>
                  <a:schemeClr val="tx1"/>
                </a:solidFill>
              </a:rPr>
              <a:t> /opt/hbase-0.20.6 /opt/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hbase</a:t>
            </a:r>
            <a:r>
              <a:rPr lang="en-US" altLang="zh-TW" sz="2400" dirty="0" smtClean="0">
                <a:solidFill>
                  <a:schemeClr val="tx1"/>
                </a:solidFill>
              </a:rPr>
              <a:t/>
            </a:r>
            <a:br>
              <a:rPr lang="en-US" altLang="zh-TW" sz="2400" dirty="0" smtClean="0">
                <a:solidFill>
                  <a:schemeClr val="tx1"/>
                </a:solidFill>
              </a:rPr>
            </a:br>
            <a:r>
              <a:rPr lang="en-US" altLang="zh-TW" sz="2400" dirty="0" smtClean="0">
                <a:solidFill>
                  <a:schemeClr val="tx1"/>
                </a:solidFill>
              </a:rPr>
              <a:t>$ 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sudo</a:t>
            </a:r>
            <a:r>
              <a:rPr lang="en-US" altLang="zh-TW" sz="2400" dirty="0" smtClean="0">
                <a:solidFill>
                  <a:schemeClr val="tx1"/>
                </a:solidFill>
              </a:rPr>
              <a:t> 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chown</a:t>
            </a:r>
            <a:r>
              <a:rPr lang="en-US" altLang="zh-TW" sz="2400" dirty="0" smtClean="0">
                <a:solidFill>
                  <a:schemeClr val="tx1"/>
                </a:solidFill>
              </a:rPr>
              <a:t> -R $USER:$USER /opt/</a:t>
            </a:r>
            <a:r>
              <a:rPr lang="en-US" altLang="zh-TW" sz="2400" dirty="0" err="1" smtClean="0">
                <a:solidFill>
                  <a:schemeClr val="tx1"/>
                </a:solidFill>
              </a:rPr>
              <a:t>hbase</a:t>
            </a:r>
            <a:r>
              <a:rPr lang="en-US" altLang="zh-TW" sz="24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250825" y="1125539"/>
            <a:ext cx="8569325" cy="5889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dirty="0">
                <a:ea typeface="標楷體" pitchFamily="65" charset="-120"/>
              </a:rPr>
              <a:t>      </a:t>
            </a:r>
            <a:r>
              <a:rPr lang="zh-TW" altLang="en-US" dirty="0" smtClean="0">
                <a:ea typeface="標楷體" pitchFamily="65" charset="-120"/>
              </a:rPr>
              <a:t>需先安裝過 </a:t>
            </a:r>
            <a:r>
              <a:rPr lang="en-US" altLang="zh-TW" dirty="0" smtClean="0">
                <a:ea typeface="標楷體" pitchFamily="65" charset="-120"/>
              </a:rPr>
              <a:t>Hadoop</a:t>
            </a:r>
            <a:r>
              <a:rPr lang="en-US" altLang="zh-TW" dirty="0">
                <a:ea typeface="標楷體" pitchFamily="65" charset="-120"/>
              </a:rPr>
              <a:t>…</a:t>
            </a:r>
            <a:r>
              <a:rPr lang="en-US" altLang="zh-TW" dirty="0">
                <a:solidFill>
                  <a:srgbClr val="1C1C1C"/>
                </a:solidFill>
                <a:ea typeface="標楷體" pitchFamily="65" charset="-120"/>
              </a:rPr>
              <a:t> </a:t>
            </a: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系統環境設定</a:t>
            </a:r>
            <a:endParaRPr lang="en-US" altLang="zh-TW" dirty="0" smtClean="0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9"/>
            <a:ext cx="8569325" cy="515925"/>
          </a:xfrm>
          <a:solidFill>
            <a:schemeClr val="bg1">
              <a:lumMod val="85000"/>
            </a:schemeClr>
          </a:solidFill>
          <a:ln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  $ vim  </a:t>
            </a:r>
            <a:r>
              <a:rPr lang="en-US" altLang="zh-TW" sz="2000" i="1" dirty="0" smtClean="0"/>
              <a:t>/opt/</a:t>
            </a:r>
            <a:r>
              <a:rPr lang="en-US" altLang="zh-TW" sz="2000" i="1" dirty="0" err="1" smtClean="0"/>
              <a:t>hbase</a:t>
            </a:r>
            <a:r>
              <a:rPr lang="en-US" altLang="zh-TW" sz="2000" i="1" dirty="0" smtClean="0"/>
              <a:t>/conf/hbase-env.sh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500034" y="2071678"/>
            <a:ext cx="7786742" cy="2246769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2000" dirty="0" smtClean="0"/>
              <a:t># </a:t>
            </a:r>
            <a:r>
              <a:rPr lang="zh-TW" altLang="en-US" sz="2000" dirty="0" smtClean="0"/>
              <a:t>基本設定</a:t>
            </a:r>
            <a:endParaRPr lang="en-US" altLang="zh-TW" sz="2000" dirty="0" smtClean="0"/>
          </a:p>
          <a:p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export JAVA_HOME=/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usr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/lib/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jvm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/java-6-sun</a:t>
            </a:r>
            <a:b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export HADOOP_HOME=/opt/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hadoop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export HBASE_HOME=/opt/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hbase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export HBASE_LOG_DIR=/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var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hadoop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hbase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-logs</a:t>
            </a:r>
            <a:b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export HBASE_PID_DIR=/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var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hadoop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hbase-pids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export HBASE_CLASSPATH=$HBASE_CLASSPATH:/opt/</a:t>
            </a:r>
            <a:r>
              <a:rPr lang="en-US" altLang="zh-TW" sz="2000" dirty="0" err="1" smtClean="0">
                <a:solidFill>
                  <a:schemeClr val="accent6">
                    <a:lumMod val="50000"/>
                  </a:schemeClr>
                </a:solidFill>
              </a:rPr>
              <a:t>hadoop</a:t>
            </a:r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/conf </a:t>
            </a:r>
            <a:endParaRPr lang="zh-TW" alt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500034" y="4572008"/>
            <a:ext cx="7929618" cy="70788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2000" dirty="0" smtClean="0"/>
              <a:t># </a:t>
            </a:r>
            <a:r>
              <a:rPr lang="zh-TW" altLang="en-US" sz="2000" dirty="0" smtClean="0"/>
              <a:t>叢集選項</a:t>
            </a:r>
            <a:endParaRPr lang="en-US" altLang="zh-TW" sz="2000" dirty="0" smtClean="0"/>
          </a:p>
          <a:p>
            <a:r>
              <a:rPr lang="en-US" altLang="zh-TW" sz="2000" dirty="0" smtClean="0">
                <a:solidFill>
                  <a:schemeClr val="accent6">
                    <a:lumMod val="50000"/>
                  </a:schemeClr>
                </a:solidFill>
              </a:rPr>
              <a:t>export HBASE_MANAGES_ZK=true</a:t>
            </a:r>
            <a:endParaRPr lang="zh-TW" alt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dirty="0" smtClean="0"/>
              <a:t>服務參數設定</a:t>
            </a:r>
            <a:endParaRPr lang="en-US" altLang="zh-TW" dirty="0" smtClean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76825" y="188913"/>
            <a:ext cx="3810000" cy="201612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en-US" altLang="zh-TW" sz="2000" smtClean="0"/>
              <a:t>&lt;configuration&gt;</a:t>
            </a:r>
            <a:br>
              <a:rPr lang="en-US" altLang="zh-TW" sz="2000" smtClean="0"/>
            </a:br>
            <a:r>
              <a:rPr lang="en-US" altLang="zh-TW" sz="2000" smtClean="0"/>
              <a:t> &lt;property&gt;</a:t>
            </a:r>
            <a:br>
              <a:rPr lang="en-US" altLang="zh-TW" sz="2000" smtClean="0"/>
            </a:br>
            <a:r>
              <a:rPr lang="en-US" altLang="zh-TW" sz="2000" smtClean="0"/>
              <a:t>    &lt;name&gt; name &lt;/name&gt;</a:t>
            </a:r>
            <a:br>
              <a:rPr lang="en-US" altLang="zh-TW" sz="2000" smtClean="0"/>
            </a:br>
            <a:r>
              <a:rPr lang="en-US" altLang="zh-TW" sz="2000" smtClean="0"/>
              <a:t>   &lt;value&gt; value &lt;/value&gt;</a:t>
            </a:r>
            <a:br>
              <a:rPr lang="en-US" altLang="zh-TW" sz="2000" smtClean="0"/>
            </a:br>
            <a:r>
              <a:rPr lang="en-US" altLang="zh-TW" sz="2000" smtClean="0"/>
              <a:t>  &lt;/property&gt; 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en-US" altLang="zh-TW" sz="2000" smtClean="0"/>
              <a:t>&lt;/configuration&gt;</a:t>
            </a:r>
            <a:endParaRPr lang="zh-TW" altLang="en-US" sz="2000" smtClean="0"/>
          </a:p>
        </p:txBody>
      </p:sp>
      <p:graphicFrame>
        <p:nvGraphicFramePr>
          <p:cNvPr id="89151" name="Group 63"/>
          <p:cNvGraphicFramePr>
            <a:graphicFrameLocks noGrp="1"/>
          </p:cNvGraphicFramePr>
          <p:nvPr>
            <p:ph sz="half" idx="2"/>
          </p:nvPr>
        </p:nvGraphicFramePr>
        <p:xfrm>
          <a:off x="539750" y="2349500"/>
          <a:ext cx="8135938" cy="4308666"/>
        </p:xfrm>
        <a:graphic>
          <a:graphicData uri="http://schemas.openxmlformats.org/drawingml/2006/table">
            <a:tbl>
              <a:tblPr/>
              <a:tblGrid>
                <a:gridCol w="3311525"/>
                <a:gridCol w="4824413"/>
              </a:tblGrid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hbase.rootdir 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hdfs://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localhost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:9000/hbase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hbase.tmp.dir 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/</a:t>
                      </a: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var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/</a:t>
                      </a: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hadoop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/</a:t>
                      </a: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hbase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-${user.name}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hbase.cluster.distributed 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true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hbase.zookeeper.property.clientPort 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2222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hbase.zookeeper.quorum 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Host1, Host2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hbase.zookeeper.property.dataDir 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charset="0"/>
                          <a:ea typeface="標楷體" pitchFamily="65" charset="-120"/>
                        </a:rPr>
                        <a:t>/var/hadoop/hbase-data 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56080-0C3A-40DC-AD2E-070E9A0F6561}" type="slidenum">
              <a:rPr lang="zh-TW" altLang="en-US" smtClean="0"/>
              <a:pPr>
                <a:defRPr/>
              </a:pPr>
              <a:t>29</a:t>
            </a:fld>
            <a:endParaRPr lang="en-US" altLang="zh-TW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海量資料緒論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Hadoop </a:t>
            </a:r>
            <a:r>
              <a:rPr lang="zh-TW" altLang="en-US" dirty="0" smtClean="0"/>
              <a:t>能運算海量資料，然後呢？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其實 </a:t>
            </a:r>
            <a:r>
              <a:rPr lang="en-US" altLang="zh-TW" dirty="0" smtClean="0"/>
              <a:t>Hadoop</a:t>
            </a:r>
            <a:r>
              <a:rPr lang="zh-TW" altLang="en-US" dirty="0" smtClean="0"/>
              <a:t>運算出來的結果也不少</a:t>
            </a:r>
            <a:endParaRPr lang="en-US" altLang="zh-TW" dirty="0" smtClean="0"/>
          </a:p>
          <a:p>
            <a:r>
              <a:rPr lang="zh-TW" altLang="en-US" dirty="0" smtClean="0"/>
              <a:t>如何處理 </a:t>
            </a:r>
            <a:r>
              <a:rPr lang="en-US" altLang="zh-TW" dirty="0" smtClean="0"/>
              <a:t>Hadoop </a:t>
            </a:r>
            <a:r>
              <a:rPr lang="zh-TW" altLang="en-US" dirty="0" smtClean="0"/>
              <a:t>運算出來的資料？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再用</a:t>
            </a:r>
            <a:r>
              <a:rPr lang="en-US" altLang="zh-TW" dirty="0" smtClean="0"/>
              <a:t>Hadoop</a:t>
            </a:r>
            <a:r>
              <a:rPr lang="zh-TW" altLang="en-US" dirty="0" smtClean="0"/>
              <a:t>運算一次</a:t>
            </a:r>
            <a:r>
              <a:rPr lang="en-US" altLang="zh-TW" dirty="0" smtClean="0"/>
              <a:t>??</a:t>
            </a:r>
          </a:p>
          <a:p>
            <a:r>
              <a:rPr lang="zh-TW" altLang="en-US" dirty="0" smtClean="0"/>
              <a:t>海量資料也需要整理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排序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搜尋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選擇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圓角矩形 4"/>
          <p:cNvSpPr/>
          <p:nvPr/>
        </p:nvSpPr>
        <p:spPr>
          <a:xfrm>
            <a:off x="1000100" y="4071942"/>
            <a:ext cx="7072362" cy="235745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圓角矩形 3"/>
          <p:cNvSpPr/>
          <p:nvPr/>
        </p:nvSpPr>
        <p:spPr>
          <a:xfrm>
            <a:off x="1071538" y="2285992"/>
            <a:ext cx="5786478" cy="92869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停止與啟動服務</a:t>
            </a:r>
            <a:endParaRPr lang="en-US" altLang="zh-TW" dirty="0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857364"/>
            <a:ext cx="7772400" cy="406876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zh-TW" altLang="en-US" sz="2400" dirty="0" smtClean="0">
                <a:latin typeface="Arial" charset="0"/>
              </a:rPr>
              <a:t>全部啟動/關閉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en-US" altLang="zh-TW" sz="2400" dirty="0" smtClean="0">
                <a:latin typeface="Arial" charset="0"/>
              </a:rPr>
              <a:t>	$ bin/start-hbase.sh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en-US" altLang="zh-TW" sz="2400" dirty="0" smtClean="0">
                <a:latin typeface="Arial" charset="0"/>
              </a:rPr>
              <a:t>	$ bin/stop-hbase.sh</a:t>
            </a:r>
          </a:p>
          <a:p>
            <a:pPr>
              <a:lnSpc>
                <a:spcPct val="100000"/>
              </a:lnSpc>
            </a:pPr>
            <a:endParaRPr lang="en-US" altLang="zh-TW" sz="2400" dirty="0" smtClean="0">
              <a:latin typeface="Arial" charset="0"/>
            </a:endParaRPr>
          </a:p>
          <a:p>
            <a:pPr>
              <a:lnSpc>
                <a:spcPct val="100000"/>
              </a:lnSpc>
            </a:pPr>
            <a:r>
              <a:rPr lang="zh-TW" altLang="en-US" sz="2400" dirty="0" smtClean="0">
                <a:latin typeface="Arial" charset="0"/>
              </a:rPr>
              <a:t>個別啟動/關閉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zh-TW" altLang="en-US" sz="2400" dirty="0" smtClean="0">
                <a:latin typeface="Arial" charset="0"/>
              </a:rPr>
              <a:t>	$ </a:t>
            </a:r>
            <a:r>
              <a:rPr lang="en-US" altLang="zh-TW" sz="2400" dirty="0" smtClean="0">
                <a:latin typeface="Arial" charset="0"/>
              </a:rPr>
              <a:t>bin/hbase-daemon.sh start/stop zookeeper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zh-TW" altLang="en-US" sz="2400" dirty="0" smtClean="0">
                <a:latin typeface="Arial" charset="0"/>
              </a:rPr>
              <a:t>	$ </a:t>
            </a:r>
            <a:r>
              <a:rPr lang="en-US" altLang="zh-TW" sz="2400" dirty="0" smtClean="0">
                <a:latin typeface="Arial" charset="0"/>
              </a:rPr>
              <a:t>bin/hbase-daemon.sh start/stop master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zh-TW" altLang="en-US" sz="2400" dirty="0" smtClean="0">
                <a:latin typeface="Arial" charset="0"/>
              </a:rPr>
              <a:t>	$ </a:t>
            </a:r>
            <a:r>
              <a:rPr lang="en-US" altLang="zh-TW" sz="2400" dirty="0" smtClean="0">
                <a:latin typeface="Arial" charset="0"/>
              </a:rPr>
              <a:t>bin/hbase-daemon.sh start/stop </a:t>
            </a:r>
            <a:r>
              <a:rPr lang="en-US" altLang="zh-TW" sz="2400" dirty="0" err="1" smtClean="0">
                <a:latin typeface="Arial" charset="0"/>
              </a:rPr>
              <a:t>regionserver</a:t>
            </a:r>
            <a:endParaRPr lang="en-US" altLang="zh-TW" sz="2400" dirty="0" smtClean="0">
              <a:latin typeface="Arial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zh-TW" altLang="en-US" sz="2400" dirty="0" smtClean="0">
                <a:latin typeface="Arial" charset="0"/>
              </a:rPr>
              <a:t>	$ </a:t>
            </a:r>
            <a:r>
              <a:rPr lang="en-US" altLang="zh-TW" sz="2400" dirty="0" smtClean="0">
                <a:latin typeface="Arial" charset="0"/>
              </a:rPr>
              <a:t>bin/hbase-daemon.sh start/stop </a:t>
            </a:r>
            <a:r>
              <a:rPr lang="en-US" altLang="zh-TW" sz="2400" dirty="0" err="1" smtClean="0">
                <a:latin typeface="Arial" charset="0"/>
              </a:rPr>
              <a:t>thrif</a:t>
            </a:r>
            <a:endParaRPr lang="en-US" altLang="zh-TW" sz="2400" dirty="0" smtClean="0">
              <a:latin typeface="Arial" charset="0"/>
            </a:endParaRPr>
          </a:p>
          <a:p>
            <a:pPr>
              <a:lnSpc>
                <a:spcPct val="100000"/>
              </a:lnSpc>
              <a:buFont typeface="Wingdings" pitchFamily="2" charset="2"/>
              <a:buNone/>
            </a:pPr>
            <a:r>
              <a:rPr lang="zh-TW" altLang="en-US" sz="2400" dirty="0" smtClean="0">
                <a:latin typeface="Arial" charset="0"/>
              </a:rPr>
              <a:t>	$ </a:t>
            </a:r>
            <a:r>
              <a:rPr lang="en-US" altLang="zh-TW" sz="2400" dirty="0" smtClean="0">
                <a:latin typeface="Arial" charset="0"/>
              </a:rPr>
              <a:t>bin/hbase-daemon.sh start/stop rest</a:t>
            </a:r>
            <a:endParaRPr lang="zh-TW" altLang="en-US" sz="2400" dirty="0" smtClean="0">
              <a:latin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000101" y="1214422"/>
            <a:ext cx="7072362" cy="5889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dirty="0">
                <a:ea typeface="標楷體" pitchFamily="65" charset="-120"/>
              </a:rPr>
              <a:t>      </a:t>
            </a:r>
            <a:r>
              <a:rPr lang="zh-TW" altLang="en-US" dirty="0" smtClean="0">
                <a:ea typeface="標楷體" pitchFamily="65" charset="-120"/>
              </a:rPr>
              <a:t>需先啟動 </a:t>
            </a:r>
            <a:r>
              <a:rPr lang="en-US" altLang="zh-TW" dirty="0" smtClean="0">
                <a:ea typeface="標楷體" pitchFamily="65" charset="-120"/>
              </a:rPr>
              <a:t>Hadoop</a:t>
            </a:r>
            <a:r>
              <a:rPr lang="en-US" altLang="zh-TW" dirty="0">
                <a:ea typeface="標楷體" pitchFamily="65" charset="-120"/>
              </a:rPr>
              <a:t>…</a:t>
            </a:r>
            <a:r>
              <a:rPr lang="en-US" altLang="zh-TW" dirty="0">
                <a:solidFill>
                  <a:srgbClr val="1C1C1C"/>
                </a:solidFill>
                <a:ea typeface="標楷體" pitchFamily="65" charset="-120"/>
              </a:rPr>
              <a:t> 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測試</a:t>
            </a:r>
            <a:r>
              <a:rPr lang="en-US" altLang="zh-TW" dirty="0" smtClean="0"/>
              <a:t> 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3313112" cy="4105275"/>
          </a:xfrm>
          <a:solidFill>
            <a:srgbClr val="C0C0C0"/>
          </a:solidFill>
          <a:ln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smtClean="0"/>
              <a:t>$ hbase shell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smtClean="0"/>
              <a:t>&gt; create 'test', 'data'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0 row(s) in 4.3066 seconds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smtClean="0"/>
              <a:t>&gt; list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test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1 row(s) in 0.1485 seconds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smtClean="0"/>
              <a:t>&gt; put 'test', 'row1', 'data:1', 'value1'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0 row(s) in 0.0454 seconds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smtClean="0"/>
              <a:t>&gt; put 'test', 'row2', 'data:2', 'value2'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0 row(s) in 0.0035 seconds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smtClean="0"/>
              <a:t>&gt; put 'test', 'row3', 'data:3', 'value3'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0 row(s) in 0.0090 seconds</a:t>
            </a:r>
          </a:p>
        </p:txBody>
      </p:sp>
      <p:sp>
        <p:nvSpPr>
          <p:cNvPr id="91142" name="Rectangle 6"/>
          <p:cNvSpPr>
            <a:spLocks noChangeArrowheads="1"/>
          </p:cNvSpPr>
          <p:nvPr/>
        </p:nvSpPr>
        <p:spPr bwMode="auto">
          <a:xfrm>
            <a:off x="3851275" y="1989138"/>
            <a:ext cx="5292725" cy="47545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 b="1">
                <a:solidFill>
                  <a:srgbClr val="1C1C1C"/>
                </a:solidFill>
                <a:ea typeface="標楷體" pitchFamily="65" charset="-120"/>
              </a:rPr>
              <a:t>&gt; scan 'test'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ROW COLUMN+CELL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row1 column=data:1, timestamp=1240148026198, value=value1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row2 column=data:2, timestamp=1240148040035, value=value2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row3 column=data:3, timestamp=1240148047497, value=value3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3 row(s) in 0.0825 seconds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 b="1">
                <a:solidFill>
                  <a:srgbClr val="1C1C1C"/>
                </a:solidFill>
                <a:ea typeface="標楷體" pitchFamily="65" charset="-120"/>
              </a:rPr>
              <a:t>&gt; disable 'test'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09/04/19 06:40:13 INFO client.HBaseAdmin: Disabled test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0 row(s) in 6.0426 seconds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 b="1">
                <a:solidFill>
                  <a:srgbClr val="1C1C1C"/>
                </a:solidFill>
                <a:ea typeface="標楷體" pitchFamily="65" charset="-120"/>
              </a:rPr>
              <a:t>&gt; drop 'test'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09/04/19 06:40:17 INFO client.HBaseAdmin: Deleted test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0 row(s) in 0.0210 seconds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 b="1">
                <a:solidFill>
                  <a:srgbClr val="1C1C1C"/>
                </a:solidFill>
                <a:ea typeface="標楷體" pitchFamily="65" charset="-120"/>
              </a:rPr>
              <a:t>&gt; list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0 row(s) in 2.0645 seconds</a:t>
            </a:r>
            <a:endParaRPr lang="zh-TW" altLang="en-US" sz="1600">
              <a:solidFill>
                <a:srgbClr val="1C1C1C"/>
              </a:solidFill>
              <a:ea typeface="標楷體" pitchFamily="65" charset="-120"/>
            </a:endParaRPr>
          </a:p>
        </p:txBody>
      </p:sp>
      <p:sp>
        <p:nvSpPr>
          <p:cNvPr id="91144" name="Line 8"/>
          <p:cNvSpPr>
            <a:spLocks noChangeShapeType="1"/>
          </p:cNvSpPr>
          <p:nvPr/>
        </p:nvSpPr>
        <p:spPr bwMode="auto">
          <a:xfrm>
            <a:off x="4427538" y="16287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91145" name="Line 9"/>
          <p:cNvSpPr>
            <a:spLocks noChangeShapeType="1"/>
          </p:cNvSpPr>
          <p:nvPr/>
        </p:nvSpPr>
        <p:spPr bwMode="auto">
          <a:xfrm flipH="1">
            <a:off x="3635375" y="162877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91146" name="Line 10"/>
          <p:cNvSpPr>
            <a:spLocks noChangeShapeType="1"/>
          </p:cNvSpPr>
          <p:nvPr/>
        </p:nvSpPr>
        <p:spPr bwMode="auto">
          <a:xfrm>
            <a:off x="3635375" y="1628775"/>
            <a:ext cx="0" cy="410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91147" name="Line 11"/>
          <p:cNvSpPr>
            <a:spLocks noChangeShapeType="1"/>
          </p:cNvSpPr>
          <p:nvPr/>
        </p:nvSpPr>
        <p:spPr bwMode="auto">
          <a:xfrm flipH="1">
            <a:off x="1331913" y="5734050"/>
            <a:ext cx="2303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91148" name="Line 12"/>
          <p:cNvSpPr>
            <a:spLocks noChangeShapeType="1"/>
          </p:cNvSpPr>
          <p:nvPr/>
        </p:nvSpPr>
        <p:spPr bwMode="auto">
          <a:xfrm flipV="1">
            <a:off x="1331913" y="537368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連線到 </a:t>
            </a:r>
            <a:r>
              <a:rPr lang="en-US" altLang="zh-TW" dirty="0" smtClean="0"/>
              <a:t>HBase </a:t>
            </a:r>
            <a:r>
              <a:rPr lang="zh-TW" altLang="en-US" dirty="0" smtClean="0"/>
              <a:t>的方法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196975"/>
            <a:ext cx="8134350" cy="55165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zh-TW" sz="2800" smtClean="0"/>
              <a:t>Java client</a:t>
            </a:r>
          </a:p>
          <a:p>
            <a:pPr lvl="1">
              <a:lnSpc>
                <a:spcPct val="100000"/>
              </a:lnSpc>
            </a:pPr>
            <a:r>
              <a:rPr lang="en-US" altLang="zh-TW" sz="2400" i="1" smtClean="0"/>
              <a:t>get(byte [] row, byte [] column, long timestamp, int versions);</a:t>
            </a:r>
          </a:p>
          <a:p>
            <a:pPr>
              <a:lnSpc>
                <a:spcPct val="100000"/>
              </a:lnSpc>
            </a:pPr>
            <a:r>
              <a:rPr lang="en-US" altLang="zh-TW" sz="2800" smtClean="0"/>
              <a:t>Non-Java clients</a:t>
            </a:r>
          </a:p>
          <a:p>
            <a:pPr lvl="1">
              <a:lnSpc>
                <a:spcPct val="100000"/>
              </a:lnSpc>
            </a:pPr>
            <a:r>
              <a:rPr lang="en-US" altLang="zh-TW" sz="2400" smtClean="0"/>
              <a:t>Thrift server hosting HBase client instance</a:t>
            </a:r>
          </a:p>
          <a:p>
            <a:pPr>
              <a:lnSpc>
                <a:spcPct val="100000"/>
              </a:lnSpc>
            </a:pPr>
            <a:r>
              <a:rPr lang="en-US" altLang="zh-TW" sz="2800" smtClean="0"/>
              <a:t>Sample ruby, c++, &amp; java (via thrift) clients</a:t>
            </a:r>
          </a:p>
          <a:p>
            <a:pPr lvl="1">
              <a:lnSpc>
                <a:spcPct val="100000"/>
              </a:lnSpc>
            </a:pPr>
            <a:r>
              <a:rPr lang="en-US" altLang="zh-TW" sz="2400" smtClean="0"/>
              <a:t>REST server hosts HBase client</a:t>
            </a:r>
          </a:p>
          <a:p>
            <a:pPr>
              <a:lnSpc>
                <a:spcPct val="100000"/>
              </a:lnSpc>
            </a:pPr>
            <a:r>
              <a:rPr lang="en-US" altLang="zh-TW" sz="2800" smtClean="0"/>
              <a:t>TableInput/OutputFormat for MapReduce</a:t>
            </a:r>
          </a:p>
          <a:p>
            <a:pPr lvl="1">
              <a:lnSpc>
                <a:spcPct val="100000"/>
              </a:lnSpc>
            </a:pPr>
            <a:r>
              <a:rPr lang="en-US" altLang="zh-TW" sz="2400" smtClean="0"/>
              <a:t>HBase as MR source or sink</a:t>
            </a:r>
          </a:p>
          <a:p>
            <a:pPr>
              <a:lnSpc>
                <a:spcPct val="100000"/>
              </a:lnSpc>
            </a:pPr>
            <a:r>
              <a:rPr lang="en-US" altLang="zh-TW" sz="2800" smtClean="0"/>
              <a:t>HBase Shell</a:t>
            </a:r>
          </a:p>
          <a:p>
            <a:pPr lvl="1">
              <a:lnSpc>
                <a:spcPct val="100000"/>
              </a:lnSpc>
            </a:pPr>
            <a:r>
              <a:rPr lang="en-US" altLang="zh-TW" sz="2400" smtClean="0"/>
              <a:t>JRuby IRB with “DSL” to add get, scan, and admin</a:t>
            </a:r>
          </a:p>
          <a:p>
            <a:pPr lvl="1">
              <a:lnSpc>
                <a:spcPct val="100000"/>
              </a:lnSpc>
            </a:pPr>
            <a:r>
              <a:rPr lang="en-US" altLang="zh-TW" sz="2400" i="1" smtClean="0"/>
              <a:t>./bin/hbase shell YOUR_SCRIPT</a:t>
            </a:r>
            <a:endParaRPr lang="zh-TW" altLang="en-US" sz="2400" i="1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32</a:t>
            </a:fld>
            <a:endParaRPr lang="zh-TW" alt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714348" y="1000108"/>
            <a:ext cx="7772400" cy="2290769"/>
          </a:xfrm>
        </p:spPr>
        <p:txBody>
          <a:bodyPr/>
          <a:lstStyle/>
          <a:p>
            <a:r>
              <a:rPr lang="zh-TW" altLang="en-US" dirty="0" smtClean="0"/>
              <a:t>三</a:t>
            </a:r>
            <a:r>
              <a:rPr lang="zh-TW" altLang="en-US" cap="none" dirty="0" smtClean="0"/>
              <a:t>、</a:t>
            </a:r>
            <a:r>
              <a:rPr lang="en-US" altLang="zh-TW" cap="none" dirty="0" smtClean="0"/>
              <a:t>HBase </a:t>
            </a:r>
            <a:br>
              <a:rPr lang="en-US" altLang="zh-TW" cap="none" dirty="0" smtClean="0"/>
            </a:br>
            <a:r>
              <a:rPr lang="zh-TW" altLang="en-US" cap="none" dirty="0" smtClean="0"/>
              <a:t>程式設計</a:t>
            </a:r>
            <a:endParaRPr lang="zh-TW" altLang="en-US" cap="none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>
          <a:xfrm>
            <a:off x="571472" y="3571876"/>
            <a:ext cx="7843838" cy="3143272"/>
          </a:xfrm>
        </p:spPr>
        <p:txBody>
          <a:bodyPr/>
          <a:lstStyle/>
          <a:p>
            <a:r>
              <a:rPr lang="en-US" altLang="zh-TW" dirty="0" smtClean="0"/>
              <a:t>3.1 </a:t>
            </a:r>
            <a:r>
              <a:rPr lang="zh-TW" altLang="en-US" dirty="0" smtClean="0"/>
              <a:t>程式編譯方法</a:t>
            </a:r>
          </a:p>
          <a:p>
            <a:r>
              <a:rPr lang="en-US" altLang="zh-TW" dirty="0" smtClean="0"/>
              <a:t>3.2 Coding &amp; API</a:t>
            </a:r>
            <a:endParaRPr lang="zh-TW" altLang="en-US" dirty="0" smtClean="0"/>
          </a:p>
          <a:p>
            <a:pPr lvl="1" algn="ctr"/>
            <a:r>
              <a:rPr lang="en-US" altLang="zh-TW" dirty="0" smtClean="0"/>
              <a:t>3.2.1 </a:t>
            </a:r>
            <a:r>
              <a:rPr lang="zh-TW" altLang="en-US" dirty="0" smtClean="0"/>
              <a:t>常用的</a:t>
            </a:r>
            <a:r>
              <a:rPr lang="en-US" altLang="zh-TW" dirty="0" smtClean="0"/>
              <a:t> API </a:t>
            </a:r>
            <a:r>
              <a:rPr lang="zh-TW" altLang="en-US" dirty="0" smtClean="0"/>
              <a:t>說明</a:t>
            </a:r>
          </a:p>
          <a:p>
            <a:pPr lvl="1" algn="ctr"/>
            <a:r>
              <a:rPr lang="en-US" altLang="zh-TW" dirty="0" smtClean="0"/>
              <a:t>3.2.2 </a:t>
            </a:r>
            <a:r>
              <a:rPr lang="zh-TW" altLang="en-US" dirty="0" smtClean="0"/>
              <a:t>實做 </a:t>
            </a:r>
            <a:r>
              <a:rPr lang="en-US" altLang="zh-TW" dirty="0" smtClean="0"/>
              <a:t>I/O </a:t>
            </a:r>
            <a:r>
              <a:rPr lang="zh-TW" altLang="en-US" dirty="0" smtClean="0"/>
              <a:t>操作</a:t>
            </a:r>
          </a:p>
          <a:p>
            <a:pPr lvl="1" algn="ctr"/>
            <a:r>
              <a:rPr lang="en-US" altLang="zh-TW" dirty="0" smtClean="0"/>
              <a:t>3.2.3 </a:t>
            </a:r>
            <a:r>
              <a:rPr lang="zh-TW" altLang="en-US" dirty="0" smtClean="0"/>
              <a:t>搭配</a:t>
            </a:r>
            <a:r>
              <a:rPr lang="en-US" altLang="zh-TW" dirty="0" smtClean="0"/>
              <a:t>Map Reduce </a:t>
            </a:r>
            <a:r>
              <a:rPr lang="zh-TW" altLang="en-US" dirty="0" smtClean="0"/>
              <a:t>運算</a:t>
            </a:r>
            <a:endParaRPr lang="en-US" altLang="zh-TW" dirty="0" smtClean="0"/>
          </a:p>
          <a:p>
            <a:pPr lvl="1" algn="ctr"/>
            <a:r>
              <a:rPr lang="en-US" altLang="zh-TW" dirty="0" smtClean="0"/>
              <a:t>3.2.4 </a:t>
            </a:r>
            <a:r>
              <a:rPr lang="zh-TW" altLang="en-US" dirty="0" smtClean="0"/>
              <a:t>進階補充</a:t>
            </a:r>
          </a:p>
          <a:p>
            <a:r>
              <a:rPr kumimoji="0" lang="en-US" altLang="zh-TW" dirty="0" smtClean="0"/>
              <a:t>3.3 </a:t>
            </a:r>
            <a:r>
              <a:rPr kumimoji="0" lang="zh-TW" altLang="en-US" dirty="0" smtClean="0"/>
              <a:t>案例演練</a:t>
            </a:r>
          </a:p>
          <a:p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6215042" y="285728"/>
            <a:ext cx="2714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HBase </a:t>
            </a:r>
            <a:r>
              <a:rPr lang="zh-TW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資料庫應用 </a:t>
            </a:r>
            <a:endParaRPr lang="zh-TW" altLang="en-US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0"/>
              </a:spcBef>
              <a:defRPr/>
            </a:pPr>
            <a:r>
              <a:rPr kumimoji="0" lang="en-US" altLang="zh-TW" sz="60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3.1 HBase </a:t>
            </a:r>
            <a:r>
              <a:rPr kumimoji="0" lang="en-US" altLang="zh-TW" sz="6000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/>
            </a:r>
            <a:br>
              <a:rPr kumimoji="0" lang="en-US" altLang="zh-TW" sz="6000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</a:br>
            <a:r>
              <a:rPr kumimoji="0" lang="zh-TW" altLang="en-US" sz="6000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程式編譯方法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zh-TW" altLang="en-US" sz="2400" dirty="0"/>
              <a:t>此篇介紹兩種編譯與執行</a:t>
            </a:r>
            <a:r>
              <a:rPr lang="en-US" altLang="zh-TW" sz="2400" dirty="0"/>
              <a:t>HBase</a:t>
            </a:r>
            <a:r>
              <a:rPr lang="zh-TW" altLang="en-US" sz="2400" dirty="0"/>
              <a:t>程式的方法：</a:t>
            </a:r>
          </a:p>
          <a:p>
            <a:pPr>
              <a:lnSpc>
                <a:spcPct val="100000"/>
              </a:lnSpc>
            </a:pPr>
            <a:r>
              <a:rPr lang="en-US" altLang="zh-TW" sz="2400" dirty="0">
                <a:solidFill>
                  <a:srgbClr val="663300"/>
                </a:solidFill>
              </a:rPr>
              <a:t>Method </a:t>
            </a:r>
            <a:r>
              <a:rPr lang="en-US" altLang="zh-TW" sz="2400" dirty="0" smtClean="0">
                <a:solidFill>
                  <a:srgbClr val="663300"/>
                </a:solidFill>
              </a:rPr>
              <a:t>A </a:t>
            </a:r>
            <a:r>
              <a:rPr lang="en-US" altLang="zh-TW" sz="2400" dirty="0">
                <a:solidFill>
                  <a:srgbClr val="663300"/>
                </a:solidFill>
              </a:rPr>
              <a:t>– </a:t>
            </a:r>
            <a:r>
              <a:rPr lang="zh-TW" altLang="en-US" sz="2400" dirty="0">
                <a:solidFill>
                  <a:srgbClr val="663300"/>
                </a:solidFill>
              </a:rPr>
              <a:t>使用</a:t>
            </a:r>
            <a:r>
              <a:rPr lang="en-US" altLang="zh-TW" sz="2400" dirty="0">
                <a:solidFill>
                  <a:srgbClr val="663300"/>
                </a:solidFill>
              </a:rPr>
              <a:t>Java JDK 1.6 </a:t>
            </a:r>
          </a:p>
          <a:p>
            <a:pPr>
              <a:lnSpc>
                <a:spcPct val="100000"/>
              </a:lnSpc>
            </a:pPr>
            <a:r>
              <a:rPr lang="en-US" altLang="zh-TW" sz="2400" dirty="0">
                <a:solidFill>
                  <a:srgbClr val="663300"/>
                </a:solidFill>
              </a:rPr>
              <a:t>Method </a:t>
            </a:r>
            <a:r>
              <a:rPr lang="en-US" altLang="zh-TW" sz="2400" dirty="0" smtClean="0">
                <a:solidFill>
                  <a:srgbClr val="663300"/>
                </a:solidFill>
              </a:rPr>
              <a:t>B </a:t>
            </a:r>
            <a:r>
              <a:rPr lang="en-US" altLang="zh-TW" sz="2400" dirty="0">
                <a:solidFill>
                  <a:srgbClr val="663300"/>
                </a:solidFill>
              </a:rPr>
              <a:t>– </a:t>
            </a:r>
            <a:r>
              <a:rPr lang="zh-TW" altLang="en-US" sz="2400" dirty="0">
                <a:solidFill>
                  <a:srgbClr val="663300"/>
                </a:solidFill>
              </a:rPr>
              <a:t>使用</a:t>
            </a:r>
            <a:r>
              <a:rPr lang="en-US" altLang="zh-TW" sz="2400" dirty="0">
                <a:solidFill>
                  <a:srgbClr val="663300"/>
                </a:solidFill>
              </a:rPr>
              <a:t>Eclipse </a:t>
            </a:r>
            <a:r>
              <a:rPr lang="zh-TW" altLang="en-US" sz="2400" dirty="0">
                <a:solidFill>
                  <a:srgbClr val="663300"/>
                </a:solidFill>
              </a:rPr>
              <a:t>套件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57158" y="357166"/>
            <a:ext cx="777240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標楷體" pitchFamily="65" charset="-120"/>
                <a:cs typeface="+mj-cs"/>
              </a:rPr>
              <a:t>三、</a:t>
            </a:r>
            <a:r>
              <a:rPr kumimoji="1" lang="en-US" altLang="zh-TW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標楷體" pitchFamily="65" charset="-120"/>
                <a:cs typeface="+mj-cs"/>
              </a:rPr>
              <a:t>HBase </a:t>
            </a:r>
            <a:r>
              <a:rPr kumimoji="1" lang="zh-TW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  <a:ea typeface="標楷體" pitchFamily="65" charset="-120"/>
                <a:cs typeface="+mj-cs"/>
              </a:rPr>
              <a:t>程式設計</a:t>
            </a:r>
            <a:endParaRPr kumimoji="1" lang="zh-TW" altLang="en-US" sz="4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itchFamily="34" charset="0"/>
              <a:ea typeface="標楷體" pitchFamily="65" charset="-120"/>
              <a:cs typeface="+mj-cs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34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6D8C04-0AD6-4DD0-BA77-4008D9317FBC}" type="slidenum">
              <a:rPr lang="zh-TW" altLang="en-US"/>
              <a:pPr>
                <a:defRPr/>
              </a:pPr>
              <a:t>35</a:t>
            </a:fld>
            <a:endParaRPr lang="en-US" altLang="zh-TW"/>
          </a:p>
        </p:txBody>
      </p:sp>
      <p:sp>
        <p:nvSpPr>
          <p:cNvPr id="6147" name="投影片編號版面配置區 5"/>
          <p:cNvSpPr txBox="1">
            <a:spLocks noGrp="1"/>
          </p:cNvSpPr>
          <p:nvPr/>
        </p:nvSpPr>
        <p:spPr bwMode="auto">
          <a:xfrm>
            <a:off x="80772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508813A-B0AE-40FD-AF94-8AED38F95044}" type="slidenum">
              <a:rPr kumimoji="0" lang="en-US" altLang="zh-TW" sz="1400"/>
              <a:pPr algn="r"/>
              <a:t>35</a:t>
            </a:fld>
            <a:endParaRPr kumimoji="0" lang="en-US" altLang="zh-TW" sz="1400"/>
          </a:p>
        </p:txBody>
      </p:sp>
      <p:sp>
        <p:nvSpPr>
          <p:cNvPr id="17203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TW" dirty="0" smtClean="0"/>
              <a:t>A. Java </a:t>
            </a:r>
            <a:r>
              <a:rPr lang="zh-TW" altLang="en-US" dirty="0" smtClean="0"/>
              <a:t>之編譯與執行</a:t>
            </a:r>
            <a:endParaRPr lang="en-US" altLang="zh-TW" dirty="0" smtClean="0"/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341438"/>
            <a:ext cx="7772400" cy="40322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FontTx/>
              <a:buAutoNum type="arabicPeriod"/>
            </a:pPr>
            <a:r>
              <a:rPr kumimoji="0" lang="zh-TW" altLang="en-US" sz="2400" smtClean="0"/>
              <a:t>將</a:t>
            </a:r>
            <a:r>
              <a:rPr kumimoji="0" lang="en-US" altLang="zh-TW" sz="2400" smtClean="0"/>
              <a:t>hbase_home</a:t>
            </a:r>
            <a:r>
              <a:rPr kumimoji="0" lang="zh-TW" altLang="en-US" sz="2400" smtClean="0"/>
              <a:t>目錄內的 </a:t>
            </a:r>
            <a:r>
              <a:rPr kumimoji="0" lang="en-US" altLang="zh-TW" sz="2400" smtClean="0"/>
              <a:t>.jar</a:t>
            </a:r>
            <a:r>
              <a:rPr kumimoji="0" lang="zh-TW" altLang="en-US" sz="2400" smtClean="0"/>
              <a:t>檔全部拷貝至</a:t>
            </a:r>
            <a:r>
              <a:rPr kumimoji="0" lang="en-US" altLang="zh-TW" sz="2400" smtClean="0"/>
              <a:t>hadoop_home/lib/ </a:t>
            </a:r>
            <a:r>
              <a:rPr kumimoji="0" lang="zh-TW" altLang="en-US" sz="2400" smtClean="0"/>
              <a:t>資料夾內</a:t>
            </a:r>
          </a:p>
          <a:p>
            <a:pPr eaLnBrk="1" hangingPunct="1">
              <a:lnSpc>
                <a:spcPct val="100000"/>
              </a:lnSpc>
              <a:buFontTx/>
              <a:buAutoNum type="arabicPeriod"/>
            </a:pPr>
            <a:r>
              <a:rPr kumimoji="0" lang="zh-TW" altLang="en-US" sz="2400" smtClean="0"/>
              <a:t>編譯</a:t>
            </a:r>
          </a:p>
          <a:p>
            <a:pPr lvl="1" eaLnBrk="1" hangingPunct="1">
              <a:lnSpc>
                <a:spcPct val="100000"/>
              </a:lnSpc>
            </a:pPr>
            <a:r>
              <a:rPr kumimoji="0" lang="en-US" altLang="zh-TW" sz="2000" smtClean="0"/>
              <a:t>javac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kumimoji="0" lang="en-US" altLang="zh-TW" sz="2000" smtClean="0"/>
              <a:t> </a:t>
            </a:r>
            <a:r>
              <a:rPr kumimoji="0" lang="en-US" altLang="zh-TW" sz="2000" smtClean="0">
                <a:solidFill>
                  <a:schemeClr val="tx2"/>
                </a:solidFill>
              </a:rPr>
              <a:t>-classpath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n-US" altLang="zh-TW" sz="2400" b="1" smtClean="0">
                <a:solidFill>
                  <a:srgbClr val="663300"/>
                </a:solidFill>
              </a:rPr>
              <a:t>hadoop-*-core.jar:hbase-*.jar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 Δ </a:t>
            </a:r>
            <a:r>
              <a:rPr kumimoji="0" lang="en-US" altLang="zh-TW" sz="2000" smtClean="0">
                <a:solidFill>
                  <a:srgbClr val="A50021"/>
                </a:solidFill>
              </a:rPr>
              <a:t>-d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n-US" altLang="zh-TW" sz="2000" smtClean="0">
                <a:solidFill>
                  <a:srgbClr val="A50021"/>
                </a:solidFill>
              </a:rPr>
              <a:t>MyJava 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n-US" altLang="zh-TW" sz="2000" smtClean="0">
                <a:solidFill>
                  <a:srgbClr val="003300"/>
                </a:solidFill>
              </a:rPr>
              <a:t>MyCode.java</a:t>
            </a:r>
          </a:p>
          <a:p>
            <a:pPr eaLnBrk="1" hangingPunct="1">
              <a:lnSpc>
                <a:spcPct val="100000"/>
              </a:lnSpc>
              <a:buFontTx/>
              <a:buAutoNum type="arabicPeriod"/>
            </a:pPr>
            <a:r>
              <a:rPr kumimoji="0" lang="zh-TW" altLang="en-US" sz="2000" smtClean="0">
                <a:solidFill>
                  <a:srgbClr val="003300"/>
                </a:solidFill>
              </a:rPr>
              <a:t>封裝</a:t>
            </a:r>
          </a:p>
          <a:p>
            <a:pPr lvl="1" eaLnBrk="1" hangingPunct="1">
              <a:lnSpc>
                <a:spcPct val="100000"/>
              </a:lnSpc>
            </a:pPr>
            <a:r>
              <a:rPr kumimoji="0" lang="en-US" altLang="zh-TW" sz="2400" smtClean="0"/>
              <a:t>jar</a:t>
            </a:r>
            <a:r>
              <a:rPr kumimoji="0" lang="en-US" altLang="zh-TW" sz="2000" smtClean="0"/>
              <a:t> 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Δ </a:t>
            </a:r>
            <a:r>
              <a:rPr kumimoji="0" lang="en-US" altLang="zh-TW" sz="2000" smtClean="0">
                <a:solidFill>
                  <a:schemeClr val="tx2"/>
                </a:solidFill>
              </a:rPr>
              <a:t>-cvf 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n-US" altLang="zh-TW" sz="2000" smtClean="0">
                <a:solidFill>
                  <a:schemeClr val="tx2"/>
                </a:solidFill>
              </a:rPr>
              <a:t>MyJar.jar</a:t>
            </a:r>
            <a:r>
              <a:rPr kumimoji="0" lang="en-US" altLang="zh-TW" sz="2000" smtClean="0"/>
              <a:t> 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n-US" altLang="zh-TW" sz="2000" smtClean="0">
                <a:solidFill>
                  <a:srgbClr val="A50021"/>
                </a:solidFill>
              </a:rPr>
              <a:t>-C 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n-US" altLang="zh-TW" sz="2000" smtClean="0">
                <a:solidFill>
                  <a:srgbClr val="A50021"/>
                </a:solidFill>
              </a:rPr>
              <a:t>MyJava</a:t>
            </a:r>
            <a:r>
              <a:rPr kumimoji="0"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kumimoji="0"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kumimoji="0" lang="en-US" altLang="zh-TW" sz="2000" smtClean="0">
                <a:solidFill>
                  <a:srgbClr val="A50021"/>
                </a:solidFill>
              </a:rPr>
              <a:t> </a:t>
            </a:r>
            <a:r>
              <a:rPr kumimoji="0" lang="en-US" altLang="zh-TW" b="1" smtClean="0">
                <a:solidFill>
                  <a:srgbClr val="A50021"/>
                </a:solidFill>
              </a:rPr>
              <a:t>.</a:t>
            </a:r>
          </a:p>
          <a:p>
            <a:pPr eaLnBrk="1" hangingPunct="1">
              <a:lnSpc>
                <a:spcPct val="100000"/>
              </a:lnSpc>
              <a:buFontTx/>
              <a:buAutoNum type="arabicPeriod"/>
            </a:pPr>
            <a:r>
              <a:rPr kumimoji="0" lang="zh-TW" altLang="en-US" sz="2000" smtClean="0"/>
              <a:t>執行</a:t>
            </a:r>
          </a:p>
          <a:p>
            <a:pPr lvl="1" eaLnBrk="1" hangingPunct="1">
              <a:lnSpc>
                <a:spcPct val="100000"/>
              </a:lnSpc>
            </a:pPr>
            <a:r>
              <a:rPr lang="en-US" altLang="zh-TW" sz="2000" smtClean="0"/>
              <a:t>bin/hadoop </a:t>
            </a:r>
            <a:r>
              <a:rPr lang="el-GR" altLang="zh-TW" sz="2000" baseline="-25000" smtClean="0">
                <a:solidFill>
                  <a:srgbClr val="7F7F7F"/>
                </a:solidFill>
              </a:rPr>
              <a:t>Δ </a:t>
            </a:r>
            <a:r>
              <a:rPr lang="en-US" altLang="zh-TW" sz="2000" smtClean="0">
                <a:solidFill>
                  <a:schemeClr val="tx2"/>
                </a:solidFill>
              </a:rPr>
              <a:t>jar</a:t>
            </a:r>
            <a:r>
              <a:rPr lang="el-GR" altLang="zh-TW" sz="2000" baseline="-25000" smtClean="0">
                <a:solidFill>
                  <a:srgbClr val="7F7F7F"/>
                </a:solidFill>
              </a:rPr>
              <a:t> Δ</a:t>
            </a:r>
            <a:r>
              <a:rPr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000" smtClean="0">
                <a:solidFill>
                  <a:schemeClr val="tx2"/>
                </a:solidFill>
              </a:rPr>
              <a:t>MyJar.jar</a:t>
            </a:r>
            <a:r>
              <a:rPr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lang="en-US" altLang="zh-TW" sz="2000" smtClean="0"/>
              <a:t> </a:t>
            </a:r>
            <a:r>
              <a:rPr lang="en-US" altLang="zh-TW" sz="2000" smtClean="0">
                <a:solidFill>
                  <a:srgbClr val="003300"/>
                </a:solidFill>
              </a:rPr>
              <a:t>MyCode</a:t>
            </a:r>
            <a:r>
              <a:rPr lang="en-US" altLang="zh-TW" sz="2000" smtClean="0"/>
              <a:t> </a:t>
            </a:r>
            <a:r>
              <a:rPr lang="el-GR" altLang="zh-TW" sz="2000" baseline="-25000" smtClean="0">
                <a:solidFill>
                  <a:srgbClr val="7F7F7F"/>
                </a:solidFill>
              </a:rPr>
              <a:t>Δ</a:t>
            </a:r>
            <a:r>
              <a:rPr lang="el-GR" altLang="zh-TW" sz="20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0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000" smtClean="0">
                <a:solidFill>
                  <a:schemeClr val="bg2"/>
                </a:solidFill>
              </a:rPr>
              <a:t>{Input/</a:t>
            </a:r>
            <a:r>
              <a:rPr lang="el-GR" altLang="zh-TW" sz="2000" baseline="-25000" smtClean="0">
                <a:solidFill>
                  <a:schemeClr val="bg2"/>
                </a:solidFill>
              </a:rPr>
              <a:t> Δ</a:t>
            </a:r>
            <a:r>
              <a:rPr lang="en-US" altLang="zh-TW" sz="2000" smtClean="0">
                <a:solidFill>
                  <a:schemeClr val="bg2"/>
                </a:solidFill>
              </a:rPr>
              <a:t> Output/ }</a:t>
            </a: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0" y="5546725"/>
            <a:ext cx="4321175" cy="1311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所在的執行目錄為</a:t>
            </a: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Hadoop_Home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./MyJava = 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編譯後程式碼目錄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Myjar.jar = 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封裝後的編譯檔</a:t>
            </a:r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4356100" y="5516563"/>
            <a:ext cx="4787900" cy="1158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先放些文件檔到</a:t>
            </a: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HDFS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上的</a:t>
            </a: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input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目錄</a:t>
            </a:r>
          </a:p>
          <a:p>
            <a:pPr algn="l">
              <a:spcBef>
                <a:spcPct val="50000"/>
              </a:spcBef>
              <a:buFontTx/>
              <a:buChar char="•"/>
            </a:pP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./input; ./ouput 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不一定為 </a:t>
            </a: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hdfs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的輸入、輸出目錄</a:t>
            </a:r>
          </a:p>
        </p:txBody>
      </p:sp>
      <p:sp>
        <p:nvSpPr>
          <p:cNvPr id="6152" name="Line 6"/>
          <p:cNvSpPr>
            <a:spLocks noChangeShapeType="1"/>
          </p:cNvSpPr>
          <p:nvPr/>
        </p:nvSpPr>
        <p:spPr bwMode="auto">
          <a:xfrm>
            <a:off x="395288" y="5516563"/>
            <a:ext cx="8424862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BF3C13-5BCE-4CA9-AAC8-D45325A3653E}" type="slidenum">
              <a:rPr lang="zh-TW" altLang="en-US"/>
              <a:pPr>
                <a:defRPr/>
              </a:pPr>
              <a:t>36</a:t>
            </a:fld>
            <a:endParaRPr lang="en-US" altLang="zh-TW"/>
          </a:p>
        </p:txBody>
      </p:sp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B  Eclipse </a:t>
            </a:r>
            <a:r>
              <a:rPr lang="zh-TW" altLang="en-US" dirty="0" smtClean="0"/>
              <a:t>之編譯與執行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mtClean="0"/>
              <a:t>HBase </a:t>
            </a:r>
            <a:r>
              <a:rPr lang="zh-TW" altLang="en-US" smtClean="0"/>
              <a:t>已可以於</a:t>
            </a:r>
            <a:r>
              <a:rPr lang="en-US" altLang="zh-TW" smtClean="0"/>
              <a:t>Hadoop</a:t>
            </a:r>
            <a:r>
              <a:rPr lang="zh-TW" altLang="en-US" smtClean="0"/>
              <a:t>上正常運作</a:t>
            </a:r>
          </a:p>
          <a:p>
            <a:r>
              <a:rPr lang="zh-TW" altLang="en-US" smtClean="0"/>
              <a:t>請先設定好</a:t>
            </a:r>
            <a:r>
              <a:rPr lang="en-US" altLang="zh-TW" smtClean="0"/>
              <a:t>Eclipse </a:t>
            </a:r>
            <a:r>
              <a:rPr lang="zh-TW" altLang="en-US" smtClean="0"/>
              <a:t>上得 </a:t>
            </a:r>
            <a:r>
              <a:rPr lang="en-US" altLang="zh-TW" smtClean="0"/>
              <a:t>Hadoop </a:t>
            </a:r>
            <a:r>
              <a:rPr lang="zh-TW" altLang="en-US" smtClean="0"/>
              <a:t>開發環境</a:t>
            </a:r>
          </a:p>
          <a:p>
            <a:pPr lvl="1"/>
            <a:r>
              <a:rPr lang="zh-TW" altLang="en-US" smtClean="0"/>
              <a:t>可</a:t>
            </a:r>
            <a:r>
              <a:rPr kumimoji="0" lang="zh-TW" altLang="en-US" smtClean="0"/>
              <a:t>參考附錄</a:t>
            </a:r>
          </a:p>
          <a:p>
            <a:pPr lvl="1"/>
            <a:r>
              <a:rPr kumimoji="0" lang="en-US" altLang="zh-TW" smtClean="0"/>
              <a:t>Hadoop</a:t>
            </a:r>
            <a:r>
              <a:rPr kumimoji="0" lang="zh-TW" altLang="en-US" smtClean="0"/>
              <a:t>更詳細說明請參</a:t>
            </a:r>
            <a:r>
              <a:rPr lang="zh-TW" altLang="en-US" smtClean="0"/>
              <a:t>考另一篇 </a:t>
            </a:r>
            <a:r>
              <a:rPr lang="en-US" altLang="zh-TW" smtClean="0"/>
              <a:t>Hadoop 0.20 </a:t>
            </a:r>
            <a:r>
              <a:rPr lang="zh-TW" altLang="en-US" smtClean="0"/>
              <a:t>程式設計</a:t>
            </a:r>
          </a:p>
          <a:p>
            <a:r>
              <a:rPr lang="zh-TW" altLang="en-US" smtClean="0"/>
              <a:t>建立一個</a:t>
            </a:r>
            <a:r>
              <a:rPr lang="en-US" altLang="zh-TW" smtClean="0"/>
              <a:t>hadoop</a:t>
            </a:r>
            <a:r>
              <a:rPr lang="zh-TW" altLang="en-US" smtClean="0"/>
              <a:t>的專案</a:t>
            </a:r>
          </a:p>
          <a:p>
            <a:endParaRPr kumimoji="0" lang="en-US" altLang="zh-TW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F4B08B-B7E9-430B-BDEB-202DB8D6D9EA}" type="slidenum">
              <a:rPr lang="zh-TW" altLang="en-US"/>
              <a:pPr>
                <a:defRPr/>
              </a:pPr>
              <a:t>37</a:t>
            </a:fld>
            <a:endParaRPr lang="en-US" altLang="zh-TW"/>
          </a:p>
        </p:txBody>
      </p:sp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B.1 </a:t>
            </a:r>
            <a:r>
              <a:rPr lang="zh-TW" altLang="en-US" dirty="0" smtClean="0"/>
              <a:t>設定專案的細部屬性</a:t>
            </a:r>
          </a:p>
        </p:txBody>
      </p:sp>
      <p:pic>
        <p:nvPicPr>
          <p:cNvPr id="8196" name="Picture 7" descr="Eclipse SDK1 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009650"/>
            <a:ext cx="6804025" cy="5848350"/>
          </a:xfrm>
        </p:spPr>
      </p:pic>
      <p:sp>
        <p:nvSpPr>
          <p:cNvPr id="8197" name="Oval 8"/>
          <p:cNvSpPr>
            <a:spLocks noChangeArrowheads="1"/>
          </p:cNvSpPr>
          <p:nvPr/>
        </p:nvSpPr>
        <p:spPr bwMode="auto">
          <a:xfrm>
            <a:off x="1116013" y="2492375"/>
            <a:ext cx="2016125" cy="2889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198" name="Oval 11"/>
          <p:cNvSpPr>
            <a:spLocks noChangeArrowheads="1"/>
          </p:cNvSpPr>
          <p:nvPr/>
        </p:nvSpPr>
        <p:spPr bwMode="auto">
          <a:xfrm>
            <a:off x="1835150" y="6021388"/>
            <a:ext cx="2016125" cy="2889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199" name="Text Box 12"/>
          <p:cNvSpPr txBox="1">
            <a:spLocks noChangeArrowheads="1"/>
          </p:cNvSpPr>
          <p:nvPr/>
        </p:nvSpPr>
        <p:spPr bwMode="auto">
          <a:xfrm>
            <a:off x="827088" y="2205038"/>
            <a:ext cx="36036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</a:rPr>
              <a:t>1</a:t>
            </a:r>
          </a:p>
        </p:txBody>
      </p:sp>
      <p:sp>
        <p:nvSpPr>
          <p:cNvPr id="8200" name="Text Box 13"/>
          <p:cNvSpPr txBox="1">
            <a:spLocks noChangeArrowheads="1"/>
          </p:cNvSpPr>
          <p:nvPr/>
        </p:nvSpPr>
        <p:spPr bwMode="auto">
          <a:xfrm>
            <a:off x="1476375" y="5805488"/>
            <a:ext cx="360363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</a:rPr>
              <a:t>2</a:t>
            </a:r>
          </a:p>
        </p:txBody>
      </p:sp>
      <p:sp>
        <p:nvSpPr>
          <p:cNvPr id="8201" name="AutoShape 14"/>
          <p:cNvSpPr>
            <a:spLocks noChangeArrowheads="1"/>
          </p:cNvSpPr>
          <p:nvPr/>
        </p:nvSpPr>
        <p:spPr bwMode="auto">
          <a:xfrm>
            <a:off x="5724525" y="2924175"/>
            <a:ext cx="3097213" cy="1655763"/>
          </a:xfrm>
          <a:prstGeom prst="wedgeRectCallout">
            <a:avLst>
              <a:gd name="adj1" fmla="val -133444"/>
              <a:gd name="adj2" fmla="val -64000"/>
            </a:avLst>
          </a:prstGeom>
          <a:solidFill>
            <a:srgbClr val="DDDDDD"/>
          </a:solidFill>
          <a:ln w="19050" algn="ctr">
            <a:solidFill>
              <a:srgbClr val="00336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TW" altLang="en-US">
                <a:latin typeface="標楷體" pitchFamily="65" charset="-120"/>
                <a:ea typeface="標楷體" pitchFamily="65" charset="-120"/>
              </a:rPr>
              <a:t>在建立好的專案上點選右鍵，並選擇</a:t>
            </a:r>
            <a:r>
              <a:rPr lang="en-US" altLang="zh-TW">
                <a:latin typeface="標楷體" pitchFamily="65" charset="-120"/>
                <a:ea typeface="標楷體" pitchFamily="65" charset="-120"/>
              </a:rPr>
              <a:t>properties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4C7F34-A25D-4EC3-BEFB-8F24F4500BC7}" type="slidenum">
              <a:rPr lang="zh-TW" altLang="en-US"/>
              <a:pPr>
                <a:defRPr/>
              </a:pPr>
              <a:t>38</a:t>
            </a:fld>
            <a:endParaRPr lang="en-US" altLang="zh-TW"/>
          </a:p>
        </p:txBody>
      </p:sp>
      <p:sp>
        <p:nvSpPr>
          <p:cNvPr id="2437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B.2 </a:t>
            </a:r>
            <a:r>
              <a:rPr lang="zh-TW" altLang="en-US" dirty="0" smtClean="0"/>
              <a:t>增加 專案的 </a:t>
            </a:r>
            <a:r>
              <a:rPr lang="en-US" altLang="zh-TW" dirty="0" err="1" smtClean="0"/>
              <a:t>Classpath</a:t>
            </a:r>
            <a:endParaRPr lang="en-US" altLang="zh-TW" dirty="0" smtClean="0"/>
          </a:p>
        </p:txBody>
      </p:sp>
      <p:pic>
        <p:nvPicPr>
          <p:cNvPr id="9220" name="Picture 6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965200"/>
            <a:ext cx="8137525" cy="5892800"/>
          </a:xfrm>
        </p:spPr>
      </p:pic>
      <p:sp>
        <p:nvSpPr>
          <p:cNvPr id="9221" name="Oval 7"/>
          <p:cNvSpPr>
            <a:spLocks noChangeArrowheads="1"/>
          </p:cNvSpPr>
          <p:nvPr/>
        </p:nvSpPr>
        <p:spPr bwMode="auto">
          <a:xfrm>
            <a:off x="539750" y="2205038"/>
            <a:ext cx="2016125" cy="2889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222" name="Oval 10"/>
          <p:cNvSpPr>
            <a:spLocks noChangeArrowheads="1"/>
          </p:cNvSpPr>
          <p:nvPr/>
        </p:nvSpPr>
        <p:spPr bwMode="auto">
          <a:xfrm>
            <a:off x="3563938" y="1773238"/>
            <a:ext cx="2016125" cy="2889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223" name="Oval 16"/>
          <p:cNvSpPr>
            <a:spLocks noChangeArrowheads="1"/>
          </p:cNvSpPr>
          <p:nvPr/>
        </p:nvSpPr>
        <p:spPr bwMode="auto">
          <a:xfrm>
            <a:off x="6516688" y="2708275"/>
            <a:ext cx="2627312" cy="360363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224" name="Text Box 17"/>
          <p:cNvSpPr txBox="1">
            <a:spLocks noChangeArrowheads="1"/>
          </p:cNvSpPr>
          <p:nvPr/>
        </p:nvSpPr>
        <p:spPr bwMode="auto">
          <a:xfrm>
            <a:off x="468313" y="1844675"/>
            <a:ext cx="36036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</a:rPr>
              <a:t>1</a:t>
            </a:r>
          </a:p>
        </p:txBody>
      </p:sp>
      <p:sp>
        <p:nvSpPr>
          <p:cNvPr id="9225" name="Text Box 18"/>
          <p:cNvSpPr txBox="1">
            <a:spLocks noChangeArrowheads="1"/>
          </p:cNvSpPr>
          <p:nvPr/>
        </p:nvSpPr>
        <p:spPr bwMode="auto">
          <a:xfrm>
            <a:off x="3492500" y="1412875"/>
            <a:ext cx="360363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</a:rPr>
              <a:t>2</a:t>
            </a:r>
          </a:p>
        </p:txBody>
      </p:sp>
      <p:sp>
        <p:nvSpPr>
          <p:cNvPr id="9226" name="Text Box 19"/>
          <p:cNvSpPr txBox="1">
            <a:spLocks noChangeArrowheads="1"/>
          </p:cNvSpPr>
          <p:nvPr/>
        </p:nvSpPr>
        <p:spPr bwMode="auto">
          <a:xfrm>
            <a:off x="8459788" y="2420938"/>
            <a:ext cx="36036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</a:rPr>
              <a:t>3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19929C-2F4C-472C-8EB4-CDDA9E7D143C}" type="slidenum">
              <a:rPr lang="zh-TW" altLang="en-US"/>
              <a:pPr>
                <a:defRPr/>
              </a:pPr>
              <a:t>39</a:t>
            </a:fld>
            <a:endParaRPr lang="en-US" altLang="zh-TW"/>
          </a:p>
        </p:txBody>
      </p:sp>
      <p:sp>
        <p:nvSpPr>
          <p:cNvPr id="2447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B.3  </a:t>
            </a:r>
            <a:r>
              <a:rPr lang="zh-TW" altLang="en-US" dirty="0" smtClean="0"/>
              <a:t>選擇</a:t>
            </a:r>
            <a:r>
              <a:rPr lang="en-US" altLang="zh-TW" dirty="0" err="1" smtClean="0"/>
              <a:t>classpath</a:t>
            </a:r>
            <a:r>
              <a:rPr lang="en-US" altLang="zh-TW" dirty="0" smtClean="0"/>
              <a:t> </a:t>
            </a:r>
            <a:r>
              <a:rPr lang="zh-TW" altLang="en-US" dirty="0" smtClean="0"/>
              <a:t>的</a:t>
            </a:r>
            <a:r>
              <a:rPr lang="en-US" altLang="zh-TW" dirty="0" smtClean="0"/>
              <a:t>library </a:t>
            </a:r>
          </a:p>
        </p:txBody>
      </p:sp>
      <p:pic>
        <p:nvPicPr>
          <p:cNvPr id="10244" name="Picture 6" descr="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125538"/>
            <a:ext cx="5903912" cy="5732462"/>
          </a:xfrm>
        </p:spPr>
      </p:pic>
      <p:sp>
        <p:nvSpPr>
          <p:cNvPr id="10245" name="Oval 7"/>
          <p:cNvSpPr>
            <a:spLocks noChangeArrowheads="1"/>
          </p:cNvSpPr>
          <p:nvPr/>
        </p:nvSpPr>
        <p:spPr bwMode="auto">
          <a:xfrm>
            <a:off x="1979613" y="3357563"/>
            <a:ext cx="2016125" cy="2889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246" name="Oval 8"/>
          <p:cNvSpPr>
            <a:spLocks noChangeArrowheads="1"/>
          </p:cNvSpPr>
          <p:nvPr/>
        </p:nvSpPr>
        <p:spPr bwMode="auto">
          <a:xfrm>
            <a:off x="1763713" y="2781300"/>
            <a:ext cx="2016125" cy="28892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247" name="AutoShape 10"/>
          <p:cNvSpPr>
            <a:spLocks noChangeArrowheads="1"/>
          </p:cNvSpPr>
          <p:nvPr/>
        </p:nvSpPr>
        <p:spPr bwMode="auto">
          <a:xfrm>
            <a:off x="5867400" y="2708275"/>
            <a:ext cx="3097213" cy="1655763"/>
          </a:xfrm>
          <a:prstGeom prst="wedgeRectCallout">
            <a:avLst>
              <a:gd name="adj1" fmla="val -116120"/>
              <a:gd name="adj2" fmla="val -30727"/>
            </a:avLst>
          </a:prstGeom>
          <a:solidFill>
            <a:srgbClr val="DDDDDD"/>
          </a:solidFill>
          <a:ln w="19050" algn="ctr">
            <a:solidFill>
              <a:srgbClr val="003366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zh-TW" altLang="en-US"/>
              <a:t>重複</a:t>
            </a:r>
            <a:r>
              <a:rPr lang="en-US" altLang="zh-TW"/>
              <a:t>2.2 </a:t>
            </a:r>
            <a:r>
              <a:rPr lang="zh-TW" altLang="en-US"/>
              <a:t>的步驟來選取 </a:t>
            </a:r>
            <a:r>
              <a:rPr lang="en-US" altLang="zh-TW"/>
              <a:t>hbase-0.20.</a:t>
            </a:r>
            <a:r>
              <a:rPr lang="zh-TW" altLang="en-US"/>
              <a:t>＊</a:t>
            </a:r>
            <a:r>
              <a:rPr lang="en-US" altLang="zh-TW"/>
              <a:t>.jar </a:t>
            </a:r>
            <a:r>
              <a:rPr lang="zh-TW" altLang="en-US"/>
              <a:t>與 </a:t>
            </a:r>
            <a:r>
              <a:rPr lang="en-US" altLang="zh-TW"/>
              <a:t>lib/</a:t>
            </a:r>
            <a:r>
              <a:rPr lang="zh-TW" altLang="en-US"/>
              <a:t>資料夾內的所有 </a:t>
            </a:r>
            <a:r>
              <a:rPr lang="en-US" altLang="zh-TW"/>
              <a:t>jar </a:t>
            </a:r>
            <a:r>
              <a:rPr lang="zh-TW" altLang="en-US"/>
              <a:t>檔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RDBMS / </a:t>
            </a:r>
            <a:r>
              <a:rPr lang="zh-TW" altLang="en-US" dirty="0" smtClean="0"/>
              <a:t>資料庫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14348" y="1142984"/>
            <a:ext cx="7772400" cy="1373182"/>
          </a:xfrm>
        </p:spPr>
        <p:txBody>
          <a:bodyPr/>
          <a:lstStyle/>
          <a:p>
            <a:r>
              <a:rPr lang="en-US" sz="2800" b="1" u="sng" dirty="0" smtClean="0"/>
              <a:t>R</a:t>
            </a:r>
            <a:r>
              <a:rPr lang="en-US" sz="2800" b="1" dirty="0" smtClean="0"/>
              <a:t>elational </a:t>
            </a:r>
            <a:r>
              <a:rPr lang="en-US" sz="2800" b="1" u="sng" dirty="0" err="1" smtClean="0"/>
              <a:t>D</a:t>
            </a:r>
            <a:r>
              <a:rPr lang="en-US" sz="2800" b="1" dirty="0" err="1" smtClean="0"/>
              <a:t>ataBase</a:t>
            </a:r>
            <a:r>
              <a:rPr lang="en-US" sz="2800" b="1" dirty="0" smtClean="0"/>
              <a:t> </a:t>
            </a:r>
            <a:r>
              <a:rPr lang="en-US" sz="2800" b="1" u="sng" dirty="0" smtClean="0"/>
              <a:t>M</a:t>
            </a:r>
            <a:r>
              <a:rPr lang="en-US" sz="2800" b="1" dirty="0" smtClean="0"/>
              <a:t>anagement </a:t>
            </a:r>
            <a:r>
              <a:rPr lang="en-US" sz="2800" b="1" u="sng" dirty="0" smtClean="0"/>
              <a:t>S</a:t>
            </a:r>
            <a:r>
              <a:rPr lang="en-US" sz="2800" b="1" dirty="0" smtClean="0"/>
              <a:t>ystem = </a:t>
            </a:r>
            <a:r>
              <a:rPr lang="zh-TW" altLang="en-US" sz="2800" dirty="0" smtClean="0"/>
              <a:t>關聯式資料庫管理系統</a:t>
            </a:r>
            <a:endParaRPr lang="en-US" altLang="zh-TW" sz="2800" dirty="0" smtClean="0"/>
          </a:p>
          <a:p>
            <a:pPr lvl="1"/>
            <a:r>
              <a:rPr lang="en-US" sz="2400" b="1" dirty="0" err="1" smtClean="0"/>
              <a:t>Oracle、IBM</a:t>
            </a:r>
            <a:r>
              <a:rPr lang="en-US" sz="2400" b="1" dirty="0" smtClean="0"/>
              <a:t> DB2、SQL Server</a:t>
            </a:r>
            <a:r>
              <a:rPr lang="zh-TW" altLang="en-US" sz="2400" b="1" dirty="0" smtClean="0"/>
              <a:t>、</a:t>
            </a:r>
            <a:r>
              <a:rPr lang="en-US" altLang="zh-TW" sz="2400" b="1" dirty="0" err="1" smtClean="0"/>
              <a:t>MySQL</a:t>
            </a:r>
            <a:r>
              <a:rPr lang="en-US" altLang="zh-TW" sz="2400" b="1" dirty="0" smtClean="0"/>
              <a:t>…</a:t>
            </a:r>
            <a:endParaRPr lang="en-US" sz="2400" b="1" dirty="0" smtClean="0"/>
          </a:p>
          <a:p>
            <a:pPr lvl="1"/>
            <a:endParaRPr lang="en-US" b="1" dirty="0" smtClean="0"/>
          </a:p>
          <a:p>
            <a:endParaRPr lang="zh-TW" altLang="en-US" dirty="0"/>
          </a:p>
        </p:txBody>
      </p:sp>
      <p:pic>
        <p:nvPicPr>
          <p:cNvPr id="4" name="圖片 3" descr="2010-09-15-171133_910x395_scr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14620"/>
            <a:ext cx="9144000" cy="4143380"/>
          </a:xfrm>
          <a:prstGeom prst="rect">
            <a:avLst/>
          </a:prstGeom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D703BE-D7D7-462B-A9A4-56E73EF805B3}" type="slidenum">
              <a:rPr lang="zh-TW" altLang="en-US"/>
              <a:pPr>
                <a:defRPr/>
              </a:pPr>
              <a:t>40</a:t>
            </a:fld>
            <a:endParaRPr lang="en-US" altLang="zh-TW"/>
          </a:p>
        </p:txBody>
      </p:sp>
      <p:sp>
        <p:nvSpPr>
          <p:cNvPr id="2457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4000" dirty="0" smtClean="0"/>
              <a:t>B.4 </a:t>
            </a:r>
            <a:r>
              <a:rPr lang="zh-TW" altLang="en-US" sz="4000" dirty="0" smtClean="0"/>
              <a:t>為函式庫增加原始碼、說明檔的配置</a:t>
            </a:r>
          </a:p>
        </p:txBody>
      </p:sp>
      <p:pic>
        <p:nvPicPr>
          <p:cNvPr id="11268" name="Picture 6" descr="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196975"/>
            <a:ext cx="7993062" cy="5661025"/>
          </a:xfrm>
        </p:spPr>
      </p:pic>
      <p:sp>
        <p:nvSpPr>
          <p:cNvPr id="11269" name="AutoShape 8"/>
          <p:cNvSpPr>
            <a:spLocks noChangeArrowheads="1"/>
          </p:cNvSpPr>
          <p:nvPr/>
        </p:nvSpPr>
        <p:spPr bwMode="auto">
          <a:xfrm>
            <a:off x="2627313" y="2781300"/>
            <a:ext cx="3889375" cy="792163"/>
          </a:xfrm>
          <a:prstGeom prst="roundRect">
            <a:avLst>
              <a:gd name="adj" fmla="val 16667"/>
            </a:avLst>
          </a:prstGeom>
          <a:noFill/>
          <a:ln w="19050" algn="ctr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1270" name="Line 9"/>
          <p:cNvSpPr>
            <a:spLocks noChangeShapeType="1"/>
          </p:cNvSpPr>
          <p:nvPr/>
        </p:nvSpPr>
        <p:spPr bwMode="auto">
          <a:xfrm>
            <a:off x="3348038" y="3213100"/>
            <a:ext cx="2087562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1271" name="Line 10"/>
          <p:cNvSpPr>
            <a:spLocks noChangeShapeType="1"/>
          </p:cNvSpPr>
          <p:nvPr/>
        </p:nvSpPr>
        <p:spPr bwMode="auto">
          <a:xfrm>
            <a:off x="3276600" y="3500438"/>
            <a:ext cx="2663825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7772400" cy="928694"/>
          </a:xfrm>
        </p:spPr>
        <p:txBody>
          <a:bodyPr/>
          <a:lstStyle/>
          <a:p>
            <a:pPr algn="l">
              <a:defRPr/>
            </a:pPr>
            <a:r>
              <a:rPr lang="zh-TW" altLang="en-US" sz="4400" dirty="0" smtClean="0"/>
              <a:t>三、 </a:t>
            </a:r>
            <a:r>
              <a:rPr lang="en-US" altLang="zh-TW" sz="4400" dirty="0" smtClean="0"/>
              <a:t>HBase </a:t>
            </a:r>
            <a:r>
              <a:rPr lang="zh-TW" altLang="en-US" sz="4400" dirty="0"/>
              <a:t>程式設計</a:t>
            </a:r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14348" y="2571744"/>
            <a:ext cx="7772400" cy="2214567"/>
          </a:xfrm>
        </p:spPr>
        <p:txBody>
          <a:bodyPr/>
          <a:lstStyle/>
          <a:p>
            <a:pPr>
              <a:defRPr/>
            </a:pPr>
            <a:r>
              <a:rPr kumimoji="0" lang="en-US" altLang="zh-TW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3.2.1 </a:t>
            </a:r>
            <a:r>
              <a:rPr kumimoji="0" lang="zh-TW" altLang="en-US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常用</a:t>
            </a:r>
            <a:r>
              <a:rPr lang="zh-TW" altLang="en-US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</a:t>
            </a:r>
            <a:endParaRPr lang="en-US" altLang="zh-TW" sz="6000" b="1" dirty="0" smtClean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en-US" altLang="zh-TW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HBase </a:t>
            </a:r>
            <a:r>
              <a:rPr lang="en-US" altLang="zh-TW" sz="6000" b="1" dirty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API </a:t>
            </a:r>
            <a:r>
              <a:rPr lang="zh-TW" altLang="en-US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說明</a:t>
            </a:r>
            <a:endParaRPr lang="zh-TW" altLang="en-US" sz="6000" b="1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714348" y="4857760"/>
            <a:ext cx="7772400" cy="121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zh-TW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標楷體" pitchFamily="65" charset="-120"/>
                <a:cs typeface="+mn-cs"/>
              </a:rPr>
              <a:t>此篇</a:t>
            </a:r>
            <a:r>
              <a:rPr kumimoji="1" lang="zh-TW" altLang="en-US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列出用</a:t>
            </a:r>
            <a:r>
              <a:rPr kumimoji="1" lang="en-US" altLang="zh-TW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Java</a:t>
            </a:r>
            <a:r>
              <a:rPr kumimoji="1" lang="zh-TW" altLang="en-US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寫</a:t>
            </a:r>
            <a:r>
              <a:rPr kumimoji="1" lang="en-US" altLang="zh-TW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HBase </a:t>
            </a:r>
            <a:r>
              <a:rPr kumimoji="1" lang="zh-TW" altLang="en-US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程式，常用到的</a:t>
            </a:r>
            <a:r>
              <a:rPr kumimoji="1" lang="en-US" altLang="zh-TW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API</a:t>
            </a:r>
            <a:r>
              <a:rPr kumimoji="1" lang="zh-TW" altLang="en-US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與說明</a:t>
            </a:r>
            <a:endParaRPr kumimoji="1" lang="zh-TW" altLang="en-US" sz="2400" b="0" i="0" u="none" strike="noStrike" kern="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Arial" pitchFamily="34" charset="0"/>
              <a:ea typeface="標楷體" pitchFamily="65" charset="-120"/>
              <a:cs typeface="+mn-cs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41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err="1" smtClean="0"/>
              <a:t>HTable</a:t>
            </a:r>
            <a:r>
              <a:rPr lang="en-US" altLang="zh-TW" dirty="0" smtClean="0"/>
              <a:t> </a:t>
            </a:r>
            <a:r>
              <a:rPr lang="zh-TW" altLang="en-US" dirty="0" smtClean="0"/>
              <a:t>成員</a:t>
            </a:r>
            <a:endParaRPr lang="zh-TW" altLang="en-US" dirty="0"/>
          </a:p>
        </p:txBody>
      </p:sp>
      <p:graphicFrame>
        <p:nvGraphicFramePr>
          <p:cNvPr id="9" name="表格版面配置區 8"/>
          <p:cNvGraphicFramePr>
            <a:graphicFrameLocks noGrp="1"/>
          </p:cNvGraphicFramePr>
          <p:nvPr>
            <p:ph type="tbl" idx="1"/>
          </p:nvPr>
        </p:nvGraphicFramePr>
        <p:xfrm>
          <a:off x="0" y="2571750"/>
          <a:ext cx="9144002" cy="408663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42910"/>
                <a:gridCol w="2143140"/>
                <a:gridCol w="2928958"/>
                <a:gridCol w="1142998"/>
                <a:gridCol w="1142998"/>
                <a:gridCol w="1142998"/>
              </a:tblGrid>
              <a:tr h="561295"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dirty="0" smtClean="0">
                          <a:solidFill>
                            <a:schemeClr val="tx1"/>
                          </a:solidFill>
                        </a:rPr>
                        <a:t>Contents</a:t>
                      </a:r>
                      <a:endParaRPr lang="zh-TW" altLang="en-US" sz="2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>
                          <a:solidFill>
                            <a:schemeClr val="tx1"/>
                          </a:solidFill>
                        </a:rPr>
                        <a:t>Department</a:t>
                      </a:r>
                      <a:endParaRPr lang="zh-TW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561295"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>
                          <a:solidFill>
                            <a:schemeClr val="tx1"/>
                          </a:solidFill>
                        </a:rPr>
                        <a:t>news</a:t>
                      </a:r>
                      <a:endParaRPr lang="zh-TW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>
                          <a:solidFill>
                            <a:schemeClr val="tx1"/>
                          </a:solidFill>
                        </a:rPr>
                        <a:t>bid</a:t>
                      </a:r>
                      <a:endParaRPr lang="zh-TW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 smtClean="0">
                          <a:solidFill>
                            <a:schemeClr val="tx1"/>
                          </a:solidFill>
                        </a:rPr>
                        <a:t>sport</a:t>
                      </a:r>
                      <a:endParaRPr lang="zh-TW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295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t1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com.yahoo.news.tw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zh-TW" alt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我研發水下</a:t>
                      </a:r>
                      <a:r>
                        <a:rPr lang="en-US" altLang="zh-TW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zh-TW" alt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千公尺機器人</a:t>
                      </a:r>
                      <a:r>
                        <a:rPr lang="en-US" altLang="zh-TW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”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“tech”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295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t2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zh-TW" altLang="en-US" sz="1800" dirty="0" smtClean="0">
                          <a:solidFill>
                            <a:schemeClr val="tx1"/>
                          </a:solidFill>
                        </a:rPr>
                        <a:t>蚊子怎麼搜尋人肉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zh-TW" alt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“tech”</a:t>
                      </a:r>
                      <a:endParaRPr lang="zh-TW" alt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295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t3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zh-TW" altLang="en-US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用腦波「發聲」</a:t>
                      </a:r>
                      <a:r>
                        <a:rPr lang="en-US" altLang="zh-TW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zh-TW" alt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“tech”</a:t>
                      </a:r>
                      <a:endParaRPr lang="zh-TW" altLang="en-US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295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t1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com.yahoo.bid.tw</a:t>
                      </a:r>
                      <a:endParaRPr lang="zh-TW" alt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“… </a:t>
                      </a:r>
                      <a:r>
                        <a:rPr lang="en-US" altLang="zh-TW" sz="1800" dirty="0" err="1" smtClean="0">
                          <a:solidFill>
                            <a:schemeClr val="tx1"/>
                          </a:solidFill>
                        </a:rPr>
                        <a:t>ipad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 …”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lang="en-US" altLang="zh-TW" sz="1800" baseline="0" dirty="0" smtClean="0">
                          <a:solidFill>
                            <a:schemeClr val="tx1"/>
                          </a:solidFill>
                        </a:rPr>
                        <a:t> 3C 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44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t1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com.yahoo.sport.tw</a:t>
                      </a:r>
                      <a:endParaRPr lang="zh-TW" altLang="en-US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“… Wang</a:t>
                      </a:r>
                      <a:r>
                        <a:rPr lang="en-US" altLang="zh-TW" sz="1800" baseline="0" dirty="0" smtClean="0">
                          <a:solidFill>
                            <a:schemeClr val="tx1"/>
                          </a:solidFill>
                        </a:rPr>
                        <a:t> 40…</a:t>
                      </a:r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chemeClr val="tx1"/>
                          </a:solidFill>
                        </a:rPr>
                        <a:t>“MBA”</a:t>
                      </a:r>
                      <a:endParaRPr lang="zh-TW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34027F-E045-47E0-852A-2C7A4B922977}" type="slidenum">
              <a:rPr lang="zh-TW" altLang="en-US"/>
              <a:pPr>
                <a:defRPr/>
              </a:pPr>
              <a:t>42</a:t>
            </a:fld>
            <a:endParaRPr lang="en-US" altLang="zh-TW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42875" y="1285875"/>
            <a:ext cx="900112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spcBef>
                <a:spcPct val="20000"/>
              </a:spcBef>
              <a:defRPr/>
            </a:pPr>
            <a:r>
              <a:rPr lang="en-US" altLang="zh-TW" sz="3200" kern="0" dirty="0">
                <a:solidFill>
                  <a:schemeClr val="tx2"/>
                </a:solidFill>
                <a:latin typeface="+mn-lt"/>
                <a:ea typeface="+mn-ea"/>
              </a:rPr>
              <a:t>Table, Family, Column, Qualifier , Row, </a:t>
            </a:r>
            <a:r>
              <a:rPr lang="en-US" altLang="zh-TW" sz="3200" kern="0" dirty="0" err="1">
                <a:solidFill>
                  <a:schemeClr val="tx2"/>
                </a:solidFill>
                <a:latin typeface="+mn-lt"/>
                <a:ea typeface="+mn-ea"/>
              </a:rPr>
              <a:t>TimeStamp</a:t>
            </a:r>
            <a:endParaRPr lang="en-US" altLang="zh-TW" sz="3200" kern="0" dirty="0">
              <a:solidFill>
                <a:schemeClr val="tx2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EAB28B-3769-4CC0-8CAB-E9862160EC4D}" type="slidenum">
              <a:rPr lang="zh-TW" altLang="en-US"/>
              <a:pPr>
                <a:defRPr/>
              </a:pPr>
              <a:t>43</a:t>
            </a:fld>
            <a:endParaRPr lang="en-US" altLang="zh-TW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HBase </a:t>
            </a:r>
            <a:r>
              <a:rPr lang="zh-TW" altLang="en-US" smtClean="0"/>
              <a:t>常用函式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zh-TW" smtClean="0"/>
              <a:t>HBaseAdmin</a:t>
            </a:r>
          </a:p>
          <a:p>
            <a:r>
              <a:rPr lang="en-US" altLang="zh-TW" smtClean="0"/>
              <a:t>HBaseConfiguration</a:t>
            </a:r>
          </a:p>
          <a:p>
            <a:r>
              <a:rPr lang="en-US" altLang="zh-TW" smtClean="0"/>
              <a:t>HTable</a:t>
            </a:r>
          </a:p>
          <a:p>
            <a:r>
              <a:rPr lang="en-US" altLang="zh-TW" smtClean="0"/>
              <a:t>HTableDescriptor</a:t>
            </a:r>
          </a:p>
          <a:p>
            <a:r>
              <a:rPr lang="en-US" altLang="zh-TW" smtClean="0"/>
              <a:t>Put</a:t>
            </a:r>
          </a:p>
          <a:p>
            <a:r>
              <a:rPr lang="en-US" altLang="zh-TW" smtClean="0"/>
              <a:t>Get</a:t>
            </a:r>
          </a:p>
          <a:p>
            <a:r>
              <a:rPr lang="en-US" altLang="zh-TW" smtClean="0"/>
              <a:t>Scanner</a:t>
            </a:r>
            <a:endParaRPr lang="zh-TW" altLang="en-US" smtClean="0"/>
          </a:p>
        </p:txBody>
      </p:sp>
      <p:sp>
        <p:nvSpPr>
          <p:cNvPr id="1536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508625" y="1341438"/>
            <a:ext cx="2949575" cy="47545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TW" smtClean="0">
                <a:solidFill>
                  <a:srgbClr val="006600"/>
                </a:solidFill>
              </a:rPr>
              <a:t>Database</a:t>
            </a:r>
          </a:p>
          <a:p>
            <a:pPr>
              <a:buFont typeface="Wingdings" pitchFamily="2" charset="2"/>
              <a:buNone/>
            </a:pPr>
            <a:endParaRPr lang="en-US" altLang="zh-TW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zh-TW" smtClean="0">
                <a:solidFill>
                  <a:srgbClr val="006600"/>
                </a:solidFill>
              </a:rPr>
              <a:t>Table</a:t>
            </a:r>
          </a:p>
          <a:p>
            <a:pPr>
              <a:buFont typeface="Wingdings" pitchFamily="2" charset="2"/>
              <a:buNone/>
            </a:pPr>
            <a:r>
              <a:rPr lang="en-US" altLang="zh-TW" smtClean="0">
                <a:solidFill>
                  <a:srgbClr val="006600"/>
                </a:solidFill>
              </a:rPr>
              <a:t>Family</a:t>
            </a:r>
          </a:p>
          <a:p>
            <a:pPr>
              <a:buFont typeface="Wingdings" pitchFamily="2" charset="2"/>
              <a:buNone/>
            </a:pPr>
            <a:endParaRPr lang="en-US" altLang="zh-TW" smtClean="0">
              <a:solidFill>
                <a:srgbClr val="0066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zh-TW" smtClean="0">
                <a:solidFill>
                  <a:srgbClr val="006600"/>
                </a:solidFill>
              </a:rPr>
              <a:t>Column Qualifier</a:t>
            </a:r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-128547" anchor="ctr">
            <a:spAutoFit/>
          </a:bodyPr>
          <a:lstStyle/>
          <a:p>
            <a:endParaRPr lang="zh-TW" altLang="en-US"/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 lIns="-128547" anchor="ctr">
            <a:spAutoFit/>
          </a:bodyPr>
          <a:lstStyle/>
          <a:p>
            <a:endParaRPr lang="zh-TW" altLang="en-US"/>
          </a:p>
        </p:txBody>
      </p:sp>
      <p:sp>
        <p:nvSpPr>
          <p:cNvPr id="15368" name="AutoShape 7"/>
          <p:cNvSpPr>
            <a:spLocks/>
          </p:cNvSpPr>
          <p:nvPr/>
        </p:nvSpPr>
        <p:spPr bwMode="auto">
          <a:xfrm>
            <a:off x="3276600" y="3644900"/>
            <a:ext cx="504825" cy="1584325"/>
          </a:xfrm>
          <a:prstGeom prst="rightBrace">
            <a:avLst>
              <a:gd name="adj1" fmla="val 26153"/>
              <a:gd name="adj2" fmla="val 50000"/>
            </a:avLst>
          </a:prstGeom>
          <a:noFill/>
          <a:ln w="76200">
            <a:solidFill>
              <a:srgbClr val="00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5369" name="Line 8"/>
          <p:cNvSpPr>
            <a:spLocks noChangeShapeType="1"/>
          </p:cNvSpPr>
          <p:nvPr/>
        </p:nvSpPr>
        <p:spPr bwMode="auto">
          <a:xfrm>
            <a:off x="4067175" y="4508500"/>
            <a:ext cx="1152525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5370" name="AutoShape 9"/>
          <p:cNvSpPr>
            <a:spLocks/>
          </p:cNvSpPr>
          <p:nvPr/>
        </p:nvSpPr>
        <p:spPr bwMode="auto">
          <a:xfrm>
            <a:off x="4572000" y="1484313"/>
            <a:ext cx="504825" cy="865187"/>
          </a:xfrm>
          <a:prstGeom prst="rightBrace">
            <a:avLst>
              <a:gd name="adj1" fmla="val 14282"/>
              <a:gd name="adj2" fmla="val 50000"/>
            </a:avLst>
          </a:prstGeom>
          <a:noFill/>
          <a:ln w="76200">
            <a:solidFill>
              <a:srgbClr val="0033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5371" name="Line 10"/>
          <p:cNvSpPr>
            <a:spLocks noChangeShapeType="1"/>
          </p:cNvSpPr>
          <p:nvPr/>
        </p:nvSpPr>
        <p:spPr bwMode="auto">
          <a:xfrm flipV="1">
            <a:off x="5219700" y="1844675"/>
            <a:ext cx="360363" cy="71438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3276600" y="2781300"/>
            <a:ext cx="1943100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>
            <a:off x="4140200" y="3357563"/>
            <a:ext cx="1079500" cy="0"/>
          </a:xfrm>
          <a:prstGeom prst="line">
            <a:avLst/>
          </a:prstGeom>
          <a:noFill/>
          <a:ln w="76200">
            <a:solidFill>
              <a:srgbClr val="0033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3EB42-17A7-4E2A-AE97-6DEA52608E5E}" type="slidenum">
              <a:rPr lang="zh-TW" altLang="en-US"/>
              <a:pPr>
                <a:defRPr/>
              </a:pPr>
              <a:t>44</a:t>
            </a:fld>
            <a:endParaRPr lang="en-US" altLang="zh-TW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HBaseConfiguration</a:t>
            </a:r>
            <a:endParaRPr lang="zh-TW" altLang="en-US" smtClean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5472113" cy="266382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zh-TW" sz="2000" smtClean="0"/>
              <a:t>Adds HBase configuration files to a Configuration</a:t>
            </a:r>
          </a:p>
          <a:p>
            <a:pPr lvl="1">
              <a:lnSpc>
                <a:spcPct val="100000"/>
              </a:lnSpc>
            </a:pPr>
            <a:r>
              <a:rPr kumimoji="0" lang="en-US" altLang="zh-TW" sz="1800" smtClean="0"/>
              <a:t>= new </a:t>
            </a:r>
            <a:r>
              <a:rPr lang="en-US" altLang="en-US" sz="1800" smtClean="0"/>
              <a:t>HBaseConfiguration</a:t>
            </a:r>
            <a:r>
              <a:rPr lang="en-US" altLang="zh-TW" sz="1800" smtClean="0"/>
              <a:t> </a:t>
            </a:r>
            <a:r>
              <a:rPr lang="en-US" altLang="en-US" sz="1800" smtClean="0"/>
              <a:t>(</a:t>
            </a:r>
            <a:r>
              <a:rPr lang="en-US" altLang="zh-TW" sz="1800" smtClean="0"/>
              <a:t> </a:t>
            </a:r>
            <a:r>
              <a:rPr lang="en-US" altLang="en-US" sz="1800" smtClean="0"/>
              <a:t>) </a:t>
            </a:r>
            <a:endParaRPr lang="en-US" altLang="zh-TW" sz="1800" smtClean="0"/>
          </a:p>
          <a:p>
            <a:pPr lvl="1">
              <a:lnSpc>
                <a:spcPct val="100000"/>
              </a:lnSpc>
            </a:pPr>
            <a:r>
              <a:rPr kumimoji="0" lang="en-US" altLang="zh-TW" sz="1800" smtClean="0"/>
              <a:t>= new H</a:t>
            </a:r>
            <a:r>
              <a:rPr lang="en-US" altLang="zh-TW" sz="1800" smtClean="0"/>
              <a:t>BaseConfiguration (Configuration c) </a:t>
            </a:r>
          </a:p>
          <a:p>
            <a:pPr>
              <a:lnSpc>
                <a:spcPct val="100000"/>
              </a:lnSpc>
            </a:pPr>
            <a:r>
              <a:rPr lang="zh-TW" altLang="en-US" sz="2000" smtClean="0"/>
              <a:t>繼承自 </a:t>
            </a:r>
            <a:r>
              <a:rPr lang="en-US" altLang="zh-TW" sz="2000" smtClean="0"/>
              <a:t>org.apache.hadoop.conf.Configuration</a:t>
            </a:r>
            <a:endParaRPr lang="zh-TW" altLang="en-US" sz="2000" smtClean="0"/>
          </a:p>
        </p:txBody>
      </p:sp>
      <p:graphicFrame>
        <p:nvGraphicFramePr>
          <p:cNvPr id="123022" name="Group 142"/>
          <p:cNvGraphicFramePr>
            <a:graphicFrameLocks noGrp="1"/>
          </p:cNvGraphicFramePr>
          <p:nvPr>
            <p:ph sz="half" idx="2"/>
          </p:nvPr>
        </p:nvGraphicFramePr>
        <p:xfrm>
          <a:off x="179388" y="3789363"/>
          <a:ext cx="8785225" cy="2816352"/>
        </p:xfrm>
        <a:graphic>
          <a:graphicData uri="http://schemas.openxmlformats.org/drawingml/2006/table">
            <a:tbl>
              <a:tblPr/>
              <a:tblGrid>
                <a:gridCol w="1209675"/>
                <a:gridCol w="2074862"/>
                <a:gridCol w="5500688"/>
              </a:tblGrid>
              <a:tr h="144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回傳值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函數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參數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addResource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(Path file)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clear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String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 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name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String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getBoolean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 name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, </a:t>
                      </a:r>
                      <a:r>
                        <a:rPr kumimoji="1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boolean </a:t>
                      </a:r>
                      <a:r>
                        <a:rPr kumimoji="1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defaultValue</a:t>
                      </a:r>
                      <a:r>
                        <a:rPr kumimoji="1" lang="en-US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 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set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 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name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, String 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value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setBoolean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 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name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, boolean 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value</a:t>
                      </a: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423" name="Text Box 90"/>
          <p:cNvSpPr txBox="1">
            <a:spLocks noChangeArrowheads="1"/>
          </p:cNvSpPr>
          <p:nvPr/>
        </p:nvSpPr>
        <p:spPr bwMode="auto">
          <a:xfrm>
            <a:off x="6084888" y="1412875"/>
            <a:ext cx="2663825" cy="1939925"/>
          </a:xfrm>
          <a:prstGeom prst="rect">
            <a:avLst/>
          </a:prstGeom>
          <a:noFill/>
          <a:ln w="19050" algn="ctr">
            <a:solidFill>
              <a:srgbClr val="6699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 sz="2000"/>
              <a:t>&lt;property&gt;</a:t>
            </a:r>
          </a:p>
          <a:p>
            <a:pPr algn="l"/>
            <a:r>
              <a:rPr lang="en-US" altLang="zh-TW" sz="2000"/>
              <a:t>    &lt;name&gt;  </a:t>
            </a:r>
            <a:r>
              <a:rPr lang="en-US" altLang="zh-TW" sz="2000">
                <a:solidFill>
                  <a:schemeClr val="accent2"/>
                </a:solidFill>
              </a:rPr>
              <a:t>name</a:t>
            </a:r>
          </a:p>
          <a:p>
            <a:pPr algn="l"/>
            <a:r>
              <a:rPr lang="en-US" altLang="zh-TW" sz="2000"/>
              <a:t>    &lt;/name&gt;</a:t>
            </a:r>
          </a:p>
          <a:p>
            <a:pPr algn="l"/>
            <a:r>
              <a:rPr lang="en-US" altLang="zh-TW" sz="2000"/>
              <a:t>     &lt;value&gt; </a:t>
            </a:r>
            <a:r>
              <a:rPr lang="en-US" altLang="zh-TW" sz="2000">
                <a:solidFill>
                  <a:srgbClr val="008000"/>
                </a:solidFill>
              </a:rPr>
              <a:t>value </a:t>
            </a:r>
          </a:p>
          <a:p>
            <a:pPr algn="l"/>
            <a:r>
              <a:rPr lang="en-US" altLang="zh-TW" sz="2000"/>
              <a:t>    &lt;/value&gt;</a:t>
            </a:r>
          </a:p>
          <a:p>
            <a:pPr algn="l"/>
            <a:r>
              <a:rPr lang="en-US" altLang="zh-TW" sz="2000"/>
              <a:t>&lt;/property&gt;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29954B-14B8-47A3-BD98-E2EE10C79940}" type="slidenum">
              <a:rPr lang="zh-TW" altLang="en-US"/>
              <a:pPr>
                <a:defRPr/>
              </a:pPr>
              <a:t>45</a:t>
            </a:fld>
            <a:endParaRPr lang="en-US" altLang="zh-TW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HBaseAdmin </a:t>
            </a:r>
            <a:endParaRPr lang="zh-TW" alt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908050"/>
            <a:ext cx="7702550" cy="936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sz="2400" smtClean="0"/>
              <a:t>HBase</a:t>
            </a:r>
            <a:r>
              <a:rPr lang="zh-TW" altLang="en-US" sz="2400" smtClean="0"/>
              <a:t>的管理介面</a:t>
            </a:r>
          </a:p>
          <a:p>
            <a:pPr lvl="1">
              <a:lnSpc>
                <a:spcPct val="90000"/>
              </a:lnSpc>
            </a:pPr>
            <a:r>
              <a:rPr kumimoji="0" lang="en-US" altLang="zh-TW" sz="2000" smtClean="0"/>
              <a:t>= new H</a:t>
            </a:r>
            <a:r>
              <a:rPr lang="en-US" altLang="zh-TW" sz="2000" smtClean="0"/>
              <a:t>BaseAdmin( HBaseConfiguration conf )</a:t>
            </a:r>
            <a:r>
              <a:rPr kumimoji="0" lang="zh-TW" altLang="en-US" sz="200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zh-TW" sz="2400" smtClean="0"/>
              <a:t>Ex:</a:t>
            </a:r>
          </a:p>
        </p:txBody>
      </p:sp>
      <p:graphicFrame>
        <p:nvGraphicFramePr>
          <p:cNvPr id="88204" name="Group 140"/>
          <p:cNvGraphicFramePr>
            <a:graphicFrameLocks noGrp="1"/>
          </p:cNvGraphicFramePr>
          <p:nvPr>
            <p:ph sz="half" idx="2"/>
          </p:nvPr>
        </p:nvGraphicFramePr>
        <p:xfrm>
          <a:off x="0" y="3060700"/>
          <a:ext cx="9144000" cy="3797300"/>
        </p:xfrm>
        <a:graphic>
          <a:graphicData uri="http://schemas.openxmlformats.org/drawingml/2006/table">
            <a:tbl>
              <a:tblPr/>
              <a:tblGrid>
                <a:gridCol w="1889125"/>
                <a:gridCol w="2251075"/>
                <a:gridCol w="5003800"/>
              </a:tblGrid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回傳值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函數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參數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 rowSpan="7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addColumn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 tableName, HColumnDescriptor column)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checkHBaseAvailable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(HBaseConfiguration conf)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createTable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(HTableDescriptor desc)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deleteTable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tableName)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deleteColumn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 tableName, String columnName)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enableTable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tableName)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disableTable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 tableName)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HTableDescriptor[]</a:t>
                      </a:r>
                      <a:endParaRPr kumimoji="1" lang="zh-TW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listTables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modifyTable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tableName, HTableDescriptor htd)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boolean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tableExists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 tableName)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457" name="Text Box 141"/>
          <p:cNvSpPr txBox="1">
            <a:spLocks noChangeArrowheads="1"/>
          </p:cNvSpPr>
          <p:nvPr/>
        </p:nvSpPr>
        <p:spPr bwMode="auto">
          <a:xfrm>
            <a:off x="2051050" y="2060575"/>
            <a:ext cx="5545138" cy="704850"/>
          </a:xfrm>
          <a:prstGeom prst="rect">
            <a:avLst/>
          </a:prstGeom>
          <a:noFill/>
          <a:ln w="3175" algn="ctr">
            <a:solidFill>
              <a:srgbClr val="003366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 sz="2000"/>
              <a:t>HBaseAdmin </a:t>
            </a:r>
            <a:r>
              <a:rPr lang="en-US" altLang="zh-TW" sz="2000">
                <a:solidFill>
                  <a:schemeClr val="folHlink"/>
                </a:solidFill>
              </a:rPr>
              <a:t>admin</a:t>
            </a:r>
            <a:r>
              <a:rPr lang="en-US" altLang="zh-TW" sz="2000"/>
              <a:t> = new HBaseAdmin(config);</a:t>
            </a:r>
          </a:p>
          <a:p>
            <a:pPr algn="l"/>
            <a:r>
              <a:rPr lang="en-US" altLang="zh-TW" sz="2000">
                <a:solidFill>
                  <a:schemeClr val="folHlink"/>
                </a:solidFill>
              </a:rPr>
              <a:t>admin</a:t>
            </a:r>
            <a:r>
              <a:rPr lang="en-US" altLang="zh-TW" sz="2000"/>
              <a:t>.</a:t>
            </a:r>
            <a:r>
              <a:rPr lang="en-US" altLang="zh-TW" sz="2000">
                <a:solidFill>
                  <a:srgbClr val="990000"/>
                </a:solidFill>
              </a:rPr>
              <a:t>disableTable </a:t>
            </a:r>
            <a:r>
              <a:rPr lang="en-US" altLang="zh-TW" sz="2000"/>
              <a:t>(“tablename”);</a:t>
            </a:r>
            <a:endParaRPr lang="zh-TW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1A6AA7-BF34-47AD-B996-785A8CA5269B}" type="slidenum">
              <a:rPr lang="zh-TW" altLang="en-US"/>
              <a:pPr>
                <a:defRPr/>
              </a:pPr>
              <a:t>46</a:t>
            </a:fld>
            <a:endParaRPr lang="en-US" altLang="zh-TW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HTableDescriptor</a:t>
            </a:r>
            <a:endParaRPr lang="zh-TW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712200" cy="2808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sz="2000" smtClean="0"/>
              <a:t>HTableDescriptor contains the name of an HTable, and its column families.</a:t>
            </a:r>
          </a:p>
          <a:p>
            <a:pPr lvl="1">
              <a:lnSpc>
                <a:spcPct val="90000"/>
              </a:lnSpc>
            </a:pPr>
            <a:r>
              <a:rPr kumimoji="0" lang="en-US" altLang="zh-TW" sz="1800" smtClean="0"/>
              <a:t>= new </a:t>
            </a:r>
            <a:r>
              <a:rPr lang="en-US" altLang="zh-TW" sz="1800" smtClean="0"/>
              <a:t>HTableDescriptor() </a:t>
            </a:r>
          </a:p>
          <a:p>
            <a:pPr lvl="1">
              <a:lnSpc>
                <a:spcPct val="90000"/>
              </a:lnSpc>
            </a:pPr>
            <a:r>
              <a:rPr kumimoji="0" lang="en-US" altLang="zh-TW" sz="1800" smtClean="0"/>
              <a:t>= new </a:t>
            </a:r>
            <a:r>
              <a:rPr lang="en-US" altLang="en-US" sz="1800" smtClean="0"/>
              <a:t>HTableDescriptor(String name) </a:t>
            </a:r>
            <a:endParaRPr lang="en-US" altLang="zh-TW" sz="1800" smtClean="0"/>
          </a:p>
          <a:p>
            <a:pPr>
              <a:lnSpc>
                <a:spcPct val="90000"/>
              </a:lnSpc>
            </a:pPr>
            <a:r>
              <a:rPr lang="en-US" altLang="zh-TW" sz="2000" smtClean="0">
                <a:solidFill>
                  <a:srgbClr val="006600"/>
                </a:solidFill>
              </a:rPr>
              <a:t>Constant-values</a:t>
            </a:r>
          </a:p>
          <a:p>
            <a:pPr lvl="1">
              <a:lnSpc>
                <a:spcPct val="90000"/>
              </a:lnSpc>
            </a:pPr>
            <a:r>
              <a:rPr lang="en-US" altLang="zh-TW" sz="1800" smtClean="0">
                <a:solidFill>
                  <a:schemeClr val="tx1"/>
                </a:solidFill>
              </a:rPr>
              <a:t>org.apache.hadoop.hbase.HTableDescriptor.</a:t>
            </a:r>
            <a:r>
              <a:rPr lang="en-US" altLang="zh-TW" sz="1800" smtClean="0">
                <a:solidFill>
                  <a:schemeClr val="folHlink"/>
                </a:solidFill>
              </a:rPr>
              <a:t>TABLE_DESCRIPTOR_VERSION</a:t>
            </a:r>
          </a:p>
          <a:p>
            <a:pPr>
              <a:lnSpc>
                <a:spcPct val="90000"/>
              </a:lnSpc>
            </a:pPr>
            <a:r>
              <a:rPr lang="en-US" altLang="zh-TW" sz="2000" smtClean="0">
                <a:solidFill>
                  <a:schemeClr val="folHlink"/>
                </a:solidFill>
              </a:rPr>
              <a:t>Ex: </a:t>
            </a:r>
          </a:p>
        </p:txBody>
      </p:sp>
      <p:graphicFrame>
        <p:nvGraphicFramePr>
          <p:cNvPr id="125020" name="Group 92"/>
          <p:cNvGraphicFramePr>
            <a:graphicFrameLocks noGrp="1"/>
          </p:cNvGraphicFramePr>
          <p:nvPr>
            <p:ph sz="half" idx="2"/>
          </p:nvPr>
        </p:nvGraphicFramePr>
        <p:xfrm>
          <a:off x="179388" y="4724400"/>
          <a:ext cx="8748712" cy="1978152"/>
        </p:xfrm>
        <a:graphic>
          <a:graphicData uri="http://schemas.openxmlformats.org/drawingml/2006/table">
            <a:tbl>
              <a:tblPr/>
              <a:tblGrid>
                <a:gridCol w="2305050"/>
                <a:gridCol w="2000250"/>
                <a:gridCol w="4443412"/>
              </a:tblGrid>
              <a:tr h="71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回傳值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函數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參數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addFamily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(HColumnDescriptor family) 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HColumnDescriptor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removeFamily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column)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byte[]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getName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 ) </a:t>
                      </a: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= Table name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byte[]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getValue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key) </a:t>
                      </a: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= </a:t>
                      </a:r>
                      <a:r>
                        <a:rPr kumimoji="1" lang="zh-TW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對應</a:t>
                      </a: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key</a:t>
                      </a:r>
                      <a:r>
                        <a:rPr kumimoji="1" lang="zh-TW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的</a:t>
                      </a: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value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setValue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 key, String value)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8467" name="Text Box 84"/>
          <p:cNvSpPr txBox="1">
            <a:spLocks noChangeArrowheads="1"/>
          </p:cNvSpPr>
          <p:nvPr/>
        </p:nvSpPr>
        <p:spPr bwMode="auto">
          <a:xfrm>
            <a:off x="755650" y="3141663"/>
            <a:ext cx="7920038" cy="10048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TW"/>
          </a:p>
          <a:p>
            <a:pPr>
              <a:spcBef>
                <a:spcPct val="50000"/>
              </a:spcBef>
            </a:pPr>
            <a:endParaRPr lang="zh-TW" altLang="en-US"/>
          </a:p>
        </p:txBody>
      </p:sp>
      <p:sp>
        <p:nvSpPr>
          <p:cNvPr id="18468" name="Text Box 93"/>
          <p:cNvSpPr txBox="1">
            <a:spLocks noChangeArrowheads="1"/>
          </p:cNvSpPr>
          <p:nvPr/>
        </p:nvSpPr>
        <p:spPr bwMode="auto">
          <a:xfrm>
            <a:off x="1403350" y="3284538"/>
            <a:ext cx="7416800" cy="765175"/>
          </a:xfrm>
          <a:prstGeom prst="rect">
            <a:avLst/>
          </a:prstGeom>
          <a:noFill/>
          <a:ln w="3175" algn="ctr">
            <a:solidFill>
              <a:srgbClr val="003366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 sz="2000"/>
              <a:t>HTableDescriptor htd = new HTableDescriptor(tablename);</a:t>
            </a:r>
            <a:endParaRPr lang="en-US" altLang="en-US" sz="2000"/>
          </a:p>
          <a:p>
            <a:pPr algn="l"/>
            <a:r>
              <a:rPr lang="en-US" altLang="en-US" sz="2000"/>
              <a:t>htd.addFamily</a:t>
            </a:r>
            <a:r>
              <a:rPr lang="en-US" altLang="zh-TW" sz="2000"/>
              <a:t> </a:t>
            </a:r>
            <a:r>
              <a:rPr lang="en-US" altLang="en-US" sz="2000"/>
              <a:t>(</a:t>
            </a:r>
            <a:r>
              <a:rPr lang="en-US" altLang="zh-TW" sz="2000"/>
              <a:t> new </a:t>
            </a:r>
            <a:r>
              <a:rPr lang="en-US" altLang="en-US"/>
              <a:t>HColumnDescriptor</a:t>
            </a:r>
            <a:r>
              <a:rPr lang="en-US" altLang="zh-TW"/>
              <a:t> (</a:t>
            </a:r>
            <a:r>
              <a:rPr lang="en-US" altLang="zh-TW" sz="2000"/>
              <a:t>“Family”)</a:t>
            </a:r>
            <a:r>
              <a:rPr lang="en-US" altLang="en-US" sz="2000"/>
              <a:t>);</a:t>
            </a:r>
            <a:endParaRPr lang="zh-TW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EEC866-BBD3-4177-827D-C09B586C1423}" type="slidenum">
              <a:rPr lang="zh-TW" altLang="en-US"/>
              <a:pPr>
                <a:defRPr/>
              </a:pPr>
              <a:t>47</a:t>
            </a:fld>
            <a:endParaRPr lang="en-US" altLang="zh-TW"/>
          </a:p>
        </p:txBody>
      </p:sp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H</a:t>
            </a:r>
            <a:r>
              <a:rPr lang="en-US" altLang="zh-TW" smtClean="0"/>
              <a:t>Column</a:t>
            </a:r>
            <a:r>
              <a:rPr lang="en-US" altLang="en-US" smtClean="0"/>
              <a:t>Descriptor</a:t>
            </a:r>
            <a:endParaRPr lang="zh-TW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712200" cy="2808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sz="1800" smtClean="0"/>
              <a:t>An HColumnDescriptor contains information about a column family</a:t>
            </a:r>
            <a:endParaRPr lang="en-US" altLang="zh-TW" sz="2000" smtClean="0"/>
          </a:p>
          <a:p>
            <a:pPr lvl="1">
              <a:lnSpc>
                <a:spcPct val="90000"/>
              </a:lnSpc>
            </a:pPr>
            <a:r>
              <a:rPr kumimoji="0" lang="en-US" altLang="zh-TW" sz="1800" smtClean="0"/>
              <a:t>= new </a:t>
            </a:r>
            <a:r>
              <a:rPr lang="en-US" altLang="zh-TW" sz="1600" smtClean="0"/>
              <a:t>HColumnDescriptor</a:t>
            </a:r>
            <a:r>
              <a:rPr lang="en-US" altLang="en-US" sz="1800" smtClean="0"/>
              <a:t>(String </a:t>
            </a:r>
            <a:r>
              <a:rPr lang="en-US" altLang="zh-TW" sz="1800" smtClean="0"/>
              <a:t>family</a:t>
            </a:r>
            <a:r>
              <a:rPr lang="en-US" altLang="en-US" sz="1800" smtClean="0"/>
              <a:t>name) </a:t>
            </a:r>
            <a:endParaRPr lang="en-US" altLang="zh-TW" sz="1800" smtClean="0"/>
          </a:p>
          <a:p>
            <a:pPr>
              <a:lnSpc>
                <a:spcPct val="90000"/>
              </a:lnSpc>
            </a:pPr>
            <a:r>
              <a:rPr lang="en-US" altLang="zh-TW" sz="2000" smtClean="0">
                <a:solidFill>
                  <a:srgbClr val="006600"/>
                </a:solidFill>
              </a:rPr>
              <a:t>Constant-values</a:t>
            </a:r>
          </a:p>
          <a:p>
            <a:pPr lvl="1">
              <a:lnSpc>
                <a:spcPct val="90000"/>
              </a:lnSpc>
            </a:pPr>
            <a:r>
              <a:rPr lang="en-US" altLang="zh-TW" sz="1800" smtClean="0">
                <a:solidFill>
                  <a:schemeClr val="tx1"/>
                </a:solidFill>
              </a:rPr>
              <a:t>org.apache.hadoop.hbase.HTableDescriptor.</a:t>
            </a:r>
            <a:r>
              <a:rPr lang="en-US" altLang="zh-TW" sz="1800" smtClean="0">
                <a:solidFill>
                  <a:schemeClr val="folHlink"/>
                </a:solidFill>
              </a:rPr>
              <a:t>TABLE_DESCRIPTOR_VERSION</a:t>
            </a:r>
          </a:p>
          <a:p>
            <a:pPr>
              <a:lnSpc>
                <a:spcPct val="90000"/>
              </a:lnSpc>
            </a:pPr>
            <a:r>
              <a:rPr lang="en-US" altLang="zh-TW" sz="2000" smtClean="0">
                <a:solidFill>
                  <a:schemeClr val="folHlink"/>
                </a:solidFill>
              </a:rPr>
              <a:t>Ex: </a:t>
            </a:r>
          </a:p>
        </p:txBody>
      </p:sp>
      <p:graphicFrame>
        <p:nvGraphicFramePr>
          <p:cNvPr id="143396" name="Group 36"/>
          <p:cNvGraphicFramePr>
            <a:graphicFrameLocks noGrp="1"/>
          </p:cNvGraphicFramePr>
          <p:nvPr>
            <p:ph sz="half" idx="2"/>
          </p:nvPr>
        </p:nvGraphicFramePr>
        <p:xfrm>
          <a:off x="179388" y="4724400"/>
          <a:ext cx="8748712" cy="1307592"/>
        </p:xfrm>
        <a:graphic>
          <a:graphicData uri="http://schemas.openxmlformats.org/drawingml/2006/table">
            <a:tbl>
              <a:tblPr/>
              <a:tblGrid>
                <a:gridCol w="2305050"/>
                <a:gridCol w="2000250"/>
                <a:gridCol w="4443412"/>
              </a:tblGrid>
              <a:tr h="71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回傳值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函數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參數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byte[]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getName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 )  </a:t>
                      </a: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= Family name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byte[]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getValue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key)  </a:t>
                      </a: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= </a:t>
                      </a:r>
                      <a:r>
                        <a:rPr kumimoji="1" lang="zh-TW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對應</a:t>
                      </a: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key</a:t>
                      </a:r>
                      <a:r>
                        <a:rPr kumimoji="1" lang="zh-TW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的</a:t>
                      </a: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value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setValue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(String key, String value)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483" name="Text Box 34"/>
          <p:cNvSpPr txBox="1">
            <a:spLocks noChangeArrowheads="1"/>
          </p:cNvSpPr>
          <p:nvPr/>
        </p:nvSpPr>
        <p:spPr bwMode="auto">
          <a:xfrm>
            <a:off x="755650" y="3141663"/>
            <a:ext cx="7920038" cy="100488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TW"/>
          </a:p>
          <a:p>
            <a:pPr>
              <a:spcBef>
                <a:spcPct val="50000"/>
              </a:spcBef>
            </a:pPr>
            <a:endParaRPr lang="zh-TW" altLang="en-US"/>
          </a:p>
        </p:txBody>
      </p:sp>
      <p:sp>
        <p:nvSpPr>
          <p:cNvPr id="19484" name="Text Box 35"/>
          <p:cNvSpPr txBox="1">
            <a:spLocks noChangeArrowheads="1"/>
          </p:cNvSpPr>
          <p:nvPr/>
        </p:nvSpPr>
        <p:spPr bwMode="auto">
          <a:xfrm>
            <a:off x="1331913" y="2924175"/>
            <a:ext cx="6911975" cy="1009650"/>
          </a:xfrm>
          <a:prstGeom prst="rect">
            <a:avLst/>
          </a:prstGeom>
          <a:noFill/>
          <a:ln w="3175" algn="ctr">
            <a:solidFill>
              <a:srgbClr val="003366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 sz="2000"/>
              <a:t>HTableDescriptor htd = new HTableDescriptor(tablename);</a:t>
            </a:r>
          </a:p>
          <a:p>
            <a:pPr algn="l"/>
            <a:r>
              <a:rPr lang="en-US" altLang="zh-TW" sz="2000"/>
              <a:t>HColumnDescriptor col = new HColumnDescriptor("content:");</a:t>
            </a:r>
          </a:p>
          <a:p>
            <a:pPr algn="l"/>
            <a:r>
              <a:rPr lang="en-US" altLang="zh-TW" sz="2000"/>
              <a:t>htd.addFamily(col);</a:t>
            </a:r>
            <a:endParaRPr lang="zh-TW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F4F383-4C8A-42DD-8CB5-E157ED7F4462}" type="slidenum">
              <a:rPr lang="zh-TW" altLang="en-US"/>
              <a:pPr>
                <a:defRPr/>
              </a:pPr>
              <a:t>48</a:t>
            </a:fld>
            <a:endParaRPr lang="en-US" altLang="zh-TW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HTable</a:t>
            </a:r>
            <a:endParaRPr lang="zh-TW" altLang="en-US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052513"/>
            <a:ext cx="8712200" cy="115093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zh-TW" sz="2000" smtClean="0"/>
              <a:t>Used to communicate with a single HBase table. </a:t>
            </a:r>
          </a:p>
          <a:p>
            <a:pPr lvl="1">
              <a:lnSpc>
                <a:spcPct val="100000"/>
              </a:lnSpc>
            </a:pPr>
            <a:r>
              <a:rPr kumimoji="0" lang="en-US" altLang="zh-TW" sz="1800" smtClean="0"/>
              <a:t>= new </a:t>
            </a:r>
            <a:r>
              <a:rPr lang="en-US" altLang="en-US" sz="1800" smtClean="0"/>
              <a:t>HTable(HBaseConfiguration conf, String tableName) </a:t>
            </a:r>
            <a:endParaRPr lang="en-US" altLang="zh-TW" sz="1800" smtClean="0"/>
          </a:p>
          <a:p>
            <a:pPr>
              <a:lnSpc>
                <a:spcPct val="100000"/>
              </a:lnSpc>
            </a:pPr>
            <a:r>
              <a:rPr lang="en-US" altLang="zh-TW" sz="2000" smtClean="0"/>
              <a:t>Ex:</a:t>
            </a:r>
          </a:p>
        </p:txBody>
      </p:sp>
      <p:graphicFrame>
        <p:nvGraphicFramePr>
          <p:cNvPr id="121956" name="Group 100"/>
          <p:cNvGraphicFramePr>
            <a:graphicFrameLocks noGrp="1"/>
          </p:cNvGraphicFramePr>
          <p:nvPr>
            <p:ph sz="half" idx="2"/>
          </p:nvPr>
        </p:nvGraphicFramePr>
        <p:xfrm>
          <a:off x="0" y="3238500"/>
          <a:ext cx="9144000" cy="3621024"/>
        </p:xfrm>
        <a:graphic>
          <a:graphicData uri="http://schemas.openxmlformats.org/drawingml/2006/table">
            <a:tbl>
              <a:tblPr/>
              <a:tblGrid>
                <a:gridCol w="1889125"/>
                <a:gridCol w="2251075"/>
                <a:gridCol w="5003800"/>
              </a:tblGrid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回傳值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函數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參數</a:t>
                      </a: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checkAndPut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row, byte[] family, byte[] qualifier, byte[] value, Put put) 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c</a:t>
                      </a: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lose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boolean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e</a:t>
                      </a: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xists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(Get get)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Result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</a:t>
                      </a: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et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(Get get)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byte[][]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getEndKeys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ResultScanner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getScanner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family)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HTableDescriptor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getTableDescriptor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byte[]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getTableName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static boolean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isTableEnabled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(HBaseConfiguration conf, String tableName)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put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(Put put)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0535" name="Text Box 101"/>
          <p:cNvSpPr txBox="1">
            <a:spLocks noChangeArrowheads="1"/>
          </p:cNvSpPr>
          <p:nvPr/>
        </p:nvSpPr>
        <p:spPr bwMode="auto">
          <a:xfrm>
            <a:off x="1403350" y="2205038"/>
            <a:ext cx="7058025" cy="704850"/>
          </a:xfrm>
          <a:prstGeom prst="rect">
            <a:avLst/>
          </a:prstGeom>
          <a:noFill/>
          <a:ln w="3175" algn="ctr">
            <a:solidFill>
              <a:srgbClr val="003366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 sz="2000"/>
              <a:t>HTable table = new HTable (conf, Bytes.toBytes ( tablename ));</a:t>
            </a:r>
          </a:p>
          <a:p>
            <a:pPr algn="l"/>
            <a:r>
              <a:rPr lang="en-US" altLang="zh-TW" sz="2000"/>
              <a:t>ResultScanner scanner = table.getScanner ( family );</a:t>
            </a:r>
            <a:endParaRPr lang="zh-TW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84214F-ED3E-46CF-BB2E-1E0D07F00D88}" type="slidenum">
              <a:rPr lang="zh-TW" altLang="en-US"/>
              <a:pPr>
                <a:defRPr/>
              </a:pPr>
              <a:t>49</a:t>
            </a:fld>
            <a:endParaRPr lang="en-US" altLang="zh-TW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Put</a:t>
            </a:r>
            <a:endParaRPr lang="zh-TW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712200" cy="13668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sz="2000" smtClean="0"/>
              <a:t>Used to perform Put operations for a single row.</a:t>
            </a:r>
          </a:p>
          <a:p>
            <a:pPr lvl="1">
              <a:lnSpc>
                <a:spcPct val="90000"/>
              </a:lnSpc>
            </a:pPr>
            <a:r>
              <a:rPr kumimoji="0" lang="en-US" altLang="zh-TW" sz="1800" smtClean="0"/>
              <a:t>= new </a:t>
            </a:r>
            <a:r>
              <a:rPr lang="en-US" altLang="zh-TW" sz="1800" smtClean="0"/>
              <a:t>Put(byte[] row) </a:t>
            </a:r>
          </a:p>
          <a:p>
            <a:pPr lvl="1">
              <a:lnSpc>
                <a:spcPct val="90000"/>
              </a:lnSpc>
            </a:pPr>
            <a:r>
              <a:rPr kumimoji="0" lang="en-US" altLang="zh-TW" sz="1800" smtClean="0"/>
              <a:t>= new </a:t>
            </a:r>
            <a:r>
              <a:rPr lang="en-US" altLang="zh-TW" sz="1800" smtClean="0"/>
              <a:t>Put(byte[] row, RowLock rowLock) </a:t>
            </a:r>
          </a:p>
          <a:p>
            <a:pPr>
              <a:lnSpc>
                <a:spcPct val="90000"/>
              </a:lnSpc>
            </a:pPr>
            <a:r>
              <a:rPr lang="en-US" altLang="zh-TW" sz="2000" smtClean="0"/>
              <a:t>Ex:</a:t>
            </a:r>
          </a:p>
        </p:txBody>
      </p:sp>
      <p:graphicFrame>
        <p:nvGraphicFramePr>
          <p:cNvPr id="126057" name="Group 105"/>
          <p:cNvGraphicFramePr>
            <a:graphicFrameLocks noGrp="1"/>
          </p:cNvGraphicFramePr>
          <p:nvPr>
            <p:ph sz="half" idx="2"/>
          </p:nvPr>
        </p:nvGraphicFramePr>
        <p:xfrm>
          <a:off x="0" y="4221163"/>
          <a:ext cx="9144000" cy="2346960"/>
        </p:xfrm>
        <a:graphic>
          <a:graphicData uri="http://schemas.openxmlformats.org/drawingml/2006/table">
            <a:tbl>
              <a:tblPr/>
              <a:tblGrid>
                <a:gridCol w="1619250"/>
                <a:gridCol w="2016125"/>
                <a:gridCol w="5508625"/>
              </a:tblGrid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Put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family, byte[] qualifier,  byte[] value)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Put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column, long ts, byte[] value)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byte[]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getRow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RowLock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getRowLock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long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getTimeStamp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boolean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isEmpty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73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Put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setTimeStamp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(long timestamp)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543" name="Text Box 104"/>
          <p:cNvSpPr txBox="1">
            <a:spLocks noChangeArrowheads="1"/>
          </p:cNvSpPr>
          <p:nvPr/>
        </p:nvSpPr>
        <p:spPr bwMode="auto">
          <a:xfrm>
            <a:off x="1258888" y="2636838"/>
            <a:ext cx="7058025" cy="1314450"/>
          </a:xfrm>
          <a:prstGeom prst="rect">
            <a:avLst/>
          </a:prstGeom>
          <a:noFill/>
          <a:ln w="3175" algn="ctr">
            <a:solidFill>
              <a:srgbClr val="003366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 sz="2000"/>
              <a:t>HTable table = new HTable (conf, Bytes.toBytes ( tablename ));</a:t>
            </a:r>
          </a:p>
          <a:p>
            <a:pPr algn="l"/>
            <a:r>
              <a:rPr lang="en-US" altLang="en-US" sz="2000"/>
              <a:t>Put p = new Put</a:t>
            </a:r>
            <a:r>
              <a:rPr lang="en-US" altLang="zh-TW" sz="2000"/>
              <a:t> </a:t>
            </a:r>
            <a:r>
              <a:rPr lang="en-US" altLang="en-US" sz="2000"/>
              <a:t>(</a:t>
            </a:r>
            <a:r>
              <a:rPr lang="en-US" altLang="zh-TW" sz="2000"/>
              <a:t> </a:t>
            </a:r>
            <a:r>
              <a:rPr lang="en-US" altLang="en-US" sz="2000"/>
              <a:t>brow</a:t>
            </a:r>
            <a:r>
              <a:rPr lang="en-US" altLang="zh-TW" sz="2000"/>
              <a:t> </a:t>
            </a:r>
            <a:r>
              <a:rPr lang="en-US" altLang="en-US" sz="2000"/>
              <a:t>);</a:t>
            </a:r>
            <a:endParaRPr lang="en-US" altLang="zh-TW" sz="2000"/>
          </a:p>
          <a:p>
            <a:pPr algn="l"/>
            <a:r>
              <a:rPr lang="en-US" altLang="zh-TW" sz="2000"/>
              <a:t>p.add (family, qualifier, value);</a:t>
            </a:r>
          </a:p>
          <a:p>
            <a:pPr algn="l"/>
            <a:r>
              <a:rPr lang="en-US" altLang="zh-TW" sz="2000"/>
              <a:t>table.put ( p );</a:t>
            </a:r>
            <a:endParaRPr lang="zh-TW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RDBMS </a:t>
            </a:r>
            <a:r>
              <a:rPr lang="zh-TW" altLang="en-US" dirty="0" smtClean="0"/>
              <a:t>碰上大資料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RDBMS </a:t>
            </a:r>
            <a:r>
              <a:rPr lang="zh-TW" altLang="en-US" dirty="0" smtClean="0"/>
              <a:t>的好處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提供了很多而且很豐富的操作方式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SQL</a:t>
            </a:r>
            <a:r>
              <a:rPr lang="zh-TW" altLang="en-US" dirty="0" smtClean="0"/>
              <a:t>語法普遍被使用</a:t>
            </a:r>
            <a:endParaRPr lang="en-US" altLang="zh-TW" dirty="0" smtClean="0"/>
          </a:p>
          <a:p>
            <a:r>
              <a:rPr lang="zh-TW" altLang="en-US" dirty="0" smtClean="0"/>
              <a:t>但當資料量愈來愈大時，會遇到單台機器的 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囧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境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網路頻寬有限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空間有限</a:t>
            </a:r>
            <a:endParaRPr lang="en-US" altLang="zh-TW" dirty="0" smtClean="0"/>
          </a:p>
          <a:p>
            <a:r>
              <a:rPr lang="zh-TW" altLang="en-US" dirty="0" smtClean="0"/>
              <a:t>走向多台機器架構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E751EF-3071-442A-A33E-7304FA5747B9}" type="slidenum">
              <a:rPr lang="zh-TW" altLang="en-US"/>
              <a:pPr>
                <a:defRPr/>
              </a:pPr>
              <a:t>50</a:t>
            </a:fld>
            <a:endParaRPr lang="en-US" altLang="zh-TW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Get</a:t>
            </a:r>
            <a:endParaRPr lang="zh-TW" altLang="en-US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712200" cy="15827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sz="2400" smtClean="0"/>
              <a:t>Used to perform Get operations on a single row.</a:t>
            </a:r>
          </a:p>
          <a:p>
            <a:pPr lvl="1">
              <a:lnSpc>
                <a:spcPct val="90000"/>
              </a:lnSpc>
            </a:pPr>
            <a:r>
              <a:rPr kumimoji="0" lang="en-US" altLang="zh-TW" sz="2000" smtClean="0"/>
              <a:t>= new </a:t>
            </a:r>
            <a:r>
              <a:rPr lang="en-US" altLang="zh-TW" sz="2000" smtClean="0"/>
              <a:t>Get (byte[] row) </a:t>
            </a:r>
          </a:p>
          <a:p>
            <a:pPr lvl="1">
              <a:lnSpc>
                <a:spcPct val="90000"/>
              </a:lnSpc>
            </a:pPr>
            <a:r>
              <a:rPr kumimoji="0" lang="en-US" altLang="zh-TW" sz="2000" smtClean="0"/>
              <a:t>= new </a:t>
            </a:r>
            <a:r>
              <a:rPr lang="en-US" altLang="zh-TW" sz="2000" smtClean="0"/>
              <a:t>Get (byte[] row, RowLock rowLock)</a:t>
            </a:r>
          </a:p>
          <a:p>
            <a:pPr>
              <a:lnSpc>
                <a:spcPct val="90000"/>
              </a:lnSpc>
            </a:pPr>
            <a:r>
              <a:rPr lang="en-US" altLang="zh-TW" sz="2400" smtClean="0"/>
              <a:t>Ex: </a:t>
            </a:r>
            <a:endParaRPr lang="zh-TW" altLang="en-US" sz="2400" smtClean="0"/>
          </a:p>
        </p:txBody>
      </p:sp>
      <p:graphicFrame>
        <p:nvGraphicFramePr>
          <p:cNvPr id="127161" name="Group 185"/>
          <p:cNvGraphicFramePr>
            <a:graphicFrameLocks noGrp="1"/>
          </p:cNvGraphicFramePr>
          <p:nvPr>
            <p:ph sz="half" idx="2"/>
          </p:nvPr>
        </p:nvGraphicFramePr>
        <p:xfrm>
          <a:off x="0" y="4513263"/>
          <a:ext cx="9144000" cy="2346960"/>
        </p:xfrm>
        <a:graphic>
          <a:graphicData uri="http://schemas.openxmlformats.org/drawingml/2006/table">
            <a:tbl>
              <a:tblPr/>
              <a:tblGrid>
                <a:gridCol w="1889125"/>
                <a:gridCol w="2251075"/>
                <a:gridCol w="5003800"/>
              </a:tblGrid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addColumn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column)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addColumn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family, byte[] qualifier)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addColumns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(byte[][] columns)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addFamily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family)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TimeRange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getTimeRange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setTimeRange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(long minStamp, long maxStamp)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setFilter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(Filter filter)</a:t>
                      </a:r>
                      <a:endParaRPr kumimoji="1" lang="zh-TW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567" name="Text Box 184"/>
          <p:cNvSpPr txBox="1">
            <a:spLocks noChangeArrowheads="1"/>
          </p:cNvSpPr>
          <p:nvPr/>
        </p:nvSpPr>
        <p:spPr bwMode="auto">
          <a:xfrm>
            <a:off x="1331913" y="2924175"/>
            <a:ext cx="7561262" cy="765175"/>
          </a:xfrm>
          <a:prstGeom prst="rect">
            <a:avLst/>
          </a:prstGeom>
          <a:noFill/>
          <a:ln w="3175" algn="ctr">
            <a:solidFill>
              <a:srgbClr val="003366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/>
              <a:t>HTable </a:t>
            </a:r>
            <a:r>
              <a:rPr lang="en-US" altLang="zh-TW" sz="2000"/>
              <a:t>table = new HTable(conf, Bytes.toBytes(tablename));</a:t>
            </a:r>
          </a:p>
          <a:p>
            <a:pPr algn="l"/>
            <a:r>
              <a:rPr lang="en-US" altLang="zh-TW" sz="2000"/>
              <a:t>Get g = new Get(Bytes.toBytes(row));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4D3B32-21D4-4D98-8BB1-6DF6B36B9B69}" type="slidenum">
              <a:rPr lang="zh-TW" altLang="en-US"/>
              <a:pPr>
                <a:defRPr/>
              </a:pPr>
              <a:t>51</a:t>
            </a:fld>
            <a:endParaRPr lang="en-US" altLang="zh-TW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Result</a:t>
            </a:r>
            <a:endParaRPr lang="zh-TW" altLang="en-US" smtClean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712200" cy="115093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zh-TW" sz="2400" smtClean="0"/>
              <a:t>Single row result of a Get or Scan query.</a:t>
            </a:r>
          </a:p>
          <a:p>
            <a:pPr lvl="1">
              <a:lnSpc>
                <a:spcPct val="100000"/>
              </a:lnSpc>
            </a:pPr>
            <a:r>
              <a:rPr kumimoji="0" lang="en-US" altLang="zh-TW" sz="2000" smtClean="0"/>
              <a:t>= new </a:t>
            </a:r>
            <a:r>
              <a:rPr lang="en-US" altLang="zh-TW" sz="2000" smtClean="0"/>
              <a:t>Result() </a:t>
            </a:r>
            <a:r>
              <a:rPr lang="en-US" altLang="en-US" sz="2000" smtClean="0"/>
              <a:t> </a:t>
            </a:r>
            <a:endParaRPr lang="en-US" altLang="zh-TW" sz="2000" smtClean="0"/>
          </a:p>
          <a:p>
            <a:pPr>
              <a:lnSpc>
                <a:spcPct val="100000"/>
              </a:lnSpc>
            </a:pPr>
            <a:r>
              <a:rPr lang="en-US" altLang="zh-TW" sz="2400" smtClean="0"/>
              <a:t>Ex:</a:t>
            </a:r>
          </a:p>
          <a:p>
            <a:pPr lvl="1">
              <a:lnSpc>
                <a:spcPct val="100000"/>
              </a:lnSpc>
            </a:pPr>
            <a:endParaRPr lang="zh-TW" altLang="en-US" sz="2000" smtClean="0"/>
          </a:p>
        </p:txBody>
      </p:sp>
      <p:graphicFrame>
        <p:nvGraphicFramePr>
          <p:cNvPr id="128074" name="Group 74"/>
          <p:cNvGraphicFramePr>
            <a:graphicFrameLocks noGrp="1"/>
          </p:cNvGraphicFramePr>
          <p:nvPr>
            <p:ph sz="half" idx="2"/>
          </p:nvPr>
        </p:nvGraphicFramePr>
        <p:xfrm>
          <a:off x="0" y="4149725"/>
          <a:ext cx="9144000" cy="2279904"/>
        </p:xfrm>
        <a:graphic>
          <a:graphicData uri="http://schemas.openxmlformats.org/drawingml/2006/table">
            <a:tbl>
              <a:tblPr/>
              <a:tblGrid>
                <a:gridCol w="1889125"/>
                <a:gridCol w="2538413"/>
                <a:gridCol w="4716462"/>
              </a:tblGrid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boolean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containsColumn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family, byte[] qualifier)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NavigableMap &lt;byte[],byte[]&gt;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getFamilyMap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family)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byte[]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getValue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column)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byte[]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getValue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family, byte[] qualifier)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int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Size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3583" name="Text Box 75"/>
          <p:cNvSpPr txBox="1">
            <a:spLocks noChangeArrowheads="1"/>
          </p:cNvSpPr>
          <p:nvPr/>
        </p:nvSpPr>
        <p:spPr bwMode="auto">
          <a:xfrm>
            <a:off x="1547813" y="2565400"/>
            <a:ext cx="7129462" cy="1374775"/>
          </a:xfrm>
          <a:prstGeom prst="rect">
            <a:avLst/>
          </a:prstGeom>
          <a:noFill/>
          <a:ln w="3175" algn="ctr">
            <a:solidFill>
              <a:srgbClr val="003366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/>
              <a:t>HTable </a:t>
            </a:r>
            <a:r>
              <a:rPr lang="en-US" altLang="zh-TW" sz="2000"/>
              <a:t>table = new HTable(conf, Bytes.toBytes(tablename));</a:t>
            </a:r>
          </a:p>
          <a:p>
            <a:pPr algn="l"/>
            <a:r>
              <a:rPr lang="en-US" altLang="zh-TW" sz="2000"/>
              <a:t>Get g = new Get(Bytes.toBytes(row));</a:t>
            </a:r>
          </a:p>
          <a:p>
            <a:pPr algn="l"/>
            <a:r>
              <a:rPr lang="en-US" altLang="zh-TW" sz="2000"/>
              <a:t>Result rowResult = table.get(g);</a:t>
            </a:r>
          </a:p>
          <a:p>
            <a:pPr algn="l"/>
            <a:r>
              <a:rPr lang="en-US" altLang="zh-TW" sz="2000"/>
              <a:t>Bytes[] ret = rowResult.getValue( (family + ":"+ column ) );</a:t>
            </a:r>
            <a:endParaRPr lang="zh-TW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81B619-00C3-4DB2-A4DC-EB696F23C5BF}" type="slidenum">
              <a:rPr lang="zh-TW" altLang="en-US"/>
              <a:pPr>
                <a:defRPr/>
              </a:pPr>
              <a:t>52</a:t>
            </a:fld>
            <a:endParaRPr lang="en-US" altLang="zh-TW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Scanner</a:t>
            </a:r>
            <a:endParaRPr lang="zh-TW" altLang="en-US" smtClean="0"/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981075"/>
            <a:ext cx="8642350" cy="2519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sz="2400" smtClean="0"/>
              <a:t>All operations are identical to </a:t>
            </a:r>
            <a:r>
              <a:rPr lang="en-US" altLang="zh-TW" b="1" smtClean="0"/>
              <a:t>Get</a:t>
            </a:r>
          </a:p>
          <a:p>
            <a:pPr lvl="1">
              <a:lnSpc>
                <a:spcPct val="90000"/>
              </a:lnSpc>
            </a:pPr>
            <a:r>
              <a:rPr lang="en-US" altLang="zh-TW" sz="2000" smtClean="0"/>
              <a:t>Rather than specifying a single row, an optional startRow and stopRow may be defined. </a:t>
            </a:r>
          </a:p>
          <a:p>
            <a:pPr>
              <a:lnSpc>
                <a:spcPct val="90000"/>
              </a:lnSpc>
            </a:pPr>
            <a:r>
              <a:rPr lang="en-US" altLang="zh-TW" sz="2400" smtClean="0"/>
              <a:t>If rows are not specified, the Scanner will iterate over all rows.</a:t>
            </a:r>
          </a:p>
          <a:p>
            <a:pPr lvl="1">
              <a:lnSpc>
                <a:spcPct val="90000"/>
              </a:lnSpc>
            </a:pPr>
            <a:r>
              <a:rPr kumimoji="0" lang="en-US" altLang="zh-TW" sz="2000" smtClean="0"/>
              <a:t>= new </a:t>
            </a:r>
            <a:r>
              <a:rPr lang="en-US" altLang="zh-TW" sz="2000" smtClean="0"/>
              <a:t>Scan () </a:t>
            </a:r>
          </a:p>
          <a:p>
            <a:pPr lvl="1">
              <a:lnSpc>
                <a:spcPct val="90000"/>
              </a:lnSpc>
            </a:pPr>
            <a:r>
              <a:rPr kumimoji="0" lang="en-US" altLang="zh-TW" sz="2000" smtClean="0"/>
              <a:t>= new </a:t>
            </a:r>
            <a:r>
              <a:rPr lang="en-US" altLang="en-US" sz="2000" smtClean="0"/>
              <a:t>Scan</a:t>
            </a:r>
            <a:r>
              <a:rPr lang="en-US" altLang="zh-TW" sz="2000" smtClean="0"/>
              <a:t> </a:t>
            </a:r>
            <a:r>
              <a:rPr lang="en-US" altLang="en-US" sz="2000" smtClean="0"/>
              <a:t>(byte[] startRow, byte[] stopRow) </a:t>
            </a:r>
            <a:endParaRPr lang="en-US" altLang="zh-TW" sz="2000" smtClean="0"/>
          </a:p>
          <a:p>
            <a:pPr lvl="1">
              <a:lnSpc>
                <a:spcPct val="90000"/>
              </a:lnSpc>
            </a:pPr>
            <a:r>
              <a:rPr lang="en-US" altLang="zh-TW" sz="2000" smtClean="0"/>
              <a:t>= new Scan (byte[] startRow, Filter filter) </a:t>
            </a:r>
            <a:endParaRPr lang="zh-TW" altLang="en-US" sz="2000" smtClean="0"/>
          </a:p>
        </p:txBody>
      </p:sp>
      <p:graphicFrame>
        <p:nvGraphicFramePr>
          <p:cNvPr id="134187" name="Group 43"/>
          <p:cNvGraphicFramePr>
            <a:graphicFrameLocks noGrp="1"/>
          </p:cNvGraphicFramePr>
          <p:nvPr>
            <p:ph sz="half" idx="2"/>
          </p:nvPr>
        </p:nvGraphicFramePr>
        <p:xfrm>
          <a:off x="0" y="3860800"/>
          <a:ext cx="9144000" cy="2816352"/>
        </p:xfrm>
        <a:graphic>
          <a:graphicData uri="http://schemas.openxmlformats.org/drawingml/2006/table">
            <a:tbl>
              <a:tblPr/>
              <a:tblGrid>
                <a:gridCol w="1889125"/>
                <a:gridCol w="2251075"/>
                <a:gridCol w="5003800"/>
              </a:tblGrid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addColumn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column)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addColumn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family, byte[] qualifier)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addColumns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(byte[][] columns)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addFamily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(byte[] family)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TimeRange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getTimeRange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setTimeRange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(long minStamp, long maxStamp)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Get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setFilter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(Filter filter)</a:t>
                      </a:r>
                      <a:endParaRPr kumimoji="1" lang="zh-TW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DF45C1-926A-4A31-A2BA-9F0FA800AF67}" type="slidenum">
              <a:rPr lang="zh-TW" altLang="en-US"/>
              <a:pPr>
                <a:defRPr/>
              </a:pPr>
              <a:t>53</a:t>
            </a:fld>
            <a:endParaRPr lang="en-US" altLang="zh-TW"/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Interface ResultScanner</a:t>
            </a:r>
            <a:endParaRPr lang="zh-TW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8712200" cy="2087562"/>
          </a:xfrm>
        </p:spPr>
        <p:txBody>
          <a:bodyPr/>
          <a:lstStyle/>
          <a:p>
            <a:r>
              <a:rPr lang="en-US" altLang="zh-TW" sz="2800" smtClean="0"/>
              <a:t>Interface for client-side scanning. Go to HTable to obtain instances.</a:t>
            </a:r>
          </a:p>
          <a:p>
            <a:pPr lvl="1"/>
            <a:r>
              <a:rPr lang="en-US" altLang="zh-TW" sz="2400" smtClean="0">
                <a:solidFill>
                  <a:schemeClr val="folHlink"/>
                </a:solidFill>
              </a:rPr>
              <a:t>HTable.getScanner (Bytes.toBytes(family));</a:t>
            </a:r>
          </a:p>
          <a:p>
            <a:r>
              <a:rPr kumimoji="0" lang="en-US" altLang="zh-TW" sz="2800" smtClean="0"/>
              <a:t>Ex:</a:t>
            </a:r>
          </a:p>
        </p:txBody>
      </p:sp>
      <p:graphicFrame>
        <p:nvGraphicFramePr>
          <p:cNvPr id="131131" name="Group 59"/>
          <p:cNvGraphicFramePr>
            <a:graphicFrameLocks noGrp="1"/>
          </p:cNvGraphicFramePr>
          <p:nvPr>
            <p:ph sz="half" idx="2"/>
          </p:nvPr>
        </p:nvGraphicFramePr>
        <p:xfrm>
          <a:off x="1042988" y="5084763"/>
          <a:ext cx="6985000" cy="938784"/>
        </p:xfrm>
        <a:graphic>
          <a:graphicData uri="http://schemas.openxmlformats.org/drawingml/2006/table">
            <a:tbl>
              <a:tblPr/>
              <a:tblGrid>
                <a:gridCol w="1443037"/>
                <a:gridCol w="1720850"/>
                <a:gridCol w="3821113"/>
              </a:tblGrid>
              <a:tr h="125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void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close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7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Result</a:t>
                      </a:r>
                    </a:p>
                  </a:txBody>
                  <a:tcPr marL="90000" marR="9000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next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()</a:t>
                      </a: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90000" marR="9000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5619" name="Text Box 61"/>
          <p:cNvSpPr txBox="1">
            <a:spLocks noChangeArrowheads="1"/>
          </p:cNvSpPr>
          <p:nvPr/>
        </p:nvSpPr>
        <p:spPr bwMode="auto">
          <a:xfrm>
            <a:off x="1116013" y="3500438"/>
            <a:ext cx="7056437" cy="1314450"/>
          </a:xfrm>
          <a:prstGeom prst="rect">
            <a:avLst/>
          </a:prstGeom>
          <a:noFill/>
          <a:ln w="3175" algn="ctr">
            <a:solidFill>
              <a:srgbClr val="003366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TW" sz="2000"/>
              <a:t>ResultScanner scanner = table.getScanner (Bytes.toBytes(family));</a:t>
            </a:r>
          </a:p>
          <a:p>
            <a:pPr algn="l"/>
            <a:r>
              <a:rPr lang="en-US" altLang="zh-TW" sz="2000"/>
              <a:t>for (Result rowResult : scanner) {</a:t>
            </a:r>
          </a:p>
          <a:p>
            <a:pPr algn="l"/>
            <a:r>
              <a:rPr lang="en-US" altLang="zh-TW" sz="2000"/>
              <a:t>	Bytes[] str = rowResult.getValue ( family , column );</a:t>
            </a:r>
          </a:p>
          <a:p>
            <a:pPr algn="l"/>
            <a:r>
              <a:rPr lang="en-US" altLang="zh-TW" sz="2000"/>
              <a:t>}</a:t>
            </a:r>
            <a:endParaRPr lang="zh-TW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3F918-48F0-4DD0-97CB-1563CC7B0C2F}" type="slidenum">
              <a:rPr lang="zh-TW" altLang="en-US"/>
              <a:pPr>
                <a:defRPr/>
              </a:pPr>
              <a:t>54</a:t>
            </a:fld>
            <a:endParaRPr lang="en-US" altLang="zh-TW"/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4800" smtClean="0"/>
              <a:t>HBase Key/Value </a:t>
            </a:r>
            <a:r>
              <a:rPr lang="zh-TW" altLang="en-US" sz="4800" smtClean="0"/>
              <a:t>的格式</a:t>
            </a:r>
            <a:endParaRPr lang="en-US" altLang="zh-TW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42481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TW" sz="2000" smtClean="0"/>
              <a:t>org.apache.hadoop.hbase.KeyValue</a:t>
            </a:r>
            <a:endParaRPr lang="en-US" altLang="zh-TW" sz="2400" smtClean="0"/>
          </a:p>
          <a:p>
            <a:pPr>
              <a:lnSpc>
                <a:spcPct val="90000"/>
              </a:lnSpc>
            </a:pPr>
            <a:r>
              <a:rPr lang="en-US" altLang="zh-TW" sz="2400" smtClean="0"/>
              <a:t>getRow(), getFamily(), getQualifier(), getTimestamp(), and getValue(). </a:t>
            </a:r>
          </a:p>
          <a:p>
            <a:pPr>
              <a:lnSpc>
                <a:spcPct val="90000"/>
              </a:lnSpc>
            </a:pPr>
            <a:r>
              <a:rPr lang="en-US" altLang="zh-TW" sz="2400" smtClean="0"/>
              <a:t>The KeyValue blob format inside the byte array is: </a:t>
            </a:r>
          </a:p>
          <a:p>
            <a:pPr>
              <a:lnSpc>
                <a:spcPct val="90000"/>
              </a:lnSpc>
            </a:pPr>
            <a:endParaRPr lang="en-US" altLang="zh-TW" sz="24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zh-TW" sz="2400" smtClean="0"/>
          </a:p>
          <a:p>
            <a:pPr lvl="1">
              <a:lnSpc>
                <a:spcPct val="90000"/>
              </a:lnSpc>
            </a:pPr>
            <a:r>
              <a:rPr lang="en-US" altLang="zh-TW" sz="2000" smtClean="0"/>
              <a:t>Key </a:t>
            </a:r>
            <a:r>
              <a:rPr lang="zh-TW" altLang="en-US" sz="2000" smtClean="0"/>
              <a:t>的格式</a:t>
            </a:r>
            <a:r>
              <a:rPr lang="en-US" altLang="zh-TW" sz="2000" smtClean="0"/>
              <a:t>:</a:t>
            </a:r>
          </a:p>
          <a:p>
            <a:pPr lvl="1">
              <a:lnSpc>
                <a:spcPct val="90000"/>
              </a:lnSpc>
            </a:pPr>
            <a:endParaRPr lang="en-US" altLang="zh-TW" sz="2000" smtClean="0"/>
          </a:p>
          <a:p>
            <a:pPr lvl="1">
              <a:lnSpc>
                <a:spcPct val="90000"/>
              </a:lnSpc>
            </a:pPr>
            <a:endParaRPr lang="en-US" altLang="zh-TW" sz="2000" smtClean="0"/>
          </a:p>
          <a:p>
            <a:pPr lvl="1">
              <a:lnSpc>
                <a:spcPct val="90000"/>
              </a:lnSpc>
            </a:pPr>
            <a:endParaRPr lang="en-US" altLang="zh-TW" sz="2000" smtClean="0"/>
          </a:p>
          <a:p>
            <a:pPr lvl="1">
              <a:lnSpc>
                <a:spcPct val="90000"/>
              </a:lnSpc>
            </a:pPr>
            <a:endParaRPr lang="en-US" altLang="zh-TW" sz="2000" smtClean="0"/>
          </a:p>
          <a:p>
            <a:pPr lvl="1">
              <a:lnSpc>
                <a:spcPct val="90000"/>
              </a:lnSpc>
            </a:pPr>
            <a:r>
              <a:rPr lang="en-US" altLang="zh-TW" sz="2000" smtClean="0"/>
              <a:t>Rowlength </a:t>
            </a:r>
            <a:r>
              <a:rPr lang="zh-TW" altLang="en-US" sz="2000" smtClean="0"/>
              <a:t>最大值為 </a:t>
            </a:r>
            <a:r>
              <a:rPr lang="en-US" altLang="zh-TW" sz="2000" smtClean="0"/>
              <a:t>Short.MAX_SIZE, </a:t>
            </a:r>
          </a:p>
          <a:p>
            <a:pPr lvl="1">
              <a:lnSpc>
                <a:spcPct val="90000"/>
              </a:lnSpc>
            </a:pPr>
            <a:r>
              <a:rPr lang="en-US" altLang="zh-TW" sz="2000" smtClean="0"/>
              <a:t>column family length </a:t>
            </a:r>
            <a:r>
              <a:rPr lang="zh-TW" altLang="en-US" sz="2000" smtClean="0"/>
              <a:t>最大值為  </a:t>
            </a:r>
            <a:r>
              <a:rPr lang="en-US" altLang="zh-TW" sz="2000" smtClean="0"/>
              <a:t>Byte.MAX_SIZE, </a:t>
            </a:r>
          </a:p>
          <a:p>
            <a:pPr lvl="1">
              <a:lnSpc>
                <a:spcPct val="90000"/>
              </a:lnSpc>
            </a:pPr>
            <a:r>
              <a:rPr lang="en-US" altLang="zh-TW" sz="2000" smtClean="0"/>
              <a:t>column qualifier + key length </a:t>
            </a:r>
            <a:r>
              <a:rPr lang="zh-TW" altLang="en-US" sz="2000" smtClean="0"/>
              <a:t>必須小於 </a:t>
            </a:r>
            <a:r>
              <a:rPr lang="en-US" altLang="zh-TW" sz="2000" smtClean="0"/>
              <a:t>Integer.MAX_SIZE. </a:t>
            </a:r>
          </a:p>
        </p:txBody>
      </p:sp>
      <p:sp>
        <p:nvSpPr>
          <p:cNvPr id="26629" name="AutoShape 4"/>
          <p:cNvSpPr>
            <a:spLocks noChangeArrowheads="1"/>
          </p:cNvSpPr>
          <p:nvPr/>
        </p:nvSpPr>
        <p:spPr bwMode="auto">
          <a:xfrm>
            <a:off x="611188" y="2852738"/>
            <a:ext cx="7993062" cy="792162"/>
          </a:xfrm>
          <a:prstGeom prst="roundRect">
            <a:avLst>
              <a:gd name="adj" fmla="val 11431"/>
            </a:avLst>
          </a:prstGeom>
          <a:solidFill>
            <a:srgbClr val="6699FF">
              <a:alpha val="72156"/>
            </a:srgbClr>
          </a:solidFill>
          <a:ln w="1905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 rot="5400000">
            <a:off x="4456906" y="-992980"/>
            <a:ext cx="301625" cy="7993062"/>
          </a:xfrm>
          <a:prstGeom prst="flowChartDelay">
            <a:avLst/>
          </a:prstGeom>
          <a:solidFill>
            <a:srgbClr val="C0C0C0">
              <a:alpha val="38823"/>
            </a:srgbClr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611188" y="2965450"/>
            <a:ext cx="7993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/>
              <a:t>&lt;keylength&gt; &lt;valuelength&gt; &lt;key&gt; &lt;value&gt;</a:t>
            </a:r>
            <a:endParaRPr lang="zh-TW" altLang="en-US" sz="3200" b="1"/>
          </a:p>
        </p:txBody>
      </p:sp>
      <p:sp>
        <p:nvSpPr>
          <p:cNvPr id="26632" name="AutoShape 7"/>
          <p:cNvSpPr>
            <a:spLocks noChangeArrowheads="1"/>
          </p:cNvSpPr>
          <p:nvPr/>
        </p:nvSpPr>
        <p:spPr bwMode="auto">
          <a:xfrm>
            <a:off x="684213" y="4076700"/>
            <a:ext cx="7993062" cy="1008063"/>
          </a:xfrm>
          <a:prstGeom prst="roundRect">
            <a:avLst>
              <a:gd name="adj" fmla="val 11431"/>
            </a:avLst>
          </a:prstGeom>
          <a:noFill/>
          <a:ln w="1905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6633" name="AutoShape 8"/>
          <p:cNvSpPr>
            <a:spLocks noChangeArrowheads="1"/>
          </p:cNvSpPr>
          <p:nvPr/>
        </p:nvSpPr>
        <p:spPr bwMode="auto">
          <a:xfrm rot="5400000">
            <a:off x="4488656" y="272257"/>
            <a:ext cx="384175" cy="7993062"/>
          </a:xfrm>
          <a:prstGeom prst="flowChartDelay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graphicFrame>
        <p:nvGraphicFramePr>
          <p:cNvPr id="142345" name="Group 9"/>
          <p:cNvGraphicFramePr>
            <a:graphicFrameLocks noGrp="1"/>
          </p:cNvGraphicFramePr>
          <p:nvPr/>
        </p:nvGraphicFramePr>
        <p:xfrm>
          <a:off x="684213" y="4076700"/>
          <a:ext cx="7991475" cy="1008063"/>
        </p:xfrm>
        <a:graphic>
          <a:graphicData uri="http://schemas.openxmlformats.org/drawingml/2006/table">
            <a:tbl>
              <a:tblPr/>
              <a:tblGrid>
                <a:gridCol w="1111250"/>
                <a:gridCol w="850900"/>
                <a:gridCol w="1420812"/>
                <a:gridCol w="1271588"/>
                <a:gridCol w="1350962"/>
                <a:gridCol w="1111250"/>
                <a:gridCol w="874713"/>
              </a:tblGrid>
              <a:tr h="1008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 </a:t>
                      </a: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&lt; row-</a:t>
                      </a:r>
                      <a:b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</a:b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   length &gt;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&lt; row&gt;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&lt; column-</a:t>
                      </a:r>
                      <a:b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</a:b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family-</a:t>
                      </a:r>
                      <a:b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</a:b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length &gt; 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 </a:t>
                      </a: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&lt; column-family &gt;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&lt; column-qualifier &gt;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zh-TW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 </a:t>
                      </a: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&lt; time-stamp &gt;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&lt; key-type &gt;</a:t>
                      </a:r>
                      <a:endParaRPr kumimoji="1" lang="zh-TW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2" name="Line 27"/>
          <p:cNvSpPr>
            <a:spLocks noChangeShapeType="1"/>
          </p:cNvSpPr>
          <p:nvPr/>
        </p:nvSpPr>
        <p:spPr bwMode="auto">
          <a:xfrm flipH="1">
            <a:off x="5508625" y="3429000"/>
            <a:ext cx="719138" cy="5762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6653" name="Line 28"/>
          <p:cNvSpPr>
            <a:spLocks noChangeShapeType="1"/>
          </p:cNvSpPr>
          <p:nvPr/>
        </p:nvSpPr>
        <p:spPr bwMode="auto">
          <a:xfrm>
            <a:off x="5867400" y="3429000"/>
            <a:ext cx="863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7772400" cy="928694"/>
          </a:xfrm>
        </p:spPr>
        <p:txBody>
          <a:bodyPr/>
          <a:lstStyle/>
          <a:p>
            <a:pPr algn="l">
              <a:defRPr/>
            </a:pPr>
            <a:r>
              <a:rPr lang="zh-TW" altLang="en-US" sz="4400" dirty="0" smtClean="0"/>
              <a:t>三、 </a:t>
            </a:r>
            <a:r>
              <a:rPr lang="en-US" altLang="zh-TW" sz="4400" dirty="0" smtClean="0"/>
              <a:t>HBase </a:t>
            </a:r>
            <a:r>
              <a:rPr lang="zh-TW" altLang="en-US" sz="4400" dirty="0"/>
              <a:t>程式設計</a:t>
            </a:r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14348" y="2571744"/>
            <a:ext cx="7772400" cy="2214567"/>
          </a:xfrm>
        </p:spPr>
        <p:txBody>
          <a:bodyPr/>
          <a:lstStyle/>
          <a:p>
            <a:pPr>
              <a:defRPr/>
            </a:pPr>
            <a:r>
              <a:rPr kumimoji="0" lang="en-US" altLang="zh-TW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3.2.2 </a:t>
            </a:r>
            <a:r>
              <a:rPr lang="zh-TW" altLang="en-US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實做</a:t>
            </a:r>
            <a:r>
              <a:rPr lang="en-US" altLang="zh-TW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I/O</a:t>
            </a:r>
            <a:r>
              <a:rPr lang="zh-TW" altLang="en-US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操作</a:t>
            </a:r>
            <a:endParaRPr lang="zh-TW" altLang="en-US" sz="6000" b="1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714348" y="4857760"/>
            <a:ext cx="7772400" cy="121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Aft>
                <a:spcPct val="0"/>
              </a:spcAft>
            </a:pPr>
            <a:r>
              <a:rPr kumimoji="1" lang="en-US" altLang="zh-TW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標楷體" pitchFamily="65" charset="-120"/>
                <a:cs typeface="+mn-cs"/>
              </a:rPr>
              <a:t>HBase</a:t>
            </a:r>
            <a:r>
              <a:rPr kumimoji="1" lang="en-US" altLang="zh-TW" sz="2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標楷體" pitchFamily="65" charset="-120"/>
                <a:cs typeface="+mn-cs"/>
              </a:rPr>
              <a:t> </a:t>
            </a:r>
            <a:r>
              <a:rPr kumimoji="1" lang="zh-TW" altLang="en-US" sz="2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標楷體" pitchFamily="65" charset="-120"/>
                <a:cs typeface="+mn-cs"/>
              </a:rPr>
              <a:t>的 </a:t>
            </a:r>
            <a:r>
              <a:rPr kumimoji="1" lang="en-US" altLang="zh-TW" sz="24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標楷體" pitchFamily="65" charset="-120"/>
                <a:cs typeface="+mn-cs"/>
              </a:rPr>
              <a:t>I/O </a:t>
            </a:r>
            <a:r>
              <a:rPr kumimoji="1" lang="zh-TW" altLang="en-US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操作 範例程式碼</a:t>
            </a:r>
            <a:endParaRPr kumimoji="1" lang="zh-TW" altLang="en-US" sz="2400" b="0" i="0" u="none" strike="noStrike" kern="0" cap="none" spc="0" normalizeH="0" baseline="0" noProof="0" dirty="0">
              <a:ln>
                <a:noFill/>
              </a:ln>
              <a:solidFill>
                <a:srgbClr val="663300"/>
              </a:solidFill>
              <a:effectLst/>
              <a:uLnTx/>
              <a:uFillTx/>
              <a:latin typeface="Arial" pitchFamily="34" charset="0"/>
              <a:ea typeface="標楷體" pitchFamily="65" charset="-120"/>
              <a:cs typeface="+mn-cs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55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0D86BA-CC27-4404-B2E5-32F1CB9796B2}" type="slidenum">
              <a:rPr lang="zh-TW" altLang="en-US"/>
              <a:pPr>
                <a:defRPr/>
              </a:pPr>
              <a:t>56</a:t>
            </a:fld>
            <a:endParaRPr lang="en-US" altLang="zh-TW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kumimoji="0" lang="zh-TW" altLang="en-US" smtClean="0"/>
              <a:t>範</a:t>
            </a:r>
            <a:r>
              <a:rPr lang="zh-TW" altLang="en-US" smtClean="0"/>
              <a:t>例一：新增</a:t>
            </a:r>
            <a:r>
              <a:rPr lang="en-US" altLang="zh-TW" smtClean="0"/>
              <a:t>Table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781300"/>
            <a:ext cx="7772400" cy="3024188"/>
          </a:xfrm>
          <a:solidFill>
            <a:srgbClr val="C0C0C0">
              <a:alpha val="34901"/>
            </a:srgbClr>
          </a:solidFill>
          <a:ln w="57150">
            <a:solidFill>
              <a:srgbClr val="00000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800" smtClean="0">
                <a:solidFill>
                  <a:schemeClr val="accent2"/>
                </a:solidFill>
              </a:rPr>
              <a:t>＄ </a:t>
            </a:r>
            <a:r>
              <a:rPr lang="en-US" altLang="zh-TW" sz="2800" smtClean="0">
                <a:solidFill>
                  <a:schemeClr val="accent2"/>
                </a:solidFill>
              </a:rPr>
              <a:t>hbase shell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>
                <a:solidFill>
                  <a:schemeClr val="accent2"/>
                </a:solidFill>
              </a:rPr>
              <a:t>&gt; create ‘tablename', ‘family1', 'family2', 'family3‘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0 row(s) in 4.0810 seconds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>
                <a:solidFill>
                  <a:schemeClr val="accent2"/>
                </a:solidFill>
              </a:rPr>
              <a:t>&gt; List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kumimoji="0" lang="en-US" altLang="zh-TW" sz="2800" smtClean="0"/>
              <a:t>tablename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kumimoji="0" lang="en-US" altLang="zh-TW" sz="2800" smtClean="0"/>
              <a:t>1 row(s) in 0.0190 seconds</a:t>
            </a:r>
          </a:p>
        </p:txBody>
      </p:sp>
      <p:sp>
        <p:nvSpPr>
          <p:cNvPr id="28677" name="Text Box 4"/>
          <p:cNvSpPr txBox="1">
            <a:spLocks noChangeArrowheads="1"/>
          </p:cNvSpPr>
          <p:nvPr/>
        </p:nvSpPr>
        <p:spPr bwMode="auto">
          <a:xfrm>
            <a:off x="7019925" y="836613"/>
            <a:ext cx="2016125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指令</a:t>
            </a: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258888" y="1628775"/>
            <a:ext cx="7197725" cy="647700"/>
          </a:xfrm>
          <a:prstGeom prst="rect">
            <a:avLst/>
          </a:prstGeom>
          <a:solidFill>
            <a:srgbClr val="C0C0C0">
              <a:alpha val="34901"/>
            </a:srgbClr>
          </a:solidFill>
          <a:ln w="57150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800">
                <a:solidFill>
                  <a:srgbClr val="660033"/>
                </a:solidFill>
                <a:ea typeface="標楷體" pitchFamily="65" charset="-120"/>
              </a:rPr>
              <a:t>   create &lt;</a:t>
            </a:r>
            <a:r>
              <a:rPr lang="zh-TW" altLang="en-US" sz="2800">
                <a:solidFill>
                  <a:srgbClr val="660033"/>
                </a:solidFill>
                <a:ea typeface="標楷體" pitchFamily="65" charset="-120"/>
              </a:rPr>
              <a:t>表名</a:t>
            </a:r>
            <a:r>
              <a:rPr lang="en-US" altLang="zh-TW" sz="2800">
                <a:solidFill>
                  <a:srgbClr val="660033"/>
                </a:solidFill>
                <a:ea typeface="標楷體" pitchFamily="65" charset="-120"/>
              </a:rPr>
              <a:t>&gt;, {&lt;family&gt;, ….}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BEABD7-F286-4230-ADCA-99891E23F3BF}" type="slidenum">
              <a:rPr lang="zh-TW" altLang="en-US"/>
              <a:pPr>
                <a:defRPr/>
              </a:pPr>
              <a:t>57</a:t>
            </a:fld>
            <a:endParaRPr lang="en-US" altLang="zh-TW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範例一：新增</a:t>
            </a:r>
            <a:r>
              <a:rPr lang="en-US" altLang="zh-TW" smtClean="0"/>
              <a:t>Table</a:t>
            </a:r>
            <a:endParaRPr lang="zh-TW" altLang="en-US" smtClean="0"/>
          </a:p>
        </p:txBody>
      </p:sp>
      <p:sp>
        <p:nvSpPr>
          <p:cNvPr id="1443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689600"/>
          </a:xfrm>
          <a:solidFill>
            <a:schemeClr val="bg1">
              <a:alpha val="70000"/>
            </a:schemeClr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zh-TW" altLang="en-US" sz="2400" dirty="0" smtClean="0"/>
              <a:t> </a:t>
            </a:r>
            <a:r>
              <a:rPr lang="en-US" altLang="zh-TW" sz="2400" dirty="0" smtClean="0"/>
              <a:t>public static void </a:t>
            </a:r>
            <a:r>
              <a:rPr lang="en-US" altLang="zh-TW" sz="2400" dirty="0" err="1" smtClean="0"/>
              <a:t>createHBaseTable</a:t>
            </a:r>
            <a:r>
              <a:rPr lang="en-US" altLang="zh-TW" sz="2400" dirty="0" smtClean="0"/>
              <a:t> ( String </a:t>
            </a:r>
            <a:r>
              <a:rPr lang="en-US" altLang="zh-TW" sz="2400" dirty="0" err="1" smtClean="0"/>
              <a:t>tablename</a:t>
            </a:r>
            <a:r>
              <a:rPr lang="en-US" altLang="zh-TW" sz="2400" dirty="0" smtClean="0"/>
              <a:t>, String </a:t>
            </a:r>
            <a:r>
              <a:rPr lang="en-US" altLang="zh-TW" sz="2400" dirty="0" err="1" smtClean="0"/>
              <a:t>familyname</a:t>
            </a:r>
            <a:r>
              <a:rPr lang="en-US" altLang="zh-TW" sz="2400" dirty="0" smtClean="0"/>
              <a:t> ) throws </a:t>
            </a:r>
            <a:r>
              <a:rPr lang="en-US" altLang="zh-TW" sz="2400" dirty="0" err="1" smtClean="0"/>
              <a:t>IOException</a:t>
            </a:r>
            <a:endParaRPr lang="en-US" altLang="zh-TW" sz="2400" dirty="0" smtClean="0"/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    {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</a:t>
            </a:r>
            <a:r>
              <a:rPr lang="en-US" altLang="zh-TW" sz="2400" dirty="0" err="1" smtClean="0"/>
              <a:t>HBaseConfiguration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config</a:t>
            </a:r>
            <a:r>
              <a:rPr lang="en-US" altLang="zh-TW" sz="2400" dirty="0" smtClean="0"/>
              <a:t> = new </a:t>
            </a:r>
            <a:r>
              <a:rPr lang="en-US" altLang="zh-TW" sz="2400" dirty="0" err="1" smtClean="0"/>
              <a:t>HBaseConfiguration</a:t>
            </a:r>
            <a:r>
              <a:rPr lang="en-US" altLang="zh-TW" sz="2400" dirty="0" smtClean="0"/>
              <a:t>();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</a:t>
            </a:r>
            <a:r>
              <a:rPr lang="en-US" altLang="zh-TW" sz="2400" dirty="0" err="1" smtClean="0"/>
              <a:t>HBaseAdmin</a:t>
            </a:r>
            <a:r>
              <a:rPr lang="en-US" altLang="zh-TW" sz="2400" dirty="0" smtClean="0"/>
              <a:t> </a:t>
            </a:r>
            <a:r>
              <a:rPr lang="en-US" altLang="zh-TW" sz="2400" dirty="0" smtClean="0">
                <a:solidFill>
                  <a:srgbClr val="FF0000"/>
                </a:solidFill>
              </a:rPr>
              <a:t>admin = new </a:t>
            </a:r>
            <a:r>
              <a:rPr lang="en-US" altLang="zh-TW" sz="2400" dirty="0" err="1" smtClean="0">
                <a:solidFill>
                  <a:srgbClr val="FF0000"/>
                </a:solidFill>
              </a:rPr>
              <a:t>HBaseAdmin</a:t>
            </a:r>
            <a:r>
              <a:rPr lang="en-US" altLang="zh-TW" sz="2400" dirty="0" smtClean="0">
                <a:solidFill>
                  <a:srgbClr val="FF0000"/>
                </a:solidFill>
              </a:rPr>
              <a:t>(</a:t>
            </a:r>
            <a:r>
              <a:rPr lang="en-US" altLang="zh-TW" sz="2400" dirty="0" err="1" smtClean="0">
                <a:solidFill>
                  <a:srgbClr val="FF0000"/>
                </a:solidFill>
              </a:rPr>
              <a:t>config</a:t>
            </a:r>
            <a:r>
              <a:rPr lang="en-US" altLang="zh-TW" sz="2400" dirty="0" smtClean="0">
                <a:solidFill>
                  <a:srgbClr val="FF0000"/>
                </a:solidFill>
              </a:rPr>
              <a:t>)</a:t>
            </a:r>
            <a:r>
              <a:rPr lang="en-US" altLang="zh-TW" sz="2400" dirty="0" smtClean="0"/>
              <a:t>;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        </a:t>
            </a:r>
            <a:r>
              <a:rPr lang="en-US" altLang="zh-TW" sz="2400" dirty="0" err="1" smtClean="0"/>
              <a:t>HTableDescriptor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htd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= new 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HTableDescriptor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 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tablename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);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        </a:t>
            </a:r>
            <a:r>
              <a:rPr lang="en-US" altLang="zh-TW" sz="2400" dirty="0" err="1" smtClean="0"/>
              <a:t>HColumnDescriptor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>
                <a:solidFill>
                  <a:srgbClr val="7030A0"/>
                </a:solidFill>
              </a:rPr>
              <a:t>col</a:t>
            </a:r>
            <a:r>
              <a:rPr lang="en-US" altLang="zh-TW" sz="2400" dirty="0" smtClean="0">
                <a:solidFill>
                  <a:srgbClr val="7030A0"/>
                </a:solidFill>
              </a:rPr>
              <a:t> = new </a:t>
            </a:r>
            <a:r>
              <a:rPr lang="en-US" altLang="zh-TW" sz="2400" dirty="0" err="1" smtClean="0">
                <a:solidFill>
                  <a:srgbClr val="7030A0"/>
                </a:solidFill>
              </a:rPr>
              <a:t>HColumnDescriptor</a:t>
            </a:r>
            <a:r>
              <a:rPr lang="en-US" altLang="zh-TW" sz="2400" dirty="0" smtClean="0">
                <a:solidFill>
                  <a:srgbClr val="7030A0"/>
                </a:solidFill>
              </a:rPr>
              <a:t>( </a:t>
            </a:r>
            <a:r>
              <a:rPr lang="en-US" altLang="zh-TW" sz="2400" dirty="0" err="1" smtClean="0">
                <a:solidFill>
                  <a:srgbClr val="7030A0"/>
                </a:solidFill>
              </a:rPr>
              <a:t>familyname</a:t>
            </a:r>
            <a:r>
              <a:rPr lang="en-US" altLang="zh-TW" sz="2400" dirty="0" smtClean="0">
                <a:solidFill>
                  <a:srgbClr val="7030A0"/>
                </a:solidFill>
              </a:rPr>
              <a:t> );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        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htd.addFamily</a:t>
            </a:r>
            <a:r>
              <a:rPr lang="en-US" altLang="zh-TW" sz="2400" dirty="0" smtClean="0"/>
              <a:t> ( </a:t>
            </a:r>
            <a:r>
              <a:rPr lang="en-US" altLang="zh-TW" sz="2400" dirty="0" err="1" smtClean="0">
                <a:solidFill>
                  <a:srgbClr val="7030A0"/>
                </a:solidFill>
              </a:rPr>
              <a:t>col</a:t>
            </a:r>
            <a:r>
              <a:rPr lang="en-US" altLang="zh-TW" sz="2400" dirty="0" smtClean="0">
                <a:solidFill>
                  <a:srgbClr val="7030A0"/>
                </a:solidFill>
              </a:rPr>
              <a:t> </a:t>
            </a:r>
            <a:r>
              <a:rPr lang="en-US" altLang="zh-TW" sz="2400" dirty="0" smtClean="0"/>
              <a:t>);        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        if( </a:t>
            </a:r>
            <a:r>
              <a:rPr lang="en-US" altLang="zh-TW" sz="2400" dirty="0" err="1" smtClean="0"/>
              <a:t>admin.tableExists</a:t>
            </a:r>
            <a:r>
              <a:rPr lang="en-US" altLang="zh-TW" sz="2400" dirty="0" smtClean="0"/>
              <a:t>(</a:t>
            </a:r>
            <a:r>
              <a:rPr lang="en-US" altLang="zh-TW" sz="2400" dirty="0" err="1" smtClean="0"/>
              <a:t>tablename</a:t>
            </a:r>
            <a:r>
              <a:rPr lang="en-US" altLang="zh-TW" sz="2400" dirty="0" smtClean="0"/>
              <a:t>))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        {     return ()   }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        </a:t>
            </a:r>
            <a:r>
              <a:rPr lang="en-US" altLang="zh-TW" sz="2400" dirty="0" err="1" smtClean="0">
                <a:solidFill>
                  <a:srgbClr val="FF0000"/>
                </a:solidFill>
              </a:rPr>
              <a:t>admin.createTable</a:t>
            </a:r>
            <a:r>
              <a:rPr lang="en-US" altLang="zh-TW" sz="2400" dirty="0" smtClean="0"/>
              <a:t>(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htd</a:t>
            </a:r>
            <a:r>
              <a:rPr lang="en-US" altLang="zh-TW" sz="2400" dirty="0" smtClean="0"/>
              <a:t>);</a:t>
            </a:r>
          </a:p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    }</a:t>
            </a:r>
            <a:endParaRPr lang="zh-TW" altLang="en-US" sz="2400" dirty="0" smtClean="0"/>
          </a:p>
        </p:txBody>
      </p:sp>
      <p:sp>
        <p:nvSpPr>
          <p:cNvPr id="29701" name="Text Box 9"/>
          <p:cNvSpPr txBox="1">
            <a:spLocks noChangeArrowheads="1"/>
          </p:cNvSpPr>
          <p:nvPr/>
        </p:nvSpPr>
        <p:spPr bwMode="auto">
          <a:xfrm>
            <a:off x="7596188" y="476250"/>
            <a:ext cx="15478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1D6541-EC3E-4EE4-B22D-202AEC842C56}" type="slidenum">
              <a:rPr lang="zh-TW" altLang="en-US"/>
              <a:pPr>
                <a:defRPr/>
              </a:pPr>
              <a:t>58</a:t>
            </a:fld>
            <a:endParaRPr lang="en-US" altLang="zh-TW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範例二：</a:t>
            </a:r>
            <a:r>
              <a:rPr lang="en-US" altLang="zh-TW" dirty="0" smtClean="0"/>
              <a:t>Put</a:t>
            </a:r>
            <a:r>
              <a:rPr lang="zh-TW" altLang="en-US" dirty="0" smtClean="0"/>
              <a:t>資料進</a:t>
            </a:r>
            <a:r>
              <a:rPr lang="en-US" altLang="zh-TW" dirty="0" smtClean="0"/>
              <a:t>Column</a:t>
            </a:r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7380288" y="836613"/>
            <a:ext cx="1655762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指令</a:t>
            </a: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23850" y="3213100"/>
            <a:ext cx="8569325" cy="1728788"/>
          </a:xfrm>
          <a:solidFill>
            <a:srgbClr val="C0C0C0">
              <a:alpha val="35001"/>
            </a:srgbClr>
          </a:solidFill>
          <a:ln w="57150">
            <a:solidFill>
              <a:srgbClr val="000000"/>
            </a:solidFill>
          </a:ln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altLang="zh-TW" dirty="0" smtClean="0"/>
              <a:t>&gt; </a:t>
            </a:r>
            <a:r>
              <a:rPr lang="en-US" altLang="zh-TW" dirty="0" smtClean="0">
                <a:solidFill>
                  <a:schemeClr val="tx1"/>
                </a:solidFill>
              </a:rPr>
              <a:t>put</a:t>
            </a:r>
            <a:r>
              <a:rPr lang="en-US" altLang="zh-TW" dirty="0" smtClean="0">
                <a:solidFill>
                  <a:schemeClr val="accent2"/>
                </a:solidFill>
              </a:rPr>
              <a:t> '</a:t>
            </a:r>
            <a:r>
              <a:rPr lang="en-US" altLang="zh-TW" dirty="0" smtClean="0">
                <a:solidFill>
                  <a:srgbClr val="C00000"/>
                </a:solidFill>
              </a:rPr>
              <a:t>tablename</a:t>
            </a:r>
            <a:r>
              <a:rPr lang="en-US" altLang="zh-TW" dirty="0" smtClean="0">
                <a:solidFill>
                  <a:schemeClr val="accent2"/>
                </a:solidFill>
              </a:rPr>
              <a:t>','</a:t>
            </a:r>
            <a:r>
              <a:rPr lang="en-US" altLang="zh-TW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row1</a:t>
            </a:r>
            <a:r>
              <a:rPr lang="en-US" altLang="zh-TW" dirty="0" smtClean="0">
                <a:solidFill>
                  <a:schemeClr val="accent2"/>
                </a:solidFill>
              </a:rPr>
              <a:t>', '</a:t>
            </a:r>
            <a:r>
              <a:rPr lang="en-US" altLang="zh-TW" dirty="0" smtClean="0">
                <a:solidFill>
                  <a:srgbClr val="800080"/>
                </a:solidFill>
              </a:rPr>
              <a:t>family1:qua1</a:t>
            </a:r>
            <a:r>
              <a:rPr lang="en-US" altLang="zh-TW" dirty="0" smtClean="0">
                <a:solidFill>
                  <a:schemeClr val="accent2"/>
                </a:solidFill>
              </a:rPr>
              <a:t>', 'value'</a:t>
            </a:r>
            <a:r>
              <a:rPr lang="en-US" altLang="zh-TW" dirty="0" smtClean="0"/>
              <a:t>   </a:t>
            </a:r>
          </a:p>
          <a:p>
            <a:pPr>
              <a:buFont typeface="Wingdings" pitchFamily="2" charset="2"/>
              <a:buNone/>
              <a:defRPr/>
            </a:pPr>
            <a:r>
              <a:rPr lang="en-US" altLang="zh-TW" sz="2400" dirty="0" smtClean="0"/>
              <a:t>0 row(s) in 0.0030 seconds</a:t>
            </a:r>
          </a:p>
        </p:txBody>
      </p:sp>
      <p:sp>
        <p:nvSpPr>
          <p:cNvPr id="90123" name="Rectangle 11"/>
          <p:cNvSpPr>
            <a:spLocks noChangeArrowheads="1"/>
          </p:cNvSpPr>
          <p:nvPr/>
        </p:nvSpPr>
        <p:spPr bwMode="auto">
          <a:xfrm>
            <a:off x="357188" y="2071688"/>
            <a:ext cx="8572500" cy="647700"/>
          </a:xfrm>
          <a:prstGeom prst="rect">
            <a:avLst/>
          </a:prstGeom>
          <a:solidFill>
            <a:srgbClr val="C0C0C0">
              <a:alpha val="35001"/>
            </a:srgbClr>
          </a:solidFill>
          <a:ln w="57150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kumimoji="0" lang="en-US" altLang="zh-TW" sz="2800" dirty="0">
                <a:ea typeface="標楷體" pitchFamily="65" charset="-120"/>
              </a:rPr>
              <a:t>  </a:t>
            </a:r>
            <a:r>
              <a:rPr lang="en-US" altLang="zh-TW" sz="2800" dirty="0">
                <a:ea typeface="標楷體" pitchFamily="65" charset="-120"/>
              </a:rPr>
              <a:t>put </a:t>
            </a:r>
            <a:r>
              <a:rPr lang="en-US" altLang="zh-TW" sz="2800" dirty="0">
                <a:solidFill>
                  <a:srgbClr val="660033"/>
                </a:solidFill>
                <a:ea typeface="標楷體" pitchFamily="65" charset="-120"/>
              </a:rPr>
              <a:t>‘</a:t>
            </a:r>
            <a:r>
              <a:rPr lang="zh-TW" altLang="en-US" sz="2800" dirty="0">
                <a:solidFill>
                  <a:srgbClr val="C00000"/>
                </a:solidFill>
                <a:ea typeface="標楷體" pitchFamily="65" charset="-120"/>
              </a:rPr>
              <a:t>表名</a:t>
            </a:r>
            <a:r>
              <a:rPr lang="en-US" altLang="zh-TW" sz="2800" dirty="0">
                <a:solidFill>
                  <a:srgbClr val="660033"/>
                </a:solidFill>
                <a:ea typeface="標楷體" pitchFamily="65" charset="-120"/>
              </a:rPr>
              <a:t>’, ‘</a:t>
            </a:r>
            <a:r>
              <a:rPr lang="zh-TW" altLang="en-US" sz="2800" dirty="0">
                <a:solidFill>
                  <a:schemeClr val="accent4">
                    <a:lumMod val="95000"/>
                    <a:lumOff val="5000"/>
                  </a:schemeClr>
                </a:solidFill>
                <a:ea typeface="標楷體" pitchFamily="65" charset="-120"/>
              </a:rPr>
              <a:t>列</a:t>
            </a:r>
            <a:r>
              <a:rPr lang="en-US" altLang="zh-TW" sz="2800" dirty="0">
                <a:solidFill>
                  <a:srgbClr val="660033"/>
                </a:solidFill>
                <a:ea typeface="標楷體" pitchFamily="65" charset="-120"/>
              </a:rPr>
              <a:t>’</a:t>
            </a:r>
            <a:r>
              <a:rPr lang="zh-TW" altLang="en-US" sz="2800" dirty="0">
                <a:solidFill>
                  <a:srgbClr val="660033"/>
                </a:solidFill>
                <a:ea typeface="標楷體" pitchFamily="65" charset="-120"/>
              </a:rPr>
              <a:t> </a:t>
            </a:r>
            <a:r>
              <a:rPr lang="en-US" altLang="zh-TW" sz="2800" dirty="0">
                <a:solidFill>
                  <a:srgbClr val="660033"/>
                </a:solidFill>
                <a:ea typeface="標楷體" pitchFamily="65" charset="-120"/>
              </a:rPr>
              <a:t>, ‘</a:t>
            </a:r>
            <a:r>
              <a:rPr lang="en-US" altLang="zh-TW" sz="2800" dirty="0">
                <a:solidFill>
                  <a:srgbClr val="800080"/>
                </a:solidFill>
                <a:ea typeface="標楷體" pitchFamily="65" charset="-120"/>
              </a:rPr>
              <a:t>column</a:t>
            </a:r>
            <a:r>
              <a:rPr lang="en-US" altLang="zh-TW" sz="2800" dirty="0">
                <a:solidFill>
                  <a:srgbClr val="660033"/>
                </a:solidFill>
                <a:ea typeface="標楷體" pitchFamily="65" charset="-120"/>
              </a:rPr>
              <a:t>’, ‘</a:t>
            </a:r>
            <a:r>
              <a:rPr lang="zh-TW" altLang="en-US" sz="2800" dirty="0">
                <a:solidFill>
                  <a:schemeClr val="tx2">
                    <a:lumMod val="60000"/>
                    <a:lumOff val="40000"/>
                  </a:schemeClr>
                </a:solidFill>
                <a:ea typeface="標楷體" pitchFamily="65" charset="-120"/>
              </a:rPr>
              <a:t>值</a:t>
            </a:r>
            <a:r>
              <a:rPr lang="zh-TW" altLang="en-US" sz="2800" dirty="0">
                <a:solidFill>
                  <a:srgbClr val="660033"/>
                </a:solidFill>
                <a:ea typeface="標楷體" pitchFamily="65" charset="-120"/>
              </a:rPr>
              <a:t>’ </a:t>
            </a:r>
            <a:r>
              <a:rPr lang="en-US" altLang="zh-TW" sz="2800" dirty="0">
                <a:solidFill>
                  <a:srgbClr val="660033"/>
                </a:solidFill>
                <a:ea typeface="標楷體" pitchFamily="65" charset="-120"/>
              </a:rPr>
              <a:t>, [‘</a:t>
            </a:r>
            <a:r>
              <a:rPr lang="zh-TW" altLang="en-US" sz="2800" dirty="0">
                <a:solidFill>
                  <a:srgbClr val="660033"/>
                </a:solidFill>
                <a:ea typeface="標楷體" pitchFamily="65" charset="-120"/>
              </a:rPr>
              <a:t>時間</a:t>
            </a:r>
            <a:r>
              <a:rPr lang="en-US" altLang="zh-TW" sz="2800" dirty="0">
                <a:solidFill>
                  <a:srgbClr val="660033"/>
                </a:solidFill>
                <a:ea typeface="標楷體" pitchFamily="65" charset="-120"/>
              </a:rPr>
              <a:t>’]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71A8BF-0ADD-4567-AB0A-AF52E22EA813}" type="slidenum">
              <a:rPr lang="zh-TW" altLang="en-US"/>
              <a:pPr>
                <a:defRPr/>
              </a:pPr>
              <a:t>59</a:t>
            </a:fld>
            <a:endParaRPr lang="en-US" altLang="zh-TW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772400" cy="865187"/>
          </a:xfrm>
        </p:spPr>
        <p:txBody>
          <a:bodyPr/>
          <a:lstStyle/>
          <a:p>
            <a:pPr>
              <a:defRPr/>
            </a:pPr>
            <a:r>
              <a:rPr lang="zh-TW" altLang="en-US" smtClean="0"/>
              <a:t>範例二： </a:t>
            </a:r>
            <a:r>
              <a:rPr lang="en-US" altLang="zh-TW" smtClean="0"/>
              <a:t>Put</a:t>
            </a:r>
            <a:r>
              <a:rPr lang="zh-TW" altLang="en-US" smtClean="0"/>
              <a:t>資料進</a:t>
            </a:r>
            <a:r>
              <a:rPr lang="en-US" altLang="zh-TW" smtClean="0"/>
              <a:t>Column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7950" y="1052513"/>
            <a:ext cx="8928100" cy="5545137"/>
          </a:xfrm>
          <a:solidFill>
            <a:schemeClr val="bg1">
              <a:alpha val="70000"/>
            </a:schemeClr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static public void </a:t>
            </a:r>
            <a:r>
              <a:rPr lang="en-US" altLang="zh-TW" sz="2400" dirty="0" err="1" smtClean="0"/>
              <a:t>putData</a:t>
            </a:r>
            <a:r>
              <a:rPr lang="en-US" altLang="zh-TW" sz="2400" dirty="0" smtClean="0"/>
              <a:t>(String </a:t>
            </a:r>
            <a:r>
              <a:rPr lang="en-US" altLang="zh-TW" sz="2400" dirty="0" err="1" smtClean="0"/>
              <a:t>tablename</a:t>
            </a:r>
            <a:r>
              <a:rPr lang="en-US" altLang="zh-TW" sz="2400" dirty="0" smtClean="0"/>
              <a:t>, String row, String family,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String column, String value) throws </a:t>
            </a:r>
            <a:r>
              <a:rPr lang="en-US" altLang="zh-TW" sz="2400" dirty="0" err="1" smtClean="0"/>
              <a:t>IOException</a:t>
            </a:r>
            <a:r>
              <a:rPr lang="en-US" altLang="zh-TW" sz="2400" dirty="0" smtClean="0"/>
              <a:t>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</a:t>
            </a:r>
            <a:r>
              <a:rPr lang="en-US" altLang="zh-TW" sz="2400" dirty="0" err="1" smtClean="0"/>
              <a:t>HBaseConfiguration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config</a:t>
            </a:r>
            <a:r>
              <a:rPr lang="en-US" altLang="zh-TW" sz="2400" dirty="0" smtClean="0"/>
              <a:t> = new </a:t>
            </a:r>
            <a:r>
              <a:rPr lang="en-US" altLang="zh-TW" sz="2400" dirty="0" err="1" smtClean="0"/>
              <a:t>HBaseConfiguration</a:t>
            </a:r>
            <a:r>
              <a:rPr lang="en-US" altLang="zh-TW" sz="2400" dirty="0" smtClean="0"/>
              <a:t>();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</a:t>
            </a:r>
            <a:r>
              <a:rPr lang="en-US" altLang="zh-TW" sz="2400" dirty="0" err="1" smtClean="0"/>
              <a:t>HTable</a:t>
            </a:r>
            <a:r>
              <a:rPr lang="en-US" altLang="zh-TW" sz="2400" dirty="0" smtClean="0"/>
              <a:t> </a:t>
            </a:r>
            <a:r>
              <a:rPr lang="en-US" altLang="zh-TW" sz="2400" dirty="0" smtClean="0">
                <a:solidFill>
                  <a:srgbClr val="FF0000"/>
                </a:solidFill>
              </a:rPr>
              <a:t>table = new </a:t>
            </a:r>
            <a:r>
              <a:rPr lang="en-US" altLang="zh-TW" sz="2400" dirty="0" err="1" smtClean="0">
                <a:solidFill>
                  <a:srgbClr val="FF0000"/>
                </a:solidFill>
              </a:rPr>
              <a:t>HTable</a:t>
            </a:r>
            <a:r>
              <a:rPr lang="en-US" altLang="zh-TW" sz="2400" dirty="0" smtClean="0">
                <a:solidFill>
                  <a:srgbClr val="FF0000"/>
                </a:solidFill>
              </a:rPr>
              <a:t>(</a:t>
            </a:r>
            <a:r>
              <a:rPr lang="en-US" altLang="zh-TW" sz="2400" dirty="0" err="1" smtClean="0">
                <a:solidFill>
                  <a:srgbClr val="FF0000"/>
                </a:solidFill>
              </a:rPr>
              <a:t>config</a:t>
            </a:r>
            <a:r>
              <a:rPr lang="en-US" altLang="zh-TW" sz="2400" dirty="0" smtClean="0">
                <a:solidFill>
                  <a:srgbClr val="FF0000"/>
                </a:solidFill>
              </a:rPr>
              <a:t>, </a:t>
            </a:r>
            <a:r>
              <a:rPr lang="en-US" altLang="zh-TW" sz="2400" dirty="0" err="1" smtClean="0">
                <a:solidFill>
                  <a:srgbClr val="FF0000"/>
                </a:solidFill>
              </a:rPr>
              <a:t>tablename</a:t>
            </a:r>
            <a:r>
              <a:rPr lang="en-US" altLang="zh-TW" sz="2400" dirty="0" smtClean="0">
                <a:solidFill>
                  <a:srgbClr val="FF0000"/>
                </a:solidFill>
              </a:rPr>
              <a:t>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byte[] brow = </a:t>
            </a:r>
            <a:r>
              <a:rPr lang="en-US" altLang="zh-TW" sz="2400" dirty="0" err="1" smtClean="0"/>
              <a:t>Bytes.toBytes</a:t>
            </a:r>
            <a:r>
              <a:rPr lang="en-US" altLang="zh-TW" sz="2400" dirty="0" smtClean="0"/>
              <a:t>(row);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byte[] </a:t>
            </a:r>
            <a:r>
              <a:rPr lang="en-US" altLang="zh-TW" sz="2400" dirty="0" err="1" smtClean="0"/>
              <a:t>bfamily</a:t>
            </a:r>
            <a:r>
              <a:rPr lang="en-US" altLang="zh-TW" sz="2400" dirty="0" smtClean="0"/>
              <a:t> = </a:t>
            </a:r>
            <a:r>
              <a:rPr lang="en-US" altLang="zh-TW" sz="2400" dirty="0" err="1" smtClean="0"/>
              <a:t>Bytes.toBytes</a:t>
            </a:r>
            <a:r>
              <a:rPr lang="en-US" altLang="zh-TW" sz="2400" dirty="0" smtClean="0"/>
              <a:t>(family);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byte[] </a:t>
            </a:r>
            <a:r>
              <a:rPr lang="en-US" altLang="zh-TW" sz="2400" dirty="0" err="1" smtClean="0"/>
              <a:t>bcolumn</a:t>
            </a:r>
            <a:r>
              <a:rPr lang="en-US" altLang="zh-TW" sz="2400" dirty="0" smtClean="0"/>
              <a:t> = </a:t>
            </a:r>
            <a:r>
              <a:rPr lang="en-US" altLang="zh-TW" sz="2400" dirty="0" err="1" smtClean="0"/>
              <a:t>Bytes.toBytes</a:t>
            </a:r>
            <a:r>
              <a:rPr lang="en-US" altLang="zh-TW" sz="2400" dirty="0" smtClean="0"/>
              <a:t>(column);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byte[] </a:t>
            </a:r>
            <a:r>
              <a:rPr lang="en-US" altLang="zh-TW" sz="2400" dirty="0" err="1" smtClean="0"/>
              <a:t>bvalue</a:t>
            </a:r>
            <a:r>
              <a:rPr lang="en-US" altLang="zh-TW" sz="2400" dirty="0" smtClean="0"/>
              <a:t> = </a:t>
            </a:r>
            <a:r>
              <a:rPr lang="en-US" altLang="zh-TW" sz="2400" dirty="0" err="1" smtClean="0"/>
              <a:t>Bytes.toBytes</a:t>
            </a:r>
            <a:r>
              <a:rPr lang="en-US" altLang="zh-TW" sz="2400" dirty="0" smtClean="0"/>
              <a:t>(value);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Put 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 = new Put(brow);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p.add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bfamily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bcolumn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bvalue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</a:t>
            </a:r>
            <a:r>
              <a:rPr lang="en-US" altLang="zh-TW" sz="2400" dirty="0" err="1" smtClean="0">
                <a:solidFill>
                  <a:srgbClr val="FF0000"/>
                </a:solidFill>
              </a:rPr>
              <a:t>table.put</a:t>
            </a:r>
            <a:r>
              <a:rPr lang="en-US" altLang="zh-TW" sz="2400" dirty="0" smtClean="0"/>
              <a:t>(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US" altLang="zh-TW" sz="2400" dirty="0" smtClean="0"/>
              <a:t>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</a:t>
            </a:r>
            <a:r>
              <a:rPr lang="en-US" altLang="zh-TW" sz="2400" dirty="0" err="1" smtClean="0"/>
              <a:t>table.close</a:t>
            </a:r>
            <a:r>
              <a:rPr lang="en-US" altLang="zh-TW" sz="2400" dirty="0" smtClean="0"/>
              <a:t>();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}</a:t>
            </a:r>
            <a:endParaRPr lang="zh-TW" altLang="en-US" sz="2400" dirty="0" smtClean="0"/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7596188" y="476250"/>
            <a:ext cx="15478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跨足多台機器的 </a:t>
            </a:r>
            <a:r>
              <a:rPr lang="en-US" altLang="zh-TW" dirty="0" smtClean="0"/>
              <a:t>RDBMS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讀取的 </a:t>
            </a:r>
            <a:r>
              <a:rPr lang="en-US" dirty="0" smtClean="0"/>
              <a:t>query </a:t>
            </a:r>
            <a:r>
              <a:rPr lang="zh-TW" altLang="en-US" dirty="0" smtClean="0"/>
              <a:t>比寫入的 </a:t>
            </a:r>
            <a:r>
              <a:rPr lang="en-US" dirty="0" smtClean="0"/>
              <a:t>query </a:t>
            </a:r>
            <a:r>
              <a:rPr lang="zh-TW" altLang="en-US" dirty="0" smtClean="0"/>
              <a:t>多</a:t>
            </a:r>
            <a:endParaRPr lang="en-US" b="1" dirty="0" smtClean="0"/>
          </a:p>
          <a:p>
            <a:pPr lvl="1"/>
            <a:r>
              <a:rPr lang="en-US" b="1" dirty="0" smtClean="0"/>
              <a:t>Replication</a:t>
            </a:r>
          </a:p>
          <a:p>
            <a:r>
              <a:rPr lang="en-US" altLang="zh-TW" dirty="0" smtClean="0"/>
              <a:t>slave </a:t>
            </a:r>
            <a:r>
              <a:rPr lang="zh-TW" altLang="en-US" dirty="0" smtClean="0"/>
              <a:t>過多時，造成每台記憶體內重複 </a:t>
            </a:r>
            <a:r>
              <a:rPr lang="en-US" altLang="zh-TW" dirty="0" smtClean="0"/>
              <a:t>cache </a:t>
            </a:r>
            <a:r>
              <a:rPr lang="zh-TW" altLang="en-US" dirty="0" smtClean="0"/>
              <a:t>相同元素</a:t>
            </a:r>
            <a:endParaRPr lang="en-US" b="1" dirty="0" smtClean="0"/>
          </a:p>
          <a:p>
            <a:pPr lvl="1"/>
            <a:r>
              <a:rPr lang="en-US" b="1" dirty="0" err="1" smtClean="0"/>
              <a:t>Memcached</a:t>
            </a:r>
            <a:endParaRPr lang="en-US" b="1" dirty="0" smtClean="0"/>
          </a:p>
          <a:p>
            <a:r>
              <a:rPr lang="zh-TW" altLang="en-US" dirty="0" smtClean="0"/>
              <a:t>寫入的 </a:t>
            </a:r>
            <a:r>
              <a:rPr lang="en-US" dirty="0" smtClean="0"/>
              <a:t>query </a:t>
            </a:r>
            <a:r>
              <a:rPr lang="zh-TW" altLang="en-US" dirty="0" smtClean="0"/>
              <a:t>超過單台可以負荷的量時，</a:t>
            </a:r>
            <a:r>
              <a:rPr lang="en-US" dirty="0" smtClean="0"/>
              <a:t>replication </a:t>
            </a:r>
            <a:r>
              <a:rPr lang="zh-TW" altLang="en-US" dirty="0" smtClean="0"/>
              <a:t>技術則導致每台</a:t>
            </a:r>
            <a:r>
              <a:rPr lang="en-US" altLang="zh-TW" dirty="0" smtClean="0"/>
              <a:t>Slave </a:t>
            </a:r>
            <a:r>
              <a:rPr lang="zh-TW" altLang="en-US" dirty="0" smtClean="0"/>
              <a:t>一起掛</a:t>
            </a:r>
            <a:endParaRPr lang="en-US" b="1" dirty="0" smtClean="0"/>
          </a:p>
          <a:p>
            <a:pPr lvl="1"/>
            <a:r>
              <a:rPr lang="en-US" b="1" dirty="0" err="1" smtClean="0"/>
              <a:t>Sharding</a:t>
            </a:r>
            <a:endParaRPr lang="en-US" b="1" dirty="0" smtClean="0"/>
          </a:p>
          <a:p>
            <a:pPr lvl="1"/>
            <a:r>
              <a:rPr lang="zh-TW" altLang="en-US" dirty="0" smtClean="0"/>
              <a:t>依照 </a:t>
            </a:r>
            <a:r>
              <a:rPr lang="en-US" dirty="0" smtClean="0"/>
              <a:t>id，</a:t>
            </a:r>
            <a:r>
              <a:rPr lang="zh-TW" altLang="en-US" dirty="0" smtClean="0"/>
              <a:t>把資料拆散到各台 （如 </a:t>
            </a:r>
            <a:r>
              <a:rPr lang="en-US" dirty="0" err="1" smtClean="0">
                <a:hlinkClick r:id="rId3"/>
              </a:rPr>
              <a:t>Flickr</a:t>
            </a:r>
            <a:r>
              <a:rPr lang="zh-TW" altLang="en-US" dirty="0" smtClean="0"/>
              <a:t>）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BE3C34-3BA0-4FF2-BFAC-C73B9BB51C07}" type="slidenum">
              <a:rPr lang="zh-TW" altLang="en-US"/>
              <a:pPr>
                <a:defRPr/>
              </a:pPr>
              <a:t>60</a:t>
            </a:fld>
            <a:endParaRPr lang="en-US" altLang="zh-TW"/>
          </a:p>
        </p:txBody>
      </p:sp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範例三： </a:t>
            </a:r>
            <a:r>
              <a:rPr lang="en-US" altLang="zh-TW" smtClean="0"/>
              <a:t>Get Column</a:t>
            </a:r>
            <a:r>
              <a:rPr lang="zh-TW" altLang="en-US" smtClean="0"/>
              <a:t> </a:t>
            </a:r>
            <a:r>
              <a:rPr lang="en-US" altLang="zh-TW" smtClean="0"/>
              <a:t>Value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7380288" y="836613"/>
            <a:ext cx="1655762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指令</a:t>
            </a: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  <p:sp>
        <p:nvSpPr>
          <p:cNvPr id="3277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3850" y="3141663"/>
            <a:ext cx="8569325" cy="1728787"/>
          </a:xfrm>
          <a:solidFill>
            <a:srgbClr val="C0C0C0">
              <a:alpha val="34901"/>
            </a:srgbClr>
          </a:solidFill>
          <a:ln w="57150">
            <a:solidFill>
              <a:srgbClr val="00000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b="1" smtClean="0"/>
              <a:t>&gt; </a:t>
            </a:r>
            <a:r>
              <a:rPr lang="en-US" altLang="zh-TW" b="1" smtClean="0">
                <a:solidFill>
                  <a:schemeClr val="accent2"/>
                </a:solidFill>
              </a:rPr>
              <a:t>get 'tablename', 'row1'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COLUMN                CELL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family1:column1      timestamp=1265169495385,   value=value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1 row(s) in 0.0100 seconds</a:t>
            </a:r>
          </a:p>
        </p:txBody>
      </p:sp>
      <p:sp>
        <p:nvSpPr>
          <p:cNvPr id="32774" name="Rectangle 7"/>
          <p:cNvSpPr>
            <a:spLocks noChangeArrowheads="1"/>
          </p:cNvSpPr>
          <p:nvPr/>
        </p:nvSpPr>
        <p:spPr bwMode="auto">
          <a:xfrm>
            <a:off x="755650" y="2060575"/>
            <a:ext cx="7920038" cy="647700"/>
          </a:xfrm>
          <a:prstGeom prst="rect">
            <a:avLst/>
          </a:prstGeom>
          <a:solidFill>
            <a:srgbClr val="C0C0C0">
              <a:alpha val="34901"/>
            </a:srgbClr>
          </a:solidFill>
          <a:ln w="57150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800">
                <a:solidFill>
                  <a:srgbClr val="660033"/>
                </a:solidFill>
                <a:ea typeface="標楷體" pitchFamily="65" charset="-120"/>
              </a:rPr>
              <a:t>     get ‘</a:t>
            </a:r>
            <a:r>
              <a:rPr lang="zh-TW" altLang="en-US" sz="2800">
                <a:solidFill>
                  <a:srgbClr val="660033"/>
                </a:solidFill>
                <a:ea typeface="標楷體" pitchFamily="65" charset="-120"/>
              </a:rPr>
              <a:t>表名’</a:t>
            </a:r>
            <a:r>
              <a:rPr lang="en-US" altLang="zh-TW" sz="2800">
                <a:solidFill>
                  <a:srgbClr val="660033"/>
                </a:solidFill>
                <a:ea typeface="標楷體" pitchFamily="65" charset="-120"/>
              </a:rPr>
              <a:t>, ‘</a:t>
            </a:r>
            <a:r>
              <a:rPr lang="zh-TW" altLang="en-US" sz="2800">
                <a:solidFill>
                  <a:srgbClr val="660033"/>
                </a:solidFill>
                <a:ea typeface="標楷體" pitchFamily="65" charset="-120"/>
              </a:rPr>
              <a:t>列’</a:t>
            </a:r>
            <a:endParaRPr lang="en-US" altLang="zh-TW" sz="2800">
              <a:solidFill>
                <a:srgbClr val="660033"/>
              </a:solidFill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1A20F5-A680-4438-809C-4E6F2B8D50F8}" type="slidenum">
              <a:rPr lang="zh-TW" altLang="en-US"/>
              <a:pPr>
                <a:defRPr/>
              </a:pPr>
              <a:t>61</a:t>
            </a:fld>
            <a:endParaRPr lang="en-US" altLang="zh-TW"/>
          </a:p>
        </p:txBody>
      </p:sp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7993062" cy="865187"/>
          </a:xfrm>
        </p:spPr>
        <p:txBody>
          <a:bodyPr/>
          <a:lstStyle/>
          <a:p>
            <a:pPr>
              <a:defRPr/>
            </a:pPr>
            <a:r>
              <a:rPr lang="zh-TW" altLang="en-US" smtClean="0"/>
              <a:t>範例三： </a:t>
            </a:r>
            <a:r>
              <a:rPr lang="en-US" altLang="zh-TW" smtClean="0"/>
              <a:t>Get Column</a:t>
            </a:r>
            <a:r>
              <a:rPr lang="zh-TW" altLang="en-US" smtClean="0"/>
              <a:t> </a:t>
            </a:r>
            <a:r>
              <a:rPr lang="en-US" altLang="zh-TW" smtClean="0"/>
              <a:t>Value</a:t>
            </a:r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1052513"/>
            <a:ext cx="8856662" cy="5616575"/>
          </a:xfrm>
          <a:solidFill>
            <a:schemeClr val="bg1">
              <a:alpha val="70000"/>
            </a:schemeClr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TW" altLang="zh-TW" sz="2800" dirty="0" smtClean="0"/>
              <a:t>String getColumn</a:t>
            </a:r>
            <a:r>
              <a:rPr lang="zh-TW" altLang="en-US" sz="2800" dirty="0" smtClean="0"/>
              <a:t> </a:t>
            </a:r>
            <a:r>
              <a:rPr lang="zh-TW" altLang="zh-TW" sz="2800" dirty="0" smtClean="0"/>
              <a:t>(</a:t>
            </a:r>
            <a:r>
              <a:rPr lang="zh-TW" altLang="en-US" sz="2800" dirty="0" smtClean="0"/>
              <a:t> </a:t>
            </a:r>
            <a:r>
              <a:rPr lang="zh-TW" altLang="zh-TW" sz="2800" dirty="0" smtClean="0"/>
              <a:t>String tablename, String row, String family,	String column</a:t>
            </a:r>
            <a:r>
              <a:rPr lang="zh-TW" altLang="en-US" sz="2800" dirty="0" smtClean="0"/>
              <a:t> </a:t>
            </a:r>
            <a:r>
              <a:rPr lang="zh-TW" altLang="zh-TW" sz="2800" dirty="0" smtClean="0"/>
              <a:t>) </a:t>
            </a:r>
            <a:r>
              <a:rPr lang="en-US" altLang="zh-TW" sz="2800" dirty="0" smtClean="0"/>
              <a:t> throws  </a:t>
            </a:r>
            <a:r>
              <a:rPr lang="zh-TW" altLang="zh-TW" sz="2800" dirty="0" smtClean="0"/>
              <a:t>IOException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TW" altLang="zh-TW" sz="2800" dirty="0" smtClean="0"/>
              <a:t>	HBaseConfiguration conf = new HBaseConfiguration();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TW" altLang="zh-TW" sz="2800" dirty="0" smtClean="0"/>
              <a:t>	HTable table;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TW" altLang="zh-TW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	table = new HTable</a:t>
            </a:r>
            <a:r>
              <a:rPr lang="zh-TW" altLang="zh-TW" sz="2800" dirty="0" smtClean="0"/>
              <a:t>(</a:t>
            </a:r>
            <a:r>
              <a:rPr lang="en-US" altLang="zh-TW" sz="2800" dirty="0" smtClean="0"/>
              <a:t> </a:t>
            </a:r>
            <a:r>
              <a:rPr lang="zh-TW" altLang="zh-TW" sz="2800" dirty="0" smtClean="0"/>
              <a:t>conf, Bytes.toBytes(</a:t>
            </a:r>
            <a:r>
              <a:rPr lang="en-US" altLang="zh-TW" sz="2800" dirty="0" smtClean="0"/>
              <a:t> </a:t>
            </a:r>
            <a:r>
              <a:rPr lang="zh-TW" altLang="zh-TW" sz="2800" dirty="0" smtClean="0"/>
              <a:t>tablename));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TW" altLang="zh-TW" sz="2800" dirty="0" smtClean="0"/>
              <a:t>	Get </a:t>
            </a:r>
            <a:r>
              <a:rPr lang="zh-TW" altLang="zh-TW" sz="2800" dirty="0" smtClean="0">
                <a:solidFill>
                  <a:srgbClr val="7030A0"/>
                </a:solidFill>
              </a:rPr>
              <a:t>g = new Get</a:t>
            </a:r>
            <a:r>
              <a:rPr lang="zh-TW" altLang="zh-TW" sz="2800" dirty="0" smtClean="0"/>
              <a:t>(Bytes.toBytes(row));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TW" altLang="zh-TW" sz="2800" dirty="0" smtClean="0"/>
              <a:t>	Result </a:t>
            </a:r>
            <a:r>
              <a:rPr lang="zh-TW" altLang="zh-TW" sz="2800" dirty="0" smtClean="0">
                <a:solidFill>
                  <a:srgbClr val="FF0000"/>
                </a:solidFill>
              </a:rPr>
              <a:t>rowResult </a:t>
            </a:r>
            <a:r>
              <a:rPr lang="zh-TW" altLang="zh-TW" sz="2800" dirty="0" smtClean="0"/>
              <a:t>= </a:t>
            </a:r>
            <a:r>
              <a:rPr lang="zh-TW" altLang="zh-TW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table.get</a:t>
            </a:r>
            <a:r>
              <a:rPr lang="zh-TW" altLang="zh-TW" sz="2800" dirty="0" smtClean="0"/>
              <a:t>(g);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TW" altLang="zh-TW" sz="2800" dirty="0" smtClean="0"/>
              <a:t>	return Bytes.toString(</a:t>
            </a:r>
            <a:r>
              <a:rPr lang="en-US" altLang="zh-TW" sz="2800" dirty="0" smtClean="0"/>
              <a:t> </a:t>
            </a:r>
            <a:r>
              <a:rPr lang="zh-TW" altLang="zh-TW" sz="2800" dirty="0" smtClean="0">
                <a:solidFill>
                  <a:srgbClr val="FF0000"/>
                </a:solidFill>
              </a:rPr>
              <a:t>rowResult.getValue</a:t>
            </a:r>
            <a:r>
              <a:rPr lang="en-US" altLang="zh-TW" sz="2800" dirty="0" smtClean="0">
                <a:solidFill>
                  <a:srgbClr val="FF0000"/>
                </a:solidFill>
              </a:rPr>
              <a:t> </a:t>
            </a:r>
            <a:r>
              <a:rPr lang="zh-TW" altLang="zh-TW" sz="2800" dirty="0" smtClean="0"/>
              <a:t>(</a:t>
            </a:r>
            <a:r>
              <a:rPr lang="en-US" altLang="zh-TW" sz="2800" dirty="0" smtClean="0"/>
              <a:t/>
            </a:r>
            <a:br>
              <a:rPr lang="en-US" altLang="zh-TW" sz="2800" dirty="0" smtClean="0"/>
            </a:br>
            <a:r>
              <a:rPr lang="en-US" altLang="zh-TW" sz="2800" dirty="0" smtClean="0"/>
              <a:t>                </a:t>
            </a:r>
            <a:r>
              <a:rPr lang="zh-TW" altLang="zh-TW" sz="2800" dirty="0" smtClean="0"/>
              <a:t>Bytes.toBytes</a:t>
            </a:r>
            <a:r>
              <a:rPr lang="en-US" altLang="zh-TW" sz="2800" dirty="0" smtClean="0"/>
              <a:t> </a:t>
            </a:r>
            <a:r>
              <a:rPr lang="zh-TW" altLang="zh-TW" sz="2800" dirty="0" smtClean="0"/>
              <a:t>(</a:t>
            </a:r>
            <a:r>
              <a:rPr lang="zh-TW" altLang="zh-TW" sz="2800" dirty="0" smtClean="0">
                <a:solidFill>
                  <a:srgbClr val="FF0000"/>
                </a:solidFill>
              </a:rPr>
              <a:t>family + “:”</a:t>
            </a:r>
            <a:r>
              <a:rPr lang="zh-TW" altLang="en-US" sz="2800" dirty="0" smtClean="0">
                <a:solidFill>
                  <a:srgbClr val="FF0000"/>
                </a:solidFill>
              </a:rPr>
              <a:t> </a:t>
            </a:r>
            <a:r>
              <a:rPr lang="zh-TW" altLang="zh-TW" sz="2800" dirty="0" smtClean="0">
                <a:solidFill>
                  <a:srgbClr val="FF0000"/>
                </a:solidFill>
              </a:rPr>
              <a:t>+ column</a:t>
            </a:r>
            <a:r>
              <a:rPr lang="zh-TW" altLang="zh-TW" sz="2800" dirty="0" smtClean="0"/>
              <a:t>)));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TW" altLang="zh-TW" sz="2800" dirty="0" smtClean="0"/>
              <a:t>	}</a:t>
            </a:r>
            <a:endParaRPr lang="zh-TW" altLang="en-US" sz="2800" dirty="0" smtClean="0"/>
          </a:p>
        </p:txBody>
      </p:sp>
      <p:sp>
        <p:nvSpPr>
          <p:cNvPr id="33797" name="Text Box 6"/>
          <p:cNvSpPr txBox="1">
            <a:spLocks noChangeArrowheads="1"/>
          </p:cNvSpPr>
          <p:nvPr/>
        </p:nvSpPr>
        <p:spPr bwMode="auto">
          <a:xfrm>
            <a:off x="7596188" y="476250"/>
            <a:ext cx="15478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9E2041-30A4-4CCD-9537-5AA40BB8BEE1}" type="slidenum">
              <a:rPr lang="zh-TW" altLang="en-US"/>
              <a:pPr>
                <a:defRPr/>
              </a:pPr>
              <a:t>62</a:t>
            </a:fld>
            <a:endParaRPr lang="en-US" altLang="zh-TW"/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範例四： </a:t>
            </a:r>
            <a:r>
              <a:rPr lang="en-US" altLang="zh-TW" smtClean="0"/>
              <a:t>Scan all Column</a:t>
            </a:r>
          </a:p>
        </p:txBody>
      </p:sp>
      <p:sp>
        <p:nvSpPr>
          <p:cNvPr id="3482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2924175"/>
            <a:ext cx="8458200" cy="2879725"/>
          </a:xfrm>
          <a:solidFill>
            <a:srgbClr val="DDDDDD">
              <a:alpha val="70195"/>
            </a:srgbClr>
          </a:solidFill>
          <a:ln w="57150">
            <a:solidFill>
              <a:srgbClr val="00000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b="1" smtClean="0"/>
              <a:t>&gt; </a:t>
            </a:r>
            <a:r>
              <a:rPr lang="en-US" altLang="zh-TW" sz="2800" b="1" smtClean="0">
                <a:solidFill>
                  <a:schemeClr val="accent2"/>
                </a:solidFill>
              </a:rPr>
              <a:t>scan 'tablename'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ROW   COLUMN+CELL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row1  column=family1:column1, timestamp=1265169415385, value=value1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row2  column=family1:column1, timestamp=1263534411333, value=value2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row3  column=family1:column1, timestamp=1263645465388, value=value3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row4  column=family1:column1, timestamp=1264654615301, value=value4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row5  column=family1:column1, timestamp=1265146569567, value=value5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5 row(s) in 0.0100 seconds</a:t>
            </a:r>
            <a:endParaRPr lang="zh-TW" altLang="en-US" sz="2000" smtClean="0"/>
          </a:p>
        </p:txBody>
      </p:sp>
      <p:sp>
        <p:nvSpPr>
          <p:cNvPr id="34821" name="Text Box 4"/>
          <p:cNvSpPr txBox="1">
            <a:spLocks noChangeArrowheads="1"/>
          </p:cNvSpPr>
          <p:nvPr/>
        </p:nvSpPr>
        <p:spPr bwMode="auto">
          <a:xfrm>
            <a:off x="7380288" y="836613"/>
            <a:ext cx="1655762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指令</a:t>
            </a: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1042988" y="1916113"/>
            <a:ext cx="5184775" cy="647700"/>
          </a:xfrm>
          <a:prstGeom prst="rect">
            <a:avLst/>
          </a:prstGeom>
          <a:solidFill>
            <a:srgbClr val="C0C0C0">
              <a:alpha val="34901"/>
            </a:srgbClr>
          </a:solidFill>
          <a:ln w="57150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TW" sz="2800">
                <a:solidFill>
                  <a:srgbClr val="660033"/>
                </a:solidFill>
                <a:ea typeface="標楷體" pitchFamily="65" charset="-120"/>
              </a:rPr>
              <a:t>   scan </a:t>
            </a:r>
            <a:r>
              <a:rPr lang="en-US" altLang="zh-TW" sz="2800">
                <a:solidFill>
                  <a:srgbClr val="660033"/>
                </a:solidFill>
                <a:ea typeface="標楷體" pitchFamily="65" charset="-120"/>
              </a:rPr>
              <a:t>‘</a:t>
            </a:r>
            <a:r>
              <a:rPr lang="zh-TW" altLang="en-US" sz="2800">
                <a:solidFill>
                  <a:srgbClr val="660033"/>
                </a:solidFill>
                <a:ea typeface="標楷體" pitchFamily="65" charset="-120"/>
              </a:rPr>
              <a:t>表名’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C0319B-B59D-4B78-B5E9-F4FA3464EBE1}" type="slidenum">
              <a:rPr lang="zh-TW" altLang="en-US"/>
              <a:pPr>
                <a:defRPr/>
              </a:pPr>
              <a:t>63</a:t>
            </a:fld>
            <a:endParaRPr lang="en-US" altLang="zh-TW"/>
          </a:p>
        </p:txBody>
      </p:sp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範例四：</a:t>
            </a:r>
            <a:r>
              <a:rPr lang="en-US" altLang="zh-TW" smtClean="0"/>
              <a:t>Scan all Column</a:t>
            </a:r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8856662" cy="5876925"/>
          </a:xfrm>
          <a:solidFill>
            <a:schemeClr val="bg1">
              <a:alpha val="70000"/>
            </a:schemeClr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static void </a:t>
            </a:r>
            <a:r>
              <a:rPr lang="en-US" altLang="zh-TW" sz="2400" dirty="0" err="1" smtClean="0"/>
              <a:t>ScanColumn</a:t>
            </a:r>
            <a:r>
              <a:rPr lang="en-US" altLang="zh-TW" sz="2400" dirty="0" smtClean="0"/>
              <a:t>(String </a:t>
            </a:r>
            <a:r>
              <a:rPr lang="en-US" altLang="zh-TW" sz="2400" dirty="0" err="1" smtClean="0"/>
              <a:t>tablename</a:t>
            </a:r>
            <a:r>
              <a:rPr lang="en-US" altLang="zh-TW" sz="2400" dirty="0" smtClean="0"/>
              <a:t>, String family, String column)  throws </a:t>
            </a:r>
            <a:r>
              <a:rPr lang="en-US" altLang="zh-TW" sz="2400" dirty="0" err="1" smtClean="0"/>
              <a:t>IOException</a:t>
            </a:r>
            <a:r>
              <a:rPr lang="en-US" altLang="zh-TW" sz="2400" dirty="0" smtClean="0"/>
              <a:t>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</a:t>
            </a:r>
            <a:r>
              <a:rPr lang="en-US" altLang="zh-TW" sz="2400" dirty="0" err="1" smtClean="0"/>
              <a:t>HBaseConfiguration</a:t>
            </a:r>
            <a:r>
              <a:rPr lang="en-US" altLang="zh-TW" sz="2400" dirty="0" smtClean="0"/>
              <a:t> conf = new </a:t>
            </a:r>
            <a:r>
              <a:rPr lang="en-US" altLang="zh-TW" sz="2400" dirty="0" err="1" smtClean="0"/>
              <a:t>HBaseConfiguration</a:t>
            </a:r>
            <a:r>
              <a:rPr lang="en-US" altLang="zh-TW" sz="2400" dirty="0" smtClean="0"/>
              <a:t>();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</a:t>
            </a:r>
            <a:r>
              <a:rPr lang="en-US" altLang="zh-TW" sz="2400" dirty="0" err="1" smtClean="0"/>
              <a:t>HTable</a:t>
            </a:r>
            <a:r>
              <a:rPr lang="en-US" altLang="zh-TW" sz="2400" dirty="0" smtClean="0"/>
              <a:t> 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table = new 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HTable</a:t>
            </a: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zh-TW" sz="2400" dirty="0" smtClean="0"/>
              <a:t>( conf, </a:t>
            </a:r>
            <a:r>
              <a:rPr lang="en-US" altLang="zh-TW" sz="2400" dirty="0" err="1" smtClean="0"/>
              <a:t>Bytes.toBytes</a:t>
            </a:r>
            <a:r>
              <a:rPr lang="en-US" altLang="zh-TW" sz="2400" dirty="0" smtClean="0"/>
              <a:t>(</a:t>
            </a:r>
            <a:r>
              <a:rPr lang="en-US" altLang="zh-TW" sz="2400" dirty="0" err="1" smtClean="0"/>
              <a:t>tablename</a:t>
            </a:r>
            <a:r>
              <a:rPr lang="en-US" altLang="zh-TW" sz="2400" dirty="0" smtClean="0"/>
              <a:t>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</a:t>
            </a:r>
            <a:r>
              <a:rPr lang="en-US" altLang="zh-TW" sz="2400" dirty="0" err="1" smtClean="0"/>
              <a:t>ResultScanner</a:t>
            </a:r>
            <a:r>
              <a:rPr lang="en-US" altLang="zh-TW" sz="2400" dirty="0" smtClean="0"/>
              <a:t> </a:t>
            </a:r>
            <a:r>
              <a:rPr lang="en-US" altLang="zh-TW" sz="2400" dirty="0" smtClean="0">
                <a:solidFill>
                  <a:srgbClr val="7030A0"/>
                </a:solidFill>
              </a:rPr>
              <a:t>scanner = 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table.getScanner</a:t>
            </a:r>
            <a:r>
              <a:rPr lang="en-US" altLang="zh-TW" sz="2400" dirty="0" smtClean="0"/>
              <a:t>( </a:t>
            </a:r>
            <a:br>
              <a:rPr lang="en-US" altLang="zh-TW" sz="2400" dirty="0" smtClean="0"/>
            </a:br>
            <a:r>
              <a:rPr lang="en-US" altLang="zh-TW" sz="2400" dirty="0" smtClean="0"/>
              <a:t>						</a:t>
            </a:r>
            <a:r>
              <a:rPr lang="en-US" altLang="zh-TW" sz="2400" dirty="0" err="1" smtClean="0"/>
              <a:t>Bytes.toBytes</a:t>
            </a:r>
            <a:r>
              <a:rPr lang="en-US" altLang="zh-TW" sz="2400" dirty="0" smtClean="0"/>
              <a:t>(family));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</a:t>
            </a:r>
            <a:r>
              <a:rPr lang="en-US" altLang="zh-TW" sz="2400" dirty="0" err="1" smtClean="0"/>
              <a:t>int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i</a:t>
            </a:r>
            <a:r>
              <a:rPr lang="en-US" altLang="zh-TW" sz="2400" dirty="0" smtClean="0"/>
              <a:t> = 1;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for (Result </a:t>
            </a:r>
            <a:r>
              <a:rPr lang="en-US" altLang="zh-TW" sz="2400" dirty="0" err="1" smtClean="0">
                <a:solidFill>
                  <a:srgbClr val="FF0000"/>
                </a:solidFill>
              </a:rPr>
              <a:t>rowResult</a:t>
            </a:r>
            <a:r>
              <a:rPr lang="en-US" altLang="zh-TW" sz="2400" dirty="0" smtClean="0"/>
              <a:t> : </a:t>
            </a:r>
            <a:r>
              <a:rPr lang="en-US" altLang="zh-TW" sz="2400" dirty="0" smtClean="0">
                <a:solidFill>
                  <a:srgbClr val="7030A0"/>
                </a:solidFill>
              </a:rPr>
              <a:t>scanner</a:t>
            </a:r>
            <a:r>
              <a:rPr lang="en-US" altLang="zh-TW" sz="2400" dirty="0" smtClean="0"/>
              <a:t>)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	byte[] by = </a:t>
            </a:r>
            <a:r>
              <a:rPr lang="en-US" altLang="zh-TW" sz="2400" dirty="0" err="1" smtClean="0">
                <a:solidFill>
                  <a:srgbClr val="FF0000"/>
                </a:solidFill>
              </a:rPr>
              <a:t>rowResult.getValue</a:t>
            </a:r>
            <a:r>
              <a:rPr lang="en-US" altLang="zh-TW" sz="2400" dirty="0" smtClean="0"/>
              <a:t>( </a:t>
            </a:r>
            <a:br>
              <a:rPr lang="en-US" altLang="zh-TW" sz="2400" dirty="0" smtClean="0"/>
            </a:br>
            <a:r>
              <a:rPr lang="en-US" altLang="zh-TW" sz="2400" dirty="0" smtClean="0"/>
              <a:t>			</a:t>
            </a:r>
            <a:r>
              <a:rPr lang="en-US" altLang="zh-TW" sz="2400" dirty="0" err="1" smtClean="0"/>
              <a:t>Bytes.toBytes</a:t>
            </a:r>
            <a:r>
              <a:rPr lang="en-US" altLang="zh-TW" sz="2400" dirty="0" smtClean="0"/>
              <a:t>(family), </a:t>
            </a:r>
            <a:r>
              <a:rPr lang="en-US" altLang="zh-TW" sz="2400" dirty="0" err="1" smtClean="0"/>
              <a:t>Bytes.toBytes</a:t>
            </a:r>
            <a:r>
              <a:rPr lang="en-US" altLang="zh-TW" sz="2400" dirty="0" smtClean="0"/>
              <a:t>(column) 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	String </a:t>
            </a:r>
            <a:r>
              <a:rPr lang="en-US" altLang="zh-TW" sz="2400" dirty="0" err="1" smtClean="0"/>
              <a:t>str</a:t>
            </a:r>
            <a:r>
              <a:rPr lang="en-US" altLang="zh-TW" sz="2400" dirty="0" smtClean="0"/>
              <a:t> = </a:t>
            </a:r>
            <a:r>
              <a:rPr lang="en-US" altLang="zh-TW" sz="2400" dirty="0" err="1" smtClean="0"/>
              <a:t>Bytes.toString</a:t>
            </a:r>
            <a:r>
              <a:rPr lang="en-US" altLang="zh-TW" sz="2400" dirty="0" smtClean="0"/>
              <a:t> ( by 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	</a:t>
            </a:r>
            <a:r>
              <a:rPr lang="en-US" altLang="zh-TW" sz="2400" dirty="0" err="1" smtClean="0"/>
              <a:t>System.out.println</a:t>
            </a:r>
            <a:r>
              <a:rPr lang="en-US" altLang="zh-TW" sz="2400" dirty="0" smtClean="0"/>
              <a:t>("row " + </a:t>
            </a:r>
            <a:r>
              <a:rPr lang="en-US" altLang="zh-TW" sz="2400" dirty="0" err="1" smtClean="0"/>
              <a:t>i</a:t>
            </a:r>
            <a:r>
              <a:rPr lang="en-US" altLang="zh-TW" sz="2400" dirty="0" smtClean="0"/>
              <a:t> + " is \"" + </a:t>
            </a:r>
            <a:r>
              <a:rPr lang="en-US" altLang="zh-TW" sz="2400" dirty="0" err="1" smtClean="0"/>
              <a:t>str</a:t>
            </a:r>
            <a:r>
              <a:rPr lang="en-US" altLang="zh-TW" sz="2400" dirty="0" smtClean="0"/>
              <a:t> +"\"");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			</a:t>
            </a:r>
            <a:r>
              <a:rPr lang="en-US" altLang="zh-TW" sz="2400" dirty="0" err="1" smtClean="0"/>
              <a:t>i</a:t>
            </a:r>
            <a:r>
              <a:rPr lang="en-US" altLang="zh-TW" sz="2400" dirty="0" smtClean="0"/>
              <a:t>++;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2400" dirty="0" smtClean="0"/>
              <a:t>}}}</a:t>
            </a:r>
            <a:endParaRPr lang="zh-TW" altLang="en-US" sz="2400" dirty="0" smtClean="0"/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7596188" y="476250"/>
            <a:ext cx="15478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3E88A4-AAD0-49DE-A13A-98434D34D897}" type="slidenum">
              <a:rPr lang="zh-TW" altLang="en-US"/>
              <a:pPr>
                <a:defRPr/>
              </a:pPr>
              <a:t>64</a:t>
            </a:fld>
            <a:endParaRPr lang="en-US" altLang="zh-TW"/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範例五： 刪除資料表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50" y="3357563"/>
            <a:ext cx="6408738" cy="2447925"/>
          </a:xfrm>
          <a:solidFill>
            <a:srgbClr val="C0C0C0">
              <a:alpha val="70195"/>
            </a:srgbClr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b="1" smtClean="0">
                <a:solidFill>
                  <a:schemeClr val="accent2"/>
                </a:solidFill>
              </a:rPr>
              <a:t>&gt; disable 'tablename'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0 row(s) in 6.0890 seconds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b="1" smtClean="0">
                <a:solidFill>
                  <a:schemeClr val="accent2"/>
                </a:solidFill>
              </a:rPr>
              <a:t>&gt; drop 'tablename'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0 row(s) in 0.0090 seconds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0 row(s) in 0.0090 seconds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0 row(s) in 0.0710 seconds</a:t>
            </a:r>
            <a:endParaRPr lang="zh-TW" altLang="en-US" sz="2400" smtClean="0"/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7380288" y="836613"/>
            <a:ext cx="1655762" cy="57943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指令</a:t>
            </a: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1979613" y="1844675"/>
            <a:ext cx="5184775" cy="1008063"/>
          </a:xfrm>
          <a:prstGeom prst="rect">
            <a:avLst/>
          </a:prstGeom>
          <a:solidFill>
            <a:srgbClr val="C0C0C0">
              <a:alpha val="34901"/>
            </a:srgbClr>
          </a:solidFill>
          <a:ln w="57150">
            <a:solidFill>
              <a:srgbClr val="990000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TW" sz="2800">
                <a:solidFill>
                  <a:srgbClr val="660033"/>
                </a:solidFill>
                <a:ea typeface="標楷體" pitchFamily="65" charset="-120"/>
              </a:rPr>
              <a:t>   disable </a:t>
            </a:r>
            <a:r>
              <a:rPr lang="en-US" altLang="zh-TW" sz="2800">
                <a:solidFill>
                  <a:srgbClr val="660033"/>
                </a:solidFill>
                <a:ea typeface="標楷體" pitchFamily="65" charset="-120"/>
              </a:rPr>
              <a:t>‘</a:t>
            </a:r>
            <a:r>
              <a:rPr lang="zh-TW" altLang="en-US" sz="2800">
                <a:solidFill>
                  <a:srgbClr val="660033"/>
                </a:solidFill>
                <a:ea typeface="標楷體" pitchFamily="65" charset="-120"/>
              </a:rPr>
              <a:t>表名’ </a:t>
            </a:r>
          </a:p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kumimoji="0" lang="en-US" altLang="zh-TW" sz="2800">
                <a:solidFill>
                  <a:srgbClr val="660033"/>
                </a:solidFill>
                <a:ea typeface="標楷體" pitchFamily="65" charset="-120"/>
              </a:rPr>
              <a:t>   dr</a:t>
            </a:r>
            <a:r>
              <a:rPr lang="en-US" altLang="zh-TW" sz="2800">
                <a:solidFill>
                  <a:srgbClr val="660033"/>
                </a:solidFill>
                <a:ea typeface="標楷體" pitchFamily="65" charset="-120"/>
              </a:rPr>
              <a:t>op ‘</a:t>
            </a:r>
            <a:r>
              <a:rPr lang="zh-TW" altLang="en-US" sz="2800">
                <a:solidFill>
                  <a:srgbClr val="660033"/>
                </a:solidFill>
                <a:ea typeface="標楷體" pitchFamily="65" charset="-120"/>
              </a:rPr>
              <a:t>表名’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06CD-D492-4FC1-B7AD-6D6DFA7EF5CC}" type="slidenum">
              <a:rPr lang="zh-TW" altLang="en-US"/>
              <a:pPr>
                <a:defRPr/>
              </a:pPr>
              <a:t>65</a:t>
            </a:fld>
            <a:endParaRPr lang="en-US" altLang="zh-TW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範例五： 刪除資料表</a:t>
            </a:r>
            <a:endParaRPr lang="en-US" altLang="zh-TW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57313"/>
            <a:ext cx="8856662" cy="5240337"/>
          </a:xfrm>
          <a:solidFill>
            <a:schemeClr val="bg1">
              <a:alpha val="70195"/>
            </a:schemeClr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static void drop ( String tablename ) throws IOExceptions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HBaseConfiguration conf = new HBaseConfiguration();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HBaseAdmin </a:t>
            </a:r>
            <a:r>
              <a:rPr lang="en-US" altLang="zh-TW" sz="2800" smtClean="0">
                <a:solidFill>
                  <a:srgbClr val="FF0000"/>
                </a:solidFill>
              </a:rPr>
              <a:t>admin = new HBaseAdmin </a:t>
            </a:r>
            <a:r>
              <a:rPr lang="en-US" altLang="zh-TW" sz="2800" smtClean="0"/>
              <a:t>(conf);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if (admin.tableExists(tablename))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	</a:t>
            </a:r>
            <a:r>
              <a:rPr lang="en-US" altLang="zh-TW" sz="2800" smtClean="0">
                <a:solidFill>
                  <a:srgbClr val="FF0000"/>
                </a:solidFill>
              </a:rPr>
              <a:t>admin.disableTable</a:t>
            </a:r>
            <a:r>
              <a:rPr lang="en-US" altLang="zh-TW" sz="2800" smtClean="0"/>
              <a:t>(tablename);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	</a:t>
            </a:r>
            <a:r>
              <a:rPr lang="en-US" altLang="zh-TW" sz="2800" smtClean="0">
                <a:solidFill>
                  <a:srgbClr val="FF0000"/>
                </a:solidFill>
              </a:rPr>
              <a:t>admin.deleteTable</a:t>
            </a:r>
            <a:r>
              <a:rPr lang="en-US" altLang="zh-TW" sz="2800" smtClean="0"/>
              <a:t>(tablename);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}else{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	System.out.println(" [" + tablename+ "] not found!");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}}</a:t>
            </a:r>
            <a:endParaRPr lang="zh-TW" altLang="en-US" sz="2800" smtClean="0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7596188" y="476250"/>
            <a:ext cx="15478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7772400" cy="928694"/>
          </a:xfrm>
        </p:spPr>
        <p:txBody>
          <a:bodyPr/>
          <a:lstStyle/>
          <a:p>
            <a:pPr algn="l">
              <a:defRPr/>
            </a:pPr>
            <a:r>
              <a:rPr lang="zh-TW" altLang="en-US" sz="4400" dirty="0" smtClean="0"/>
              <a:t>三、 </a:t>
            </a:r>
            <a:r>
              <a:rPr lang="en-US" altLang="zh-TW" sz="4400" dirty="0" smtClean="0"/>
              <a:t>HBase </a:t>
            </a:r>
            <a:r>
              <a:rPr lang="zh-TW" altLang="en-US" sz="4400" dirty="0"/>
              <a:t>程式設計</a:t>
            </a:r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14348" y="2571744"/>
            <a:ext cx="7772400" cy="2214567"/>
          </a:xfrm>
        </p:spPr>
        <p:txBody>
          <a:bodyPr/>
          <a:lstStyle/>
          <a:p>
            <a:pPr>
              <a:defRPr/>
            </a:pPr>
            <a:r>
              <a:rPr kumimoji="0" lang="en-US" altLang="zh-TW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3.2.3 </a:t>
            </a:r>
            <a:r>
              <a:rPr lang="en-US" altLang="zh-TW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MapReduce</a:t>
            </a:r>
            <a:r>
              <a:rPr lang="zh-TW" altLang="en-US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與</a:t>
            </a:r>
            <a:br>
              <a:rPr lang="zh-TW" altLang="en-US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zh-TW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HBase</a:t>
            </a:r>
            <a:r>
              <a:rPr lang="zh-TW" altLang="en-US" sz="60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的搭配</a:t>
            </a:r>
            <a:endParaRPr lang="zh-TW" altLang="en-US" sz="6000" b="1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714348" y="4857760"/>
            <a:ext cx="7772400" cy="121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Aft>
                <a:spcPct val="0"/>
              </a:spcAft>
            </a:pPr>
            <a:r>
              <a:rPr kumimoji="1" lang="en-US" altLang="zh-TW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HBase </a:t>
            </a:r>
            <a:r>
              <a:rPr kumimoji="1" lang="zh-TW" altLang="en-US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的 </a:t>
            </a:r>
            <a:r>
              <a:rPr kumimoji="1" lang="en-US" altLang="zh-TW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MapReduce </a:t>
            </a:r>
            <a:r>
              <a:rPr kumimoji="1" lang="zh-TW" altLang="en-US" sz="2400" kern="0" dirty="0" smtClean="0">
                <a:solidFill>
                  <a:schemeClr val="tx2"/>
                </a:solidFill>
                <a:latin typeface="Arial" pitchFamily="34" charset="0"/>
                <a:ea typeface="標楷體" pitchFamily="65" charset="-120"/>
              </a:rPr>
              <a:t> 範例程式碼</a:t>
            </a:r>
            <a:endParaRPr kumimoji="1" lang="zh-TW" altLang="en-US" sz="2400" kern="0" dirty="0">
              <a:solidFill>
                <a:srgbClr val="663300"/>
              </a:solidFill>
              <a:latin typeface="Arial" pitchFamily="34" charset="0"/>
              <a:ea typeface="標楷體" pitchFamily="65" charset="-12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66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7CA02-481E-46ED-90F0-BD7EE76D7514}" type="slidenum">
              <a:rPr lang="zh-TW" altLang="en-US"/>
              <a:pPr>
                <a:defRPr/>
              </a:pPr>
              <a:t>67</a:t>
            </a:fld>
            <a:endParaRPr lang="en-US" altLang="zh-TW"/>
          </a:p>
        </p:txBody>
      </p:sp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範例六：</a:t>
            </a:r>
            <a:r>
              <a:rPr lang="en-US" altLang="zh-TW" smtClean="0"/>
              <a:t>WordCountHBase</a:t>
            </a:r>
            <a:endParaRPr lang="zh-TW" alt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00125"/>
            <a:ext cx="9144000" cy="56435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說明：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	此程式碼將輸入路徑的檔案內的字串取出做字數統計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 	再將結果塞回</a:t>
            </a:r>
            <a:r>
              <a:rPr lang="en-US" altLang="zh-TW" sz="2000" smtClean="0"/>
              <a:t>HTable</a:t>
            </a:r>
            <a:r>
              <a:rPr lang="zh-TW" altLang="en-US" sz="2000" smtClean="0"/>
              <a:t>內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運算方法：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	將此程式運作在</a:t>
            </a:r>
            <a:r>
              <a:rPr lang="en-US" altLang="zh-TW" sz="2000" smtClean="0"/>
              <a:t>hadoop 0.20 </a:t>
            </a:r>
            <a:r>
              <a:rPr lang="zh-TW" altLang="en-US" sz="2000" smtClean="0"/>
              <a:t>平台上，用</a:t>
            </a:r>
            <a:r>
              <a:rPr lang="en-US" altLang="zh-TW" sz="2000" smtClean="0"/>
              <a:t>(</a:t>
            </a:r>
            <a:r>
              <a:rPr lang="zh-TW" altLang="en-US" sz="2000" smtClean="0"/>
              <a:t>參考</a:t>
            </a:r>
            <a:r>
              <a:rPr lang="en-US" altLang="zh-TW" sz="2000" smtClean="0"/>
              <a:t>2)</a:t>
            </a:r>
            <a:r>
              <a:rPr lang="zh-TW" altLang="en-US" sz="2000" smtClean="0"/>
              <a:t>的方法加入</a:t>
            </a:r>
            <a:r>
              <a:rPr lang="en-US" altLang="zh-TW" sz="2000" smtClean="0"/>
              <a:t>hbase</a:t>
            </a:r>
            <a:r>
              <a:rPr lang="zh-TW" altLang="en-US" sz="2000" smtClean="0"/>
              <a:t>參數後，將此程式碼打包成</a:t>
            </a:r>
            <a:r>
              <a:rPr lang="en-US" altLang="zh-TW" sz="2000" smtClean="0"/>
              <a:t>XX.jar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結果：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&gt; scan 'wordcount'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	ROW	COLUMN+CELL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am	column=content:count, timestamp=1264406245488, value=1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 	chen	column=content:count, timestamp=1264406245488, value=1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	hi,		column=content:count, timestamp=1264406245488, value=2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注意：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1.	</a:t>
            </a:r>
            <a:r>
              <a:rPr lang="zh-TW" altLang="en-US" sz="2000" smtClean="0"/>
              <a:t>在</a:t>
            </a:r>
            <a:r>
              <a:rPr lang="en-US" altLang="zh-TW" sz="2000" smtClean="0"/>
              <a:t>hdfs </a:t>
            </a:r>
            <a:r>
              <a:rPr lang="zh-TW" altLang="en-US" sz="2000" smtClean="0"/>
              <a:t>上來源檔案的路徑為 </a:t>
            </a:r>
            <a:r>
              <a:rPr lang="en-US" altLang="zh-TW" sz="2000" smtClean="0"/>
              <a:t>"/user/$YOUR_NAME/input"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</a:t>
            </a:r>
            <a:r>
              <a:rPr lang="zh-TW" altLang="en-US" sz="2000" smtClean="0"/>
              <a:t>請注意必須先放資料到此</a:t>
            </a:r>
            <a:r>
              <a:rPr lang="en-US" altLang="zh-TW" sz="2000" smtClean="0"/>
              <a:t>hdfs</a:t>
            </a:r>
            <a:r>
              <a:rPr lang="zh-TW" altLang="en-US" sz="2000" smtClean="0"/>
              <a:t>上的資料夾內，且此資料夾內只能放檔案，不可再放資料夾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2.	</a:t>
            </a:r>
            <a:r>
              <a:rPr lang="zh-TW" altLang="en-US" sz="2000" smtClean="0"/>
              <a:t>運算完後，程式將執行結果放在</a:t>
            </a:r>
            <a:r>
              <a:rPr lang="en-US" altLang="zh-TW" sz="2000" smtClean="0"/>
              <a:t>hbase</a:t>
            </a:r>
            <a:r>
              <a:rPr lang="zh-TW" altLang="en-US" sz="2000" smtClean="0"/>
              <a:t>的</a:t>
            </a:r>
            <a:r>
              <a:rPr lang="en-US" altLang="zh-TW" sz="2000" smtClean="0"/>
              <a:t>wordcount</a:t>
            </a:r>
            <a:r>
              <a:rPr lang="zh-TW" altLang="en-US" sz="2000" smtClean="0"/>
              <a:t>資料表內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D4D19F-F147-42DE-AF99-02D2B0D0B41B}" type="slidenum">
              <a:rPr lang="zh-TW" altLang="en-US"/>
              <a:pPr>
                <a:defRPr/>
              </a:pPr>
              <a:t>68</a:t>
            </a:fld>
            <a:endParaRPr lang="en-US" altLang="zh-TW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範例六：</a:t>
            </a:r>
            <a:r>
              <a:rPr lang="en-US" altLang="zh-TW" smtClean="0"/>
              <a:t>WordCountHBase</a:t>
            </a:r>
            <a:endParaRPr lang="zh-TW" altLang="en-US" smtClean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4284663" cy="5589587"/>
          </a:xfrm>
          <a:solidFill>
            <a:schemeClr val="bg1">
              <a:lumMod val="95000"/>
            </a:schemeClr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public class </a:t>
            </a:r>
            <a:r>
              <a:rPr lang="en-US" altLang="zh-TW" sz="1800" dirty="0" err="1" smtClean="0"/>
              <a:t>WordCountHBase</a:t>
            </a:r>
            <a:endParaRPr lang="en-US" altLang="zh-TW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    public static class Map extends </a:t>
            </a:r>
            <a:r>
              <a:rPr lang="en-US" altLang="zh-TW" sz="1800" dirty="0" err="1" smtClean="0"/>
              <a:t>Mapper</a:t>
            </a:r>
            <a:r>
              <a:rPr lang="en-US" altLang="zh-TW" sz="1800" dirty="0" smtClean="0"/>
              <a:t>&lt;</a:t>
            </a:r>
            <a:r>
              <a:rPr lang="en-US" altLang="zh-TW" sz="1800" dirty="0" err="1" smtClean="0"/>
              <a:t>LongWritable,Text,Text</a:t>
            </a:r>
            <a:r>
              <a:rPr lang="en-US" altLang="zh-TW" sz="1800" dirty="0" smtClean="0"/>
              <a:t>, </a:t>
            </a:r>
            <a:r>
              <a:rPr lang="en-US" altLang="zh-TW" sz="1800" dirty="0" err="1" smtClean="0"/>
              <a:t>IntWritable</a:t>
            </a:r>
            <a:r>
              <a:rPr lang="en-US" altLang="zh-TW" sz="1800" dirty="0" smtClean="0"/>
              <a:t>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   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        private </a:t>
            </a:r>
            <a:r>
              <a:rPr lang="en-US" altLang="zh-TW" sz="1800" dirty="0" err="1" smtClean="0"/>
              <a:t>IntWritable</a:t>
            </a:r>
            <a:r>
              <a:rPr lang="en-US" altLang="zh-TW" sz="1800" dirty="0" smtClean="0"/>
              <a:t> </a:t>
            </a:r>
            <a:r>
              <a:rPr lang="en-US" altLang="zh-TW" sz="1800" dirty="0" err="1" smtClean="0"/>
              <a:t>i</a:t>
            </a:r>
            <a:r>
              <a:rPr lang="en-US" altLang="zh-TW" sz="1800" dirty="0" smtClean="0"/>
              <a:t> = new </a:t>
            </a:r>
            <a:r>
              <a:rPr lang="en-US" altLang="zh-TW" sz="1800" dirty="0" err="1" smtClean="0"/>
              <a:t>IntWritable</a:t>
            </a:r>
            <a:r>
              <a:rPr lang="en-US" altLang="zh-TW" sz="1800" dirty="0" smtClean="0"/>
              <a:t>(1);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        public void map(</a:t>
            </a:r>
            <a:r>
              <a:rPr lang="en-US" altLang="zh-TW" sz="1800" dirty="0" err="1" smtClean="0"/>
              <a:t>LongWritable</a:t>
            </a:r>
            <a:r>
              <a:rPr lang="en-US" altLang="zh-TW" sz="1800" dirty="0" smtClean="0"/>
              <a:t> </a:t>
            </a:r>
            <a:r>
              <a:rPr lang="en-US" altLang="zh-TW" sz="1800" dirty="0" err="1" smtClean="0"/>
              <a:t>key,Text</a:t>
            </a:r>
            <a:r>
              <a:rPr lang="en-US" altLang="zh-TW" sz="1800" dirty="0" smtClean="0"/>
              <a:t> </a:t>
            </a:r>
            <a:r>
              <a:rPr lang="en-US" altLang="zh-TW" sz="1800" dirty="0" err="1" smtClean="0"/>
              <a:t>value,Context</a:t>
            </a:r>
            <a:r>
              <a:rPr lang="en-US" altLang="zh-TW" sz="1800" dirty="0" smtClean="0"/>
              <a:t> context) throws </a:t>
            </a:r>
            <a:r>
              <a:rPr lang="en-US" altLang="zh-TW" sz="1800" dirty="0" err="1" smtClean="0"/>
              <a:t>IOException</a:t>
            </a:r>
            <a:r>
              <a:rPr lang="en-US" altLang="zh-TW" sz="1800" dirty="0" smtClean="0"/>
              <a:t>, </a:t>
            </a:r>
            <a:r>
              <a:rPr lang="en-US" altLang="zh-TW" sz="1800" dirty="0" err="1" smtClean="0"/>
              <a:t>InterruptedException</a:t>
            </a:r>
            <a:endParaRPr lang="en-US" altLang="zh-TW" sz="18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       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            String s[] = </a:t>
            </a:r>
            <a:r>
              <a:rPr lang="en-US" altLang="zh-TW" sz="1800" dirty="0" err="1" smtClean="0"/>
              <a:t>value.toString</a:t>
            </a:r>
            <a:r>
              <a:rPr lang="en-US" altLang="zh-TW" sz="1800" dirty="0" smtClean="0"/>
              <a:t>().trim().split(" ");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            for( String m : s)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           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                </a:t>
            </a:r>
            <a:r>
              <a:rPr lang="en-US" altLang="zh-TW" sz="1800" dirty="0" err="1" smtClean="0"/>
              <a:t>context.write</a:t>
            </a:r>
            <a:r>
              <a:rPr lang="en-US" altLang="zh-TW" sz="1800" dirty="0" smtClean="0"/>
              <a:t>(new Text(m), </a:t>
            </a:r>
            <a:r>
              <a:rPr lang="en-US" altLang="zh-TW" sz="1800" dirty="0" err="1" smtClean="0"/>
              <a:t>i</a:t>
            </a:r>
            <a:r>
              <a:rPr lang="en-US" altLang="zh-TW" sz="1800" dirty="0" smtClean="0"/>
              <a:t>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TW" sz="1800" dirty="0" smtClean="0"/>
              <a:t>}}}</a:t>
            </a:r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4427538" y="1268413"/>
            <a:ext cx="4716462" cy="55895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public static class Reduce extends TableReducer&lt;Text, IntWritable, NullWritable&gt;  {        </a:t>
            </a:r>
          </a:p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        public void reduce(Text key, Iterable&lt;IntWritable&gt; values, Context context) throws IOException, InterruptedException  {</a:t>
            </a:r>
          </a:p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            int sum = 0;</a:t>
            </a:r>
          </a:p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            for(IntWritable i : values) {</a:t>
            </a:r>
          </a:p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                sum += i.get(); }</a:t>
            </a:r>
          </a:p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	Put put = new Put(Bytes.toBytes(key.toString()));</a:t>
            </a:r>
          </a:p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            put.add(Bytes.toBytes("content"), Bytes.toBytes("count"), Bytes.toBytes(String.valueOf(sum)));</a:t>
            </a:r>
          </a:p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            context.write(NullWritable.get(), put);</a:t>
            </a:r>
          </a:p>
          <a:p>
            <a:pPr marL="609600" indent="-609600"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} }</a:t>
            </a:r>
            <a:endParaRPr lang="zh-TW" altLang="en-US" sz="2000">
              <a:solidFill>
                <a:schemeClr val="tx2"/>
              </a:solidFill>
              <a:ea typeface="標楷體" pitchFamily="65" charset="-120"/>
            </a:endParaRPr>
          </a:p>
        </p:txBody>
      </p:sp>
      <p:sp>
        <p:nvSpPr>
          <p:cNvPr id="40966" name="Text Box 5"/>
          <p:cNvSpPr txBox="1">
            <a:spLocks noChangeArrowheads="1"/>
          </p:cNvSpPr>
          <p:nvPr/>
        </p:nvSpPr>
        <p:spPr bwMode="auto">
          <a:xfrm>
            <a:off x="8243888" y="333375"/>
            <a:ext cx="900112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&lt;1&gt;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190272-584A-441C-84D4-E539DF5B6F41}" type="slidenum">
              <a:rPr lang="zh-TW" altLang="en-US"/>
              <a:pPr>
                <a:defRPr/>
              </a:pPr>
              <a:t>69</a:t>
            </a:fld>
            <a:endParaRPr lang="en-US" altLang="zh-TW"/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範例六：</a:t>
            </a:r>
            <a:r>
              <a:rPr lang="en-US" altLang="zh-TW" smtClean="0"/>
              <a:t>WordCountHBase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1075"/>
            <a:ext cx="3960812" cy="5688013"/>
          </a:xfrm>
          <a:solidFill>
            <a:schemeClr val="bg1">
              <a:alpha val="50195"/>
            </a:schemeClr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public static void createHBaseTable(String tablename)throws IOException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HTableDescriptor htd = new HTableDescriptor(tablename);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HColumnDescriptor col = new HColumnDescriptor("content:");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htd.addFamily(col);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HBaseConfiguration config = new HBaseConfiguration();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HBaseAdmin admin = new HBaseAdmin(config);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if(admin.tableExists(tablename))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    admin.disableTable(tablename);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    admin.deleteTable(tablename);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}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System.out.println("create new table: " + tablename);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admin.createTable(htd);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}</a:t>
            </a:r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4211638" y="981075"/>
            <a:ext cx="4932362" cy="5688013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public static void main(String args[]) throws Exception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{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String tablename = "wordcount";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Configuration conf = new Configuration();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conf.set(TableOutputFormat.OUTPUT_TABLE, tablename);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createHBaseTable(tablename);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String input = args[0];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Job job = new Job(conf, "WordCount " + input);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job.setJarByClass(WordCountHBase.class);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job.setNumReduceTasks(3);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job.setMapperClass(Map.class);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job.setReducerClass(Reduce.class);       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job.setMapOutputKeyClass(Text.class);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job.setMapOutputValueClass(IntWritable.class);       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job.setInputFormatClass(TextInputFormat.class);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job.setOutputFormatClass(TableOutputFormat.class);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FileInputFormat.addInputPath(job, new Path(input));       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    System.exit(job.waitForCompletion(true)?0:1);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 b="1">
                <a:solidFill>
                  <a:schemeClr val="tx2"/>
                </a:solidFill>
                <a:ea typeface="標楷體" pitchFamily="65" charset="-120"/>
              </a:rPr>
              <a:t>    }}</a:t>
            </a:r>
            <a:endParaRPr lang="zh-TW" altLang="en-US" sz="1400" b="1">
              <a:solidFill>
                <a:schemeClr val="tx2"/>
              </a:solidFill>
              <a:ea typeface="標楷體" pitchFamily="65" charset="-120"/>
            </a:endParaRP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8243888" y="333375"/>
            <a:ext cx="900112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&lt;2&gt;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多台機器的 </a:t>
            </a:r>
            <a:r>
              <a:rPr lang="en-US" altLang="zh-TW" dirty="0" smtClean="0"/>
              <a:t>RDBMS</a:t>
            </a:r>
            <a:r>
              <a:rPr lang="zh-TW" altLang="en-US" dirty="0" smtClean="0"/>
              <a:t>的缺點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596" y="1214422"/>
            <a:ext cx="8286808" cy="5214974"/>
          </a:xfrm>
        </p:spPr>
        <p:txBody>
          <a:bodyPr/>
          <a:lstStyle/>
          <a:p>
            <a:r>
              <a:rPr lang="zh-TW" altLang="en-US" sz="2800" dirty="0" smtClean="0"/>
              <a:t>需要 </a:t>
            </a:r>
            <a:r>
              <a:rPr lang="en-US" sz="2800" dirty="0" smtClean="0"/>
              <a:t>application server </a:t>
            </a:r>
            <a:r>
              <a:rPr lang="zh-TW" altLang="en-US" sz="2800" dirty="0" smtClean="0"/>
              <a:t>或是 </a:t>
            </a:r>
            <a:r>
              <a:rPr lang="en-US" sz="2800" dirty="0" smtClean="0"/>
              <a:t>library</a:t>
            </a:r>
            <a:r>
              <a:rPr lang="zh-TW" altLang="en-US" sz="2800" dirty="0" smtClean="0"/>
              <a:t>配合</a:t>
            </a:r>
            <a:r>
              <a:rPr lang="en-US" sz="2800" dirty="0" smtClean="0"/>
              <a:t>，</a:t>
            </a:r>
            <a:r>
              <a:rPr lang="zh-TW" altLang="en-US" sz="2800" dirty="0" smtClean="0"/>
              <a:t>否則第三方程式找不到資料放在哪個</a:t>
            </a:r>
            <a:r>
              <a:rPr lang="en-US" altLang="zh-TW" sz="2800" dirty="0" smtClean="0"/>
              <a:t>node</a:t>
            </a:r>
            <a:endParaRPr lang="zh-TW" altLang="en-US" sz="2800" dirty="0" smtClean="0"/>
          </a:p>
          <a:p>
            <a:r>
              <a:rPr lang="zh-TW" altLang="en-US" sz="2800" dirty="0" smtClean="0"/>
              <a:t>無法隨意使用 </a:t>
            </a:r>
            <a:r>
              <a:rPr lang="en-US" sz="2800" dirty="0" smtClean="0"/>
              <a:t>JOIN </a:t>
            </a:r>
            <a:r>
              <a:rPr lang="zh-TW" altLang="en-US" sz="2800" dirty="0" smtClean="0"/>
              <a:t>及 </a:t>
            </a:r>
            <a:r>
              <a:rPr lang="en-US" sz="2800" dirty="0" smtClean="0"/>
              <a:t>transaction</a:t>
            </a:r>
            <a:r>
              <a:rPr lang="zh-TW" altLang="en-US" sz="2800" dirty="0" smtClean="0"/>
              <a:t>，即使可以硬要使用效能也很差</a:t>
            </a:r>
          </a:p>
          <a:p>
            <a:r>
              <a:rPr lang="zh-TW" altLang="en-US" sz="2800" dirty="0" smtClean="0"/>
              <a:t>設計 </a:t>
            </a:r>
            <a:r>
              <a:rPr lang="en-US" sz="2800" dirty="0" smtClean="0"/>
              <a:t>schema </a:t>
            </a:r>
            <a:r>
              <a:rPr lang="zh-TW" altLang="en-US" sz="2800" dirty="0" smtClean="0"/>
              <a:t>時必須注意，當一個 </a:t>
            </a:r>
            <a:r>
              <a:rPr lang="en-US" sz="2800" dirty="0" smtClean="0"/>
              <a:t>cluster </a:t>
            </a:r>
            <a:r>
              <a:rPr lang="zh-TW" altLang="en-US" sz="2800" dirty="0" smtClean="0"/>
              <a:t>愈來愈大時要 </a:t>
            </a:r>
            <a:r>
              <a:rPr lang="en-US" sz="2800" dirty="0" smtClean="0"/>
              <a:t>rebalance</a:t>
            </a:r>
            <a:endParaRPr lang="zh-TW" altLang="en-US" sz="2800" dirty="0" smtClean="0"/>
          </a:p>
          <a:p>
            <a:endParaRPr lang="zh-TW" alt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9D74EA-327B-4F11-9B46-A6CC402E77A9}" type="slidenum">
              <a:rPr lang="zh-TW" altLang="en-US"/>
              <a:pPr>
                <a:defRPr/>
              </a:pPr>
              <a:t>70</a:t>
            </a:fld>
            <a:endParaRPr lang="en-US" altLang="zh-TW"/>
          </a:p>
        </p:txBody>
      </p:sp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範例七：</a:t>
            </a:r>
            <a:r>
              <a:rPr lang="en-US" altLang="zh-TW" smtClean="0"/>
              <a:t>LoadHBaseMapper </a:t>
            </a:r>
            <a:endParaRPr lang="zh-TW" altLang="en-US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說明：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	此程式碼將</a:t>
            </a:r>
            <a:r>
              <a:rPr lang="en-US" altLang="zh-TW" sz="2000" smtClean="0"/>
              <a:t>HBase</a:t>
            </a:r>
            <a:r>
              <a:rPr lang="zh-TW" altLang="en-US" sz="2000" smtClean="0"/>
              <a:t>的資料取出來，再將結果塞回</a:t>
            </a:r>
            <a:r>
              <a:rPr lang="en-US" altLang="zh-TW" sz="2000" smtClean="0"/>
              <a:t>hdfs</a:t>
            </a:r>
            <a:r>
              <a:rPr lang="zh-TW" altLang="en-US" sz="2000" smtClean="0"/>
              <a:t>上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運算方法：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	將此程式運作在</a:t>
            </a:r>
            <a:r>
              <a:rPr lang="en-US" altLang="zh-TW" sz="2000" smtClean="0"/>
              <a:t>hadoop 0.20 </a:t>
            </a:r>
            <a:r>
              <a:rPr lang="zh-TW" altLang="en-US" sz="2000" smtClean="0"/>
              <a:t>平台上，用</a:t>
            </a:r>
            <a:r>
              <a:rPr lang="en-US" altLang="zh-TW" sz="2000" smtClean="0"/>
              <a:t>(</a:t>
            </a:r>
            <a:r>
              <a:rPr lang="zh-TW" altLang="en-US" sz="2000" smtClean="0"/>
              <a:t>參考</a:t>
            </a:r>
            <a:r>
              <a:rPr lang="en-US" altLang="zh-TW" sz="2000" smtClean="0"/>
              <a:t>2)</a:t>
            </a:r>
            <a:r>
              <a:rPr lang="zh-TW" altLang="en-US" sz="2000" smtClean="0"/>
              <a:t>的方法加入</a:t>
            </a:r>
            <a:r>
              <a:rPr lang="en-US" altLang="zh-TW" sz="2000" smtClean="0"/>
              <a:t>hbase</a:t>
            </a:r>
            <a:r>
              <a:rPr lang="zh-TW" altLang="en-US" sz="2000" smtClean="0"/>
              <a:t>參數後，將此程式碼打包成</a:t>
            </a:r>
            <a:r>
              <a:rPr lang="en-US" altLang="zh-TW" sz="2000" smtClean="0"/>
              <a:t>XX.jar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結果：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 </a:t>
            </a:r>
            <a:r>
              <a:rPr lang="en-US" altLang="zh-TW" sz="2000" smtClean="0"/>
              <a:t>$ hadoop fs -cat &lt;hdfs_output&gt;/part-r-00000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---------------------------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54 30 31	GunLong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54 30 32	Esing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54 30 33	SunDon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54 30 34	StarBucks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---------------------------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注意：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1.	</a:t>
            </a:r>
            <a:r>
              <a:rPr lang="zh-TW" altLang="en-US" sz="2000" smtClean="0"/>
              <a:t>請注意</a:t>
            </a:r>
            <a:r>
              <a:rPr lang="en-US" altLang="zh-TW" sz="2000" smtClean="0"/>
              <a:t>hbase </a:t>
            </a:r>
            <a:r>
              <a:rPr lang="zh-TW" altLang="en-US" sz="2000" smtClean="0"/>
              <a:t>上必須要有 </a:t>
            </a:r>
            <a:r>
              <a:rPr lang="en-US" altLang="zh-TW" sz="2000" smtClean="0"/>
              <a:t>table, </a:t>
            </a:r>
            <a:r>
              <a:rPr lang="zh-TW" altLang="en-US" sz="2000" smtClean="0"/>
              <a:t>並且已經有資料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2.	</a:t>
            </a:r>
            <a:r>
              <a:rPr lang="zh-TW" altLang="en-US" sz="2000" smtClean="0"/>
              <a:t>運算完後，程式將執行結果放在你指定 </a:t>
            </a:r>
            <a:r>
              <a:rPr lang="en-US" altLang="zh-TW" sz="2000" smtClean="0"/>
              <a:t>hdfs</a:t>
            </a:r>
            <a:r>
              <a:rPr lang="zh-TW" altLang="en-US" sz="2000" smtClean="0"/>
              <a:t>的</a:t>
            </a:r>
            <a:r>
              <a:rPr lang="en-US" altLang="zh-TW" sz="2000" smtClean="0"/>
              <a:t>&lt;hdfs_output&gt; </a:t>
            </a:r>
            <a:r>
              <a:rPr lang="zh-TW" altLang="en-US" sz="2000" smtClean="0"/>
              <a:t>內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 	請注意 沒有 </a:t>
            </a:r>
            <a:r>
              <a:rPr lang="en-US" altLang="zh-TW" sz="2000" smtClean="0"/>
              <a:t>&lt;hdfs_output&gt; </a:t>
            </a:r>
            <a:r>
              <a:rPr lang="zh-TW" altLang="en-US" sz="2000" smtClean="0"/>
              <a:t>資料夾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04440-2695-4FAA-9639-9DBE04458D62}" type="slidenum">
              <a:rPr lang="zh-TW" altLang="en-US"/>
              <a:pPr>
                <a:defRPr/>
              </a:pPr>
              <a:t>71</a:t>
            </a:fld>
            <a:endParaRPr lang="en-US" altLang="zh-TW"/>
          </a:p>
        </p:txBody>
      </p:sp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範例七：</a:t>
            </a:r>
            <a:r>
              <a:rPr lang="en-US" altLang="zh-TW" smtClean="0"/>
              <a:t>LoadHBaseMapper</a:t>
            </a:r>
            <a:endParaRPr lang="zh-TW" altLang="en-US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4356100" cy="5688013"/>
          </a:xfrm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public class LoadHBaseMapper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public static class HtMap extends TableMapper&lt;Text, Text&gt;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public void map(ImmutableBytesWritable key, Result value,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Context context) throws IOException, InterruptedException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String res = Bytes.toString(value.getValue(Bytes.toBytes("Detail"),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	Bytes.toBytes("Name")));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context.write(new Text(key.toString()), new Text(res));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}}</a:t>
            </a: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4427538" y="981075"/>
            <a:ext cx="4716462" cy="5688013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public static class HtReduce extends Reducer&lt;Text, Text, Text, Text&gt; {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public void reduce(Text key, Iterable&lt;Text&gt; values, Context context)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		throws IOException, InterruptedException {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	String str = new String("");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	Text final_key = new Text(key);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	Text final_value = new Text();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	for (Text tmp : values) {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		str += tmp.toString();	}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	final_value.set(str);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	context.write(final_key, final_value);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}}</a:t>
            </a:r>
            <a:endParaRPr lang="zh-TW" altLang="en-US" sz="2000">
              <a:solidFill>
                <a:schemeClr val="tx2"/>
              </a:solidFill>
              <a:ea typeface="標楷體" pitchFamily="65" charset="-120"/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8243888" y="333375"/>
            <a:ext cx="900112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&lt;1&gt;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108C8B-38D4-4F78-947E-B39C361D8620}" type="slidenum">
              <a:rPr lang="zh-TW" altLang="en-US"/>
              <a:pPr>
                <a:defRPr/>
              </a:pPr>
              <a:t>72</a:t>
            </a:fld>
            <a:endParaRPr lang="en-US" altLang="zh-TW" dirty="0"/>
          </a:p>
        </p:txBody>
      </p:sp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mtClean="0"/>
              <a:t>範例七： </a:t>
            </a:r>
            <a:r>
              <a:rPr lang="en-US" altLang="zh-TW" smtClean="0"/>
              <a:t>LoadHBaseMapper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4176713" cy="5616575"/>
          </a:xfrm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/>
              <a:t>public static void main(String </a:t>
            </a:r>
            <a:r>
              <a:rPr lang="en-US" altLang="zh-TW" sz="2000" dirty="0" err="1" smtClean="0"/>
              <a:t>args</a:t>
            </a:r>
            <a:r>
              <a:rPr lang="en-US" altLang="zh-TW" sz="2000" dirty="0" smtClean="0"/>
              <a:t>[]) throws Exception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/>
              <a:t>String input = </a:t>
            </a:r>
            <a:r>
              <a:rPr lang="en-US" altLang="zh-TW" sz="2000" dirty="0" err="1" smtClean="0"/>
              <a:t>args</a:t>
            </a:r>
            <a:r>
              <a:rPr lang="en-US" altLang="zh-TW" sz="2000" dirty="0" smtClean="0"/>
              <a:t>[0];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/>
              <a:t>String </a:t>
            </a:r>
            <a:r>
              <a:rPr lang="en-US" altLang="zh-TW" sz="2000" dirty="0" err="1" smtClean="0"/>
              <a:t>tablename</a:t>
            </a:r>
            <a:r>
              <a:rPr lang="en-US" altLang="zh-TW" sz="2000" dirty="0" smtClean="0"/>
              <a:t> = "</a:t>
            </a:r>
            <a:r>
              <a:rPr lang="en-US" altLang="zh-TW" sz="2000" dirty="0" err="1" smtClean="0"/>
              <a:t>tcrc</a:t>
            </a:r>
            <a:r>
              <a:rPr lang="en-US" altLang="zh-TW" sz="2000" dirty="0" smtClean="0"/>
              <a:t>";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/>
              <a:t>Configuration conf = new Configuration();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/>
              <a:t>Job </a:t>
            </a:r>
            <a:r>
              <a:rPr lang="en-US" altLang="zh-TW" sz="2000" dirty="0" err="1" smtClean="0"/>
              <a:t>job</a:t>
            </a:r>
            <a:r>
              <a:rPr lang="en-US" altLang="zh-TW" sz="2000" dirty="0" smtClean="0"/>
              <a:t> = new Job (conf, </a:t>
            </a:r>
            <a:r>
              <a:rPr lang="en-US" altLang="zh-TW" sz="2000" dirty="0" err="1" smtClean="0"/>
              <a:t>tablename</a:t>
            </a:r>
            <a:r>
              <a:rPr lang="en-US" altLang="zh-TW" sz="2000" dirty="0" smtClean="0"/>
              <a:t> + " </a:t>
            </a:r>
            <a:r>
              <a:rPr lang="en-US" altLang="zh-TW" sz="2000" dirty="0" err="1" smtClean="0"/>
              <a:t>hbase</a:t>
            </a:r>
            <a:r>
              <a:rPr lang="en-US" altLang="zh-TW" sz="2000" dirty="0" smtClean="0"/>
              <a:t> data to </a:t>
            </a:r>
            <a:r>
              <a:rPr lang="en-US" altLang="zh-TW" sz="2000" dirty="0" err="1" smtClean="0"/>
              <a:t>hdfs</a:t>
            </a:r>
            <a:r>
              <a:rPr lang="en-US" altLang="zh-TW" sz="2000" dirty="0" smtClean="0"/>
              <a:t>");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err="1" smtClean="0"/>
              <a:t>job.setJarByClass</a:t>
            </a:r>
            <a:r>
              <a:rPr lang="en-US" altLang="zh-TW" sz="2000" dirty="0" smtClean="0"/>
              <a:t> (</a:t>
            </a:r>
            <a:r>
              <a:rPr lang="en-US" altLang="zh-TW" sz="2000" dirty="0" err="1" smtClean="0"/>
              <a:t>LoadHBaseMapper.class</a:t>
            </a:r>
            <a:r>
              <a:rPr lang="en-US" altLang="zh-TW" sz="2000" dirty="0" smtClean="0"/>
              <a:t>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err="1" smtClean="0"/>
              <a:t>TableMapReduceUtil</a:t>
            </a:r>
            <a:r>
              <a:rPr lang="en-US" altLang="zh-TW" sz="2000" dirty="0" smtClean="0"/>
              <a:t>. </a:t>
            </a:r>
            <a:r>
              <a:rPr lang="en-US" altLang="zh-TW" sz="2000" dirty="0" err="1" smtClean="0"/>
              <a:t>initTableMapperJob</a:t>
            </a:r>
            <a:endParaRPr lang="en-US" altLang="zh-TW" sz="2000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/>
              <a:t>(</a:t>
            </a:r>
            <a:r>
              <a:rPr lang="en-US" altLang="zh-TW" sz="2000" dirty="0" err="1" smtClean="0"/>
              <a:t>tablename</a:t>
            </a:r>
            <a:r>
              <a:rPr lang="en-US" altLang="zh-TW" sz="2000" dirty="0" smtClean="0"/>
              <a:t>, </a:t>
            </a:r>
            <a:r>
              <a:rPr lang="en-US" altLang="zh-TW" sz="2000" dirty="0" err="1" smtClean="0"/>
              <a:t>myScan</a:t>
            </a:r>
            <a:r>
              <a:rPr lang="en-US" altLang="zh-TW" sz="2000" dirty="0" smtClean="0"/>
              <a:t>, </a:t>
            </a:r>
            <a:r>
              <a:rPr lang="en-US" altLang="zh-TW" sz="2000" dirty="0" err="1" smtClean="0"/>
              <a:t>HtMap.class,Text.class</a:t>
            </a:r>
            <a:r>
              <a:rPr lang="en-US" altLang="zh-TW" sz="2000" dirty="0" smtClean="0"/>
              <a:t>, </a:t>
            </a:r>
            <a:r>
              <a:rPr lang="en-US" altLang="zh-TW" sz="2000" dirty="0" err="1" smtClean="0"/>
              <a:t>Text.class</a:t>
            </a:r>
            <a:r>
              <a:rPr lang="en-US" altLang="zh-TW" sz="2000" dirty="0" smtClean="0"/>
              <a:t>, job);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err="1" smtClean="0"/>
              <a:t>job.setMapperClass</a:t>
            </a:r>
            <a:r>
              <a:rPr lang="en-US" altLang="zh-TW" sz="2000" dirty="0" smtClean="0"/>
              <a:t> (</a:t>
            </a:r>
            <a:r>
              <a:rPr lang="en-US" altLang="zh-TW" sz="2000" dirty="0" err="1" smtClean="0"/>
              <a:t>HtMap.class</a:t>
            </a:r>
            <a:r>
              <a:rPr lang="en-US" altLang="zh-TW" sz="2000" dirty="0" smtClean="0"/>
              <a:t>);</a:t>
            </a:r>
          </a:p>
        </p:txBody>
      </p:sp>
      <p:sp>
        <p:nvSpPr>
          <p:cNvPr id="45061" name="Rectangle 4"/>
          <p:cNvSpPr>
            <a:spLocks noChangeArrowheads="1"/>
          </p:cNvSpPr>
          <p:nvPr/>
        </p:nvSpPr>
        <p:spPr bwMode="auto">
          <a:xfrm>
            <a:off x="4500563" y="1052513"/>
            <a:ext cx="4392612" cy="5689600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job.setReducerClass (HtReduce.class);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job.setMapOutputKeyClass (Text.class);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job.setMapOutputValueClass (Text.class);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job.setInputFormatClass ( TableInputFormat.class);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job.setOutputFormatClass ( TextOutputFormat.class);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job.setOutputKeyClass( Text.class);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job.setOutputValueClass( Text.class);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FileOutputFormat.setOutputPath ( job, new Path(input));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System.exit (job.waitForCompletion (true) ? 0 : 1);</a:t>
            </a:r>
          </a:p>
          <a:p>
            <a:pPr marL="609600" indent="-609600" algn="l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2000">
                <a:solidFill>
                  <a:schemeClr val="tx2"/>
                </a:solidFill>
                <a:ea typeface="標楷體" pitchFamily="65" charset="-120"/>
              </a:rPr>
              <a:t>}}</a:t>
            </a:r>
            <a:endParaRPr lang="zh-TW" altLang="en-US" sz="2000">
              <a:solidFill>
                <a:schemeClr val="tx2"/>
              </a:solidFill>
              <a:ea typeface="標楷體" pitchFamily="65" charset="-12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8243888" y="333375"/>
            <a:ext cx="900112" cy="579438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2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&lt;2&gt;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7772400" cy="928694"/>
          </a:xfrm>
        </p:spPr>
        <p:txBody>
          <a:bodyPr/>
          <a:lstStyle/>
          <a:p>
            <a:pPr algn="l">
              <a:defRPr/>
            </a:pPr>
            <a:r>
              <a:rPr lang="zh-TW" altLang="en-US" sz="4400" dirty="0" smtClean="0"/>
              <a:t>三、 </a:t>
            </a:r>
            <a:r>
              <a:rPr lang="en-US" altLang="zh-TW" sz="4400" dirty="0" smtClean="0"/>
              <a:t>HBase </a:t>
            </a:r>
            <a:r>
              <a:rPr lang="zh-TW" altLang="en-US" sz="4400" dirty="0"/>
              <a:t>程式設計</a:t>
            </a:r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14348" y="2571745"/>
            <a:ext cx="7772400" cy="1357322"/>
          </a:xfrm>
        </p:spPr>
        <p:txBody>
          <a:bodyPr/>
          <a:lstStyle/>
          <a:p>
            <a:pPr>
              <a:defRPr/>
            </a:pPr>
            <a:r>
              <a:rPr kumimoji="0" lang="en-US" altLang="zh-TW" sz="7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3.2.4</a:t>
            </a:r>
            <a:r>
              <a:rPr lang="zh-TW" altLang="en-US" sz="7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進階補充</a:t>
            </a:r>
            <a:endParaRPr lang="zh-TW" altLang="en-US" sz="7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714348" y="4857760"/>
            <a:ext cx="7772400" cy="121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altLang="zh-TW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HBase</a:t>
            </a:r>
            <a:r>
              <a:rPr lang="zh-TW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內</a:t>
            </a:r>
            <a:r>
              <a:rPr lang="en-US" altLang="zh-TW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contrib</a:t>
            </a:r>
            <a:r>
              <a:rPr lang="zh-TW" alt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的項目，如 </a:t>
            </a:r>
            <a:endParaRPr lang="en-US" altLang="zh-TW" sz="2400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-US" altLang="zh-TW" sz="24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A. </a:t>
            </a:r>
            <a:r>
              <a:rPr lang="en-US" altLang="zh-TW" sz="2400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Trancational</a:t>
            </a:r>
            <a:endParaRPr lang="en-US" altLang="zh-TW" sz="2400" dirty="0" smtClean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-US" altLang="zh-TW" sz="24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B. Thrift</a:t>
            </a:r>
            <a:endParaRPr lang="zh-TW" altLang="en-US" sz="2400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73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A69B83-3378-4EC2-9B72-EBE2DE3FCAB0}" type="slidenum">
              <a:rPr lang="zh-TW" altLang="en-US"/>
              <a:pPr>
                <a:defRPr/>
              </a:pPr>
              <a:t>74</a:t>
            </a:fld>
            <a:endParaRPr lang="en-US" altLang="zh-TW"/>
          </a:p>
        </p:txBody>
      </p:sp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A. Transactional HBase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41438"/>
            <a:ext cx="7989888" cy="2663825"/>
          </a:xfrm>
        </p:spPr>
        <p:txBody>
          <a:bodyPr/>
          <a:lstStyle/>
          <a:p>
            <a:r>
              <a:rPr lang="en-US" altLang="zh-TW" sz="2800" smtClean="0"/>
              <a:t>Indexed Table = Secondary Index = Transactional HBase </a:t>
            </a:r>
          </a:p>
          <a:p>
            <a:r>
              <a:rPr lang="zh-TW" altLang="en-US" sz="2800" smtClean="0"/>
              <a:t>內容與原本</a:t>
            </a:r>
            <a:r>
              <a:rPr lang="en-US" altLang="zh-TW" sz="2800" smtClean="0"/>
              <a:t>table </a:t>
            </a:r>
            <a:r>
              <a:rPr lang="zh-TW" altLang="en-US" sz="2800" smtClean="0"/>
              <a:t>相似的另一張</a:t>
            </a:r>
            <a:r>
              <a:rPr lang="en-US" altLang="zh-TW" sz="2800" smtClean="0"/>
              <a:t>table</a:t>
            </a:r>
            <a:r>
              <a:rPr lang="zh-TW" altLang="en-US" sz="2800" smtClean="0"/>
              <a:t>，但</a:t>
            </a:r>
            <a:r>
              <a:rPr lang="en-US" altLang="zh-TW" sz="2800" smtClean="0"/>
              <a:t>key </a:t>
            </a:r>
            <a:r>
              <a:rPr lang="zh-TW" altLang="en-US" sz="2800" smtClean="0"/>
              <a:t>不同，利於排列內容 </a:t>
            </a:r>
          </a:p>
        </p:txBody>
      </p:sp>
      <p:graphicFrame>
        <p:nvGraphicFramePr>
          <p:cNvPr id="292868" name="Group 4"/>
          <p:cNvGraphicFramePr>
            <a:graphicFrameLocks noGrp="1"/>
          </p:cNvGraphicFramePr>
          <p:nvPr>
            <p:ph sz="quarter" idx="2"/>
          </p:nvPr>
        </p:nvGraphicFramePr>
        <p:xfrm>
          <a:off x="611188" y="4149725"/>
          <a:ext cx="3806825" cy="2330514"/>
        </p:xfrm>
        <a:graphic>
          <a:graphicData uri="http://schemas.openxmlformats.org/drawingml/2006/table">
            <a:tbl>
              <a:tblPr/>
              <a:tblGrid>
                <a:gridCol w="358775"/>
                <a:gridCol w="1149350"/>
                <a:gridCol w="795337"/>
                <a:gridCol w="1503363"/>
              </a:tblGrid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name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price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description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apple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orig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ooo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banana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vvvv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tomato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uu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92900" name="Group 36"/>
          <p:cNvGraphicFramePr>
            <a:graphicFrameLocks noGrp="1"/>
          </p:cNvGraphicFramePr>
          <p:nvPr>
            <p:ph sz="quarter" idx="3"/>
          </p:nvPr>
        </p:nvGraphicFramePr>
        <p:xfrm>
          <a:off x="5076825" y="4149725"/>
          <a:ext cx="3810000" cy="2370710"/>
        </p:xfrm>
        <a:graphic>
          <a:graphicData uri="http://schemas.openxmlformats.org/drawingml/2006/table">
            <a:tbl>
              <a:tblPr/>
              <a:tblGrid>
                <a:gridCol w="358775"/>
                <a:gridCol w="1150938"/>
                <a:gridCol w="795337"/>
                <a:gridCol w="1504950"/>
              </a:tblGrid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name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price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description</a:t>
                      </a:r>
                      <a:endParaRPr kumimoji="1" lang="zh-TW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orig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ooo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tomato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uu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apple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banana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vvvv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2932" name="AutoShape 68"/>
          <p:cNvSpPr>
            <a:spLocks noChangeArrowheads="1"/>
          </p:cNvSpPr>
          <p:nvPr/>
        </p:nvSpPr>
        <p:spPr bwMode="auto">
          <a:xfrm>
            <a:off x="4500563" y="4221163"/>
            <a:ext cx="431800" cy="6477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6699FF">
              <a:alpha val="70195"/>
            </a:srgbClr>
          </a:solidFill>
          <a:ln w="19050" algn="ctr">
            <a:solidFill>
              <a:srgbClr val="0033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292933" name="Text Box 69"/>
          <p:cNvSpPr txBox="1">
            <a:spLocks noChangeArrowheads="1"/>
          </p:cNvSpPr>
          <p:nvPr/>
        </p:nvSpPr>
        <p:spPr bwMode="auto">
          <a:xfrm>
            <a:off x="5076825" y="3429000"/>
            <a:ext cx="2016125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/>
              <a:t>Indexed Table</a:t>
            </a:r>
          </a:p>
        </p:txBody>
      </p:sp>
      <p:sp>
        <p:nvSpPr>
          <p:cNvPr id="47175" name="Text Box 70"/>
          <p:cNvSpPr txBox="1">
            <a:spLocks noChangeArrowheads="1"/>
          </p:cNvSpPr>
          <p:nvPr/>
        </p:nvSpPr>
        <p:spPr bwMode="auto">
          <a:xfrm>
            <a:off x="611188" y="3500438"/>
            <a:ext cx="2016125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/>
              <a:t>Primary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2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2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2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2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2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2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932" grpId="0" animBg="1"/>
      <p:bldP spid="29293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FF7F9A-4F72-4BAA-914C-2FF32B0B02EC}" type="slidenum">
              <a:rPr lang="zh-TW" altLang="en-US"/>
              <a:pPr>
                <a:defRPr/>
              </a:pPr>
              <a:t>75</a:t>
            </a:fld>
            <a:endParaRPr lang="en-US" altLang="zh-TW"/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62000" indent="-762000">
              <a:defRPr/>
            </a:pPr>
            <a:r>
              <a:rPr kumimoji="0" lang="en-US" altLang="zh-TW" sz="4000" dirty="0" smtClean="0"/>
              <a:t>A.1</a:t>
            </a:r>
            <a:r>
              <a:rPr lang="en-US" altLang="zh-TW" sz="4000" dirty="0" smtClean="0"/>
              <a:t> Transactional HBase</a:t>
            </a:r>
            <a:br>
              <a:rPr lang="en-US" altLang="zh-TW" sz="4000" dirty="0" smtClean="0"/>
            </a:br>
            <a:r>
              <a:rPr lang="zh-TW" altLang="en-US" sz="4000" dirty="0" smtClean="0"/>
              <a:t>環境設定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00313"/>
            <a:ext cx="7772400" cy="4000500"/>
          </a:xfrm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&lt;property&gt;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    &lt;name&gt; </a:t>
            </a:r>
            <a:r>
              <a:rPr lang="en-US" altLang="zh-TW" sz="2000" b="1" dirty="0" err="1" smtClean="0">
                <a:solidFill>
                  <a:srgbClr val="FF0000"/>
                </a:solidFill>
              </a:rPr>
              <a:t>hbase.regionserver.class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 </a:t>
            </a:r>
            <a:r>
              <a:rPr lang="en-US" altLang="zh-TW" sz="2000" dirty="0" smtClean="0">
                <a:solidFill>
                  <a:schemeClr val="tx1"/>
                </a:solidFill>
              </a:rPr>
              <a:t>&lt;/name&gt;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    &lt;value&gt; </a:t>
            </a:r>
            <a:r>
              <a:rPr lang="en-US" altLang="zh-TW" sz="2000" dirty="0" err="1" smtClean="0">
                <a:solidFill>
                  <a:srgbClr val="7030A0"/>
                </a:solidFill>
              </a:rPr>
              <a:t>org.apache.hadoop.hbase.ipc.IndexedRegionInterface</a:t>
            </a:r>
            <a:r>
              <a:rPr lang="en-US" altLang="zh-TW" sz="2000" dirty="0" smtClean="0">
                <a:solidFill>
                  <a:schemeClr val="tx1"/>
                </a:solidFill>
              </a:rPr>
              <a:t> &lt;/value&gt;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&lt;/property&gt;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&lt;property&gt;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    &lt;name&gt; </a:t>
            </a:r>
            <a:r>
              <a:rPr lang="en-US" altLang="zh-TW" sz="2000" b="1" dirty="0" err="1" smtClean="0">
                <a:solidFill>
                  <a:srgbClr val="FF0000"/>
                </a:solidFill>
              </a:rPr>
              <a:t>hbase.regionserver.impl</a:t>
            </a:r>
            <a:r>
              <a:rPr lang="en-US" altLang="zh-TW" sz="2000" b="1" dirty="0" smtClean="0">
                <a:solidFill>
                  <a:srgbClr val="FF0000"/>
                </a:solidFill>
              </a:rPr>
              <a:t> </a:t>
            </a:r>
            <a:r>
              <a:rPr lang="en-US" altLang="zh-TW" sz="2000" dirty="0" smtClean="0">
                <a:solidFill>
                  <a:schemeClr val="tx1"/>
                </a:solidFill>
              </a:rPr>
              <a:t>&lt;/name&gt;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    &lt;value&gt;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rgbClr val="7030A0"/>
                </a:solidFill>
              </a:rPr>
              <a:t>org.apache.hadoop.hbase.regionserver.tableindexed.IndexedRegionServer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    &lt;/value&gt;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dirty="0" smtClean="0">
                <a:solidFill>
                  <a:schemeClr val="tx1"/>
                </a:solidFill>
              </a:rPr>
              <a:t>    &lt;/property&gt;</a:t>
            </a:r>
            <a:endParaRPr lang="zh-TW" alt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8133" name="Text Box 4"/>
          <p:cNvSpPr txBox="1">
            <a:spLocks noChangeArrowheads="1"/>
          </p:cNvSpPr>
          <p:nvPr/>
        </p:nvSpPr>
        <p:spPr bwMode="auto">
          <a:xfrm>
            <a:off x="755650" y="1557338"/>
            <a:ext cx="7632700" cy="8223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zh-TW" altLang="en-US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需在 </a:t>
            </a:r>
            <a:r>
              <a:rPr lang="en-US" altLang="zh-TW">
                <a:solidFill>
                  <a:srgbClr val="0033CC"/>
                </a:solidFill>
                <a:latin typeface="標楷體" pitchFamily="65" charset="-120"/>
                <a:ea typeface="標楷體" pitchFamily="65" charset="-120"/>
              </a:rPr>
              <a:t>$HBASE_INSTALL_DIR/conf/hbase-site.xml</a:t>
            </a:r>
            <a:r>
              <a:rPr lang="en-US" altLang="zh-TW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檔內</a:t>
            </a:r>
          </a:p>
          <a:p>
            <a:pPr algn="l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zh-TW" altLang="en-US">
                <a:solidFill>
                  <a:schemeClr val="tx2"/>
                </a:solidFill>
                <a:latin typeface="標楷體" pitchFamily="65" charset="-120"/>
                <a:ea typeface="標楷體" pitchFamily="65" charset="-120"/>
              </a:rPr>
              <a:t>增加兩項內容</a:t>
            </a:r>
            <a:endParaRPr lang="zh-TW" altLang="en-US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20E9B-967F-495A-8693-11CBA5FF746A}" type="slidenum">
              <a:rPr lang="zh-TW" altLang="en-US"/>
              <a:pPr>
                <a:defRPr/>
              </a:pPr>
              <a:t>76</a:t>
            </a:fld>
            <a:endParaRPr lang="en-US" altLang="zh-TW"/>
          </a:p>
        </p:txBody>
      </p:sp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4000" dirty="0" smtClean="0"/>
              <a:t> </a:t>
            </a:r>
            <a:r>
              <a:rPr lang="en-US" altLang="zh-TW" sz="4000" dirty="0" err="1" smtClean="0"/>
              <a:t>A.a</a:t>
            </a:r>
            <a:r>
              <a:rPr lang="zh-TW" altLang="en-US" sz="4000" dirty="0" smtClean="0"/>
              <a:t>  </a:t>
            </a:r>
            <a:r>
              <a:rPr lang="en-US" altLang="zh-TW" sz="4000" dirty="0" smtClean="0"/>
              <a:t>Ex : </a:t>
            </a:r>
            <a:r>
              <a:rPr lang="zh-TW" altLang="en-US" sz="4000" dirty="0" smtClean="0"/>
              <a:t>從一個原有的</a:t>
            </a:r>
            <a:r>
              <a:rPr lang="en-US" altLang="zh-TW" sz="4000" dirty="0" smtClean="0"/>
              <a:t>Table </a:t>
            </a:r>
            <a:r>
              <a:rPr lang="zh-TW" altLang="en-US" sz="4000" dirty="0" smtClean="0"/>
              <a:t>增加</a:t>
            </a:r>
            <a:r>
              <a:rPr lang="en-US" altLang="zh-TW" sz="4000" dirty="0" err="1" smtClean="0"/>
              <a:t>IndexedTable</a:t>
            </a:r>
            <a:endParaRPr lang="en-US" altLang="zh-TW" sz="4000" dirty="0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785225" cy="5230813"/>
          </a:xfrm>
          <a:ln cap="flat">
            <a:solidFill>
              <a:srgbClr val="000000"/>
            </a:solidFill>
            <a:prstDash val="dashDot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public void addSecondaryIndexToExistingTable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(String TableName, String IndexID, String IndexColumn) throws IOException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HBaseConfiguration conf = new HBaseConfiguration();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IndexedTableAdmin admin = null;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admin = new IndexedTableAdmin(conf);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admin.addIndex(Bytes.toBytes(TableName), new IndexSpecification(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			IndexID, Bytes.toBytes(IndexColumn)));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800" smtClean="0"/>
              <a:t>}}</a:t>
            </a:r>
            <a:endParaRPr lang="zh-TW" altLang="en-US" sz="2800" smtClean="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43888" y="6524625"/>
            <a:ext cx="900112" cy="333375"/>
          </a:xfrm>
        </p:spPr>
        <p:txBody>
          <a:bodyPr/>
          <a:lstStyle/>
          <a:p>
            <a:pPr>
              <a:defRPr/>
            </a:pPr>
            <a:fld id="{CDEAC23A-13F0-4C26-948C-03369458AE25}" type="slidenum">
              <a:rPr lang="zh-TW" altLang="en-US"/>
              <a:pPr>
                <a:defRPr/>
              </a:pPr>
              <a:t>77</a:t>
            </a:fld>
            <a:endParaRPr lang="en-US" altLang="zh-TW" dirty="0"/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4000" dirty="0" err="1" smtClean="0"/>
              <a:t>A.b</a:t>
            </a:r>
            <a:r>
              <a:rPr lang="en-US" altLang="zh-TW" sz="4000" dirty="0" smtClean="0"/>
              <a:t>  Ex : </a:t>
            </a:r>
            <a:r>
              <a:rPr lang="zh-TW" altLang="en-US" sz="4000" dirty="0" smtClean="0"/>
              <a:t>建立一個新的</a:t>
            </a:r>
            <a:r>
              <a:rPr lang="en-US" altLang="zh-TW" sz="4000" dirty="0" smtClean="0"/>
              <a:t>Table </a:t>
            </a:r>
            <a:r>
              <a:rPr lang="zh-TW" altLang="en-US" sz="4000" dirty="0" smtClean="0"/>
              <a:t>附帶</a:t>
            </a:r>
            <a:r>
              <a:rPr lang="en-US" altLang="zh-TW" sz="4000" dirty="0" err="1" smtClean="0"/>
              <a:t>IndexedTable</a:t>
            </a:r>
            <a:endParaRPr lang="en-US" altLang="zh-TW" sz="4000" dirty="0" smtClean="0"/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856662" cy="5256212"/>
          </a:xfrm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public void createTableWithSecondaryIndexes(String TableName,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	String IndexColumn) throws IOException {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HBaseConfiguration conf = new HBaseConfiguration();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conf.addResource(new Path("/opt/hbase/conf/hbase-site.xml"));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HTableDescriptor desc = new HTableDescriptor(TableName);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desc.addFamily(new HColumnDescriptor(“Family1"));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IndexedTableDescriptor Idxdesc = new IndexedTableDescriptor(desc);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Idxdesc.addIndex(new IndexSpecification(IndexColumn, Bytes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		.toBytes(" Family1 :" + IndexColumn)));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IndexedTableAdmin admin = new IndexedTableAdmin(conf);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smtClean="0"/>
              <a:t>	admin.createIndexedTable(Idxdesc);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kumimoji="0" lang="en-US" altLang="zh-TW" sz="2400" smtClean="0"/>
              <a:t>}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AA639-75C6-4BAF-B523-FFF855A61951}" type="slidenum">
              <a:rPr lang="zh-TW" altLang="en-US"/>
              <a:pPr>
                <a:defRPr/>
              </a:pPr>
              <a:t>78</a:t>
            </a:fld>
            <a:endParaRPr lang="en-US" altLang="zh-TW" dirty="0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B. Thrift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2800" smtClean="0"/>
              <a:t>由 </a:t>
            </a:r>
            <a:r>
              <a:rPr lang="en-US" altLang="zh-TW" sz="2800" smtClean="0"/>
              <a:t>Facebook </a:t>
            </a:r>
            <a:r>
              <a:rPr lang="zh-TW" altLang="en-US" sz="2800" smtClean="0"/>
              <a:t>所開發</a:t>
            </a:r>
          </a:p>
          <a:p>
            <a:r>
              <a:rPr lang="zh-TW" altLang="en-US" sz="2800" smtClean="0"/>
              <a:t>提供跨語言做資料交換的平台</a:t>
            </a:r>
            <a:endParaRPr lang="en-US" altLang="zh-TW" sz="2800" smtClean="0"/>
          </a:p>
          <a:p>
            <a:r>
              <a:rPr lang="zh-TW" altLang="en-US" sz="2800" smtClean="0"/>
              <a:t>你可以用任何 </a:t>
            </a:r>
            <a:r>
              <a:rPr lang="en-US" altLang="zh-TW" sz="2800" smtClean="0"/>
              <a:t>Thrift </a:t>
            </a:r>
            <a:r>
              <a:rPr lang="zh-TW" altLang="en-US" sz="2800" smtClean="0"/>
              <a:t>有支援的語言來存取 </a:t>
            </a:r>
            <a:r>
              <a:rPr lang="en-US" altLang="zh-TW" sz="2800" smtClean="0"/>
              <a:t>HBase</a:t>
            </a:r>
            <a:endParaRPr lang="zh-TW" altLang="en-US" sz="2800" smtClean="0"/>
          </a:p>
          <a:p>
            <a:pPr lvl="1"/>
            <a:r>
              <a:rPr lang="en-US" altLang="zh-TW" sz="2400" smtClean="0"/>
              <a:t>PHP</a:t>
            </a:r>
          </a:p>
          <a:p>
            <a:pPr lvl="1"/>
            <a:r>
              <a:rPr lang="en-US" altLang="zh-TW" sz="2400" smtClean="0"/>
              <a:t>Perl</a:t>
            </a:r>
          </a:p>
          <a:p>
            <a:pPr lvl="1"/>
            <a:r>
              <a:rPr lang="en-US" altLang="zh-TW" sz="2400" smtClean="0"/>
              <a:t>C++</a:t>
            </a:r>
          </a:p>
          <a:p>
            <a:pPr lvl="1"/>
            <a:r>
              <a:rPr lang="en-US" altLang="zh-TW" sz="2400" smtClean="0"/>
              <a:t>Python </a:t>
            </a:r>
          </a:p>
          <a:p>
            <a:pPr lvl="1"/>
            <a:r>
              <a:rPr lang="en-US" altLang="zh-TW" sz="2400" smtClean="0"/>
              <a:t>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61F65D-253E-4DEE-8878-A6ED3FA6D1C6}" type="slidenum">
              <a:rPr lang="zh-TW" altLang="en-US"/>
              <a:pPr>
                <a:defRPr/>
              </a:pPr>
              <a:t>79</a:t>
            </a:fld>
            <a:endParaRPr lang="en-US" altLang="zh-TW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B.1 </a:t>
            </a:r>
            <a:r>
              <a:rPr lang="zh-TW" altLang="en-US" dirty="0" smtClean="0"/>
              <a:t>安裝方法</a:t>
            </a:r>
            <a:endParaRPr lang="en-US" altLang="zh-TW" dirty="0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4802206"/>
          </a:xfrm>
        </p:spPr>
        <p:txBody>
          <a:bodyPr/>
          <a:lstStyle/>
          <a:p>
            <a:r>
              <a:rPr lang="en-US" altLang="zh-TW" dirty="0" smtClean="0"/>
              <a:t>Thrift </a:t>
            </a:r>
            <a:r>
              <a:rPr lang="zh-TW" altLang="en-US" dirty="0" smtClean="0"/>
              <a:t>（</a:t>
            </a:r>
            <a:r>
              <a:rPr lang="en-US" altLang="zh-TW" dirty="0" smtClean="0"/>
              <a:t>0.2 ~ 0.4</a:t>
            </a:r>
            <a:r>
              <a:rPr lang="zh-TW" altLang="en-US" dirty="0" smtClean="0"/>
              <a:t>）</a:t>
            </a:r>
            <a:r>
              <a:rPr lang="en-US" altLang="zh-TW" dirty="0" smtClean="0"/>
              <a:t> + PHP 5 + HBase 0.20</a:t>
            </a:r>
          </a:p>
          <a:p>
            <a:r>
              <a:rPr lang="en-US" altLang="zh-TW" dirty="0" smtClean="0">
                <a:hlinkClick r:id="rId2"/>
              </a:rPr>
              <a:t>http://trac.nchc.org.tw/cloud/wiki/waue/2010/HbaseThrift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請先安裝</a:t>
            </a:r>
            <a:r>
              <a:rPr lang="en-US" altLang="zh-TW" dirty="0" smtClean="0"/>
              <a:t>HBase </a:t>
            </a:r>
            <a:r>
              <a:rPr lang="zh-TW" altLang="en-US" dirty="0" smtClean="0"/>
              <a:t>之後，並用套件安裝工具安裝</a:t>
            </a:r>
            <a:r>
              <a:rPr lang="en-US" altLang="zh-TW" dirty="0" smtClean="0"/>
              <a:t>PHP </a:t>
            </a:r>
            <a:r>
              <a:rPr lang="zh-TW" altLang="en-US" dirty="0" smtClean="0"/>
              <a:t>相關套件，再用此連結內的教材安裝</a:t>
            </a:r>
            <a:r>
              <a:rPr lang="en-US" altLang="zh-TW" dirty="0" smtClean="0"/>
              <a:t>Thrift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188913"/>
            <a:ext cx="8028017" cy="865187"/>
          </a:xfrm>
        </p:spPr>
        <p:txBody>
          <a:bodyPr/>
          <a:lstStyle/>
          <a:p>
            <a:r>
              <a:rPr lang="zh-TW" altLang="en-US" dirty="0" smtClean="0"/>
              <a:t>是否非</a:t>
            </a:r>
            <a:r>
              <a:rPr lang="en-US" altLang="zh-TW" dirty="0" smtClean="0"/>
              <a:t>RDBMS</a:t>
            </a:r>
            <a:r>
              <a:rPr lang="zh-TW" altLang="en-US" dirty="0" smtClean="0"/>
              <a:t>不可？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2.0 </a:t>
            </a:r>
            <a:r>
              <a:rPr lang="zh-TW" altLang="en-US" dirty="0" smtClean="0"/>
              <a:t>網站很多時候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不需要</a:t>
            </a:r>
            <a:r>
              <a:rPr lang="en-US" dirty="0" smtClean="0"/>
              <a:t>transaction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減少</a:t>
            </a:r>
            <a:r>
              <a:rPr lang="en-US" dirty="0" smtClean="0"/>
              <a:t>JOIN </a:t>
            </a:r>
            <a:r>
              <a:rPr lang="zh-TW" altLang="en-US" dirty="0" smtClean="0"/>
              <a:t>次數</a:t>
            </a:r>
            <a:endParaRPr lang="en-US" dirty="0" smtClean="0"/>
          </a:p>
          <a:p>
            <a:pPr lvl="1"/>
            <a:r>
              <a:rPr lang="zh-TW" altLang="en-US" dirty="0" smtClean="0"/>
              <a:t>多次 </a:t>
            </a:r>
            <a:r>
              <a:rPr lang="en-US" dirty="0" smtClean="0"/>
              <a:t>SELECT </a:t>
            </a:r>
            <a:r>
              <a:rPr lang="zh-TW" altLang="en-US" dirty="0" smtClean="0"/>
              <a:t>拉資料</a:t>
            </a:r>
            <a:endParaRPr lang="en-US" altLang="zh-TW" dirty="0" smtClean="0"/>
          </a:p>
          <a:p>
            <a:r>
              <a:rPr lang="zh-TW" altLang="en-US" dirty="0" smtClean="0"/>
              <a:t>一開始寫在一台</a:t>
            </a:r>
            <a:r>
              <a:rPr lang="en-US" altLang="zh-TW" dirty="0" smtClean="0"/>
              <a:t>DB</a:t>
            </a:r>
            <a:r>
              <a:rPr lang="zh-TW" altLang="en-US" dirty="0" smtClean="0"/>
              <a:t>主機的</a:t>
            </a:r>
            <a:r>
              <a:rPr lang="en-US" altLang="zh-TW" dirty="0" smtClean="0"/>
              <a:t>SQL</a:t>
            </a:r>
            <a:r>
              <a:rPr lang="zh-TW" altLang="en-US" dirty="0" smtClean="0"/>
              <a:t>程式無法再套用於後來多台</a:t>
            </a:r>
            <a:r>
              <a:rPr lang="en-US" altLang="zh-TW" dirty="0" smtClean="0"/>
              <a:t>SQL</a:t>
            </a:r>
            <a:r>
              <a:rPr lang="zh-TW" altLang="en-US" dirty="0" smtClean="0"/>
              <a:t>主機的架構上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程式有可能全部重寫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B.2 Thrift </a:t>
            </a:r>
            <a:r>
              <a:rPr lang="zh-TW" altLang="en-US" dirty="0" smtClean="0"/>
              <a:t>的</a:t>
            </a:r>
            <a:r>
              <a:rPr lang="en-US" altLang="zh-TW" dirty="0" smtClean="0"/>
              <a:t>PHP</a:t>
            </a:r>
            <a:r>
              <a:rPr lang="zh-TW" altLang="en-US" dirty="0" smtClean="0"/>
              <a:t>程式碼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hlinkClick r:id="rId2"/>
              </a:rPr>
              <a:t>http://trac.nchc.org.tw/cloud/wiki/waue/2010/HbaseThrift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連線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列出所有</a:t>
            </a:r>
            <a:r>
              <a:rPr lang="en-US" altLang="zh-TW" dirty="0" smtClean="0"/>
              <a:t>table</a:t>
            </a:r>
          </a:p>
          <a:p>
            <a:pPr lvl="1"/>
            <a:r>
              <a:rPr lang="zh-TW" altLang="en-US" dirty="0" smtClean="0"/>
              <a:t>刪除</a:t>
            </a:r>
            <a:r>
              <a:rPr lang="en-US" altLang="zh-TW" dirty="0" smtClean="0"/>
              <a:t>table</a:t>
            </a:r>
          </a:p>
          <a:p>
            <a:pPr lvl="1"/>
            <a:r>
              <a:rPr lang="zh-TW" altLang="en-US" dirty="0" smtClean="0"/>
              <a:t>寫入資料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讀取資料</a:t>
            </a:r>
            <a:endParaRPr lang="en-US" altLang="zh-TW" dirty="0" smtClean="0"/>
          </a:p>
          <a:p>
            <a:pPr lvl="1"/>
            <a:r>
              <a:rPr lang="en-US" altLang="zh-TW" dirty="0" smtClean="0"/>
              <a:t>Scan </a:t>
            </a:r>
            <a:r>
              <a:rPr lang="zh-TW" altLang="en-US" dirty="0" smtClean="0"/>
              <a:t>一整張</a:t>
            </a:r>
            <a:r>
              <a:rPr lang="en-US" altLang="zh-TW" dirty="0" smtClean="0"/>
              <a:t>table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80</a:t>
            </a:fld>
            <a:endParaRPr lang="zh-TW" alt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7772400" cy="928694"/>
          </a:xfrm>
        </p:spPr>
        <p:txBody>
          <a:bodyPr/>
          <a:lstStyle/>
          <a:p>
            <a:pPr algn="l">
              <a:defRPr/>
            </a:pPr>
            <a:r>
              <a:rPr lang="zh-TW" altLang="en-US" sz="4400" dirty="0" smtClean="0"/>
              <a:t>三、 </a:t>
            </a:r>
            <a:r>
              <a:rPr lang="en-US" altLang="zh-TW" sz="4400" dirty="0" smtClean="0"/>
              <a:t>HBase </a:t>
            </a:r>
            <a:r>
              <a:rPr lang="zh-TW" altLang="en-US" sz="4400" dirty="0"/>
              <a:t>程式設計</a:t>
            </a:r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14348" y="2571745"/>
            <a:ext cx="7772400" cy="1357322"/>
          </a:xfrm>
        </p:spPr>
        <p:txBody>
          <a:bodyPr/>
          <a:lstStyle/>
          <a:p>
            <a:pPr>
              <a:defRPr/>
            </a:pPr>
            <a:r>
              <a:rPr kumimoji="0" lang="en-US" altLang="zh-TW" sz="7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3.3</a:t>
            </a:r>
            <a:r>
              <a:rPr lang="zh-TW" altLang="en-US" sz="7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案例演練</a:t>
            </a:r>
            <a:endParaRPr lang="zh-TW" altLang="en-US" sz="7200" b="1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714348" y="4857760"/>
            <a:ext cx="7772400" cy="121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利用一個虛擬的案例來運用之前的程式碼</a:t>
            </a:r>
            <a:endParaRPr lang="zh-TW" altLang="en-US" sz="24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81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19A69-CD7A-411A-A48D-4774DD50F217}" type="slidenum">
              <a:rPr lang="zh-TW" altLang="en-US"/>
              <a:pPr/>
              <a:t>82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FAEC2600-D15A-4A9A-A6FA-6D0045C5933F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82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792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TW" altLang="en-US" dirty="0" smtClean="0"/>
              <a:t>中科餐廳</a:t>
            </a:r>
            <a:r>
              <a:rPr lang="zh-TW" altLang="en-US" dirty="0"/>
              <a:t>開張囉！</a:t>
            </a:r>
          </a:p>
        </p:txBody>
      </p:sp>
      <p:sp>
        <p:nvSpPr>
          <p:cNvPr id="306180" name="Rectangle 9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/>
            <a:r>
              <a:rPr lang="zh-TW" altLang="en-US" dirty="0"/>
              <a:t>故事背景：</a:t>
            </a:r>
          </a:p>
          <a:p>
            <a:pPr lvl="1"/>
            <a:r>
              <a:rPr lang="zh-TW" altLang="en-US" dirty="0" smtClean="0"/>
              <a:t>中科餐城即將</a:t>
            </a:r>
            <a:r>
              <a:rPr lang="zh-TW" altLang="en-US" dirty="0"/>
              <a:t>開張</a:t>
            </a:r>
            <a:r>
              <a:rPr lang="zh-TW" altLang="en-US" dirty="0" smtClean="0"/>
              <a:t>，預估有大批人潮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管理局想統計餐城內所有餐廳的營運狀況</a:t>
            </a:r>
            <a:endParaRPr lang="zh-TW" altLang="en-US" dirty="0"/>
          </a:p>
          <a:p>
            <a:pPr marL="609600" indent="-609600"/>
            <a:r>
              <a:rPr kumimoji="0" lang="zh-TW" altLang="en-US" dirty="0"/>
              <a:t>用傳統資料庫可能：</a:t>
            </a:r>
          </a:p>
          <a:p>
            <a:pPr marL="990600" lvl="1" indent="-533400"/>
            <a:r>
              <a:rPr kumimoji="0" lang="zh-TW" altLang="en-US" dirty="0"/>
              <a:t>大規模資料、同時讀寫，資料分析運算、</a:t>
            </a:r>
            <a:r>
              <a:rPr kumimoji="0" lang="en-US" altLang="zh-TW" dirty="0">
                <a:latin typeface="標楷體"/>
              </a:rPr>
              <a:t>…</a:t>
            </a:r>
            <a:r>
              <a:rPr kumimoji="0" lang="zh-TW" altLang="en-US" dirty="0"/>
              <a:t>（自行發揮）</a:t>
            </a:r>
          </a:p>
          <a:p>
            <a:pPr marL="609600" indent="-609600"/>
            <a:r>
              <a:rPr lang="zh-TW" altLang="en-US" dirty="0"/>
              <a:t>因此員工餐廳將導入</a:t>
            </a:r>
          </a:p>
          <a:p>
            <a:pPr marL="990600" lvl="1" indent="-533400"/>
            <a:r>
              <a:rPr lang="en-US" altLang="zh-TW" dirty="0"/>
              <a:t>HBase</a:t>
            </a:r>
            <a:r>
              <a:rPr lang="zh-TW" altLang="en-US" dirty="0"/>
              <a:t>資料庫存放資料</a:t>
            </a:r>
          </a:p>
          <a:p>
            <a:pPr marL="990600" lvl="1" indent="-533400"/>
            <a:r>
              <a:rPr kumimoji="0" lang="zh-TW" altLang="en-US" dirty="0"/>
              <a:t>透過 </a:t>
            </a:r>
            <a:r>
              <a:rPr kumimoji="0" lang="en-US" altLang="zh-TW" dirty="0"/>
              <a:t>H</a:t>
            </a:r>
            <a:r>
              <a:rPr lang="en-US" altLang="zh-TW" dirty="0"/>
              <a:t>adoop</a:t>
            </a:r>
            <a:r>
              <a:rPr lang="zh-TW" altLang="en-US" dirty="0"/>
              <a:t>進行</a:t>
            </a:r>
            <a:r>
              <a:rPr lang="en-US" altLang="zh-TW" dirty="0"/>
              <a:t>Map Reduce</a:t>
            </a:r>
            <a:r>
              <a:rPr lang="zh-TW" altLang="en-US" dirty="0"/>
              <a:t>分析運算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EFEABD-EE7F-4D04-B16D-FD27174A6DF9}" type="slidenum">
              <a:rPr lang="zh-TW" altLang="en-US"/>
              <a:pPr/>
              <a:t>83</a:t>
            </a:fld>
            <a:endParaRPr lang="en-US" altLang="zh-TW"/>
          </a:p>
        </p:txBody>
      </p:sp>
      <p:sp>
        <p:nvSpPr>
          <p:cNvPr id="83" name="投影片編號版面配置區 5"/>
          <p:cNvSpPr txBox="1">
            <a:spLocks noGrp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3FDC63D-592F-4ABB-AF42-E2C9A4330884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83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3.3.1</a:t>
            </a:r>
            <a:r>
              <a:rPr kumimoji="0" lang="en-US" altLang="zh-TW" dirty="0"/>
              <a:t>. </a:t>
            </a:r>
            <a:r>
              <a:rPr kumimoji="0" lang="zh-TW" altLang="en-US" dirty="0"/>
              <a:t>建立</a:t>
            </a:r>
            <a:r>
              <a:rPr lang="zh-TW" altLang="en-US" dirty="0"/>
              <a:t>商店資料</a:t>
            </a:r>
          </a:p>
        </p:txBody>
      </p:sp>
      <p:graphicFrame>
        <p:nvGraphicFramePr>
          <p:cNvPr id="100470" name="Group 118"/>
          <p:cNvGraphicFramePr>
            <a:graphicFrameLocks noGrp="1"/>
          </p:cNvGraphicFramePr>
          <p:nvPr>
            <p:ph idx="4294967295"/>
          </p:nvPr>
        </p:nvGraphicFramePr>
        <p:xfrm>
          <a:off x="179388" y="3213100"/>
          <a:ext cx="8642350" cy="3615690"/>
        </p:xfrm>
        <a:graphic>
          <a:graphicData uri="http://schemas.openxmlformats.org/drawingml/2006/table">
            <a:tbl>
              <a:tblPr/>
              <a:tblGrid>
                <a:gridCol w="720725"/>
                <a:gridCol w="1584325"/>
                <a:gridCol w="863600"/>
                <a:gridCol w="684212"/>
                <a:gridCol w="684213"/>
                <a:gridCol w="684212"/>
                <a:gridCol w="684213"/>
                <a:gridCol w="684212"/>
                <a:gridCol w="684213"/>
                <a:gridCol w="684212"/>
                <a:gridCol w="684213"/>
              </a:tblGrid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Detail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Products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Turnover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Name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Locate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GunLong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T02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ESing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T03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SunDon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T04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StarBucks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07283" name="Text Box 93"/>
          <p:cNvSpPr txBox="1">
            <a:spLocks noChangeArrowheads="1"/>
          </p:cNvSpPr>
          <p:nvPr/>
        </p:nvSpPr>
        <p:spPr bwMode="auto">
          <a:xfrm>
            <a:off x="539750" y="981075"/>
            <a:ext cx="8280400" cy="193899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假設：目前有四間商店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進駐</a:t>
            </a:r>
            <a:r>
              <a:rPr lang="zh-TW" altLang="en-US" sz="2400" dirty="0" smtClean="0"/>
              <a:t>中科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餐廳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，分別為位在</a:t>
            </a:r>
            <a:br>
              <a:rPr lang="zh-TW" altLang="en-US" sz="2400" dirty="0">
                <a:latin typeface="標楷體" pitchFamily="65" charset="-120"/>
                <a:ea typeface="標楷體" pitchFamily="65" charset="-120"/>
              </a:rPr>
            </a:b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第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區的</a:t>
            </a:r>
            <a:r>
              <a:rPr lang="en-US" altLang="zh-TW" sz="2400" dirty="0" err="1">
                <a:latin typeface="標楷體" pitchFamily="65" charset="-120"/>
                <a:ea typeface="標楷體" pitchFamily="65" charset="-120"/>
              </a:rPr>
              <a:t>GunLong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，品項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項單價為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&lt;20,40,30,50&gt;</a:t>
            </a:r>
            <a:br>
              <a:rPr lang="en-US" altLang="zh-TW" sz="2400" dirty="0">
                <a:latin typeface="標楷體" pitchFamily="65" charset="-120"/>
                <a:ea typeface="標楷體" pitchFamily="65" charset="-120"/>
              </a:rPr>
            </a:b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第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區的</a:t>
            </a:r>
            <a:r>
              <a:rPr lang="en-US" altLang="zh-TW" sz="2400" dirty="0" err="1">
                <a:latin typeface="標楷體" pitchFamily="65" charset="-120"/>
                <a:ea typeface="標楷體" pitchFamily="65" charset="-120"/>
              </a:rPr>
              <a:t>ESing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品項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項單價為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&lt;50&gt; </a:t>
            </a:r>
            <a:br>
              <a:rPr lang="en-US" altLang="zh-TW" sz="2400" dirty="0">
                <a:latin typeface="標楷體" pitchFamily="65" charset="-120"/>
                <a:ea typeface="標楷體" pitchFamily="65" charset="-120"/>
              </a:rPr>
            </a:b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第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3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區的</a:t>
            </a:r>
            <a:r>
              <a:rPr lang="en-US" altLang="zh-TW" sz="2400" dirty="0" err="1">
                <a:latin typeface="標楷體" pitchFamily="65" charset="-120"/>
                <a:ea typeface="標楷體" pitchFamily="65" charset="-120"/>
              </a:rPr>
              <a:t>SunDon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品項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項單價為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&lt;40,30&gt; </a:t>
            </a:r>
            <a:br>
              <a:rPr lang="en-US" altLang="zh-TW" sz="2400" dirty="0">
                <a:latin typeface="標楷體" pitchFamily="65" charset="-120"/>
                <a:ea typeface="標楷體" pitchFamily="65" charset="-120"/>
              </a:rPr>
            </a:b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第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區的</a:t>
            </a:r>
            <a:r>
              <a:rPr lang="en-US" altLang="zh-TW" sz="2400" dirty="0" err="1">
                <a:latin typeface="標楷體" pitchFamily="65" charset="-120"/>
                <a:ea typeface="標楷體" pitchFamily="65" charset="-120"/>
              </a:rPr>
              <a:t>StarBucks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品項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3</a:t>
            </a:r>
            <a:r>
              <a:rPr lang="zh-TW" altLang="en-US" sz="2400" dirty="0">
                <a:latin typeface="標楷體" pitchFamily="65" charset="-120"/>
                <a:ea typeface="標楷體" pitchFamily="65" charset="-120"/>
              </a:rPr>
              <a:t>項單價為</a:t>
            </a:r>
            <a:r>
              <a:rPr lang="en-US" altLang="zh-TW" sz="2400" dirty="0">
                <a:latin typeface="標楷體" pitchFamily="65" charset="-120"/>
                <a:ea typeface="標楷體" pitchFamily="65" charset="-120"/>
              </a:rPr>
              <a:t>&lt;50,50,20&gt; 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9AC52A-4968-462A-8187-422B387013BD}" type="slidenum">
              <a:rPr lang="zh-TW" altLang="en-US"/>
              <a:pPr/>
              <a:t>84</a:t>
            </a:fld>
            <a:endParaRPr lang="en-US" altLang="zh-TW"/>
          </a:p>
        </p:txBody>
      </p:sp>
      <p:sp>
        <p:nvSpPr>
          <p:cNvPr id="5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27DA9736-5BF6-450E-A483-8189666CBB38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84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1.a </a:t>
            </a:r>
            <a:r>
              <a:rPr lang="zh-TW" altLang="en-US" dirty="0"/>
              <a:t>建立初始</a:t>
            </a:r>
            <a:r>
              <a:rPr lang="en-US" altLang="zh-TW" dirty="0" err="1"/>
              <a:t>HTable</a:t>
            </a:r>
            <a:endParaRPr lang="en-US" altLang="zh-TW" dirty="0"/>
          </a:p>
        </p:txBody>
      </p:sp>
      <p:sp>
        <p:nvSpPr>
          <p:cNvPr id="308228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341438"/>
            <a:ext cx="7772400" cy="5183187"/>
          </a:xfrm>
          <a:solidFill>
            <a:schemeClr val="bg1"/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public void createHBaseTable(String tablename, String[] family)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throws IOException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HTableDescriptor htd = new HTableDescriptor(tablename);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for (String fa : family)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htd.addFamily(new HColumnDescriptor(fa));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HBaseConfiguration config = new HBaseConfiguration();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HBaseAdmin admin = new HBaseAdmin(config);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if (admin.tableExists(tablename))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System.out.println("Table: " + tablename + "Existed.");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} else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System.out.println("create new table: " + tablename);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altLang="zh-TW" sz="180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admin.createTable(htd);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}</a:t>
            </a:r>
          </a:p>
        </p:txBody>
      </p:sp>
      <p:sp>
        <p:nvSpPr>
          <p:cNvPr id="308229" name="Text Box 4"/>
          <p:cNvSpPr txBox="1">
            <a:spLocks noChangeArrowheads="1"/>
          </p:cNvSpPr>
          <p:nvPr/>
        </p:nvSpPr>
        <p:spPr bwMode="auto">
          <a:xfrm>
            <a:off x="7596188" y="908050"/>
            <a:ext cx="15478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EDC12B-D393-4B08-B60E-4D5FD128F01A}" type="slidenum">
              <a:rPr lang="zh-TW" altLang="en-US"/>
              <a:pPr/>
              <a:t>85</a:t>
            </a:fld>
            <a:endParaRPr lang="en-US" altLang="zh-TW"/>
          </a:p>
        </p:txBody>
      </p:sp>
      <p:sp>
        <p:nvSpPr>
          <p:cNvPr id="35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43628E8A-0535-4EC1-AAE7-DF907DD8CE14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85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1.a</a:t>
            </a:r>
            <a:r>
              <a:rPr lang="zh-TW" altLang="en-US" dirty="0" smtClean="0"/>
              <a:t> </a:t>
            </a:r>
            <a:r>
              <a:rPr lang="zh-TW" altLang="en-US" dirty="0"/>
              <a:t>執行結果</a:t>
            </a:r>
          </a:p>
        </p:txBody>
      </p:sp>
      <p:graphicFrame>
        <p:nvGraphicFramePr>
          <p:cNvPr id="183482" name="Group 186"/>
          <p:cNvGraphicFramePr>
            <a:graphicFrameLocks noGrp="1"/>
          </p:cNvGraphicFramePr>
          <p:nvPr>
            <p:ph sz="half" idx="4294967295"/>
          </p:nvPr>
        </p:nvGraphicFramePr>
        <p:xfrm>
          <a:off x="539750" y="3213100"/>
          <a:ext cx="7891463" cy="2882902"/>
        </p:xfrm>
        <a:graphic>
          <a:graphicData uri="http://schemas.openxmlformats.org/drawingml/2006/table">
            <a:tbl>
              <a:tblPr/>
              <a:tblGrid>
                <a:gridCol w="2160588"/>
                <a:gridCol w="1655762"/>
                <a:gridCol w="2087563"/>
                <a:gridCol w="1987550"/>
              </a:tblGrid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Family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Detail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Products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Turnover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Qualifier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…</a:t>
                      </a:r>
                      <a:endParaRPr kumimoji="1" lang="en-US" altLang="zh-TW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…</a:t>
                      </a:r>
                      <a:endParaRPr kumimoji="1" lang="en-US" altLang="zh-TW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…</a:t>
                      </a:r>
                      <a:endParaRPr kumimoji="1" lang="en-US" altLang="zh-TW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Row1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value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Row2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Row3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標楷體"/>
                          <a:ea typeface="標楷體" pitchFamily="65" charset="-120"/>
                        </a:rPr>
                        <a:t>…</a:t>
                      </a:r>
                      <a:endParaRPr kumimoji="1" lang="en-US" altLang="zh-TW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9283" name="Text Box 106"/>
          <p:cNvSpPr txBox="1">
            <a:spLocks noChangeArrowheads="1"/>
          </p:cNvSpPr>
          <p:nvPr/>
        </p:nvSpPr>
        <p:spPr bwMode="auto">
          <a:xfrm>
            <a:off x="179388" y="2636838"/>
            <a:ext cx="2160587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 dirty="0">
                <a:latin typeface="Times New Roman" pitchFamily="18" charset="0"/>
              </a:rPr>
              <a:t>Table: </a:t>
            </a:r>
            <a:r>
              <a:rPr lang="en-US" altLang="zh-TW" sz="2400" dirty="0" smtClean="0">
                <a:latin typeface="Times New Roman" pitchFamily="18" charset="0"/>
              </a:rPr>
              <a:t>TCRC</a:t>
            </a:r>
            <a:endParaRPr lang="en-US" altLang="zh-TW" sz="2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8F13FB-5BAF-4419-A0A9-09065875FD79}" type="slidenum">
              <a:rPr lang="zh-TW" altLang="en-US"/>
              <a:pPr/>
              <a:t>86</a:t>
            </a:fld>
            <a:endParaRPr lang="en-US" altLang="zh-TW"/>
          </a:p>
        </p:txBody>
      </p:sp>
      <p:sp>
        <p:nvSpPr>
          <p:cNvPr id="5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655A5A2-2DB8-4E15-B58C-ACFA1F658A6B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86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188913"/>
            <a:ext cx="8572560" cy="865187"/>
          </a:xfrm>
        </p:spPr>
        <p:txBody>
          <a:bodyPr/>
          <a:lstStyle/>
          <a:p>
            <a:r>
              <a:rPr kumimoji="0" lang="en-US" altLang="zh-TW" sz="4000" dirty="0" smtClean="0"/>
              <a:t>3.3.</a:t>
            </a:r>
            <a:r>
              <a:rPr lang="en-US" altLang="zh-TW" sz="4000" dirty="0" smtClean="0"/>
              <a:t>1.b</a:t>
            </a:r>
            <a:r>
              <a:rPr lang="zh-TW" altLang="en-US" sz="4000" dirty="0" smtClean="0"/>
              <a:t> </a:t>
            </a:r>
            <a:r>
              <a:rPr lang="zh-TW" altLang="en-US" sz="4000" dirty="0"/>
              <a:t>用讀檔方式把資料匯入</a:t>
            </a:r>
            <a:r>
              <a:rPr lang="en-US" altLang="zh-TW" sz="4000" dirty="0" err="1"/>
              <a:t>HTable</a:t>
            </a:r>
            <a:endParaRPr lang="en-US" altLang="zh-TW" sz="4000" dirty="0"/>
          </a:p>
        </p:txBody>
      </p:sp>
      <p:sp>
        <p:nvSpPr>
          <p:cNvPr id="31027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52513"/>
            <a:ext cx="8713788" cy="5805487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void loadFile2HBase(String file_in, String table_name) throws IOException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BufferedReader fi = new BufferedReader(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	new FileReader(new File(file_in)));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String line;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while ((line = fi.readLine()) != null)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String[] str = line.split(";");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int length = str.length;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PutData.putData(table_name, str[0].trim(), "Detail", "Name", str[1]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		.trim());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PutData.putData(table_name, str[0].trim(), "Detail", "Locate",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		str[2].trim());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for (int i = 3; i &lt; length; i++)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	PutData.putData(table_name, str[0], "Products", "P" + (i - 2),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			str[i]);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	System.out.println();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fi.close();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/>
              <a:t>}</a:t>
            </a:r>
            <a:endParaRPr lang="zh-TW" altLang="en-US" sz="1800"/>
          </a:p>
        </p:txBody>
      </p:sp>
      <p:sp>
        <p:nvSpPr>
          <p:cNvPr id="310277" name="Text Box 4"/>
          <p:cNvSpPr txBox="1">
            <a:spLocks noChangeArrowheads="1"/>
          </p:cNvSpPr>
          <p:nvPr/>
        </p:nvSpPr>
        <p:spPr bwMode="auto">
          <a:xfrm>
            <a:off x="7596188" y="692150"/>
            <a:ext cx="1547812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</a:t>
            </a:r>
            <a:r>
              <a:rPr lang="zh-TW" altLang="en-US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7CDC39-DA7F-4772-8FCB-3B6163A5CE17}" type="slidenum">
              <a:rPr lang="zh-TW" altLang="en-US"/>
              <a:pPr/>
              <a:t>87</a:t>
            </a:fld>
            <a:endParaRPr lang="en-US" altLang="zh-TW"/>
          </a:p>
        </p:txBody>
      </p:sp>
      <p:sp>
        <p:nvSpPr>
          <p:cNvPr id="64" name="投影片編號版面配置區 5"/>
          <p:cNvSpPr txBox="1">
            <a:spLocks noGrp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E10939C-FE19-4955-9D18-74B10E93B0E5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87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1.b</a:t>
            </a:r>
            <a:r>
              <a:rPr lang="zh-TW" altLang="en-US" dirty="0" smtClean="0"/>
              <a:t> </a:t>
            </a:r>
            <a:r>
              <a:rPr lang="zh-TW" altLang="en-US" dirty="0"/>
              <a:t>執行結果</a:t>
            </a:r>
          </a:p>
        </p:txBody>
      </p:sp>
      <p:graphicFrame>
        <p:nvGraphicFramePr>
          <p:cNvPr id="189794" name="Group 354"/>
          <p:cNvGraphicFramePr>
            <a:graphicFrameLocks noGrp="1"/>
          </p:cNvGraphicFramePr>
          <p:nvPr>
            <p:ph idx="4294967295"/>
          </p:nvPr>
        </p:nvGraphicFramePr>
        <p:xfrm>
          <a:off x="395288" y="1341438"/>
          <a:ext cx="8062912" cy="4815842"/>
        </p:xfrm>
        <a:graphic>
          <a:graphicData uri="http://schemas.openxmlformats.org/drawingml/2006/table">
            <a:tbl>
              <a:tblPr/>
              <a:tblGrid>
                <a:gridCol w="863600"/>
                <a:gridCol w="1584325"/>
                <a:gridCol w="692150"/>
                <a:gridCol w="615950"/>
                <a:gridCol w="614362"/>
                <a:gridCol w="615950"/>
                <a:gridCol w="615950"/>
                <a:gridCol w="2460625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Detail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Products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Turnover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Name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Locate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GunLong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T02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ESing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T03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SunDon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T04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StarBucks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52D6EE-7C1A-49B8-B4A3-ADD942A277B4}" type="slidenum">
              <a:rPr lang="zh-TW" altLang="en-US"/>
              <a:pPr/>
              <a:t>88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B38947D-B0E8-4301-801B-D6F7A7398C27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88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71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1</a:t>
            </a:r>
            <a:r>
              <a:rPr lang="en-US" altLang="zh-TW" dirty="0"/>
              <a:t>. </a:t>
            </a:r>
            <a:r>
              <a:rPr lang="zh-TW" altLang="en-US" dirty="0"/>
              <a:t>螢幕輸出結果</a:t>
            </a:r>
          </a:p>
        </p:txBody>
      </p:sp>
      <p:sp>
        <p:nvSpPr>
          <p:cNvPr id="3123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124075" y="1125538"/>
            <a:ext cx="4608513" cy="5400675"/>
          </a:xfrm>
          <a:solidFill>
            <a:srgbClr val="DDDDDD"/>
          </a:solidFill>
          <a:ln w="28575">
            <a:solidFill>
              <a:srgbClr val="000000"/>
            </a:solidFill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create new table: </a:t>
            </a:r>
            <a:r>
              <a:rPr lang="en-US" altLang="zh-TW" sz="1400" b="1" dirty="0" err="1" smtClean="0"/>
              <a:t>tcrc</a:t>
            </a: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</a:t>
            </a:r>
            <a:r>
              <a:rPr lang="en-US" altLang="zh-TW" sz="1400" b="1" dirty="0" err="1"/>
              <a:t>GunLong</a:t>
            </a:r>
            <a:r>
              <a:rPr lang="en-US" altLang="zh-TW" sz="1400" b="1" dirty="0"/>
              <a:t>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 err="1"/>
              <a:t>Detail:Name</a:t>
            </a: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:"01"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 err="1"/>
              <a:t>Detail:Locate</a:t>
            </a: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:"20"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Products:P1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:"40"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Products:P2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:"30"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Products:P3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:"50"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Products:P4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</a:t>
            </a:r>
            <a:r>
              <a:rPr lang="en-US" altLang="zh-TW" sz="1400" b="1" dirty="0" err="1"/>
              <a:t>Esing</a:t>
            </a:r>
            <a:r>
              <a:rPr lang="en-US" altLang="zh-TW" sz="1400" b="1" dirty="0"/>
              <a:t>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 err="1"/>
              <a:t>Detail:Name</a:t>
            </a: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:"02"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 err="1"/>
              <a:t>Detail:Locate</a:t>
            </a: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:"50"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Products:P1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</a:t>
            </a:r>
            <a:r>
              <a:rPr lang="en-US" altLang="zh-TW" sz="1400" b="1" dirty="0" err="1"/>
              <a:t>SunDon</a:t>
            </a:r>
            <a:r>
              <a:rPr lang="en-US" altLang="zh-TW" sz="1400" b="1" dirty="0"/>
              <a:t>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 err="1"/>
              <a:t>Detail:Name</a:t>
            </a: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:"03"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 err="1"/>
              <a:t>Detail:Locate</a:t>
            </a: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:"40"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Products:P1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:"30"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Products:P2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</a:t>
            </a:r>
            <a:r>
              <a:rPr lang="en-US" altLang="zh-TW" sz="1400" b="1" dirty="0" err="1"/>
              <a:t>StarBucks</a:t>
            </a:r>
            <a:r>
              <a:rPr lang="en-US" altLang="zh-TW" sz="1400" b="1" dirty="0"/>
              <a:t>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 err="1"/>
              <a:t>Detail:Name</a:t>
            </a: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:"04"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 err="1"/>
              <a:t>Detail:Locate</a:t>
            </a:r>
            <a:endParaRPr lang="en-US" altLang="zh-TW" sz="14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:"50"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Products:P1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:"50"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Products:P2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Put data :"20" to Table: </a:t>
            </a:r>
            <a:r>
              <a:rPr lang="en-US" altLang="zh-TW" sz="1400" b="1" dirty="0" err="1" smtClean="0"/>
              <a:t>tcrc's</a:t>
            </a:r>
            <a:r>
              <a:rPr lang="en-US" altLang="zh-TW" sz="1400" b="1" dirty="0" smtClean="0"/>
              <a:t> </a:t>
            </a:r>
            <a:r>
              <a:rPr lang="en-US" altLang="zh-TW" sz="1400" b="1" dirty="0"/>
              <a:t>Products:P3</a:t>
            </a:r>
            <a:endParaRPr lang="zh-TW" altLang="en-US" sz="1400" b="1" dirty="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502EFB-A2FB-4830-84A2-6F5F649EFBE5}" type="slidenum">
              <a:rPr lang="zh-TW" altLang="en-US"/>
              <a:pPr/>
              <a:t>89</a:t>
            </a:fld>
            <a:endParaRPr lang="en-US" altLang="zh-TW"/>
          </a:p>
        </p:txBody>
      </p:sp>
      <p:sp>
        <p:nvSpPr>
          <p:cNvPr id="5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11ABCD0-3826-4ED3-8B6D-8D14770FE00B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89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2" y="188913"/>
            <a:ext cx="8102629" cy="865187"/>
          </a:xfrm>
        </p:spPr>
        <p:txBody>
          <a:bodyPr/>
          <a:lstStyle/>
          <a:p>
            <a:r>
              <a:rPr kumimoji="0" lang="en-US" altLang="zh-TW" sz="4000" dirty="0" smtClean="0"/>
              <a:t>3.3.</a:t>
            </a:r>
            <a:r>
              <a:rPr lang="en-US" altLang="zh-TW" sz="4000" dirty="0" smtClean="0"/>
              <a:t>2 </a:t>
            </a:r>
            <a:r>
              <a:rPr lang="zh-TW" altLang="en-US" sz="4000" dirty="0"/>
              <a:t>計算單月每個品項的購買次數</a:t>
            </a:r>
          </a:p>
        </p:txBody>
      </p:sp>
      <p:sp>
        <p:nvSpPr>
          <p:cNvPr id="31334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484313"/>
            <a:ext cx="4752975" cy="4383087"/>
          </a:xfrm>
        </p:spPr>
        <p:txBody>
          <a:bodyPr/>
          <a:lstStyle/>
          <a:p>
            <a:pPr marL="609600" indent="-609600"/>
            <a:r>
              <a:rPr lang="zh-TW" altLang="en-US"/>
              <a:t>刷卡購餐的系統將每人每次購餐紀錄成檔案，格式如右</a:t>
            </a:r>
          </a:p>
          <a:p>
            <a:pPr marL="609600" indent="-609600"/>
            <a:r>
              <a:rPr kumimoji="0" lang="zh-TW" altLang="en-US"/>
              <a:t>讀紀錄檔並統計</a:t>
            </a:r>
            <a:r>
              <a:rPr lang="zh-TW" altLang="en-US"/>
              <a:t>每天每個品項的消費次數</a:t>
            </a:r>
          </a:p>
          <a:p>
            <a:pPr marL="990600" lvl="1" indent="-533400"/>
            <a:r>
              <a:rPr lang="zh-TW" altLang="en-US"/>
              <a:t>將檔案上傳至</a:t>
            </a:r>
            <a:r>
              <a:rPr lang="en-US" altLang="zh-TW"/>
              <a:t>hdfs</a:t>
            </a:r>
          </a:p>
          <a:p>
            <a:pPr marL="990600" lvl="1" indent="-533400"/>
            <a:r>
              <a:rPr lang="zh-TW" altLang="en-US"/>
              <a:t>使用</a:t>
            </a:r>
            <a:r>
              <a:rPr lang="en-US" altLang="zh-TW"/>
              <a:t>Hadoop</a:t>
            </a:r>
            <a:r>
              <a:rPr lang="zh-TW" altLang="en-US"/>
              <a:t>運算</a:t>
            </a:r>
          </a:p>
          <a:p>
            <a:pPr marL="609600" indent="-609600"/>
            <a:r>
              <a:rPr lang="zh-TW" altLang="en-US"/>
              <a:t>計算完後寫入</a:t>
            </a:r>
            <a:r>
              <a:rPr lang="en-US" altLang="zh-TW"/>
              <a:t>HBase</a:t>
            </a:r>
          </a:p>
          <a:p>
            <a:pPr marL="990600" lvl="1" indent="-533400"/>
            <a:r>
              <a:rPr lang="en-US" altLang="zh-TW"/>
              <a:t>Turnover:P1,P2,P3,P4</a:t>
            </a:r>
            <a:endParaRPr lang="zh-TW" altLang="en-US"/>
          </a:p>
        </p:txBody>
      </p:sp>
      <p:sp>
        <p:nvSpPr>
          <p:cNvPr id="313349" name="Text Box 4"/>
          <p:cNvSpPr txBox="1">
            <a:spLocks noChangeArrowheads="1"/>
          </p:cNvSpPr>
          <p:nvPr/>
        </p:nvSpPr>
        <p:spPr bwMode="auto">
          <a:xfrm>
            <a:off x="5508625" y="1700213"/>
            <a:ext cx="2808288" cy="3579812"/>
          </a:xfrm>
          <a:prstGeom prst="rect">
            <a:avLst/>
          </a:prstGeom>
          <a:noFill/>
          <a:ln w="19050" algn="ctr">
            <a:solidFill>
              <a:srgbClr val="00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>
                <a:latin typeface="Times New Roman" pitchFamily="18" charset="0"/>
              </a:rPr>
              <a:t>waue:T01:P1:xx jazz:T01:P2:xxx</a:t>
            </a:r>
            <a:br>
              <a:rPr lang="en-US" altLang="zh-TW" sz="2400">
                <a:latin typeface="Times New Roman" pitchFamily="18" charset="0"/>
              </a:rPr>
            </a:br>
            <a:r>
              <a:rPr lang="en-US" altLang="zh-TW" sz="2400">
                <a:latin typeface="Times New Roman" pitchFamily="18" charset="0"/>
              </a:rPr>
              <a:t> lia:T01:P3:xxxx </a:t>
            </a:r>
            <a:br>
              <a:rPr lang="en-US" altLang="zh-TW" sz="2400">
                <a:latin typeface="Times New Roman" pitchFamily="18" charset="0"/>
              </a:rPr>
            </a:br>
            <a:r>
              <a:rPr lang="en-US" altLang="zh-TW" sz="2400">
                <a:latin typeface="Times New Roman" pitchFamily="18" charset="0"/>
              </a:rPr>
              <a:t> hung:T02:P1:xx lia:T04:P1:xxxx</a:t>
            </a:r>
            <a:br>
              <a:rPr lang="en-US" altLang="zh-TW" sz="2400">
                <a:latin typeface="Times New Roman" pitchFamily="18" charset="0"/>
              </a:rPr>
            </a:br>
            <a:r>
              <a:rPr lang="en-US" altLang="zh-TW" sz="2400">
                <a:latin typeface="Times New Roman" pitchFamily="18" charset="0"/>
              </a:rPr>
              <a:t> lia:T04:P1:xxxx </a:t>
            </a:r>
            <a:br>
              <a:rPr lang="en-US" altLang="zh-TW" sz="2400">
                <a:latin typeface="Times New Roman" pitchFamily="18" charset="0"/>
              </a:rPr>
            </a:br>
            <a:r>
              <a:rPr lang="en-US" altLang="zh-TW" sz="2400">
                <a:latin typeface="Times New Roman" pitchFamily="18" charset="0"/>
              </a:rPr>
              <a:t> hung:T04:P3:xx</a:t>
            </a:r>
            <a:br>
              <a:rPr lang="en-US" altLang="zh-TW" sz="2400">
                <a:latin typeface="Times New Roman" pitchFamily="18" charset="0"/>
              </a:rPr>
            </a:br>
            <a:r>
              <a:rPr lang="en-US" altLang="zh-TW" sz="2400">
                <a:latin typeface="Times New Roman" pitchFamily="18" charset="0"/>
              </a:rPr>
              <a:t>hung:T04:P2:xx</a:t>
            </a:r>
          </a:p>
          <a:p>
            <a:pPr algn="ctr">
              <a:spcBef>
                <a:spcPct val="50000"/>
              </a:spcBef>
            </a:pPr>
            <a:r>
              <a:rPr kumimoji="0" lang="en-US" altLang="zh-TW" sz="2400">
                <a:latin typeface="Times New Roman" pitchFamily="18" charset="0"/>
              </a:rPr>
              <a:t>……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將</a:t>
            </a:r>
            <a:r>
              <a:rPr lang="en-US" altLang="zh-TW" dirty="0" smtClean="0"/>
              <a:t>RDBMS</a:t>
            </a:r>
            <a:r>
              <a:rPr lang="zh-TW" altLang="en-US" dirty="0" smtClean="0"/>
              <a:t>簡化吧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42910" y="1214422"/>
            <a:ext cx="7772400" cy="5302272"/>
          </a:xfrm>
        </p:spPr>
        <p:txBody>
          <a:bodyPr/>
          <a:lstStyle/>
          <a:p>
            <a:r>
              <a:rPr lang="en-US" altLang="zh-TW" dirty="0" smtClean="0"/>
              <a:t>RDBMS -&gt; </a:t>
            </a:r>
            <a:r>
              <a:rPr lang="en-US" dirty="0" smtClean="0"/>
              <a:t>key-value </a:t>
            </a:r>
            <a:r>
              <a:rPr lang="en-US" dirty="0" err="1" smtClean="0"/>
              <a:t>DataBase</a:t>
            </a:r>
            <a:r>
              <a:rPr lang="en-US" dirty="0" smtClean="0"/>
              <a:t> </a:t>
            </a:r>
          </a:p>
          <a:p>
            <a:pPr lvl="1"/>
            <a:r>
              <a:rPr lang="zh-TW" altLang="en-US" dirty="0" smtClean="0"/>
              <a:t>簡化掉不需要的功能，到只剩下</a:t>
            </a:r>
            <a:r>
              <a:rPr lang="en-US" altLang="zh-TW" dirty="0" smtClean="0"/>
              <a:t>key-value </a:t>
            </a:r>
            <a:r>
              <a:rPr lang="zh-TW" altLang="en-US" dirty="0" smtClean="0"/>
              <a:t>的架構</a:t>
            </a:r>
            <a:endParaRPr lang="en-US" altLang="zh-TW" dirty="0" smtClean="0"/>
          </a:p>
          <a:p>
            <a:pPr lvl="2"/>
            <a:r>
              <a:rPr lang="en-US" dirty="0" smtClean="0"/>
              <a:t>GET(key)</a:t>
            </a:r>
          </a:p>
          <a:p>
            <a:pPr lvl="2"/>
            <a:r>
              <a:rPr lang="en-US" dirty="0" smtClean="0"/>
              <a:t>SET(key, value)</a:t>
            </a:r>
          </a:p>
          <a:p>
            <a:pPr lvl="2"/>
            <a:r>
              <a:rPr lang="en-US" dirty="0" smtClean="0"/>
              <a:t>DELETE(key)</a:t>
            </a:r>
          </a:p>
          <a:p>
            <a:r>
              <a:rPr lang="zh-TW" altLang="en-US" dirty="0" smtClean="0"/>
              <a:t>類似 </a:t>
            </a:r>
            <a:r>
              <a:rPr lang="en-US" dirty="0" smtClean="0"/>
              <a:t>Excel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E53D02-C356-4447-AE9F-5EC39681058D}" type="slidenum">
              <a:rPr lang="zh-TW" altLang="en-US"/>
              <a:pPr/>
              <a:t>90</a:t>
            </a:fld>
            <a:endParaRPr lang="en-US" altLang="zh-TW"/>
          </a:p>
        </p:txBody>
      </p:sp>
      <p:sp>
        <p:nvSpPr>
          <p:cNvPr id="7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2E8C7D7-22CD-4F0E-80F2-86B7459E7EFF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90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sz="3600" dirty="0" smtClean="0"/>
              <a:t>3.3.</a:t>
            </a:r>
            <a:r>
              <a:rPr lang="en-US" altLang="zh-TW" sz="3600" dirty="0" smtClean="0"/>
              <a:t>2</a:t>
            </a:r>
            <a:r>
              <a:rPr lang="en-US" altLang="zh-TW" sz="3600" dirty="0"/>
              <a:t>. </a:t>
            </a:r>
            <a:r>
              <a:rPr lang="zh-TW" altLang="en-US" sz="3600" dirty="0"/>
              <a:t>用</a:t>
            </a:r>
            <a:r>
              <a:rPr lang="en-US" altLang="zh-TW" sz="3600" dirty="0"/>
              <a:t>Hadoop</a:t>
            </a:r>
            <a:r>
              <a:rPr lang="zh-TW" altLang="en-US" sz="3600" dirty="0"/>
              <a:t>的</a:t>
            </a:r>
            <a:r>
              <a:rPr lang="en-US" altLang="zh-TW" sz="3600" dirty="0"/>
              <a:t>Map Reduce</a:t>
            </a:r>
            <a:r>
              <a:rPr lang="zh-TW" altLang="en-US" sz="3600" dirty="0"/>
              <a:t>運算並把結果匯入</a:t>
            </a:r>
            <a:r>
              <a:rPr lang="en-US" altLang="zh-TW" sz="3600" dirty="0" err="1"/>
              <a:t>HTable</a:t>
            </a:r>
            <a:endParaRPr lang="en-US" altLang="zh-TW" sz="3600" dirty="0"/>
          </a:p>
        </p:txBody>
      </p:sp>
      <p:sp>
        <p:nvSpPr>
          <p:cNvPr id="314372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1700213"/>
            <a:ext cx="3671887" cy="5040312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b="1" dirty="0"/>
              <a:t>public class </a:t>
            </a:r>
            <a:r>
              <a:rPr lang="en-US" altLang="zh-TW" sz="1600" b="1" dirty="0" smtClean="0"/>
              <a:t>tcrc2Count </a:t>
            </a:r>
            <a:r>
              <a:rPr lang="en-US" altLang="zh-TW" sz="1600" b="1" dirty="0"/>
              <a:t>{</a:t>
            </a:r>
            <a:endParaRPr lang="en-US" altLang="zh-TW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public static class </a:t>
            </a:r>
            <a:r>
              <a:rPr lang="en-US" altLang="zh-TW" sz="1600" dirty="0" err="1"/>
              <a:t>HtMap</a:t>
            </a:r>
            <a:r>
              <a:rPr lang="en-US" altLang="zh-TW" sz="1600" dirty="0"/>
              <a:t> extends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	</a:t>
            </a:r>
            <a:r>
              <a:rPr lang="en-US" altLang="zh-TW" sz="1600" dirty="0" err="1"/>
              <a:t>Mapper</a:t>
            </a:r>
            <a:r>
              <a:rPr lang="en-US" altLang="zh-TW" sz="1600" dirty="0"/>
              <a:t>&lt;</a:t>
            </a:r>
            <a:r>
              <a:rPr lang="en-US" altLang="zh-TW" sz="1600" dirty="0" err="1"/>
              <a:t>LongWritable</a:t>
            </a:r>
            <a:r>
              <a:rPr lang="en-US" altLang="zh-TW" sz="1600" dirty="0"/>
              <a:t>, Text, Text, </a:t>
            </a:r>
            <a:r>
              <a:rPr lang="en-US" altLang="zh-TW" sz="1600" dirty="0" err="1"/>
              <a:t>IntWritable</a:t>
            </a:r>
            <a:r>
              <a:rPr lang="en-US" altLang="zh-TW" sz="1600" dirty="0"/>
              <a:t>&gt;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private </a:t>
            </a:r>
            <a:r>
              <a:rPr lang="en-US" altLang="zh-TW" sz="1600" dirty="0" err="1"/>
              <a:t>IntWritable</a:t>
            </a:r>
            <a:r>
              <a:rPr lang="en-US" altLang="zh-TW" sz="1600" dirty="0"/>
              <a:t> one = new </a:t>
            </a:r>
            <a:r>
              <a:rPr lang="en-US" altLang="zh-TW" sz="1600" dirty="0" err="1"/>
              <a:t>IntWritable</a:t>
            </a:r>
            <a:r>
              <a:rPr lang="en-US" altLang="zh-TW" sz="1600" dirty="0"/>
              <a:t>(1);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public void map(</a:t>
            </a:r>
            <a:r>
              <a:rPr lang="en-US" altLang="zh-TW" sz="1600" dirty="0" err="1"/>
              <a:t>LongWritable</a:t>
            </a:r>
            <a:r>
              <a:rPr lang="en-US" altLang="zh-TW" sz="1600" dirty="0"/>
              <a:t> key, Text value, Context </a:t>
            </a:r>
            <a:r>
              <a:rPr lang="en-US" altLang="zh-TW" sz="1600" dirty="0" err="1"/>
              <a:t>context</a:t>
            </a:r>
            <a:r>
              <a:rPr lang="en-US" altLang="zh-TW" sz="1600" dirty="0"/>
              <a:t>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		throws </a:t>
            </a:r>
            <a:r>
              <a:rPr lang="en-US" altLang="zh-TW" sz="1600" dirty="0" err="1"/>
              <a:t>IOException</a:t>
            </a:r>
            <a:r>
              <a:rPr lang="en-US" altLang="zh-TW" sz="1600" dirty="0"/>
              <a:t>, </a:t>
            </a:r>
            <a:r>
              <a:rPr lang="en-US" altLang="zh-TW" sz="1600" dirty="0" err="1"/>
              <a:t>InterruptedException</a:t>
            </a:r>
            <a:r>
              <a:rPr lang="en-US" altLang="zh-TW" sz="1600" dirty="0"/>
              <a:t>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	String s[] = </a:t>
            </a:r>
            <a:r>
              <a:rPr lang="en-US" altLang="zh-TW" sz="1600" dirty="0" err="1"/>
              <a:t>value.toString</a:t>
            </a:r>
            <a:r>
              <a:rPr lang="en-US" altLang="zh-TW" sz="1600" dirty="0"/>
              <a:t>().trim().split(":");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	// xxx:T01:P4:oooo =&gt; T01@P4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	String </a:t>
            </a:r>
            <a:r>
              <a:rPr lang="en-US" altLang="zh-TW" sz="1600" dirty="0" err="1"/>
              <a:t>str</a:t>
            </a:r>
            <a:r>
              <a:rPr lang="en-US" altLang="zh-TW" sz="1600" dirty="0"/>
              <a:t> = s[1] + "@" + s[2];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	</a:t>
            </a:r>
            <a:r>
              <a:rPr lang="en-US" altLang="zh-TW" sz="1600" dirty="0" err="1"/>
              <a:t>context.write</a:t>
            </a:r>
            <a:r>
              <a:rPr lang="en-US" altLang="zh-TW" sz="1600" dirty="0"/>
              <a:t>(new Text(</a:t>
            </a:r>
            <a:r>
              <a:rPr lang="en-US" altLang="zh-TW" sz="1600" dirty="0" err="1"/>
              <a:t>str</a:t>
            </a:r>
            <a:r>
              <a:rPr lang="en-US" altLang="zh-TW" sz="1600" dirty="0"/>
              <a:t>), one);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}</a:t>
            </a:r>
            <a:endParaRPr lang="zh-TW" altLang="en-US" sz="1600" dirty="0"/>
          </a:p>
        </p:txBody>
      </p:sp>
      <p:sp>
        <p:nvSpPr>
          <p:cNvPr id="314373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84663" y="1700213"/>
            <a:ext cx="4608512" cy="5040312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public static class HtReduce extends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TableReducer&lt;Text, IntWritable, LongWritable&gt;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public void reduce(Text key, Iterable&lt;IntWritable&gt; values,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	Context context) throws IOException, InterruptedException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int sum = 0;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for (IntWritable i : values) sum += i.get();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String[] str = (key.toString()).split("@");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byte[] row = (str[0]).getBytes();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byte[] family = Bytes.toBytes("Turnover");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byte[] qualifier = (str[1]).getBytes();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byte[] summary = Bytes.toBytes(String.valueOf(sum));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Put put = new Put(row);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put.add(family, qualifier, summary 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context.write(new LongWritable(), put);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}}</a:t>
            </a:r>
            <a:endParaRPr lang="zh-TW" altLang="en-US" sz="1600"/>
          </a:p>
        </p:txBody>
      </p:sp>
      <p:sp>
        <p:nvSpPr>
          <p:cNvPr id="314374" name="Text Box 4"/>
          <p:cNvSpPr txBox="1">
            <a:spLocks noChangeArrowheads="1"/>
          </p:cNvSpPr>
          <p:nvPr/>
        </p:nvSpPr>
        <p:spPr bwMode="auto">
          <a:xfrm>
            <a:off x="6659563" y="1196975"/>
            <a:ext cx="2484437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&lt;reduce</a:t>
            </a:r>
            <a:r>
              <a:rPr lang="zh-TW" altLang="en-US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  <p:sp>
        <p:nvSpPr>
          <p:cNvPr id="314375" name="Text Box 7"/>
          <p:cNvSpPr txBox="1">
            <a:spLocks noChangeArrowheads="1"/>
          </p:cNvSpPr>
          <p:nvPr/>
        </p:nvSpPr>
        <p:spPr bwMode="auto">
          <a:xfrm>
            <a:off x="0" y="1268413"/>
            <a:ext cx="2411413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&lt;map </a:t>
            </a:r>
            <a:r>
              <a:rPr lang="zh-TW" altLang="en-US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8CF663-D27C-4534-BE0C-581FE7594453}" type="slidenum">
              <a:rPr lang="zh-TW" altLang="en-US"/>
              <a:pPr/>
              <a:t>91</a:t>
            </a:fld>
            <a:endParaRPr lang="en-US" altLang="zh-TW"/>
          </a:p>
        </p:txBody>
      </p:sp>
      <p:sp>
        <p:nvSpPr>
          <p:cNvPr id="5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CA331BF-BDDC-423E-90C8-A4F3DEE62096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91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4294967295"/>
          </p:nvPr>
        </p:nvSpPr>
        <p:spPr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public static void main(String </a:t>
            </a:r>
            <a:r>
              <a:rPr lang="en-US" altLang="zh-TW" sz="1600" dirty="0" err="1"/>
              <a:t>args</a:t>
            </a:r>
            <a:r>
              <a:rPr lang="en-US" altLang="zh-TW" sz="1600" dirty="0"/>
              <a:t>[]) throws Exception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String input = "income";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String </a:t>
            </a:r>
            <a:r>
              <a:rPr lang="en-US" altLang="zh-TW" sz="1600" dirty="0" err="1"/>
              <a:t>tablename</a:t>
            </a:r>
            <a:r>
              <a:rPr lang="en-US" altLang="zh-TW" sz="1600" dirty="0"/>
              <a:t> = </a:t>
            </a:r>
            <a:r>
              <a:rPr lang="en-US" altLang="zh-TW" sz="1600" dirty="0" smtClean="0"/>
              <a:t>"</a:t>
            </a:r>
            <a:r>
              <a:rPr lang="en-US" altLang="zh-TW" sz="1600" dirty="0" err="1" smtClean="0"/>
              <a:t>tcrc</a:t>
            </a:r>
            <a:r>
              <a:rPr lang="en-US" altLang="zh-TW" sz="1600" dirty="0" smtClean="0"/>
              <a:t>";</a:t>
            </a:r>
            <a:endParaRPr lang="en-US" altLang="zh-TW" sz="16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Configuration conf = new Configuration();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conf.set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TableOutputFormat.OUTPUT_TABLE</a:t>
            </a:r>
            <a:r>
              <a:rPr lang="en-US" altLang="zh-TW" sz="1600" dirty="0"/>
              <a:t>, </a:t>
            </a:r>
            <a:r>
              <a:rPr lang="en-US" altLang="zh-TW" sz="1600" dirty="0" err="1"/>
              <a:t>tablename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Job </a:t>
            </a:r>
            <a:r>
              <a:rPr lang="en-US" altLang="zh-TW" sz="1600" dirty="0" err="1"/>
              <a:t>job</a:t>
            </a:r>
            <a:r>
              <a:rPr lang="en-US" altLang="zh-TW" sz="1600" dirty="0"/>
              <a:t> = new Job(conf, "Count to </a:t>
            </a:r>
            <a:r>
              <a:rPr lang="en-US" altLang="zh-TW" sz="1600" dirty="0" err="1" smtClean="0"/>
              <a:t>tcrc</a:t>
            </a:r>
            <a:r>
              <a:rPr lang="en-US" altLang="zh-TW" sz="1600" dirty="0" smtClean="0"/>
              <a:t>");</a:t>
            </a:r>
            <a:endParaRPr lang="en-US" altLang="zh-TW" sz="16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 smtClean="0"/>
              <a:t>job.setJarByClass</a:t>
            </a:r>
            <a:r>
              <a:rPr lang="en-US" altLang="zh-TW" sz="1600" dirty="0" smtClean="0"/>
              <a:t>(tcrc2Count.class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job.setMapperClass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HtMap.class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job.setReducerClass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HtReduce.class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job.setMapOutputKeyClass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Text.class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job.setMapOutputValueClass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IntWritable.class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job.setInputFormatClass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TextInputFormat.class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job.setOutputFormatClass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TableOutputFormat.class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FileInputFormat.addInputPath</a:t>
            </a:r>
            <a:r>
              <a:rPr lang="en-US" altLang="zh-TW" sz="1600" dirty="0"/>
              <a:t>(job, new Path(input));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System.exit</a:t>
            </a:r>
            <a:r>
              <a:rPr lang="en-US" altLang="zh-TW" sz="1600" dirty="0"/>
              <a:t>(</a:t>
            </a:r>
            <a:r>
              <a:rPr lang="en-US" altLang="zh-TW" sz="1600" dirty="0" err="1"/>
              <a:t>job.waitForCompletion</a:t>
            </a:r>
            <a:r>
              <a:rPr lang="en-US" altLang="zh-TW" sz="1600" dirty="0"/>
              <a:t>(true) ? 0 : 1);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}</a:t>
            </a:r>
            <a:endParaRPr lang="zh-TW" altLang="en-US" sz="1600" dirty="0"/>
          </a:p>
        </p:txBody>
      </p:sp>
      <p:sp>
        <p:nvSpPr>
          <p:cNvPr id="2836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9144000" cy="719137"/>
          </a:xfrm>
          <a:noFill/>
        </p:spPr>
        <p:txBody>
          <a:bodyPr/>
          <a:lstStyle/>
          <a:p>
            <a:r>
              <a:rPr kumimoji="0" lang="en-US" altLang="zh-TW" sz="3200" dirty="0" smtClean="0"/>
              <a:t>3.3.</a:t>
            </a:r>
            <a:r>
              <a:rPr lang="en-US" altLang="zh-TW" sz="3200" dirty="0" smtClean="0"/>
              <a:t>2</a:t>
            </a:r>
            <a:r>
              <a:rPr lang="en-US" altLang="zh-TW" sz="3200" dirty="0"/>
              <a:t>. </a:t>
            </a:r>
            <a:r>
              <a:rPr lang="zh-TW" altLang="en-US" sz="3200" dirty="0"/>
              <a:t>用</a:t>
            </a:r>
            <a:r>
              <a:rPr lang="en-US" altLang="zh-TW" sz="3200" dirty="0"/>
              <a:t>Hadoop</a:t>
            </a:r>
            <a:r>
              <a:rPr lang="zh-TW" altLang="en-US" sz="3200" dirty="0"/>
              <a:t>的</a:t>
            </a:r>
            <a:r>
              <a:rPr lang="en-US" altLang="zh-TW" sz="3200" dirty="0"/>
              <a:t>Map Reduce</a:t>
            </a:r>
            <a:r>
              <a:rPr lang="zh-TW" altLang="en-US" sz="3200" dirty="0"/>
              <a:t>運算並把結果匯入</a:t>
            </a:r>
            <a:r>
              <a:rPr lang="en-US" altLang="zh-TW" sz="3200" dirty="0" err="1"/>
              <a:t>HTable</a:t>
            </a:r>
            <a:endParaRPr lang="en-US" altLang="zh-TW" sz="3200" dirty="0"/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0" y="908050"/>
            <a:ext cx="3060700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 Main </a:t>
            </a:r>
            <a:r>
              <a:rPr lang="zh-TW" altLang="en-US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84F201-3350-4A36-BBD6-2DB6278A1D9A}" type="slidenum">
              <a:rPr lang="zh-TW" altLang="en-US"/>
              <a:pPr/>
              <a:t>92</a:t>
            </a:fld>
            <a:endParaRPr lang="en-US" altLang="zh-TW"/>
          </a:p>
        </p:txBody>
      </p:sp>
      <p:sp>
        <p:nvSpPr>
          <p:cNvPr id="82" name="投影片編號版面配置區 5"/>
          <p:cNvSpPr txBox="1">
            <a:spLocks noGrp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0C6DFB6-0783-444F-A4CD-D0EEC4525593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92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853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3.3.2 </a:t>
            </a:r>
            <a:r>
              <a:rPr lang="zh-TW" altLang="en-US" dirty="0"/>
              <a:t>執行結果</a:t>
            </a:r>
          </a:p>
        </p:txBody>
      </p:sp>
      <p:graphicFrame>
        <p:nvGraphicFramePr>
          <p:cNvPr id="185348" name="Group 4"/>
          <p:cNvGraphicFramePr>
            <a:graphicFrameLocks noGrp="1"/>
          </p:cNvGraphicFramePr>
          <p:nvPr>
            <p:ph idx="4294967295"/>
          </p:nvPr>
        </p:nvGraphicFramePr>
        <p:xfrm>
          <a:off x="539750" y="1341438"/>
          <a:ext cx="8353425" cy="4754564"/>
        </p:xfrm>
        <a:graphic>
          <a:graphicData uri="http://schemas.openxmlformats.org/drawingml/2006/table">
            <a:tbl>
              <a:tblPr/>
              <a:tblGrid>
                <a:gridCol w="895350"/>
                <a:gridCol w="1641475"/>
                <a:gridCol w="715963"/>
                <a:gridCol w="638175"/>
                <a:gridCol w="636587"/>
                <a:gridCol w="638175"/>
                <a:gridCol w="638175"/>
                <a:gridCol w="636588"/>
                <a:gridCol w="638175"/>
                <a:gridCol w="636587"/>
                <a:gridCol w="638175"/>
              </a:tblGrid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Detail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Products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Turnover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Name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Locate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GunLong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T02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ESing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T03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SunDon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en-US" altLang="zh-TW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T04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StarBucks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9F849E-7B4D-4165-BD74-6EF425695689}" type="slidenum">
              <a:rPr lang="zh-TW" altLang="en-US"/>
              <a:pPr/>
              <a:t>93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ED1D765-12ED-4D33-A85D-8B4428554264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93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174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0"/>
            <a:ext cx="8064500" cy="6858000"/>
          </a:xfrm>
          <a:solidFill>
            <a:srgbClr val="DDDDDD"/>
          </a:solidFill>
          <a:ln w="28575" cap="flat" algn="ctr">
            <a:solidFill>
              <a:srgbClr val="000000"/>
            </a:solidFill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&gt; scan </a:t>
            </a:r>
            <a:r>
              <a:rPr lang="en-US" altLang="zh-TW" sz="1200" b="1" dirty="0" smtClean="0"/>
              <a:t>'</a:t>
            </a:r>
            <a:r>
              <a:rPr lang="en-US" altLang="zh-TW" sz="1200" b="1" dirty="0" err="1" smtClean="0"/>
              <a:t>tcrc</a:t>
            </a:r>
            <a:r>
              <a:rPr lang="en-US" altLang="zh-TW" sz="1200" b="1" dirty="0" smtClean="0"/>
              <a:t>'</a:t>
            </a:r>
            <a:endParaRPr lang="en-US" altLang="zh-TW" sz="12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ROW                          COLUMN+CELL                                         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</a:t>
            </a:r>
            <a:r>
              <a:rPr lang="en-US" altLang="zh-TW" sz="1200" b="1" dirty="0" err="1"/>
              <a:t>Detail:Locate</a:t>
            </a:r>
            <a:r>
              <a:rPr lang="en-US" altLang="zh-TW" sz="1200" b="1" dirty="0"/>
              <a:t>, timestamp=1265184360616, value=01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</a:t>
            </a:r>
            <a:r>
              <a:rPr lang="en-US" altLang="zh-TW" sz="1200" b="1" dirty="0" err="1"/>
              <a:t>Detail:Name</a:t>
            </a:r>
            <a:r>
              <a:rPr lang="en-US" altLang="zh-TW" sz="1200" b="1" dirty="0"/>
              <a:t>, timestamp=1265184360548, value=</a:t>
            </a:r>
            <a:r>
              <a:rPr lang="en-US" altLang="zh-TW" sz="1200" b="1" dirty="0" err="1"/>
              <a:t>GunLong</a:t>
            </a:r>
            <a:r>
              <a:rPr lang="en-US" altLang="zh-TW" sz="1200" b="1" dirty="0"/>
              <a:t>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column=Products:P1, timestamp=1265184360694, value=20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column=Products:P2, timestamp=1265184360758, value=40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column=Products:P3, timestamp=1265184360815, value=30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column=Products:P4, timestamp=1265184360866, value=50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column=Turnover:P1, timestamp=1265187021528,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column=Turnover:P2, timestamp=1265187021528,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column=Turnover:P3, timestamp=1265187021528,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column=Turnover:P4, timestamp=1265187021528,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T02                         column=</a:t>
            </a:r>
            <a:r>
              <a:rPr lang="en-US" altLang="zh-TW" sz="1200" b="1" dirty="0" err="1"/>
              <a:t>Detail:Locate</a:t>
            </a:r>
            <a:r>
              <a:rPr lang="en-US" altLang="zh-TW" sz="1200" b="1" dirty="0"/>
              <a:t>, timestamp=1265184360951, value=02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T02                         column=</a:t>
            </a:r>
            <a:r>
              <a:rPr lang="en-US" altLang="zh-TW" sz="1200" b="1" dirty="0" err="1"/>
              <a:t>Detail:Name</a:t>
            </a:r>
            <a:r>
              <a:rPr lang="en-US" altLang="zh-TW" sz="1200" b="1" dirty="0"/>
              <a:t>, timestamp=1265184360910, value=</a:t>
            </a:r>
            <a:r>
              <a:rPr lang="en-US" altLang="zh-TW" sz="1200" b="1" dirty="0" err="1"/>
              <a:t>Esing</a:t>
            </a:r>
            <a:r>
              <a:rPr lang="en-US" altLang="zh-TW" sz="1200" b="1" dirty="0"/>
              <a:t>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T02                         column=Products:P1, timestamp=1265184361051, value=50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T02                         column=Turnover:P1, timestamp=1265187021528, value=2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</a:t>
            </a:r>
            <a:r>
              <a:rPr lang="en-US" altLang="zh-TW" sz="1200" b="1" dirty="0" err="1"/>
              <a:t>Detail:Locate</a:t>
            </a:r>
            <a:r>
              <a:rPr lang="en-US" altLang="zh-TW" sz="1200" b="1" dirty="0"/>
              <a:t>, timestamp=1265184361124, value=03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</a:t>
            </a:r>
            <a:r>
              <a:rPr lang="en-US" altLang="zh-TW" sz="1200" b="1" dirty="0" err="1"/>
              <a:t>Detail:Name</a:t>
            </a:r>
            <a:r>
              <a:rPr lang="en-US" altLang="zh-TW" sz="1200" b="1" dirty="0"/>
              <a:t>, timestamp=1265184361098, value=</a:t>
            </a:r>
            <a:r>
              <a:rPr lang="en-US" altLang="zh-TW" sz="1200" b="1" dirty="0" err="1"/>
              <a:t>SunDon</a:t>
            </a:r>
            <a:r>
              <a:rPr lang="en-US" altLang="zh-TW" sz="1200" b="1" dirty="0"/>
              <a:t>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column=Products:P1, timestamp=1265184361189, value=40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column=Products:P2, timestamp=1265184361259, value=30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column=Turnover:P1, timestamp=1265187021529, value=3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</a:t>
            </a:r>
            <a:r>
              <a:rPr lang="en-US" altLang="zh-TW" sz="1200" b="1" dirty="0" err="1"/>
              <a:t>Detail:Locate</a:t>
            </a:r>
            <a:r>
              <a:rPr lang="en-US" altLang="zh-TW" sz="1200" b="1" dirty="0"/>
              <a:t>, timestamp=1265184361311, value=04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</a:t>
            </a:r>
            <a:r>
              <a:rPr lang="en-US" altLang="zh-TW" sz="1200" b="1" dirty="0" err="1"/>
              <a:t>Detail:Name</a:t>
            </a:r>
            <a:r>
              <a:rPr lang="en-US" altLang="zh-TW" sz="1200" b="1" dirty="0"/>
              <a:t>, timestamp=1265184361287, value=</a:t>
            </a:r>
            <a:r>
              <a:rPr lang="en-US" altLang="zh-TW" sz="1200" b="1" dirty="0" err="1"/>
              <a:t>StarBucks</a:t>
            </a:r>
            <a:r>
              <a:rPr lang="en-US" altLang="zh-TW" sz="1200" b="1" dirty="0"/>
              <a:t>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column=Products:P1, timestamp=1265184361343, value=50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column=Products:P2, timestamp=1265184361386, value=50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column=Products:P3, timestamp=1265184361422, value=20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column=Turnover:P1, timestamp=1265187021529, value=2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column=Turnover:P2, timestamp=1265187021529,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column=Turnover:P3, timestamp=1265187021529,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4 row(s) in 0.0310 seconds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zh-TW" altLang="en-US" sz="1200" b="1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BDC3E3-F6DE-49BD-ABFD-09CBCB083068}" type="slidenum">
              <a:rPr lang="zh-TW" altLang="en-US"/>
              <a:pPr/>
              <a:t>94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423AABE-BE7B-49A6-AE75-769092A08ED4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94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3</a:t>
            </a:r>
            <a:r>
              <a:rPr lang="en-US" altLang="zh-TW" dirty="0"/>
              <a:t>. </a:t>
            </a:r>
            <a:r>
              <a:rPr lang="zh-TW" altLang="en-US" dirty="0"/>
              <a:t>計算當天營業額</a:t>
            </a:r>
          </a:p>
        </p:txBody>
      </p:sp>
      <p:sp>
        <p:nvSpPr>
          <p:cNvPr id="31846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/>
            <a:r>
              <a:rPr lang="zh-TW" altLang="en-US" dirty="0"/>
              <a:t>計算每間商店的營業額</a:t>
            </a:r>
          </a:p>
          <a:p>
            <a:pPr marL="990600" lvl="1" indent="-533400"/>
            <a:r>
              <a:rPr lang="en-US" altLang="zh-TW" dirty="0"/>
              <a:t>Σ</a:t>
            </a:r>
            <a:r>
              <a:rPr lang="zh-TW" altLang="en-US" dirty="0"/>
              <a:t>（</a:t>
            </a:r>
            <a:r>
              <a:rPr lang="en-US" altLang="zh-TW" dirty="0"/>
              <a:t>&lt;</a:t>
            </a:r>
            <a:r>
              <a:rPr lang="zh-TW" altLang="en-US" dirty="0"/>
              <a:t>該項商品單價</a:t>
            </a:r>
            <a:r>
              <a:rPr lang="en-US" altLang="zh-TW" dirty="0"/>
              <a:t>&gt; X &lt;</a:t>
            </a:r>
            <a:r>
              <a:rPr lang="zh-TW" altLang="en-US" dirty="0"/>
              <a:t>被購買的次數</a:t>
            </a:r>
            <a:r>
              <a:rPr lang="en-US" altLang="zh-TW" dirty="0"/>
              <a:t>&gt;</a:t>
            </a:r>
            <a:r>
              <a:rPr lang="zh-TW" altLang="en-US" dirty="0"/>
              <a:t>）</a:t>
            </a:r>
          </a:p>
          <a:p>
            <a:pPr marL="990600" lvl="1" indent="-533400"/>
            <a:r>
              <a:rPr lang="zh-TW" altLang="en-US" dirty="0"/>
              <a:t>透過 </a:t>
            </a:r>
            <a:r>
              <a:rPr lang="en-US" altLang="zh-TW" dirty="0"/>
              <a:t>Hadoop </a:t>
            </a:r>
            <a:r>
              <a:rPr lang="zh-TW" altLang="en-US" dirty="0"/>
              <a:t>的</a:t>
            </a:r>
            <a:r>
              <a:rPr lang="en-US" altLang="zh-TW" dirty="0"/>
              <a:t>Map () </a:t>
            </a:r>
            <a:r>
              <a:rPr lang="zh-TW" altLang="en-US" dirty="0"/>
              <a:t>從</a:t>
            </a:r>
            <a:r>
              <a:rPr lang="en-US" altLang="zh-TW" dirty="0"/>
              <a:t>HBase</a:t>
            </a:r>
            <a:r>
              <a:rPr lang="zh-TW" altLang="en-US" dirty="0"/>
              <a:t>內的 </a:t>
            </a:r>
            <a:r>
              <a:rPr lang="en-US" altLang="zh-TW" dirty="0"/>
              <a:t>Products:{P1,P2,P3,P4} </a:t>
            </a:r>
            <a:r>
              <a:rPr lang="zh-TW" altLang="en-US" dirty="0"/>
              <a:t>與 </a:t>
            </a:r>
            <a:r>
              <a:rPr lang="en-US" altLang="zh-TW" dirty="0"/>
              <a:t>Turnover:{P1,P2,P3,P4} </a:t>
            </a:r>
            <a:r>
              <a:rPr lang="zh-TW" altLang="en-US" dirty="0"/>
              <a:t>調出來</a:t>
            </a:r>
          </a:p>
          <a:p>
            <a:pPr marL="990600" lvl="1" indent="-533400"/>
            <a:r>
              <a:rPr lang="zh-TW" altLang="en-US" dirty="0"/>
              <a:t>經過計算後由</a:t>
            </a:r>
            <a:r>
              <a:rPr lang="en-US" altLang="zh-TW" dirty="0"/>
              <a:t>Hadoop </a:t>
            </a:r>
            <a:r>
              <a:rPr lang="zh-TW" altLang="en-US" dirty="0"/>
              <a:t>的</a:t>
            </a:r>
            <a:r>
              <a:rPr lang="en-US" altLang="zh-TW" dirty="0"/>
              <a:t>Reduce () </a:t>
            </a:r>
            <a:r>
              <a:rPr lang="zh-TW" altLang="en-US" dirty="0"/>
              <a:t>寫回</a:t>
            </a:r>
            <a:r>
              <a:rPr lang="en-US" altLang="zh-TW" dirty="0"/>
              <a:t>HBase </a:t>
            </a:r>
            <a:r>
              <a:rPr lang="zh-TW" altLang="en-US" dirty="0"/>
              <a:t>內 </a:t>
            </a:r>
            <a:r>
              <a:rPr lang="en-US" altLang="zh-TW" dirty="0" err="1"/>
              <a:t>Turnover:Sum</a:t>
            </a:r>
            <a:r>
              <a:rPr lang="en-US" altLang="zh-TW" dirty="0"/>
              <a:t> </a:t>
            </a:r>
            <a:r>
              <a:rPr lang="zh-TW" altLang="en-US" dirty="0"/>
              <a:t>的</a:t>
            </a:r>
            <a:r>
              <a:rPr lang="en-US" altLang="zh-TW" dirty="0"/>
              <a:t>Column</a:t>
            </a:r>
            <a:r>
              <a:rPr lang="zh-TW" altLang="en-US" dirty="0"/>
              <a:t>內</a:t>
            </a:r>
          </a:p>
          <a:p>
            <a:pPr marL="1371600" lvl="2" indent="-457200"/>
            <a:r>
              <a:rPr lang="zh-TW" altLang="en-US" dirty="0"/>
              <a:t>需考慮到表格內每家的商品數量皆不同、有的品項沒有被購買</a:t>
            </a:r>
            <a:endParaRPr lang="en-US" altLang="zh-TW" dirty="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65C85F-95E8-4726-801C-C54EA3CD733C}" type="slidenum">
              <a:rPr lang="zh-TW" altLang="en-US"/>
              <a:pPr/>
              <a:t>95</a:t>
            </a:fld>
            <a:endParaRPr lang="en-US" altLang="zh-TW"/>
          </a:p>
        </p:txBody>
      </p:sp>
      <p:sp>
        <p:nvSpPr>
          <p:cNvPr id="7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DB9724B-F93E-452C-9A9E-B10ABDD86A2A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95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2844" y="188913"/>
            <a:ext cx="8643998" cy="865187"/>
          </a:xfrm>
        </p:spPr>
        <p:txBody>
          <a:bodyPr/>
          <a:lstStyle/>
          <a:p>
            <a:r>
              <a:rPr kumimoji="0" lang="en-US" altLang="zh-TW" sz="4000" dirty="0" smtClean="0"/>
              <a:t>3.3.</a:t>
            </a:r>
            <a:r>
              <a:rPr lang="en-US" altLang="zh-TW" sz="4000" dirty="0" smtClean="0"/>
              <a:t>3</a:t>
            </a:r>
            <a:r>
              <a:rPr lang="en-US" altLang="zh-TW" sz="4000" dirty="0"/>
              <a:t>. Hadoop </a:t>
            </a:r>
            <a:r>
              <a:rPr lang="zh-TW" altLang="en-US" sz="4000" dirty="0"/>
              <a:t>來源與輸出皆為 </a:t>
            </a:r>
            <a:r>
              <a:rPr lang="en-US" altLang="zh-TW" sz="4000" dirty="0"/>
              <a:t>HBase</a:t>
            </a:r>
          </a:p>
        </p:txBody>
      </p:sp>
      <p:sp>
        <p:nvSpPr>
          <p:cNvPr id="319492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285860"/>
            <a:ext cx="5795963" cy="5572140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public class </a:t>
            </a:r>
            <a:r>
              <a:rPr lang="en-US" altLang="zh-TW" sz="1400" b="1" dirty="0" smtClean="0"/>
              <a:t>tcrc3CalculateMR </a:t>
            </a:r>
            <a:r>
              <a:rPr lang="en-US" altLang="zh-TW" sz="1400" b="1" dirty="0"/>
              <a:t>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public static class </a:t>
            </a:r>
            <a:r>
              <a:rPr lang="en-US" altLang="zh-TW" sz="1400" b="1" dirty="0" err="1"/>
              <a:t>HtMap</a:t>
            </a:r>
            <a:r>
              <a:rPr lang="en-US" altLang="zh-TW" sz="1400" b="1" dirty="0"/>
              <a:t> extends </a:t>
            </a:r>
            <a:r>
              <a:rPr lang="en-US" altLang="zh-TW" sz="1400" b="1" dirty="0" err="1"/>
              <a:t>TableMapper</a:t>
            </a:r>
            <a:r>
              <a:rPr lang="en-US" altLang="zh-TW" sz="1400" b="1" dirty="0"/>
              <a:t>&lt;Text, Text&gt;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public void map(</a:t>
            </a:r>
            <a:r>
              <a:rPr lang="en-US" altLang="zh-TW" sz="1400" b="1" dirty="0" err="1"/>
              <a:t>ImmutableBytesWritable</a:t>
            </a:r>
            <a:r>
              <a:rPr lang="en-US" altLang="zh-TW" sz="1400" b="1" dirty="0"/>
              <a:t> key, Result value,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Context </a:t>
            </a:r>
            <a:r>
              <a:rPr lang="en-US" altLang="zh-TW" sz="1400" b="1" dirty="0" err="1"/>
              <a:t>context</a:t>
            </a:r>
            <a:r>
              <a:rPr lang="en-US" altLang="zh-TW" sz="1400" b="1" dirty="0"/>
              <a:t>) throws </a:t>
            </a:r>
            <a:r>
              <a:rPr lang="en-US" altLang="zh-TW" sz="1400" b="1" dirty="0" err="1"/>
              <a:t>IOException</a:t>
            </a:r>
            <a:r>
              <a:rPr lang="en-US" altLang="zh-TW" sz="1400" b="1" dirty="0"/>
              <a:t>, </a:t>
            </a:r>
            <a:r>
              <a:rPr lang="en-US" altLang="zh-TW" sz="1400" b="1" dirty="0" err="1"/>
              <a:t>InterruptedException</a:t>
            </a:r>
            <a:r>
              <a:rPr lang="en-US" altLang="zh-TW" sz="1400" b="1" dirty="0"/>
              <a:t>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String row = </a:t>
            </a:r>
            <a:r>
              <a:rPr lang="en-US" altLang="zh-TW" sz="1400" b="1" dirty="0" err="1"/>
              <a:t>Bytes.toString</a:t>
            </a:r>
            <a:r>
              <a:rPr lang="en-US" altLang="zh-TW" sz="1400" b="1" dirty="0"/>
              <a:t>(</a:t>
            </a:r>
            <a:r>
              <a:rPr lang="en-US" altLang="zh-TW" sz="1400" b="1" dirty="0" err="1"/>
              <a:t>value.getValue</a:t>
            </a:r>
            <a:r>
              <a:rPr lang="en-US" altLang="zh-TW" sz="1400" b="1" dirty="0"/>
              <a:t>(</a:t>
            </a:r>
            <a:r>
              <a:rPr lang="en-US" altLang="zh-TW" sz="1400" b="1" dirty="0" err="1"/>
              <a:t>Bytes.toBytes</a:t>
            </a:r>
            <a:r>
              <a:rPr lang="en-US" altLang="zh-TW" sz="1400" b="1" dirty="0"/>
              <a:t>("Detail"),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</a:t>
            </a:r>
            <a:r>
              <a:rPr lang="en-US" altLang="zh-TW" sz="1400" b="1" dirty="0" err="1"/>
              <a:t>Bytes.toBytes</a:t>
            </a:r>
            <a:r>
              <a:rPr lang="en-US" altLang="zh-TW" sz="1400" b="1" dirty="0"/>
              <a:t>("Locate")));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 err="1"/>
              <a:t>int</a:t>
            </a:r>
            <a:r>
              <a:rPr lang="en-US" altLang="zh-TW" sz="1400" b="1" dirty="0"/>
              <a:t> sum = 0;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for (</a:t>
            </a:r>
            <a:r>
              <a:rPr lang="en-US" altLang="zh-TW" sz="1400" b="1" dirty="0" err="1"/>
              <a:t>int</a:t>
            </a:r>
            <a:r>
              <a:rPr lang="en-US" altLang="zh-TW" sz="1400" b="1" dirty="0"/>
              <a:t> </a:t>
            </a:r>
            <a:r>
              <a:rPr lang="en-US" altLang="zh-TW" sz="1400" b="1" dirty="0" err="1"/>
              <a:t>i</a:t>
            </a:r>
            <a:r>
              <a:rPr lang="en-US" altLang="zh-TW" sz="1400" b="1" dirty="0"/>
              <a:t> = 0; </a:t>
            </a:r>
            <a:r>
              <a:rPr lang="en-US" altLang="zh-TW" sz="1400" b="1" dirty="0" err="1"/>
              <a:t>i</a:t>
            </a:r>
            <a:r>
              <a:rPr lang="en-US" altLang="zh-TW" sz="1400" b="1" dirty="0"/>
              <a:t> &lt; 4; </a:t>
            </a:r>
            <a:r>
              <a:rPr lang="en-US" altLang="zh-TW" sz="1400" b="1" dirty="0" err="1"/>
              <a:t>i</a:t>
            </a:r>
            <a:r>
              <a:rPr lang="en-US" altLang="zh-TW" sz="1400" b="1" dirty="0"/>
              <a:t>++)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String v = </a:t>
            </a:r>
            <a:r>
              <a:rPr lang="en-US" altLang="zh-TW" sz="1400" b="1" dirty="0" err="1"/>
              <a:t>Bytes.toString</a:t>
            </a:r>
            <a:r>
              <a:rPr lang="en-US" altLang="zh-TW" sz="1400" b="1" dirty="0"/>
              <a:t>(</a:t>
            </a:r>
            <a:r>
              <a:rPr lang="en-US" altLang="zh-TW" sz="1400" b="1" dirty="0" err="1"/>
              <a:t>value.getValue</a:t>
            </a:r>
            <a:r>
              <a:rPr lang="en-US" altLang="zh-TW" sz="1400" b="1" dirty="0"/>
              <a:t>(Bytes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	.</a:t>
            </a:r>
            <a:r>
              <a:rPr lang="en-US" altLang="zh-TW" sz="1400" b="1" dirty="0" err="1"/>
              <a:t>toBytes</a:t>
            </a:r>
            <a:r>
              <a:rPr lang="en-US" altLang="zh-TW" sz="1400" b="1" dirty="0"/>
              <a:t>("Products"), </a:t>
            </a:r>
            <a:r>
              <a:rPr lang="en-US" altLang="zh-TW" sz="1400" b="1" dirty="0" err="1"/>
              <a:t>Bytes.toBytes</a:t>
            </a:r>
            <a:r>
              <a:rPr lang="en-US" altLang="zh-TW" sz="1400" b="1" dirty="0"/>
              <a:t>("P" + (</a:t>
            </a:r>
            <a:r>
              <a:rPr lang="en-US" altLang="zh-TW" sz="1400" b="1" dirty="0" err="1"/>
              <a:t>i</a:t>
            </a:r>
            <a:r>
              <a:rPr lang="en-US" altLang="zh-TW" sz="1400" b="1" dirty="0"/>
              <a:t> + 1))));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String c = </a:t>
            </a:r>
            <a:r>
              <a:rPr lang="en-US" altLang="zh-TW" sz="1400" b="1" dirty="0" err="1"/>
              <a:t>Bytes.toString</a:t>
            </a:r>
            <a:r>
              <a:rPr lang="en-US" altLang="zh-TW" sz="1400" b="1" dirty="0"/>
              <a:t>(</a:t>
            </a:r>
            <a:r>
              <a:rPr lang="en-US" altLang="zh-TW" sz="1400" b="1" dirty="0" err="1"/>
              <a:t>value.getValue</a:t>
            </a:r>
            <a:r>
              <a:rPr lang="en-US" altLang="zh-TW" sz="1400" b="1" dirty="0"/>
              <a:t>(Bytes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	.</a:t>
            </a:r>
            <a:r>
              <a:rPr lang="en-US" altLang="zh-TW" sz="1400" b="1" dirty="0" err="1"/>
              <a:t>toBytes</a:t>
            </a:r>
            <a:r>
              <a:rPr lang="en-US" altLang="zh-TW" sz="1400" b="1" dirty="0"/>
              <a:t>("Turnover"), </a:t>
            </a:r>
            <a:r>
              <a:rPr lang="en-US" altLang="zh-TW" sz="1400" b="1" dirty="0" err="1"/>
              <a:t>Bytes.toBytes</a:t>
            </a:r>
            <a:r>
              <a:rPr lang="en-US" altLang="zh-TW" sz="1400" b="1" dirty="0"/>
              <a:t>("P" + (</a:t>
            </a:r>
            <a:r>
              <a:rPr lang="en-US" altLang="zh-TW" sz="1400" b="1" dirty="0" err="1"/>
              <a:t>i</a:t>
            </a:r>
            <a:r>
              <a:rPr lang="en-US" altLang="zh-TW" sz="1400" b="1" dirty="0"/>
              <a:t> + 1))));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if (v != null )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if(c == null) c="0";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</a:t>
            </a:r>
            <a:r>
              <a:rPr lang="en-US" altLang="zh-TW" sz="1400" b="1" dirty="0" err="1"/>
              <a:t>System.err.println</a:t>
            </a:r>
            <a:r>
              <a:rPr lang="en-US" altLang="zh-TW" sz="1400" b="1" dirty="0"/>
              <a:t>("p=" + v);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</a:t>
            </a:r>
            <a:r>
              <a:rPr lang="en-US" altLang="zh-TW" sz="1400" b="1" dirty="0" err="1"/>
              <a:t>System.err.println</a:t>
            </a:r>
            <a:r>
              <a:rPr lang="en-US" altLang="zh-TW" sz="1400" b="1" dirty="0"/>
              <a:t>("c=" + c);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sum += </a:t>
            </a:r>
            <a:r>
              <a:rPr lang="en-US" altLang="zh-TW" sz="1400" b="1" dirty="0" err="1"/>
              <a:t>Integer.parseInt</a:t>
            </a:r>
            <a:r>
              <a:rPr lang="en-US" altLang="zh-TW" sz="1400" b="1" dirty="0"/>
              <a:t>(v) * </a:t>
            </a:r>
            <a:r>
              <a:rPr lang="en-US" altLang="zh-TW" sz="1400" b="1" dirty="0" err="1"/>
              <a:t>Integer.parseInt</a:t>
            </a:r>
            <a:r>
              <a:rPr lang="en-US" altLang="zh-TW" sz="1400" b="1" dirty="0"/>
              <a:t>(c);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</a:t>
            </a:r>
            <a:r>
              <a:rPr lang="en-US" altLang="zh-TW" sz="1400" b="1" dirty="0" err="1"/>
              <a:t>System.err.println</a:t>
            </a:r>
            <a:r>
              <a:rPr lang="en-US" altLang="zh-TW" sz="1400" b="1" dirty="0"/>
              <a:t>("T" + row + ":" + "p[" + </a:t>
            </a:r>
            <a:r>
              <a:rPr lang="en-US" altLang="zh-TW" sz="1400" b="1" dirty="0" err="1"/>
              <a:t>i</a:t>
            </a:r>
            <a:r>
              <a:rPr lang="en-US" altLang="zh-TW" sz="1400" b="1" dirty="0"/>
              <a:t> + "]*" + "c["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		+ </a:t>
            </a:r>
            <a:r>
              <a:rPr lang="en-US" altLang="zh-TW" sz="1400" b="1" dirty="0" err="1"/>
              <a:t>i</a:t>
            </a:r>
            <a:r>
              <a:rPr lang="en-US" altLang="zh-TW" sz="1400" b="1" dirty="0"/>
              <a:t> + "] =&gt; " + v + "*" + c + "+="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/>
              <a:t>				+ (sum));	}}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b="1" dirty="0" err="1"/>
              <a:t>context.write</a:t>
            </a:r>
            <a:r>
              <a:rPr lang="en-US" altLang="zh-TW" sz="1400" b="1" dirty="0"/>
              <a:t>(new Text("T" + row), new Text(</a:t>
            </a:r>
            <a:r>
              <a:rPr lang="en-US" altLang="zh-TW" sz="1400" b="1" dirty="0" err="1"/>
              <a:t>String.valueOf</a:t>
            </a:r>
            <a:r>
              <a:rPr lang="en-US" altLang="zh-TW" sz="1400" b="1" dirty="0"/>
              <a:t>(sum))); }}</a:t>
            </a:r>
            <a:endParaRPr lang="zh-TW" altLang="en-US" sz="1400" b="1" dirty="0"/>
          </a:p>
        </p:txBody>
      </p:sp>
      <p:sp>
        <p:nvSpPr>
          <p:cNvPr id="319493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940425" y="1341438"/>
            <a:ext cx="3203575" cy="5516562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public static class HtReduce extends TableReducer&lt;Text, Text, Text&gt;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public void reduce(Text key, Iterable&lt;Text&gt; values, Context context)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throws IOException, InterruptedException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String sum = "";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for (Text i : values)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sum += i.toString();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Put put = new Put(Bytes.toBytes(key.toString()));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put.add(Bytes.toBytes("Turnover"), Bytes.toBytes("Sum"), Bytes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		.toBytes(sum));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context.write(new Text(), put);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/>
              <a:t>}}</a:t>
            </a:r>
            <a:endParaRPr lang="zh-TW" altLang="en-US" sz="1600"/>
          </a:p>
        </p:txBody>
      </p:sp>
      <p:sp>
        <p:nvSpPr>
          <p:cNvPr id="319494" name="Text Box 7"/>
          <p:cNvSpPr txBox="1">
            <a:spLocks noChangeArrowheads="1"/>
          </p:cNvSpPr>
          <p:nvPr/>
        </p:nvSpPr>
        <p:spPr bwMode="auto">
          <a:xfrm>
            <a:off x="6659563" y="836613"/>
            <a:ext cx="2484437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&lt;reduce</a:t>
            </a:r>
            <a:r>
              <a:rPr lang="zh-TW" altLang="en-US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  <p:sp>
        <p:nvSpPr>
          <p:cNvPr id="319495" name="Text Box 8"/>
          <p:cNvSpPr txBox="1">
            <a:spLocks noChangeArrowheads="1"/>
          </p:cNvSpPr>
          <p:nvPr/>
        </p:nvSpPr>
        <p:spPr bwMode="auto">
          <a:xfrm>
            <a:off x="0" y="785794"/>
            <a:ext cx="2411413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 b="1" dirty="0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&lt;map </a:t>
            </a:r>
            <a:r>
              <a:rPr lang="zh-TW" altLang="en-US" sz="2400" b="1" dirty="0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sz="2400" b="1" dirty="0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39F5EC-DCB5-4CE3-977E-205B07DF88A2}" type="slidenum">
              <a:rPr lang="zh-TW" altLang="en-US"/>
              <a:pPr/>
              <a:t>96</a:t>
            </a:fld>
            <a:endParaRPr lang="en-US" altLang="zh-TW"/>
          </a:p>
        </p:txBody>
      </p:sp>
      <p:sp>
        <p:nvSpPr>
          <p:cNvPr id="6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3EEDC3C-CF4E-4F54-9388-5125BA697DE1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96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341438"/>
            <a:ext cx="4572000" cy="5183187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public static void main(String </a:t>
            </a:r>
            <a:r>
              <a:rPr lang="en-US" altLang="zh-TW" sz="1600" dirty="0" err="1"/>
              <a:t>args</a:t>
            </a:r>
            <a:r>
              <a:rPr lang="en-US" altLang="zh-TW" sz="1600" dirty="0"/>
              <a:t>[]) throws Exception {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String </a:t>
            </a:r>
            <a:r>
              <a:rPr lang="en-US" altLang="zh-TW" sz="1600" dirty="0" err="1"/>
              <a:t>tablename</a:t>
            </a:r>
            <a:r>
              <a:rPr lang="en-US" altLang="zh-TW" sz="1600" dirty="0"/>
              <a:t> = </a:t>
            </a:r>
            <a:r>
              <a:rPr lang="en-US" altLang="zh-TW" sz="1600" dirty="0" smtClean="0"/>
              <a:t>"</a:t>
            </a:r>
            <a:r>
              <a:rPr lang="en-US" altLang="zh-TW" sz="1600" dirty="0" err="1" smtClean="0"/>
              <a:t>tcrc</a:t>
            </a:r>
            <a:r>
              <a:rPr lang="en-US" altLang="zh-TW" sz="1600" dirty="0" smtClean="0"/>
              <a:t>";</a:t>
            </a:r>
            <a:endParaRPr lang="en-US" altLang="zh-TW" sz="16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Scan </a:t>
            </a:r>
            <a:r>
              <a:rPr lang="en-US" altLang="zh-TW" sz="1600" dirty="0" err="1"/>
              <a:t>myScan</a:t>
            </a:r>
            <a:r>
              <a:rPr lang="en-US" altLang="zh-TW" sz="1600" dirty="0"/>
              <a:t> = new Scan();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myScan.addColumn</a:t>
            </a:r>
            <a:r>
              <a:rPr lang="en-US" altLang="zh-TW" sz="1600" dirty="0"/>
              <a:t>("</a:t>
            </a:r>
            <a:r>
              <a:rPr lang="en-US" altLang="zh-TW" sz="1600" dirty="0" err="1"/>
              <a:t>Detail:Locate".getBytes</a:t>
            </a:r>
            <a:r>
              <a:rPr lang="en-US" altLang="zh-TW" sz="1600" dirty="0"/>
              <a:t>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myScan.addColumn</a:t>
            </a:r>
            <a:r>
              <a:rPr lang="en-US" altLang="zh-TW" sz="1600" dirty="0"/>
              <a:t>("Products:P1".getBytes());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myScan.addColumn</a:t>
            </a:r>
            <a:r>
              <a:rPr lang="en-US" altLang="zh-TW" sz="1600" dirty="0"/>
              <a:t>("Products:P2".getBytes());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myScan.addColumn</a:t>
            </a:r>
            <a:r>
              <a:rPr lang="en-US" altLang="zh-TW" sz="1600" dirty="0"/>
              <a:t>("Products:P3".getBytes());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myScan.addColumn</a:t>
            </a:r>
            <a:r>
              <a:rPr lang="en-US" altLang="zh-TW" sz="1600" dirty="0"/>
              <a:t>("Products:P4".getBytes());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myScan.addColumn</a:t>
            </a:r>
            <a:r>
              <a:rPr lang="en-US" altLang="zh-TW" sz="1600" dirty="0"/>
              <a:t>("Turnover:P1".getBytes());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myScan.addColumn</a:t>
            </a:r>
            <a:r>
              <a:rPr lang="en-US" altLang="zh-TW" sz="1600" dirty="0"/>
              <a:t>("Turnover:P2".getBytes());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myScan.addColumn</a:t>
            </a:r>
            <a:r>
              <a:rPr lang="en-US" altLang="zh-TW" sz="1600" dirty="0"/>
              <a:t>("Turnover:P3".getBytes());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myScan.addColumn</a:t>
            </a:r>
            <a:r>
              <a:rPr lang="en-US" altLang="zh-TW" sz="1600" dirty="0"/>
              <a:t>("Turnover:P4".getBytes());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Configuration conf = new Configuration();</a:t>
            </a:r>
          </a:p>
        </p:txBody>
      </p:sp>
      <p:sp>
        <p:nvSpPr>
          <p:cNvPr id="32051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00563" y="1341438"/>
            <a:ext cx="4464050" cy="5256212"/>
          </a:xfrm>
          <a:solidFill>
            <a:schemeClr val="bg1"/>
          </a:solidFill>
          <a:ln cap="flat" algn="ctr">
            <a:solidFill>
              <a:srgbClr val="000000"/>
            </a:solidFill>
            <a:prstDash val="dash"/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Job </a:t>
            </a:r>
            <a:r>
              <a:rPr lang="en-US" altLang="zh-TW" sz="1600" dirty="0" err="1"/>
              <a:t>job</a:t>
            </a:r>
            <a:r>
              <a:rPr lang="en-US" altLang="zh-TW" sz="1600" dirty="0"/>
              <a:t> = new Job(conf, "Calculating ");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 smtClean="0"/>
              <a:t>job.setJarByClass</a:t>
            </a:r>
            <a:r>
              <a:rPr lang="en-US" altLang="zh-TW" sz="1600" dirty="0" smtClean="0"/>
              <a:t>(tcrc3CalculateMR.class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job.setMapperClass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HtMap.class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job.setReducerClass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HtReduce.class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job.setMapOutputKeyClass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Text.class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job.setMapOutputValueClass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Text.class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job.setInputFormatClass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TableInputFormat.class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job.setOutputFormatClass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TableOutputFormat.class</a:t>
            </a:r>
            <a:r>
              <a:rPr lang="en-US" altLang="zh-TW" sz="1600" dirty="0"/>
              <a:t>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TableMapReduceUtil.initTableMapperJob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tablename</a:t>
            </a:r>
            <a:r>
              <a:rPr lang="en-US" altLang="zh-TW" sz="1600" dirty="0"/>
              <a:t>, </a:t>
            </a:r>
            <a:r>
              <a:rPr lang="en-US" altLang="zh-TW" sz="1600" dirty="0" err="1"/>
              <a:t>myScan</a:t>
            </a:r>
            <a:r>
              <a:rPr lang="en-US" altLang="zh-TW" sz="1600" dirty="0"/>
              <a:t>, </a:t>
            </a:r>
            <a:r>
              <a:rPr lang="en-US" altLang="zh-TW" sz="1600" dirty="0" err="1"/>
              <a:t>HtMap.class</a:t>
            </a:r>
            <a:r>
              <a:rPr lang="en-US" altLang="zh-TW" sz="1600" dirty="0"/>
              <a:t>,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		</a:t>
            </a:r>
            <a:r>
              <a:rPr lang="en-US" altLang="zh-TW" sz="1600" dirty="0" err="1"/>
              <a:t>Text.class</a:t>
            </a:r>
            <a:r>
              <a:rPr lang="en-US" altLang="zh-TW" sz="1600" dirty="0"/>
              <a:t>, </a:t>
            </a:r>
            <a:r>
              <a:rPr lang="en-US" altLang="zh-TW" sz="1600" dirty="0" err="1"/>
              <a:t>Text.class</a:t>
            </a:r>
            <a:r>
              <a:rPr lang="en-US" altLang="zh-TW" sz="1600" dirty="0"/>
              <a:t>, job);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TableMapReduceUtil.initTableReducerJob</a:t>
            </a:r>
            <a:r>
              <a:rPr lang="en-US" altLang="zh-TW" sz="1600" dirty="0"/>
              <a:t>(</a:t>
            </a:r>
            <a:r>
              <a:rPr lang="en-US" altLang="zh-TW" sz="1600" dirty="0" err="1"/>
              <a:t>tablename</a:t>
            </a:r>
            <a:r>
              <a:rPr lang="en-US" altLang="zh-TW" sz="1600" dirty="0"/>
              <a:t>, </a:t>
            </a:r>
            <a:r>
              <a:rPr lang="en-US" altLang="zh-TW" sz="1600" dirty="0" err="1"/>
              <a:t>HtReduce.class</a:t>
            </a:r>
            <a:r>
              <a:rPr lang="en-US" altLang="zh-TW" sz="1600" dirty="0"/>
              <a:t>, job);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 err="1"/>
              <a:t>System.exit</a:t>
            </a:r>
            <a:r>
              <a:rPr lang="en-US" altLang="zh-TW" sz="1600" dirty="0"/>
              <a:t>(</a:t>
            </a:r>
            <a:r>
              <a:rPr lang="en-US" altLang="zh-TW" sz="1600" dirty="0" err="1"/>
              <a:t>job.waitForCompletion</a:t>
            </a:r>
            <a:r>
              <a:rPr lang="en-US" altLang="zh-TW" sz="1600" dirty="0"/>
              <a:t>(true) ? 0 : 1);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}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dirty="0"/>
              <a:t>}</a:t>
            </a:r>
            <a:endParaRPr lang="zh-TW" altLang="en-US" sz="1600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zh-TW" altLang="en-US" sz="1600" dirty="0"/>
          </a:p>
        </p:txBody>
      </p:sp>
      <p:sp>
        <p:nvSpPr>
          <p:cNvPr id="282632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214282" y="333375"/>
            <a:ext cx="8786874" cy="658813"/>
          </a:xfrm>
          <a:noFill/>
        </p:spPr>
        <p:txBody>
          <a:bodyPr/>
          <a:lstStyle/>
          <a:p>
            <a:r>
              <a:rPr kumimoji="0" lang="en-US" altLang="zh-TW" sz="4000" dirty="0" smtClean="0"/>
              <a:t>3.3.</a:t>
            </a:r>
            <a:r>
              <a:rPr lang="en-US" altLang="zh-TW" sz="4000" dirty="0" smtClean="0"/>
              <a:t>3</a:t>
            </a:r>
            <a:r>
              <a:rPr lang="en-US" altLang="zh-TW" sz="4000" dirty="0"/>
              <a:t>. Hadoop </a:t>
            </a:r>
            <a:r>
              <a:rPr lang="zh-TW" altLang="en-US" sz="4000" dirty="0"/>
              <a:t>來源與輸出皆為 </a:t>
            </a:r>
            <a:r>
              <a:rPr lang="en-US" altLang="zh-TW" sz="4000" dirty="0"/>
              <a:t>HBase</a:t>
            </a:r>
          </a:p>
        </p:txBody>
      </p:sp>
      <p:sp>
        <p:nvSpPr>
          <p:cNvPr id="320518" name="Text Box 9"/>
          <p:cNvSpPr txBox="1">
            <a:spLocks noChangeArrowheads="1"/>
          </p:cNvSpPr>
          <p:nvPr/>
        </p:nvSpPr>
        <p:spPr bwMode="auto">
          <a:xfrm>
            <a:off x="0" y="908050"/>
            <a:ext cx="3060700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&lt; Main </a:t>
            </a:r>
            <a:r>
              <a:rPr lang="zh-TW" altLang="en-US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en-US" altLang="zh-TW" sz="2400" b="1">
                <a:solidFill>
                  <a:srgbClr val="990000"/>
                </a:solidFill>
                <a:latin typeface="標楷體" pitchFamily="65" charset="-120"/>
                <a:ea typeface="標楷體" pitchFamily="65" charset="-120"/>
              </a:rPr>
              <a:t>&gt;</a:t>
            </a: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6733A7-D570-46D1-BCFC-B5D7C77F0324}" type="slidenum">
              <a:rPr lang="zh-TW" altLang="en-US"/>
              <a:pPr/>
              <a:t>97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611374E-651D-4AC4-BFFA-7E376B077E97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97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2154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71550" y="0"/>
            <a:ext cx="7416800" cy="6858000"/>
          </a:xfrm>
          <a:solidFill>
            <a:srgbClr val="DDDDDD"/>
          </a:solidFill>
          <a:ln w="28575" cap="flat" algn="ctr">
            <a:solidFill>
              <a:srgbClr val="000000"/>
            </a:solidFill>
          </a:ln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&gt; scan </a:t>
            </a:r>
            <a:r>
              <a:rPr lang="en-US" altLang="zh-TW" sz="1200" b="1" dirty="0" smtClean="0">
                <a:latin typeface="標楷體"/>
              </a:rPr>
              <a:t>‘</a:t>
            </a:r>
            <a:r>
              <a:rPr lang="en-US" altLang="zh-TW" sz="1200" b="1" dirty="0" err="1" smtClean="0"/>
              <a:t>tcrc</a:t>
            </a:r>
            <a:r>
              <a:rPr lang="en-US" altLang="zh-TW" sz="1200" b="1" dirty="0" smtClean="0">
                <a:latin typeface="標楷體"/>
              </a:rPr>
              <a:t>’</a:t>
            </a:r>
            <a:endParaRPr lang="en-US" altLang="zh-TW" sz="1200" b="1" dirty="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ROW                          COLUMN+CELL                                         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</a:t>
            </a:r>
            <a:r>
              <a:rPr lang="en-US" altLang="zh-TW" sz="1200" b="1" dirty="0" err="1"/>
              <a:t>Detail:Locate</a:t>
            </a:r>
            <a:r>
              <a:rPr lang="en-US" altLang="zh-TW" sz="1200" b="1" dirty="0"/>
              <a:t>, timestamp=1265184360616, value=01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</a:t>
            </a:r>
            <a:r>
              <a:rPr lang="en-US" altLang="zh-TW" sz="1200" b="1" dirty="0" err="1"/>
              <a:t>Detail:Name</a:t>
            </a:r>
            <a:r>
              <a:rPr lang="en-US" altLang="zh-TW" sz="1200" b="1" dirty="0"/>
              <a:t>, timestamp=1265184360548, value=</a:t>
            </a:r>
            <a:r>
              <a:rPr lang="en-US" altLang="zh-TW" sz="1200" b="1" dirty="0" err="1"/>
              <a:t>GunLong</a:t>
            </a:r>
            <a:r>
              <a:rPr lang="en-US" altLang="zh-TW" sz="1200" b="1" dirty="0"/>
              <a:t>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column=Products:P1, timestamp=1265184360694, value=20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column=Products:P2, timestamp=1265184360758, value=40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column=Products:P3, timestamp=1265184360815, value=30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column=Products:P4, timestamp=1265184360866, value=50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column=Turnover:P1, timestamp=1265187021528,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column=Turnover:P2, timestamp=1265187021528,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column=Turnover:P3, timestamp=1265187021528,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column=Turnover:P4, timestamp=1265187021528,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T01                         column=</a:t>
            </a:r>
            <a:r>
              <a:rPr lang="en-US" altLang="zh-TW" sz="1200" b="1" dirty="0" err="1"/>
              <a:t>Turnover:sum</a:t>
            </a:r>
            <a:r>
              <a:rPr lang="en-US" altLang="zh-TW" sz="1200" b="1" dirty="0"/>
              <a:t>, timestamp=1265190421993, value=140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T02                         column=</a:t>
            </a:r>
            <a:r>
              <a:rPr lang="en-US" altLang="zh-TW" sz="1200" b="1" dirty="0" err="1"/>
              <a:t>Detail:Locate</a:t>
            </a:r>
            <a:r>
              <a:rPr lang="en-US" altLang="zh-TW" sz="1200" b="1" dirty="0"/>
              <a:t>, timestamp=1265184360951, value=02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T02                         column=</a:t>
            </a:r>
            <a:r>
              <a:rPr lang="en-US" altLang="zh-TW" sz="1200" b="1" dirty="0" err="1"/>
              <a:t>Detail:Name</a:t>
            </a:r>
            <a:r>
              <a:rPr lang="en-US" altLang="zh-TW" sz="1200" b="1" dirty="0"/>
              <a:t>, timestamp=1265184360910, value=</a:t>
            </a:r>
            <a:r>
              <a:rPr lang="en-US" altLang="zh-TW" sz="1200" b="1" dirty="0" err="1"/>
              <a:t>Esing</a:t>
            </a:r>
            <a:r>
              <a:rPr lang="en-US" altLang="zh-TW" sz="1200" b="1" dirty="0"/>
              <a:t>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T02                         column=Products:P1, timestamp=1265184361051, value=50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T02                         column=Turnover:P1, timestamp=1265187021528, value=2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T02                         column=</a:t>
            </a:r>
            <a:r>
              <a:rPr lang="en-US" altLang="zh-TW" sz="1200" b="1" dirty="0" err="1"/>
              <a:t>Turnover:sum</a:t>
            </a:r>
            <a:r>
              <a:rPr lang="en-US" altLang="zh-TW" sz="1200" b="1" dirty="0"/>
              <a:t>, timestamp=1265190421993, value=100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</a:t>
            </a:r>
            <a:r>
              <a:rPr lang="en-US" altLang="zh-TW" sz="1200" b="1" dirty="0" err="1"/>
              <a:t>Detail:Locate</a:t>
            </a:r>
            <a:r>
              <a:rPr lang="en-US" altLang="zh-TW" sz="1200" b="1" dirty="0"/>
              <a:t>, timestamp=1265184361124, value=03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</a:t>
            </a:r>
            <a:r>
              <a:rPr lang="en-US" altLang="zh-TW" sz="1200" b="1" dirty="0" err="1"/>
              <a:t>Detail:Name</a:t>
            </a:r>
            <a:r>
              <a:rPr lang="en-US" altLang="zh-TW" sz="1200" b="1" dirty="0"/>
              <a:t>, timestamp=1265184361098, value=</a:t>
            </a:r>
            <a:r>
              <a:rPr lang="en-US" altLang="zh-TW" sz="1200" b="1" dirty="0" err="1"/>
              <a:t>SunDon</a:t>
            </a:r>
            <a:r>
              <a:rPr lang="en-US" altLang="zh-TW" sz="1200" b="1" dirty="0"/>
              <a:t>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column=Products:P1, timestamp=1265184361189, value=40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column=Products:P2, timestamp=1265184361259, value=30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column=Turnover:P1, timestamp=1265187021529, value=3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T03                         column=</a:t>
            </a:r>
            <a:r>
              <a:rPr lang="en-US" altLang="zh-TW" sz="1200" b="1" dirty="0" err="1"/>
              <a:t>Turnover:sum</a:t>
            </a:r>
            <a:r>
              <a:rPr lang="en-US" altLang="zh-TW" sz="1200" b="1" dirty="0"/>
              <a:t>, timestamp=1265190421993, value=120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</a:t>
            </a:r>
            <a:r>
              <a:rPr lang="en-US" altLang="zh-TW" sz="1200" b="1" dirty="0" err="1"/>
              <a:t>Detail:Locate</a:t>
            </a:r>
            <a:r>
              <a:rPr lang="en-US" altLang="zh-TW" sz="1200" b="1" dirty="0"/>
              <a:t>, timestamp=1265184361311, value=04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</a:t>
            </a:r>
            <a:r>
              <a:rPr lang="en-US" altLang="zh-TW" sz="1200" b="1" dirty="0" err="1"/>
              <a:t>Detail:Name</a:t>
            </a:r>
            <a:r>
              <a:rPr lang="en-US" altLang="zh-TW" sz="1200" b="1" dirty="0"/>
              <a:t>, timestamp=1265184361287, value=</a:t>
            </a:r>
            <a:r>
              <a:rPr lang="en-US" altLang="zh-TW" sz="1200" b="1" dirty="0" err="1"/>
              <a:t>StarBucks</a:t>
            </a:r>
            <a:r>
              <a:rPr lang="en-US" altLang="zh-TW" sz="1200" b="1" dirty="0"/>
              <a:t>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column=Products:P1, timestamp=1265184361343, value=50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column=Products:P2, timestamp=1265184361386, value=50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column=Products:P3, timestamp=1265184361422, value=20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column=Turnover:P1, timestamp=1265187021529, value=2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column=Turnover:P2, timestamp=1265187021529,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column=Turnover:P3, timestamp=1265187021529, value=1   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 T04                         column=</a:t>
            </a:r>
            <a:r>
              <a:rPr lang="en-US" altLang="zh-TW" sz="1200" b="1" dirty="0" err="1"/>
              <a:t>Turnover:sum</a:t>
            </a:r>
            <a:r>
              <a:rPr lang="en-US" altLang="zh-TW" sz="1200" b="1" dirty="0"/>
              <a:t>, timestamp=1265190421993, value=170                          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b="1" dirty="0"/>
              <a:t>4 row(s) in 0.0460 seconds</a:t>
            </a:r>
            <a:endParaRPr lang="zh-TW" altLang="en-US" sz="2000" b="1" dirty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15906B-F900-405D-A578-2F7748B47483}" type="slidenum">
              <a:rPr lang="zh-TW" altLang="en-US"/>
              <a:pPr/>
              <a:t>98</a:t>
            </a:fld>
            <a:endParaRPr lang="en-US" altLang="zh-TW"/>
          </a:p>
        </p:txBody>
      </p:sp>
      <p:sp>
        <p:nvSpPr>
          <p:cNvPr id="88" name="投影片編號版面配置區 5"/>
          <p:cNvSpPr txBox="1">
            <a:spLocks noGrp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7EA3A3E-CA4B-4834-A7BE-7F615D77FEB6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98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3</a:t>
            </a:r>
            <a:r>
              <a:rPr lang="en-US" altLang="zh-TW" dirty="0"/>
              <a:t>. </a:t>
            </a:r>
            <a:r>
              <a:rPr lang="zh-TW" altLang="en-US" dirty="0"/>
              <a:t>執行結果</a:t>
            </a:r>
          </a:p>
        </p:txBody>
      </p:sp>
      <p:graphicFrame>
        <p:nvGraphicFramePr>
          <p:cNvPr id="187495" name="Group 103"/>
          <p:cNvGraphicFramePr>
            <a:graphicFrameLocks noGrp="1"/>
          </p:cNvGraphicFramePr>
          <p:nvPr>
            <p:ph idx="4294967295"/>
          </p:nvPr>
        </p:nvGraphicFramePr>
        <p:xfrm>
          <a:off x="250825" y="1341438"/>
          <a:ext cx="8705850" cy="4754564"/>
        </p:xfrm>
        <a:graphic>
          <a:graphicData uri="http://schemas.openxmlformats.org/drawingml/2006/table">
            <a:tbl>
              <a:tblPr/>
              <a:tblGrid>
                <a:gridCol w="720725"/>
                <a:gridCol w="1655763"/>
                <a:gridCol w="792162"/>
                <a:gridCol w="549275"/>
                <a:gridCol w="549275"/>
                <a:gridCol w="549275"/>
                <a:gridCol w="549275"/>
                <a:gridCol w="549275"/>
                <a:gridCol w="549275"/>
                <a:gridCol w="549275"/>
                <a:gridCol w="549275"/>
                <a:gridCol w="1143000"/>
              </a:tblGrid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Detail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Products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Turnover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Name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Locate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P4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Sum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T01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GunLong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140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T02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ESing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100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5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T03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SunDon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3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210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T04</a:t>
                      </a:r>
                    </a:p>
                  </a:txBody>
                  <a:tcPr marL="0" marR="0" marT="0" marB="0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StarBucks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04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20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1" lang="zh-TW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標楷體" pitchFamily="65" charset="-120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ea typeface="標楷體" pitchFamily="65" charset="-120"/>
                        </a:rPr>
                        <a:t>480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FA51DE-474E-4858-BAEB-D98723DB473D}" type="slidenum">
              <a:rPr lang="zh-TW" altLang="en-US"/>
              <a:pPr/>
              <a:t>99</a:t>
            </a:fld>
            <a:endParaRPr lang="en-US" altLang="zh-TW"/>
          </a:p>
        </p:txBody>
      </p:sp>
      <p:sp>
        <p:nvSpPr>
          <p:cNvPr id="4" name="Rectangle 8"/>
          <p:cNvSpPr txBox="1">
            <a:spLocks noGrp="1" noChangeArrowheads="1"/>
          </p:cNvSpPr>
          <p:nvPr/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6CC2742-49A4-402E-A39B-16BD556934A3}" type="slidenum">
              <a:rPr kumimoji="0" lang="zh-TW" altLang="en-US" sz="1600" b="1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pPr algn="r">
                <a:defRPr/>
              </a:pPr>
              <a:t>99</a:t>
            </a:fld>
            <a:endParaRPr kumimoji="0" lang="en-US" altLang="zh-TW" sz="1600" b="1"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kumimoji="0" lang="en-US" altLang="zh-TW" dirty="0" smtClean="0"/>
              <a:t>3.3.</a:t>
            </a:r>
            <a:r>
              <a:rPr lang="en-US" altLang="zh-TW" dirty="0" smtClean="0"/>
              <a:t>4. </a:t>
            </a:r>
            <a:r>
              <a:rPr lang="zh-TW" altLang="en-US" dirty="0" smtClean="0"/>
              <a:t>狀況</a:t>
            </a:r>
            <a:r>
              <a:rPr lang="zh-TW" altLang="en-US" dirty="0"/>
              <a:t>來了</a:t>
            </a:r>
          </a:p>
        </p:txBody>
      </p:sp>
      <p:sp>
        <p:nvSpPr>
          <p:cNvPr id="32358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/>
            <a:r>
              <a:rPr lang="zh-TW" altLang="en-US" dirty="0" smtClean="0"/>
              <a:t>管理局想</a:t>
            </a:r>
            <a:r>
              <a:rPr lang="zh-TW" altLang="en-US" dirty="0"/>
              <a:t>知道餐廳的營運狀況，因此需要產生出最後的報表</a:t>
            </a:r>
          </a:p>
          <a:p>
            <a:pPr marL="990600" lvl="1" indent="-533400"/>
            <a:r>
              <a:rPr lang="zh-TW" altLang="en-US" dirty="0"/>
              <a:t>資料由小到大排序</a:t>
            </a:r>
          </a:p>
          <a:p>
            <a:pPr marL="990600" lvl="1" indent="-533400"/>
            <a:r>
              <a:rPr lang="zh-TW" altLang="en-US" dirty="0"/>
              <a:t>過濾掉營業額 </a:t>
            </a:r>
            <a:r>
              <a:rPr lang="en-US" altLang="zh-TW" dirty="0"/>
              <a:t>&lt; 130 </a:t>
            </a:r>
            <a:r>
              <a:rPr lang="zh-TW" altLang="en-US" dirty="0"/>
              <a:t>的資料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雲端運算簡介20090317">
  <a:themeElements>
    <a:clrScheme name="雲端運算簡介20090317 8">
      <a:dk1>
        <a:srgbClr val="000000"/>
      </a:dk1>
      <a:lt1>
        <a:srgbClr val="FFFFFF"/>
      </a:lt1>
      <a:dk2>
        <a:srgbClr val="000066"/>
      </a:dk2>
      <a:lt2>
        <a:srgbClr val="808080"/>
      </a:lt2>
      <a:accent1>
        <a:srgbClr val="FBFDB3"/>
      </a:accent1>
      <a:accent2>
        <a:srgbClr val="3333CC"/>
      </a:accent2>
      <a:accent3>
        <a:srgbClr val="FFFFFF"/>
      </a:accent3>
      <a:accent4>
        <a:srgbClr val="000000"/>
      </a:accent4>
      <a:accent5>
        <a:srgbClr val="FDFED6"/>
      </a:accent5>
      <a:accent6>
        <a:srgbClr val="2D2DB9"/>
      </a:accent6>
      <a:hlink>
        <a:srgbClr val="000066"/>
      </a:hlink>
      <a:folHlink>
        <a:srgbClr val="660066"/>
      </a:folHlink>
    </a:clrScheme>
    <a:fontScheme name="雲端運算簡介20090317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雲端運算簡介2009031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雲端運算簡介2009031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8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FBFDB3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DFED6"/>
        </a:accent5>
        <a:accent6>
          <a:srgbClr val="2D2DB9"/>
        </a:accent6>
        <a:hlink>
          <a:srgbClr val="000066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hbase_program_0204</Template>
  <TotalTime>3115</TotalTime>
  <Words>6163</Words>
  <PresentationFormat>如螢幕大小 (4:3)</PresentationFormat>
  <Paragraphs>1737</Paragraphs>
  <Slides>109</Slides>
  <Notes>5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109</vt:i4>
      </vt:variant>
    </vt:vector>
  </HeadingPairs>
  <TitlesOfParts>
    <vt:vector size="110" baseType="lpstr">
      <vt:lpstr>雲端運算簡介20090317</vt:lpstr>
      <vt:lpstr>HBase 資料庫應用  </vt:lpstr>
      <vt:lpstr>一、導論</vt:lpstr>
      <vt:lpstr>海量資料緒論</vt:lpstr>
      <vt:lpstr>RDBMS / 資料庫</vt:lpstr>
      <vt:lpstr>RDBMS 碰上大資料</vt:lpstr>
      <vt:lpstr>跨足多台機器的 RDBMS </vt:lpstr>
      <vt:lpstr>多台機器的 RDBMS的缺點</vt:lpstr>
      <vt:lpstr>是否非RDBMS不可？</vt:lpstr>
      <vt:lpstr>將RDBMS簡化吧</vt:lpstr>
      <vt:lpstr>Distributed key-value System</vt:lpstr>
      <vt:lpstr>常見的 NoSQL </vt:lpstr>
      <vt:lpstr>2010 年 NoSQL 職缺排行榜</vt:lpstr>
      <vt:lpstr>一、HBase 介紹</vt:lpstr>
      <vt:lpstr>BigTable ?</vt:lpstr>
      <vt:lpstr>HBase</vt:lpstr>
      <vt:lpstr>開發歷程</vt:lpstr>
      <vt:lpstr>誰使用 HBase </vt:lpstr>
      <vt:lpstr>為什麼使用HBase?</vt:lpstr>
      <vt:lpstr>Data Model</vt:lpstr>
      <vt:lpstr>Data Model</vt:lpstr>
      <vt:lpstr>HTable 成員</vt:lpstr>
      <vt:lpstr>Regions</vt:lpstr>
      <vt:lpstr>HBase 與 Hadoop 搭配的架構</vt:lpstr>
      <vt:lpstr>HBase 0.20 特色</vt:lpstr>
      <vt:lpstr>Zookeeper ?</vt:lpstr>
      <vt:lpstr>二、HBase  安裝說明</vt:lpstr>
      <vt:lpstr>安裝</vt:lpstr>
      <vt:lpstr>系統環境設定</vt:lpstr>
      <vt:lpstr>服務參數設定</vt:lpstr>
      <vt:lpstr>停止與啟動服務</vt:lpstr>
      <vt:lpstr>測試 </vt:lpstr>
      <vt:lpstr>連線到 HBase 的方法</vt:lpstr>
      <vt:lpstr>三、HBase  程式設計</vt:lpstr>
      <vt:lpstr>3.1 HBase  程式編譯方法</vt:lpstr>
      <vt:lpstr>A. Java 之編譯與執行</vt:lpstr>
      <vt:lpstr>B  Eclipse 之編譯與執行</vt:lpstr>
      <vt:lpstr>B.1 設定專案的細部屬性</vt:lpstr>
      <vt:lpstr>B.2 增加 專案的 Classpath</vt:lpstr>
      <vt:lpstr>B.3  選擇classpath 的library </vt:lpstr>
      <vt:lpstr>B.4 為函式庫增加原始碼、說明檔的配置</vt:lpstr>
      <vt:lpstr>三、 HBase 程式設計</vt:lpstr>
      <vt:lpstr>HTable 成員</vt:lpstr>
      <vt:lpstr>HBase 常用函式</vt:lpstr>
      <vt:lpstr>HBaseConfiguration</vt:lpstr>
      <vt:lpstr>HBaseAdmin </vt:lpstr>
      <vt:lpstr>HTableDescriptor</vt:lpstr>
      <vt:lpstr>HColumnDescriptor</vt:lpstr>
      <vt:lpstr>HTable</vt:lpstr>
      <vt:lpstr>Put</vt:lpstr>
      <vt:lpstr>Get</vt:lpstr>
      <vt:lpstr>Result</vt:lpstr>
      <vt:lpstr>Scanner</vt:lpstr>
      <vt:lpstr>Interface ResultScanner</vt:lpstr>
      <vt:lpstr>HBase Key/Value 的格式</vt:lpstr>
      <vt:lpstr>三、 HBase 程式設計</vt:lpstr>
      <vt:lpstr>範例一：新增Table</vt:lpstr>
      <vt:lpstr>範例一：新增Table</vt:lpstr>
      <vt:lpstr>範例二：Put資料進Column</vt:lpstr>
      <vt:lpstr>範例二： Put資料進Column</vt:lpstr>
      <vt:lpstr>範例三： Get Column Value</vt:lpstr>
      <vt:lpstr>範例三： Get Column Value</vt:lpstr>
      <vt:lpstr>範例四： Scan all Column</vt:lpstr>
      <vt:lpstr>範例四：Scan all Column</vt:lpstr>
      <vt:lpstr>範例五： 刪除資料表</vt:lpstr>
      <vt:lpstr>範例五： 刪除資料表</vt:lpstr>
      <vt:lpstr>三、 HBase 程式設計</vt:lpstr>
      <vt:lpstr>範例六：WordCountHBase</vt:lpstr>
      <vt:lpstr>範例六：WordCountHBase</vt:lpstr>
      <vt:lpstr>範例六：WordCountHBase</vt:lpstr>
      <vt:lpstr>範例七：LoadHBaseMapper </vt:lpstr>
      <vt:lpstr>範例七：LoadHBaseMapper</vt:lpstr>
      <vt:lpstr>範例七： LoadHBaseMapper</vt:lpstr>
      <vt:lpstr>三、 HBase 程式設計</vt:lpstr>
      <vt:lpstr>A. Transactional HBase</vt:lpstr>
      <vt:lpstr>A.1 Transactional HBase 環境設定</vt:lpstr>
      <vt:lpstr> A.a  Ex : 從一個原有的Table 增加IndexedTable</vt:lpstr>
      <vt:lpstr>A.b  Ex : 建立一個新的Table 附帶IndexedTable</vt:lpstr>
      <vt:lpstr>B. Thrift</vt:lpstr>
      <vt:lpstr>B.1 安裝方法</vt:lpstr>
      <vt:lpstr>B.2 Thrift 的PHP程式碼</vt:lpstr>
      <vt:lpstr>三、 HBase 程式設計</vt:lpstr>
      <vt:lpstr>中科餐廳開張囉！</vt:lpstr>
      <vt:lpstr>3.3.1. 建立商店資料</vt:lpstr>
      <vt:lpstr>3.3.1.a 建立初始HTable</vt:lpstr>
      <vt:lpstr>3.3.1.a 執行結果</vt:lpstr>
      <vt:lpstr>3.3.1.b 用讀檔方式把資料匯入HTable</vt:lpstr>
      <vt:lpstr>3.3.1.b 執行結果</vt:lpstr>
      <vt:lpstr>3.3.1. 螢幕輸出結果</vt:lpstr>
      <vt:lpstr>3.3.2 計算單月每個品項的購買次數</vt:lpstr>
      <vt:lpstr>3.3.2. 用Hadoop的Map Reduce運算並把結果匯入HTable</vt:lpstr>
      <vt:lpstr>3.3.2. 用Hadoop的Map Reduce運算並把結果匯入HTable</vt:lpstr>
      <vt:lpstr>3.3.2 執行結果</vt:lpstr>
      <vt:lpstr>投影片 93</vt:lpstr>
      <vt:lpstr>3.3.3. 計算當天營業額</vt:lpstr>
      <vt:lpstr>3.3.3. Hadoop 來源與輸出皆為 HBase</vt:lpstr>
      <vt:lpstr>3.3.3. Hadoop 來源與輸出皆為 HBase</vt:lpstr>
      <vt:lpstr>投影片 97</vt:lpstr>
      <vt:lpstr>3.3.3. 執行結果</vt:lpstr>
      <vt:lpstr>3.3.4. 狀況來了</vt:lpstr>
      <vt:lpstr>3.3.4. 回顧 Transactional HBase</vt:lpstr>
      <vt:lpstr>3.3.4.回顧： Transactional HBase 環境設定</vt:lpstr>
      <vt:lpstr>3.3.4.1 建立Indexed Table</vt:lpstr>
      <vt:lpstr>3.3.4.1 Indexed Table 輸出結果</vt:lpstr>
      <vt:lpstr>3.3.4.2 產生排序且篩選過的資料</vt:lpstr>
      <vt:lpstr>3.3.4.2 列出最後結果</vt:lpstr>
      <vt:lpstr>3.3.5. 狀況來了</vt:lpstr>
      <vt:lpstr>3.3.5.回顧：還記得 Thrift ？</vt:lpstr>
      <vt:lpstr>畫面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HB</dc:title>
  <cp:lastModifiedBy>Winiori</cp:lastModifiedBy>
  <cp:revision>189</cp:revision>
  <dcterms:modified xsi:type="dcterms:W3CDTF">2010-09-23T06:07:02Z</dcterms:modified>
</cp:coreProperties>
</file>