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slides/slide144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38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slides/slide139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129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3" r:id="rId1"/>
  </p:sldMasterIdLst>
  <p:notesMasterIdLst>
    <p:notesMasterId r:id="rId147"/>
  </p:notesMasterIdLst>
  <p:sldIdLst>
    <p:sldId id="256" r:id="rId2"/>
    <p:sldId id="507" r:id="rId3"/>
    <p:sldId id="508" r:id="rId4"/>
    <p:sldId id="514" r:id="rId5"/>
    <p:sldId id="509" r:id="rId6"/>
    <p:sldId id="450" r:id="rId7"/>
    <p:sldId id="310" r:id="rId8"/>
    <p:sldId id="307" r:id="rId9"/>
    <p:sldId id="448" r:id="rId10"/>
    <p:sldId id="305" r:id="rId11"/>
    <p:sldId id="306" r:id="rId12"/>
    <p:sldId id="309" r:id="rId13"/>
    <p:sldId id="506" r:id="rId14"/>
    <p:sldId id="285" r:id="rId15"/>
    <p:sldId id="490" r:id="rId16"/>
    <p:sldId id="491" r:id="rId17"/>
    <p:sldId id="492" r:id="rId18"/>
    <p:sldId id="315" r:id="rId19"/>
    <p:sldId id="316" r:id="rId20"/>
    <p:sldId id="317" r:id="rId21"/>
    <p:sldId id="496" r:id="rId22"/>
    <p:sldId id="513" r:id="rId23"/>
    <p:sldId id="510" r:id="rId24"/>
    <p:sldId id="511" r:id="rId25"/>
    <p:sldId id="512" r:id="rId26"/>
    <p:sldId id="498" r:id="rId27"/>
    <p:sldId id="505" r:id="rId28"/>
    <p:sldId id="515" r:id="rId29"/>
    <p:sldId id="499" r:id="rId30"/>
    <p:sldId id="526" r:id="rId31"/>
    <p:sldId id="533" r:id="rId32"/>
    <p:sldId id="517" r:id="rId33"/>
    <p:sldId id="518" r:id="rId34"/>
    <p:sldId id="519" r:id="rId35"/>
    <p:sldId id="520" r:id="rId36"/>
    <p:sldId id="521" r:id="rId37"/>
    <p:sldId id="522" r:id="rId38"/>
    <p:sldId id="525" r:id="rId39"/>
    <p:sldId id="523" r:id="rId40"/>
    <p:sldId id="524" r:id="rId41"/>
    <p:sldId id="527" r:id="rId42"/>
    <p:sldId id="528" r:id="rId43"/>
    <p:sldId id="529" r:id="rId44"/>
    <p:sldId id="530" r:id="rId45"/>
    <p:sldId id="531" r:id="rId46"/>
    <p:sldId id="532" r:id="rId47"/>
    <p:sldId id="466" r:id="rId48"/>
    <p:sldId id="475" r:id="rId49"/>
    <p:sldId id="476" r:id="rId50"/>
    <p:sldId id="477" r:id="rId51"/>
    <p:sldId id="478" r:id="rId52"/>
    <p:sldId id="500" r:id="rId53"/>
    <p:sldId id="501" r:id="rId54"/>
    <p:sldId id="502" r:id="rId55"/>
    <p:sldId id="503" r:id="rId56"/>
    <p:sldId id="467" r:id="rId57"/>
    <p:sldId id="493" r:id="rId58"/>
    <p:sldId id="322" r:id="rId59"/>
    <p:sldId id="325" r:id="rId60"/>
    <p:sldId id="326" r:id="rId61"/>
    <p:sldId id="328" r:id="rId62"/>
    <p:sldId id="329" r:id="rId63"/>
    <p:sldId id="327" r:id="rId64"/>
    <p:sldId id="330" r:id="rId65"/>
    <p:sldId id="451" r:id="rId66"/>
    <p:sldId id="332" r:id="rId67"/>
    <p:sldId id="333" r:id="rId68"/>
    <p:sldId id="334" r:id="rId69"/>
    <p:sldId id="335" r:id="rId70"/>
    <p:sldId id="336" r:id="rId71"/>
    <p:sldId id="337" r:id="rId72"/>
    <p:sldId id="453" r:id="rId73"/>
    <p:sldId id="406" r:id="rId74"/>
    <p:sldId id="407" r:id="rId75"/>
    <p:sldId id="408" r:id="rId76"/>
    <p:sldId id="409" r:id="rId77"/>
    <p:sldId id="410" r:id="rId78"/>
    <p:sldId id="411" r:id="rId79"/>
    <p:sldId id="412" r:id="rId80"/>
    <p:sldId id="413" r:id="rId81"/>
    <p:sldId id="414" r:id="rId82"/>
    <p:sldId id="415" r:id="rId83"/>
    <p:sldId id="416" r:id="rId84"/>
    <p:sldId id="417" r:id="rId85"/>
    <p:sldId id="418" r:id="rId86"/>
    <p:sldId id="419" r:id="rId87"/>
    <p:sldId id="420" r:id="rId88"/>
    <p:sldId id="421" r:id="rId89"/>
    <p:sldId id="422" r:id="rId90"/>
    <p:sldId id="423" r:id="rId91"/>
    <p:sldId id="424" r:id="rId92"/>
    <p:sldId id="425" r:id="rId93"/>
    <p:sldId id="426" r:id="rId94"/>
    <p:sldId id="427" r:id="rId95"/>
    <p:sldId id="428" r:id="rId96"/>
    <p:sldId id="455" r:id="rId97"/>
    <p:sldId id="474" r:id="rId98"/>
    <p:sldId id="504" r:id="rId99"/>
    <p:sldId id="363" r:id="rId100"/>
    <p:sldId id="364" r:id="rId101"/>
    <p:sldId id="365" r:id="rId102"/>
    <p:sldId id="366" r:id="rId103"/>
    <p:sldId id="367" r:id="rId104"/>
    <p:sldId id="368" r:id="rId105"/>
    <p:sldId id="369" r:id="rId106"/>
    <p:sldId id="370" r:id="rId107"/>
    <p:sldId id="371" r:id="rId108"/>
    <p:sldId id="457" r:id="rId109"/>
    <p:sldId id="376" r:id="rId110"/>
    <p:sldId id="377" r:id="rId111"/>
    <p:sldId id="378" r:id="rId112"/>
    <p:sldId id="458" r:id="rId113"/>
    <p:sldId id="380" r:id="rId114"/>
    <p:sldId id="381" r:id="rId115"/>
    <p:sldId id="382" r:id="rId116"/>
    <p:sldId id="383" r:id="rId117"/>
    <p:sldId id="384" r:id="rId118"/>
    <p:sldId id="440" r:id="rId119"/>
    <p:sldId id="385" r:id="rId120"/>
    <p:sldId id="386" r:id="rId121"/>
    <p:sldId id="387" r:id="rId122"/>
    <p:sldId id="388" r:id="rId123"/>
    <p:sldId id="389" r:id="rId124"/>
    <p:sldId id="390" r:id="rId125"/>
    <p:sldId id="391" r:id="rId126"/>
    <p:sldId id="392" r:id="rId127"/>
    <p:sldId id="393" r:id="rId128"/>
    <p:sldId id="394" r:id="rId129"/>
    <p:sldId id="395" r:id="rId130"/>
    <p:sldId id="441" r:id="rId131"/>
    <p:sldId id="442" r:id="rId132"/>
    <p:sldId id="443" r:id="rId133"/>
    <p:sldId id="396" r:id="rId134"/>
    <p:sldId id="405" r:id="rId135"/>
    <p:sldId id="445" r:id="rId136"/>
    <p:sldId id="459" r:id="rId137"/>
    <p:sldId id="447" r:id="rId138"/>
    <p:sldId id="435" r:id="rId139"/>
    <p:sldId id="429" r:id="rId140"/>
    <p:sldId id="434" r:id="rId141"/>
    <p:sldId id="398" r:id="rId142"/>
    <p:sldId id="430" r:id="rId143"/>
    <p:sldId id="431" r:id="rId144"/>
    <p:sldId id="437" r:id="rId145"/>
    <p:sldId id="438" r:id="rId14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2A00"/>
    <a:srgbClr val="800000"/>
    <a:srgbClr val="421C5E"/>
    <a:srgbClr val="003300"/>
    <a:srgbClr val="006600"/>
    <a:srgbClr val="663300"/>
    <a:srgbClr val="0000FF"/>
    <a:srgbClr val="4D4D4D"/>
    <a:srgbClr val="996633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8" autoAdjust="0"/>
    <p:restoredTop sz="97662" autoAdjust="0"/>
  </p:normalViewPr>
  <p:slideViewPr>
    <p:cSldViewPr>
      <p:cViewPr varScale="1">
        <p:scale>
          <a:sx n="75" d="100"/>
          <a:sy n="75" d="100"/>
        </p:scale>
        <p:origin x="-9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presProps" Target="presProps.xml"/><Relationship Id="rId15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116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629A0A7B-CC28-41F4-9A79-E3A2702781EE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FD6C00-AB92-4EEA-B908-2EEACB328E53}" type="slidenum">
              <a:rPr lang="zh-TW" altLang="en-US" smtClean="0"/>
              <a:pPr/>
              <a:t>1</a:t>
            </a:fld>
            <a:endParaRPr lang="en-US" altLang="zh-TW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5BD801-91A4-4FA6-AA6C-E0701F095BE0}" type="slidenum">
              <a:rPr lang="zh-TW" altLang="en-US" smtClean="0"/>
              <a:pPr/>
              <a:t>21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09AB76-3A92-47A0-85A0-645F95762225}" type="slidenum">
              <a:rPr lang="zh-TW" altLang="en-US" smtClean="0"/>
              <a:pPr/>
              <a:t>23</a:t>
            </a:fld>
            <a:endParaRPr lang="en-US" altLang="zh-TW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606817-8884-404A-8B89-C83A0DFA68FA}" type="slidenum">
              <a:rPr lang="zh-TW" altLang="en-US" smtClean="0"/>
              <a:pPr/>
              <a:t>24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F5EA4E-A7C3-426F-B38F-E6D7023555F3}" type="slidenum">
              <a:rPr lang="zh-TW" altLang="en-US" smtClean="0"/>
              <a:pPr/>
              <a:t>25</a:t>
            </a:fld>
            <a:endParaRPr lang="en-US" altLang="zh-TW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93A2A-F2B8-40D7-A49F-1DC99F383227}" type="slidenum">
              <a:rPr lang="zh-TW" altLang="en-US" smtClean="0"/>
              <a:pPr/>
              <a:t>26</a:t>
            </a:fld>
            <a:endParaRPr lang="en-US" altLang="zh-TW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FDAE8-72DC-4906-A381-F12B01476061}" type="slidenum">
              <a:rPr lang="zh-TW" altLang="en-US" smtClean="0"/>
              <a:pPr/>
              <a:t>27</a:t>
            </a:fld>
            <a:endParaRPr lang="en-US" altLang="zh-TW" smtClean="0"/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E12F6C4F-7FF0-4E45-B870-D08E7CD26415}" type="slidenum">
              <a:rPr lang="zh-TW" altLang="en-US" sz="1300"/>
              <a:pPr algn="r"/>
              <a:t>27</a:t>
            </a:fld>
            <a:endParaRPr lang="en-US" altLang="zh-TW" sz="1300" dirty="0"/>
          </a:p>
        </p:txBody>
      </p:sp>
      <p:sp>
        <p:nvSpPr>
          <p:cNvPr id="215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7787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737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09930" y="4861442"/>
            <a:ext cx="5679440" cy="4504296"/>
          </a:xfrm>
          <a:noFill/>
          <a:ln/>
        </p:spPr>
        <p:txBody>
          <a:bodyPr wrap="none" anchor="ctr"/>
          <a:lstStyle/>
          <a:p>
            <a:endParaRPr lang="zh-TW" altLang="zh-TW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9AF5CC-7FA4-4A74-B2D2-A38E222B7547}" type="slidenum">
              <a:rPr lang="en-US" altLang="zh-TW" smtClean="0">
                <a:ea typeface="新細明體" charset="-120"/>
              </a:rPr>
              <a:pPr/>
              <a:t>2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4FE334-3202-4C39-9BAA-5169E0EF62CC}" type="slidenum">
              <a:rPr lang="en-US" altLang="zh-TW" smtClean="0">
                <a:ea typeface="新細明體" charset="-120"/>
              </a:rPr>
              <a:pPr/>
              <a:t>3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777875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930" y="4861442"/>
            <a:ext cx="5679440" cy="4504296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zh-TW" altLang="zh-TW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1D794B-06A6-4737-AEE7-B73BF45CF40D}" type="slidenum">
              <a:rPr lang="zh-TW" altLang="en-US" smtClean="0"/>
              <a:pPr/>
              <a:t>52</a:t>
            </a:fld>
            <a:endParaRPr lang="en-US" altLang="zh-TW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298681-77B6-4541-A8A7-EE5A5EC52DDB}" type="slidenum">
              <a:rPr lang="zh-TW" altLang="en-US" smtClean="0"/>
              <a:pPr/>
              <a:t>53</a:t>
            </a:fld>
            <a:endParaRPr lang="en-US" altLang="zh-TW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F7C6EF-C7BF-4723-9BB5-3E756D844ADC}" type="slidenum">
              <a:rPr lang="zh-TW" altLang="en-US" smtClean="0"/>
              <a:pPr/>
              <a:t>54</a:t>
            </a:fld>
            <a:endParaRPr lang="en-US" altLang="zh-TW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75CBEE-FCF5-4054-9E04-9850D4767B58}" type="slidenum">
              <a:rPr lang="zh-TW" altLang="en-US" smtClean="0"/>
              <a:pPr/>
              <a:t>57</a:t>
            </a:fld>
            <a:endParaRPr lang="en-US" altLang="zh-TW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smtClean="0"/>
              <a:t>一個使用在大量節點叢集上計算各式各樣問題的軟體架構</a:t>
            </a: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F83891A7-75CE-4101-BF26-F16BF931024E}" type="slidenum">
              <a:rPr lang="zh-TW" altLang="en-US" sz="1300"/>
              <a:pPr algn="r"/>
              <a:t>58</a:t>
            </a:fld>
            <a:endParaRPr lang="en-US" altLang="zh-TW" sz="1300" dirty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C6ECE567-E5A7-4A45-8ABA-A5C6E925B58F}" type="slidenum">
              <a:rPr lang="en-US" altLang="zh-TW" sz="1300"/>
              <a:pPr algn="r"/>
              <a:t>61</a:t>
            </a:fld>
            <a:endParaRPr lang="en-US" altLang="zh-TW" sz="1300" dirty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61F78136-5842-4F80-9731-39E379F95C78}" type="slidenum">
              <a:rPr lang="en-US" altLang="zh-TW" sz="1300"/>
              <a:pPr algn="r"/>
              <a:t>62</a:t>
            </a:fld>
            <a:endParaRPr lang="en-US" altLang="zh-TW" sz="1300" dirty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CC00A8-C2D9-4F7A-8F76-5818FCA5B1CE}" type="slidenum">
              <a:rPr lang="en-US" altLang="zh-TW" smtClean="0">
                <a:ea typeface="新細明體" charset="-120"/>
              </a:rPr>
              <a:pPr/>
              <a:t>4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63A9813A-5148-4C92-AD51-8D7ACBEE9D13}" type="slidenum">
              <a:rPr lang="zh-TW" altLang="en-US" sz="1300"/>
              <a:pPr algn="r"/>
              <a:t>63</a:t>
            </a:fld>
            <a:endParaRPr lang="en-US" altLang="zh-TW" sz="1300" dirty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6926CDE7-9DC0-4915-8C1E-BE671BB726B1}" type="slidenum">
              <a:rPr lang="zh-TW" altLang="en-US" sz="1300"/>
              <a:pPr algn="r"/>
              <a:t>64</a:t>
            </a:fld>
            <a:endParaRPr lang="en-US" altLang="zh-TW" sz="1300" dirty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3337" cy="3836988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30" y="4861442"/>
            <a:ext cx="5679440" cy="4518511"/>
          </a:xfrm>
          <a:noFill/>
          <a:ln/>
        </p:spPr>
        <p:txBody>
          <a:bodyPr wrap="none" anchor="ctr"/>
          <a:lstStyle/>
          <a:p>
            <a:pPr defTabSz="486642" eaLnBrk="1" hangingPunct="1"/>
            <a:endParaRPr lang="zh-TW" altLang="en-US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B1C48626-5FE3-46F7-840C-3511C0BC5CBF}" type="slidenum">
              <a:rPr lang="en-US" altLang="zh-TW" sz="1300">
                <a:latin typeface="Arial" charset="0"/>
              </a:rPr>
              <a:pPr algn="r"/>
              <a:t>66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3A593AE6-48BD-46B0-8D34-850C82F4B957}" type="slidenum">
              <a:rPr lang="en-US" altLang="zh-TW" sz="1300">
                <a:latin typeface="Arial" charset="0"/>
              </a:rPr>
              <a:pPr algn="r"/>
              <a:t>67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233DA392-8093-4FFD-A8D0-81BC33A628C9}" type="slidenum">
              <a:rPr lang="en-US" altLang="zh-TW" sz="1300">
                <a:latin typeface="Arial" charset="0"/>
              </a:rPr>
              <a:pPr algn="r"/>
              <a:t>68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A31E8F63-CE18-48D5-AE28-617E572FB8A6}" type="slidenum">
              <a:rPr lang="en-US" altLang="zh-TW" sz="1300">
                <a:latin typeface="Arial" charset="0"/>
              </a:rPr>
              <a:pPr algn="r"/>
              <a:t>69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687CBDD8-E70E-45FA-9A5F-7A7B32600002}" type="slidenum">
              <a:rPr lang="en-US" altLang="zh-TW" sz="1300">
                <a:latin typeface="Arial" charset="0"/>
              </a:rPr>
              <a:pPr algn="r"/>
              <a:t>70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D7C8E743-0A52-4D37-8289-BDAF23515DC8}" type="slidenum">
              <a:rPr lang="zh-TW" altLang="en-US" sz="1300"/>
              <a:pPr algn="r"/>
              <a:t>71</a:t>
            </a:fld>
            <a:endParaRPr lang="en-US" altLang="zh-TW" sz="1300" dirty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44E07ED8-5DAF-4B2B-856D-AA93712F1777}" type="slidenum">
              <a:rPr lang="en-US" altLang="zh-TW" sz="1300">
                <a:latin typeface="Arial" charset="0"/>
              </a:rPr>
              <a:pPr algn="r"/>
              <a:t>95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3729BB26-A7D6-452D-B62A-C4B2B1E61A52}" type="slidenum">
              <a:rPr lang="en-US" altLang="zh-TW" sz="1300">
                <a:latin typeface="Arial" charset="0"/>
              </a:rPr>
              <a:pPr algn="r"/>
              <a:t>100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CC00A8-C2D9-4F7A-8F76-5818FCA5B1CE}" type="slidenum">
              <a:rPr lang="en-US" altLang="zh-TW" smtClean="0">
                <a:ea typeface="新細明體" charset="-120"/>
              </a:rPr>
              <a:pPr/>
              <a:t>5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>
              <a:ea typeface="新細明體" charset="-12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D439E50B-F8B8-419F-AA4B-AB366F750A2E}" type="slidenum">
              <a:rPr lang="en-US" altLang="zh-TW" sz="1300">
                <a:latin typeface="Arial" charset="0"/>
              </a:rPr>
              <a:pPr algn="r"/>
              <a:t>101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7CED0607-C451-4FF4-8A26-8077C3879592}" type="slidenum">
              <a:rPr lang="en-US" altLang="zh-TW" sz="1300">
                <a:latin typeface="Arial" charset="0"/>
              </a:rPr>
              <a:pPr algn="r"/>
              <a:t>102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B18EDF55-FB5E-4612-9DB6-CDA231AFE603}" type="slidenum">
              <a:rPr lang="en-US" altLang="zh-TW" sz="1300">
                <a:latin typeface="Arial" charset="0"/>
              </a:rPr>
              <a:pPr algn="r"/>
              <a:t>104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AE30B41B-39D4-4AFE-89A5-57A0271C9600}" type="slidenum">
              <a:rPr lang="en-US" altLang="zh-TW" sz="1300">
                <a:latin typeface="Arial" charset="0"/>
              </a:rPr>
              <a:pPr algn="r"/>
              <a:t>119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D0743255-99AE-4153-9CF9-F3E81105964D}" type="slidenum">
              <a:rPr lang="en-US" altLang="zh-TW" sz="1300">
                <a:latin typeface="Arial" charset="0"/>
              </a:rPr>
              <a:pPr algn="r"/>
              <a:t>120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51E635CF-AC13-4B2E-A107-D2EBB6AC4970}" type="slidenum">
              <a:rPr lang="en-US" altLang="zh-TW" sz="1300">
                <a:latin typeface="Arial" charset="0"/>
              </a:rPr>
              <a:pPr algn="r"/>
              <a:t>121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B041CBFE-C03F-474C-A321-1220251D2541}" type="slidenum">
              <a:rPr lang="en-US" altLang="zh-TW" sz="1300">
                <a:latin typeface="Arial" charset="0"/>
              </a:rPr>
              <a:pPr algn="r"/>
              <a:t>130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07CC4F77-D18C-4623-9E74-F727EE0460D3}" type="slidenum">
              <a:rPr lang="en-US" altLang="zh-TW" sz="1300">
                <a:latin typeface="Arial" charset="0"/>
              </a:rPr>
              <a:pPr algn="r"/>
              <a:t>131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 txBox="1">
            <a:spLocks noGrp="1" noChangeArrowheads="1"/>
          </p:cNvSpPr>
          <p:nvPr/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/>
            <a:fld id="{1B7AA107-1D0C-4050-8A13-BEC16E270280}" type="slidenum">
              <a:rPr lang="en-US" altLang="zh-TW" sz="1300">
                <a:latin typeface="Arial" charset="0"/>
              </a:rPr>
              <a:pPr algn="r"/>
              <a:t>132</a:t>
            </a:fld>
            <a:endParaRPr lang="en-US" altLang="zh-TW" sz="1300" dirty="0">
              <a:latin typeface="Arial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17563" y="730250"/>
            <a:ext cx="4664075" cy="3498850"/>
          </a:xfrm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9477" y="4449213"/>
            <a:ext cx="4578391" cy="4157812"/>
          </a:xfrm>
          <a:noFill/>
          <a:ln/>
        </p:spPr>
        <p:txBody>
          <a:bodyPr lIns="0" tIns="0" rIns="0" bIns="0"/>
          <a:lstStyle/>
          <a:p>
            <a:pPr defTabSz="486642"/>
            <a:endParaRPr lang="zh-TW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98DB3B-9C44-44A4-8979-A4ABDDB55631}" type="slidenum">
              <a:rPr lang="zh-TW" altLang="en-US" smtClean="0"/>
              <a:pPr/>
              <a:t>14</a:t>
            </a:fld>
            <a:endParaRPr lang="en-US" altLang="zh-TW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TW" altLang="en-US" smtClean="0"/>
              <a:t>一個使用在大量節點叢集上計算各式各樣問題的軟體架構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F012B2-5416-42BB-891D-144F76051B1A}" type="slidenum">
              <a:rPr lang="zh-TW" altLang="en-US" smtClean="0"/>
              <a:pPr/>
              <a:t>15</a:t>
            </a:fld>
            <a:endParaRPr lang="en-US" altLang="zh-TW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97D727-DAEB-4E13-A698-B2CC7ECE0EE4}" type="slidenum">
              <a:rPr lang="zh-TW" altLang="en-US" smtClean="0"/>
              <a:pPr/>
              <a:t>16</a:t>
            </a:fld>
            <a:endParaRPr lang="en-US" altLang="zh-TW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E68E08-51B3-4774-B9A8-2063B9A4B6CC}" type="slidenum">
              <a:rPr lang="zh-TW" altLang="en-US" smtClean="0"/>
              <a:pPr/>
              <a:t>17</a:t>
            </a:fld>
            <a:endParaRPr lang="en-US" altLang="zh-TW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3337" cy="3836988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30" y="4861442"/>
            <a:ext cx="5679440" cy="4518511"/>
          </a:xfrm>
          <a:noFill/>
          <a:ln/>
        </p:spPr>
        <p:txBody>
          <a:bodyPr wrap="none" anchor="ctr"/>
          <a:lstStyle/>
          <a:p>
            <a:pPr defTabSz="486642" eaLnBrk="1" hangingPunct="1"/>
            <a:endParaRPr lang="zh-TW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01"/>
          <p:cNvPicPr>
            <a:picLocks noChangeAspect="1" noChangeArrowheads="1"/>
          </p:cNvPicPr>
          <p:nvPr userDrawn="1"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21388"/>
            <a:ext cx="774065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01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better_tree"/>
          <p:cNvPicPr>
            <a:picLocks noChangeAspect="1" noChangeArrowheads="1"/>
          </p:cNvPicPr>
          <p:nvPr/>
        </p:nvPicPr>
        <p:blipFill>
          <a:blip r:embed="rId4" cstate="print">
            <a:lum bright="9000" contrast="35000"/>
          </a:blip>
          <a:srcRect/>
          <a:stretch>
            <a:fillRect/>
          </a:stretch>
        </p:blipFill>
        <p:spPr bwMode="auto">
          <a:xfrm>
            <a:off x="7740650" y="5522913"/>
            <a:ext cx="1403350" cy="133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1857365"/>
            <a:ext cx="7772400" cy="1743086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>
              <a:defRPr sz="4800" b="1" cap="none" spc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58000" dir="5400000" sy="-100000" algn="bl" rotWithShape="0"/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 smtClean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>
                <a:solidFill>
                  <a:srgbClr val="0033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zh-TW" altLang="en-US" smtClean="0"/>
              <a:t>按一下以編輯母片副標題樣式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AAF213-8D4A-4018-A426-995D80569B11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kumimoji="0" sz="1400" b="0">
                <a:effectLst/>
                <a:latin typeface="Times New Roman" pitchFamily="18" charset="0"/>
                <a:ea typeface="新細明體" pitchFamily="18" charset="-120"/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圖片 12" descr="hadoop_tran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810868" cy="901905"/>
          </a:xfrm>
          <a:prstGeom prst="rect">
            <a:avLst/>
          </a:prstGeom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6143636" y="214290"/>
            <a:ext cx="27574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TW" altLang="en-US" sz="4000" b="1" cap="none" spc="0" baseline="0" dirty="0" smtClean="0">
                <a:ln w="11430"/>
                <a:solidFill>
                  <a:srgbClr val="800000"/>
                </a:solidFill>
                <a:effectLst/>
                <a:ea typeface="標楷體" pitchFamily="65" charset="-120"/>
              </a:rPr>
              <a:t>進階課程</a:t>
            </a:r>
            <a:endParaRPr lang="en-US" altLang="zh-TW" sz="4000" b="1" cap="none" spc="0" baseline="0" dirty="0">
              <a:ln w="11430"/>
              <a:solidFill>
                <a:srgbClr val="800000"/>
              </a:solidFill>
              <a:effectLst/>
              <a:ea typeface="標楷體" pitchFamily="65" charset="-12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685800" y="1341438"/>
            <a:ext cx="7772400" cy="4754562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Hadoop 簡介</a:t>
            </a: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97A59-6DE5-4F71-B9C4-E493005DDD4A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710C73-0DB5-4849-A2E3-FE54964428F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24A7B-7B70-419F-9342-CB87A1B69755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84838-2A6F-40CF-89F7-E48708FD592D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48" y="1857364"/>
            <a:ext cx="7772400" cy="2290769"/>
          </a:xfrm>
        </p:spPr>
        <p:txBody>
          <a:bodyPr anchor="t"/>
          <a:lstStyle>
            <a:lvl1pPr algn="ctr">
              <a:defRPr sz="7200" b="1" cap="none" baseline="0">
                <a:solidFill>
                  <a:srgbClr val="542A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標楷體" pitchFamily="65" charset="-12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14348" y="4286256"/>
            <a:ext cx="7772400" cy="1500187"/>
          </a:xfrm>
        </p:spPr>
        <p:txBody>
          <a:bodyPr anchor="t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200" baseline="0">
                <a:latin typeface="Arial" pitchFamily="34" charset="0"/>
                <a:ea typeface="標楷體" pitchFamily="65" charset="-12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C289B-10D1-46AC-A1C5-EFF98F094D31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7" name="文字方塊 6"/>
          <p:cNvSpPr txBox="1"/>
          <p:nvPr userDrawn="1"/>
        </p:nvSpPr>
        <p:spPr>
          <a:xfrm>
            <a:off x="5929322" y="500042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b="1" dirty="0" smtClean="0">
                <a:solidFill>
                  <a:srgbClr val="003300"/>
                </a:solidFill>
                <a:ea typeface="標楷體" pitchFamily="65" charset="-120"/>
              </a:rPr>
              <a:t>Hadoop</a:t>
            </a:r>
            <a:r>
              <a:rPr lang="en-US" altLang="zh-TW" b="1" baseline="0" dirty="0" smtClean="0">
                <a:solidFill>
                  <a:srgbClr val="003300"/>
                </a:solidFill>
                <a:ea typeface="標楷體" pitchFamily="65" charset="-120"/>
              </a:rPr>
              <a:t> </a:t>
            </a:r>
            <a:r>
              <a:rPr lang="zh-TW" altLang="en-US" b="1" baseline="0" dirty="0" smtClean="0">
                <a:solidFill>
                  <a:srgbClr val="003300"/>
                </a:solidFill>
                <a:ea typeface="標楷體" pitchFamily="65" charset="-120"/>
              </a:rPr>
              <a:t>程式設計</a:t>
            </a:r>
            <a:endParaRPr lang="zh-TW" altLang="en-US" b="1" dirty="0">
              <a:solidFill>
                <a:srgbClr val="003300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810000" cy="4754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D1B83-B8AB-4EB6-BB74-3F1194774752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2B6B95-4243-4201-AA4E-95AC7AD98410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尾版面配置區 1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DF6FD-8AA1-4216-9686-9559FEA5AEED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9F6D2-27B6-4A70-8099-6B25D80CBCCF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05A0B-FD79-473A-93B4-58D4CCA72308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1014D-5A30-48D1-AC2C-A852D97DFD6F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標題，文字及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341438"/>
            <a:ext cx="3810000" cy="2300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648200" y="3794125"/>
            <a:ext cx="3810000" cy="23018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C5B67-36D5-486C-8294-F85F01EC0347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FBF28-43AF-43A1-8A83-F0DFF5A1DAF7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標題及物件在文字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7772400" cy="2300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85800" y="3794125"/>
            <a:ext cx="7772400" cy="2301875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20CBE-1A00-41AC-AB2B-8869E84A25FB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F9280-66C1-4E59-915A-D34E4A07D3FF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標題，物件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648200" y="1341438"/>
            <a:ext cx="3810000" cy="475456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68D53-07F9-4157-8AF6-94B571158DD7}" type="datetime1">
              <a:rPr lang="zh-TW" altLang="en-US" smtClean="0"/>
              <a:pPr>
                <a:defRPr/>
              </a:pPr>
              <a:t>2010/9/28</a:t>
            </a:fld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A4055-0912-4D7A-8C51-BBD83B63FB67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1" descr="0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0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11" descr="0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524625"/>
            <a:ext cx="9144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0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7724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41438"/>
            <a:ext cx="7772400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921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3888" y="6524625"/>
            <a:ext cx="9001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defRPr>
            </a:lvl1pPr>
          </a:lstStyle>
          <a:p>
            <a:pPr>
              <a:defRPr/>
            </a:pPr>
            <a:fld id="{48590C49-5A69-44A0-B5AA-82DCA3CC0E0A}" type="slidenum">
              <a:rPr lang="zh-TW" altLang="en-US" smtClean="0"/>
              <a:pPr>
                <a:defRPr/>
              </a:pPr>
              <a:t>‹#›</a:t>
            </a:fld>
            <a:endParaRPr lang="en-US" altLang="zh-TW" dirty="0"/>
          </a:p>
        </p:txBody>
      </p:sp>
      <p:pic>
        <p:nvPicPr>
          <p:cNvPr id="155650" name="Picture 2" descr="C:\Documents and Settings\XP\桌面\hadoop_single_trans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007100"/>
            <a:ext cx="1028701" cy="8509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rgbClr val="0033CC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Times New Roman" pitchFamily="18" charset="0"/>
          <a:ea typeface="標楷體" pitchFamily="65" charset="-120"/>
        </a:defRPr>
      </a:lvl9pPr>
    </p:titleStyle>
    <p:bodyStyle>
      <a:lvl1pPr marL="609600" indent="-609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l"/>
        <a:defRPr kumimoji="1" sz="3200">
          <a:solidFill>
            <a:schemeClr val="tx2"/>
          </a:solidFill>
          <a:latin typeface="+mn-lt"/>
          <a:ea typeface="+mn-ea"/>
          <a:cs typeface="+mn-cs"/>
        </a:defRPr>
      </a:lvl1pPr>
      <a:lvl2pPr marL="990600" indent="-5334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SzPct val="75000"/>
        <a:buFont typeface="Wingdings" pitchFamily="2" charset="2"/>
        <a:buChar char="u"/>
        <a:defRPr kumimoji="1" sz="2800">
          <a:solidFill>
            <a:srgbClr val="45033A"/>
          </a:solidFill>
          <a:latin typeface="+mn-lt"/>
          <a:ea typeface="+mn-ea"/>
        </a:defRPr>
      </a:lvl2pPr>
      <a:lvl3pPr marL="1371600" indent="-4572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SzPct val="50000"/>
        <a:buFont typeface="Wingdings" pitchFamily="2" charset="2"/>
        <a:buChar char="n"/>
        <a:defRPr kumimoji="1" sz="2400">
          <a:solidFill>
            <a:srgbClr val="800000"/>
          </a:solidFill>
          <a:latin typeface="+mn-lt"/>
          <a:ea typeface="+mn-ea"/>
        </a:defRPr>
      </a:lvl3pPr>
      <a:lvl4pPr marL="1752600" indent="-3810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4pPr>
      <a:lvl5pPr marL="2209800" indent="-3810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m.com/" TargetMode="External"/><Relationship Id="rId7" Type="http://schemas.openxmlformats.org/officeDocument/2006/relationships/hyperlink" Target="http://krugle.com/" TargetMode="External"/><Relationship Id="rId2" Type="http://schemas.openxmlformats.org/officeDocument/2006/relationships/hyperlink" Target="http://www.facebook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ki.apache.org/hadoop/MapReduce" TargetMode="External"/><Relationship Id="rId5" Type="http://schemas.openxmlformats.org/officeDocument/2006/relationships/hyperlink" Target="http://www.journeydynamics.com/" TargetMode="External"/><Relationship Id="rId4" Type="http://schemas.openxmlformats.org/officeDocument/2006/relationships/hyperlink" Target="http://www-03.ibm.com/press/us/en/pressrelease/22613.wss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zh.wikipedia.org/w/index.php?title=%E7%B2%92%E5%AD%90%E5%81%B5%E6%B8%AC%E5%99%A8&amp;action=edit&amp;redlink=1" TargetMode="External"/><Relationship Id="rId3" Type="http://schemas.openxmlformats.org/officeDocument/2006/relationships/hyperlink" Target="http://www.thestocksprofit.com/" TargetMode="External"/><Relationship Id="rId7" Type="http://schemas.openxmlformats.org/officeDocument/2006/relationships/hyperlink" Target="http://zh.wikipedia.org/zh-tw/%E5%A4%A7%E5%9E%8B%E5%BC%B7%E5%AD%90%E5%B0%8D%E6%92%9E%E5%99%A8" TargetMode="External"/><Relationship Id="rId2" Type="http://schemas.openxmlformats.org/officeDocument/2006/relationships/hyperlink" Target="http://wwwse.inf.tu-dresden.de/SEDNS/SEDNS_hom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h.wikipedia.org/zh-tw/CERN" TargetMode="External"/><Relationship Id="rId5" Type="http://schemas.openxmlformats.org/officeDocument/2006/relationships/hyperlink" Target="http://zh.wikipedia.org/zh-tw/%E7%91%9E%E5%A3%AB" TargetMode="External"/><Relationship Id="rId4" Type="http://schemas.openxmlformats.org/officeDocument/2006/relationships/hyperlink" Target="http://t2.unl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yahoo.co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trac.nchc.org.tw/grid/wiki/jazz/09-04-14#MapReduce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://sector.sourceforge.net/" TargetMode="External"/><Relationship Id="rId7" Type="http://schemas.openxmlformats.org/officeDocument/2006/relationships/hyperlink" Target="http://code.google.com/p/malgen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opencloudconsortium.org/testbed.html" TargetMode="External"/><Relationship Id="rId5" Type="http://schemas.openxmlformats.org/officeDocument/2006/relationships/hyperlink" Target="http://www.opencloudconsortium.org/" TargetMode="External"/><Relationship Id="rId4" Type="http://schemas.openxmlformats.org/officeDocument/2006/relationships/hyperlink" Target="http://udt.sourceforge.net/" TargetMode="External"/><Relationship Id="rId9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avro.apache.org/docs/current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zookeeper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pig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hive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chukwa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mahout.apache.org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common/docs/current/api/org/apache/hadoop/mapred/pipes/package-summary.html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iki.apache.org/hadoop/C++WordCount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hadoop.apache.org/common/docs/current/streaming.html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hyperlink" Target="http://trac.nchc.org.tw/cloud/attachment/wiki/jazz/Hadoop_Lab6/WordCount.java?format=raw" TargetMode="Externa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hyperlink" Target="http://hadoop-eclipse-plugin.googlecode.com/files/hadoop-0.20.1-eclipse-plugin.jar" TargetMode="Externa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trac.nchc.org.tw/cloud/attachment/wiki/waue/2009/0617/2-1.png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err="1">
                <a:effectLst>
                  <a:reflection blurRad="6350" stA="60000" endA="900" endPos="58000" dir="5400000" sy="-100000" algn="bl" rotWithShape="0"/>
                </a:effectLst>
              </a:rPr>
              <a:t>Hadoop</a:t>
            </a:r>
            <a:r>
              <a:rPr lang="en-US" altLang="zh-TW" dirty="0">
                <a:effectLst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zh-TW" altLang="en-US" dirty="0">
                <a:effectLst>
                  <a:reflection blurRad="6350" stA="60000" endA="900" endPos="58000" dir="5400000" sy="-100000" algn="bl" rotWithShape="0"/>
                </a:effectLst>
              </a:rPr>
              <a:t>進階</a:t>
            </a:r>
            <a:r>
              <a:rPr lang="zh-TW" altLang="en-US" dirty="0" smtClean="0">
                <a:effectLst>
                  <a:reflection blurRad="6350" stA="60000" endA="900" endPos="58000" dir="5400000" sy="-100000" algn="bl" rotWithShape="0"/>
                </a:effectLst>
              </a:rPr>
              <a:t>程式設計</a:t>
            </a:r>
            <a:r>
              <a:rPr lang="en-US" altLang="zh-TW" dirty="0" smtClean="0">
                <a:effectLst>
                  <a:reflection blurRad="6350" stA="60000" endA="900" endPos="58000" dir="5400000" sy="-100000" algn="bl" rotWithShape="0"/>
                </a:effectLst>
              </a:rPr>
              <a:t/>
            </a:r>
            <a:br>
              <a:rPr lang="en-US" altLang="zh-TW" dirty="0" smtClean="0"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zh-TW" altLang="en-US" dirty="0">
                <a:effectLst>
                  <a:reflection blurRad="6350" stA="60000" endA="900" endPos="58000" dir="5400000" sy="-100000" algn="bl" rotWithShape="0"/>
                </a:effectLst>
              </a:rPr>
              <a:t>與 </a:t>
            </a:r>
            <a:r>
              <a:rPr lang="en-US" altLang="zh-TW" dirty="0" err="1">
                <a:effectLst>
                  <a:reflection blurRad="6350" stA="60000" endA="900" endPos="58000" dir="5400000" sy="-100000" algn="bl" rotWithShape="0"/>
                </a:effectLst>
              </a:rPr>
              <a:t>HBase</a:t>
            </a:r>
            <a:r>
              <a:rPr lang="en-US" altLang="zh-TW" dirty="0">
                <a:effectLst>
                  <a:reflection blurRad="6350" stA="60000" endA="900" endPos="58000" dir="5400000" sy="-100000" algn="bl" rotWithShape="0"/>
                </a:effectLst>
              </a:rPr>
              <a:t> </a:t>
            </a:r>
            <a:r>
              <a:rPr lang="zh-TW" altLang="en-US" dirty="0">
                <a:effectLst>
                  <a:reflection blurRad="6350" stA="60000" endA="900" endPos="58000" dir="5400000" sy="-100000" algn="bl" rotWithShape="0"/>
                </a:effectLst>
              </a:rPr>
              <a:t>資料庫整合實作</a:t>
            </a:r>
            <a:endParaRPr lang="zh-TW" altLang="en-US" dirty="0" smtClean="0"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4000504"/>
            <a:ext cx="5257800" cy="1949446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zh-TW" altLang="en-US" sz="3200" dirty="0" smtClean="0"/>
              <a:t>王耀聰   陳威宇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zh-TW" sz="3200" dirty="0" smtClean="0"/>
              <a:t>jazz@nchc.org.tw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zh-TW" sz="3200" dirty="0" smtClean="0"/>
              <a:t>waue@nchc.org.tw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數字會說話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341438"/>
            <a:ext cx="8572560" cy="4754562"/>
          </a:xfrm>
        </p:spPr>
        <p:txBody>
          <a:bodyPr/>
          <a:lstStyle/>
          <a:p>
            <a:r>
              <a:rPr lang="en-US" altLang="zh-TW" sz="3600" dirty="0" smtClean="0"/>
              <a:t>Data processed by Google every month: 400 PB … in 2007</a:t>
            </a:r>
          </a:p>
          <a:p>
            <a:pPr marL="742950" lvl="1" indent="-285750"/>
            <a:r>
              <a:rPr lang="en-US" altLang="zh-TW" sz="3200" dirty="0" smtClean="0"/>
              <a:t>Max data in memory: 32 GB</a:t>
            </a:r>
          </a:p>
          <a:p>
            <a:pPr marL="742950" lvl="1" indent="-285750"/>
            <a:r>
              <a:rPr lang="en-US" altLang="zh-TW" sz="3200" dirty="0" smtClean="0"/>
              <a:t>Max data per computer: 12 TB</a:t>
            </a:r>
          </a:p>
          <a:p>
            <a:pPr marL="742950" lvl="1" indent="-285750"/>
            <a:r>
              <a:rPr lang="en-US" altLang="zh-TW" sz="3200" dirty="0" smtClean="0"/>
              <a:t>Average job size: 180 GB</a:t>
            </a:r>
          </a:p>
          <a:p>
            <a:r>
              <a:rPr lang="zh-TW" altLang="en-US" sz="3600" dirty="0" smtClean="0"/>
              <a:t>光一個</a:t>
            </a:r>
            <a:r>
              <a:rPr lang="en-US" altLang="zh-TW" sz="3600" dirty="0" smtClean="0"/>
              <a:t>device</a:t>
            </a:r>
            <a:r>
              <a:rPr lang="zh-TW" altLang="en-US" sz="3600" dirty="0" smtClean="0"/>
              <a:t>的讀取時間</a:t>
            </a:r>
            <a:r>
              <a:rPr lang="en-US" altLang="zh-TW" sz="3600" dirty="0" smtClean="0"/>
              <a:t>= </a:t>
            </a:r>
            <a:r>
              <a:rPr lang="en-US" altLang="zh-TW" sz="3600" dirty="0" smtClean="0">
                <a:solidFill>
                  <a:srgbClr val="800000"/>
                </a:solidFill>
              </a:rPr>
              <a:t>45 minutes</a:t>
            </a:r>
            <a:endParaRPr lang="zh-TW" altLang="en-US" sz="3600" dirty="0" smtClean="0">
              <a:solidFill>
                <a:srgbClr val="800000"/>
              </a:solidFill>
            </a:endParaRPr>
          </a:p>
        </p:txBody>
      </p:sp>
      <p:sp>
        <p:nvSpPr>
          <p:cNvPr id="921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55B3C8-48D4-4528-865E-B63AC251C7C4}" type="slidenum">
              <a:rPr lang="zh-TW" altLang="en-US" smtClean="0"/>
              <a:pPr/>
              <a:t>10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3504590-77F7-482B-9135-82AD690A3F96}" type="slidenum">
              <a:rPr lang="zh-TW" altLang="en-US" smtClean="0"/>
              <a:pPr/>
              <a:t>100</a:t>
            </a:fld>
            <a:endParaRPr lang="en-US" altLang="zh-TW" smtClean="0"/>
          </a:p>
        </p:txBody>
      </p:sp>
      <p:sp>
        <p:nvSpPr>
          <p:cNvPr id="64515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438275" y="1341438"/>
            <a:ext cx="7705725" cy="532765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Class </a:t>
            </a:r>
            <a:r>
              <a:rPr lang="en-US" altLang="zh-TW" sz="2000" b="1" dirty="0" smtClean="0"/>
              <a:t>MR</a:t>
            </a:r>
            <a:r>
              <a:rPr lang="en-US" altLang="zh-TW" sz="1800" b="1" dirty="0" smtClean="0"/>
              <a:t>{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>
                <a:solidFill>
                  <a:srgbClr val="A50021"/>
                </a:solidFill>
              </a:rPr>
              <a:t>	static public </a:t>
            </a:r>
            <a:r>
              <a:rPr lang="en-US" altLang="zh-TW" sz="1800" b="1" dirty="0" smtClean="0">
                <a:solidFill>
                  <a:schemeClr val="folHlink"/>
                </a:solidFill>
              </a:rPr>
              <a:t>Class </a:t>
            </a:r>
            <a:r>
              <a:rPr lang="en-US" altLang="zh-TW" sz="1800" b="1" dirty="0" err="1" smtClean="0">
                <a:solidFill>
                  <a:schemeClr val="folHlink"/>
                </a:solidFill>
              </a:rPr>
              <a:t>Mapper</a:t>
            </a:r>
            <a:r>
              <a:rPr lang="en-US" altLang="zh-TW" sz="1800" b="1" dirty="0" smtClean="0">
                <a:solidFill>
                  <a:srgbClr val="A50021"/>
                </a:solidFill>
              </a:rPr>
              <a:t> </a:t>
            </a:r>
            <a:r>
              <a:rPr lang="en-US" altLang="zh-TW" sz="1800" b="1" dirty="0" smtClean="0">
                <a:solidFill>
                  <a:srgbClr val="A50021"/>
                </a:solidFill>
                <a:latin typeface="標楷體" pitchFamily="65" charset="-120"/>
              </a:rPr>
              <a:t>…</a:t>
            </a:r>
            <a:r>
              <a:rPr lang="en-US" altLang="zh-TW" sz="1800" b="1" dirty="0" smtClean="0">
                <a:solidFill>
                  <a:srgbClr val="A50021"/>
                </a:solidFill>
              </a:rPr>
              <a:t>{                  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>
                <a:solidFill>
                  <a:srgbClr val="A50021"/>
                </a:solidFill>
              </a:rPr>
              <a:t>	}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>
                <a:solidFill>
                  <a:srgbClr val="663300"/>
                </a:solidFill>
              </a:rPr>
              <a:t>	 </a:t>
            </a:r>
            <a:r>
              <a:rPr lang="en-US" altLang="zh-TW" sz="1800" b="1" dirty="0" smtClean="0">
                <a:solidFill>
                  <a:srgbClr val="A50021"/>
                </a:solidFill>
              </a:rPr>
              <a:t>static public </a:t>
            </a:r>
            <a:r>
              <a:rPr lang="en-US" altLang="zh-TW" sz="1800" b="1" dirty="0" smtClean="0">
                <a:solidFill>
                  <a:srgbClr val="663300"/>
                </a:solidFill>
              </a:rPr>
              <a:t>Class Reducer </a:t>
            </a:r>
            <a:r>
              <a:rPr lang="en-US" altLang="zh-TW" sz="1800" b="1" dirty="0" smtClean="0">
                <a:solidFill>
                  <a:srgbClr val="663300"/>
                </a:solidFill>
                <a:latin typeface="標楷體" pitchFamily="65" charset="-120"/>
              </a:rPr>
              <a:t>…</a:t>
            </a:r>
            <a:r>
              <a:rPr lang="en-US" altLang="zh-TW" sz="1800" b="1" dirty="0" smtClean="0">
                <a:solidFill>
                  <a:srgbClr val="663300"/>
                </a:solidFill>
              </a:rPr>
              <a:t>{        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>
                <a:solidFill>
                  <a:srgbClr val="663300"/>
                </a:solidFill>
              </a:rPr>
              <a:t>	}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	main(){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		Configuration </a:t>
            </a:r>
            <a:r>
              <a:rPr lang="en-US" altLang="zh-TW" sz="1800" b="1" dirty="0" smtClean="0">
                <a:solidFill>
                  <a:schemeClr val="accent2"/>
                </a:solidFill>
              </a:rPr>
              <a:t>conf</a:t>
            </a:r>
            <a:r>
              <a:rPr lang="en-US" altLang="zh-TW" sz="1800" b="1" dirty="0" smtClean="0"/>
              <a:t> = new Configuration();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		Job </a:t>
            </a:r>
            <a:r>
              <a:rPr lang="en-US" altLang="zh-TW" sz="1800" b="1" dirty="0" err="1" smtClean="0">
                <a:solidFill>
                  <a:schemeClr val="accent2"/>
                </a:solidFill>
              </a:rPr>
              <a:t>job</a:t>
            </a:r>
            <a:r>
              <a:rPr lang="en-US" altLang="zh-TW" sz="1800" b="1" dirty="0" smtClean="0"/>
              <a:t> = new Job(</a:t>
            </a:r>
            <a:r>
              <a:rPr lang="en-US" altLang="zh-TW" sz="1800" b="1" dirty="0" smtClean="0">
                <a:solidFill>
                  <a:schemeClr val="accent2"/>
                </a:solidFill>
              </a:rPr>
              <a:t>conf</a:t>
            </a:r>
            <a:r>
              <a:rPr lang="en-US" altLang="zh-TW" sz="1800" b="1" dirty="0" smtClean="0"/>
              <a:t>, “job name");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		</a:t>
            </a:r>
            <a:r>
              <a:rPr lang="en-US" altLang="zh-TW" sz="1800" b="1" dirty="0" err="1" smtClean="0">
                <a:solidFill>
                  <a:schemeClr val="accent2"/>
                </a:solidFill>
              </a:rPr>
              <a:t>job</a:t>
            </a:r>
            <a:r>
              <a:rPr lang="en-US" altLang="zh-TW" sz="1800" b="1" dirty="0" err="1" smtClean="0"/>
              <a:t>.</a:t>
            </a:r>
            <a:r>
              <a:rPr lang="en-US" altLang="zh-TW" sz="1800" b="1" dirty="0" err="1" smtClean="0">
                <a:solidFill>
                  <a:srgbClr val="000066"/>
                </a:solidFill>
              </a:rPr>
              <a:t>setJarByClass</a:t>
            </a:r>
            <a:r>
              <a:rPr lang="en-US" altLang="zh-TW" sz="1800" b="1" dirty="0" smtClean="0"/>
              <a:t>(</a:t>
            </a:r>
            <a:r>
              <a:rPr lang="en-US" altLang="zh-TW" sz="1800" b="1" dirty="0" err="1" smtClean="0">
                <a:solidFill>
                  <a:srgbClr val="FF0000"/>
                </a:solidFill>
              </a:rPr>
              <a:t>thisMainClass.class</a:t>
            </a:r>
            <a:r>
              <a:rPr lang="en-US" altLang="zh-TW" sz="1800" b="1" dirty="0" smtClean="0"/>
              <a:t>);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>
                <a:solidFill>
                  <a:srgbClr val="660033"/>
                </a:solidFill>
              </a:rPr>
              <a:t>		</a:t>
            </a:r>
            <a:r>
              <a:rPr lang="en-US" altLang="zh-TW" sz="1800" b="1" dirty="0" err="1" smtClean="0">
                <a:solidFill>
                  <a:schemeClr val="accent2"/>
                </a:solidFill>
              </a:rPr>
              <a:t>job</a:t>
            </a:r>
            <a:r>
              <a:rPr lang="en-US" altLang="zh-TW" sz="1800" b="1" dirty="0" err="1" smtClean="0">
                <a:solidFill>
                  <a:srgbClr val="660033"/>
                </a:solidFill>
              </a:rPr>
              <a:t>.setMapperClass</a:t>
            </a:r>
            <a:r>
              <a:rPr lang="en-US" altLang="zh-TW" sz="1800" b="1" dirty="0" smtClean="0">
                <a:solidFill>
                  <a:srgbClr val="660033"/>
                </a:solidFill>
              </a:rPr>
              <a:t>(</a:t>
            </a:r>
            <a:r>
              <a:rPr lang="en-US" altLang="zh-TW" sz="1800" b="1" dirty="0" err="1" smtClean="0">
                <a:solidFill>
                  <a:srgbClr val="660033"/>
                </a:solidFill>
              </a:rPr>
              <a:t>Mapper.class</a:t>
            </a:r>
            <a:r>
              <a:rPr lang="en-US" altLang="zh-TW" sz="1800" b="1" dirty="0" smtClean="0">
                <a:solidFill>
                  <a:srgbClr val="660033"/>
                </a:solidFill>
              </a:rPr>
              <a:t>);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>
                <a:solidFill>
                  <a:srgbClr val="660033"/>
                </a:solidFill>
              </a:rPr>
              <a:t>		</a:t>
            </a:r>
            <a:r>
              <a:rPr lang="en-US" altLang="zh-TW" sz="1800" b="1" dirty="0" err="1" smtClean="0">
                <a:solidFill>
                  <a:schemeClr val="accent2"/>
                </a:solidFill>
              </a:rPr>
              <a:t>job</a:t>
            </a:r>
            <a:r>
              <a:rPr lang="en-US" altLang="zh-TW" sz="1800" b="1" dirty="0" err="1" smtClean="0">
                <a:solidFill>
                  <a:srgbClr val="660033"/>
                </a:solidFill>
              </a:rPr>
              <a:t>.setReduceClass</a:t>
            </a:r>
            <a:r>
              <a:rPr lang="en-US" altLang="zh-TW" sz="1800" b="1" dirty="0" smtClean="0">
                <a:solidFill>
                  <a:srgbClr val="660033"/>
                </a:solidFill>
              </a:rPr>
              <a:t>(</a:t>
            </a:r>
            <a:r>
              <a:rPr lang="en-US" altLang="zh-TW" sz="1800" b="1" dirty="0" err="1" smtClean="0">
                <a:solidFill>
                  <a:srgbClr val="660033"/>
                </a:solidFill>
              </a:rPr>
              <a:t>Reducer.class</a:t>
            </a:r>
            <a:r>
              <a:rPr lang="en-US" altLang="zh-TW" sz="1800" b="1" dirty="0" smtClean="0">
                <a:solidFill>
                  <a:srgbClr val="660033"/>
                </a:solidFill>
              </a:rPr>
              <a:t>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dirty="0" smtClean="0"/>
              <a:t> </a:t>
            </a:r>
            <a:r>
              <a:rPr lang="en-US" altLang="zh-TW" sz="1800" b="1" dirty="0" smtClean="0"/>
              <a:t>		</a:t>
            </a:r>
            <a:r>
              <a:rPr lang="en-US" altLang="zh-TW" sz="1800" b="1" dirty="0" err="1" smtClean="0">
                <a:solidFill>
                  <a:srgbClr val="008000"/>
                </a:solidFill>
              </a:rPr>
              <a:t>FileInputFormat.addInputPaths</a:t>
            </a:r>
            <a:r>
              <a:rPr lang="en-US" altLang="zh-TW" sz="1800" b="1" dirty="0" smtClean="0"/>
              <a:t>(job, new Path(</a:t>
            </a:r>
            <a:r>
              <a:rPr lang="en-US" altLang="zh-TW" sz="1800" b="1" dirty="0" err="1" smtClean="0"/>
              <a:t>args</a:t>
            </a:r>
            <a:r>
              <a:rPr lang="en-US" altLang="zh-TW" sz="1800" b="1" dirty="0" smtClean="0"/>
              <a:t>[0]));</a:t>
            </a:r>
            <a:endParaRPr lang="zh-TW" altLang="en-US" sz="1800" b="1" dirty="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		</a:t>
            </a:r>
            <a:r>
              <a:rPr lang="en-US" altLang="zh-TW" sz="1800" b="1" dirty="0" err="1" smtClean="0">
                <a:solidFill>
                  <a:srgbClr val="008000"/>
                </a:solidFill>
              </a:rPr>
              <a:t>FileOutputFormat.setOutputPath</a:t>
            </a:r>
            <a:r>
              <a:rPr lang="en-US" altLang="zh-TW" sz="1800" b="1" dirty="0" smtClean="0"/>
              <a:t>(job, new Path(</a:t>
            </a:r>
            <a:r>
              <a:rPr lang="en-US" altLang="zh-TW" sz="1800" b="1" dirty="0" err="1" smtClean="0"/>
              <a:t>args</a:t>
            </a:r>
            <a:r>
              <a:rPr lang="en-US" altLang="zh-TW" sz="1800" b="1" dirty="0" smtClean="0"/>
              <a:t>[1]));		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TW" sz="1800" b="1" dirty="0" smtClean="0"/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		</a:t>
            </a:r>
            <a:r>
              <a:rPr lang="en-US" altLang="zh-TW" sz="1800" b="1" dirty="0" err="1" smtClean="0">
                <a:solidFill>
                  <a:schemeClr val="accent2"/>
                </a:solidFill>
              </a:rPr>
              <a:t>job</a:t>
            </a:r>
            <a:r>
              <a:rPr lang="en-US" altLang="zh-TW" sz="1800" b="1" dirty="0" err="1" smtClean="0"/>
              <a:t>.</a:t>
            </a:r>
            <a:r>
              <a:rPr lang="en-US" altLang="zh-TW" sz="1800" b="1" dirty="0" err="1" smtClean="0">
                <a:solidFill>
                  <a:srgbClr val="663300"/>
                </a:solidFill>
              </a:rPr>
              <a:t>waitForCompletion</a:t>
            </a:r>
            <a:r>
              <a:rPr lang="en-US" altLang="zh-TW" sz="1800" b="1" dirty="0" smtClean="0"/>
              <a:t>(true);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b="1" dirty="0" smtClean="0"/>
              <a:t>}}</a:t>
            </a:r>
          </a:p>
        </p:txBody>
      </p:sp>
      <p:sp>
        <p:nvSpPr>
          <p:cNvPr id="64516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en-US" altLang="zh-TW" smtClean="0"/>
              <a:t>Program Prototype (v 0.20)</a:t>
            </a:r>
          </a:p>
        </p:txBody>
      </p:sp>
      <p:sp>
        <p:nvSpPr>
          <p:cNvPr id="64517" name="Rectangle 8"/>
          <p:cNvSpPr>
            <a:spLocks noChangeArrowheads="1"/>
          </p:cNvSpPr>
          <p:nvPr/>
        </p:nvSpPr>
        <p:spPr bwMode="auto">
          <a:xfrm>
            <a:off x="5072066" y="1643050"/>
            <a:ext cx="2808287" cy="503237"/>
          </a:xfrm>
          <a:prstGeom prst="rect">
            <a:avLst/>
          </a:prstGeom>
          <a:solidFill>
            <a:srgbClr val="CCFFCC"/>
          </a:solidFill>
          <a:ln w="12700">
            <a:solidFill>
              <a:srgbClr val="3366FF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latin typeface="標楷體" pitchFamily="65" charset="-120"/>
                <a:ea typeface="標楷體" pitchFamily="65" charset="-120"/>
              </a:rPr>
              <a:t>Map </a:t>
            </a:r>
            <a:r>
              <a:rPr lang="zh-TW" altLang="en-US">
                <a:latin typeface="標楷體" pitchFamily="65" charset="-120"/>
                <a:ea typeface="標楷體" pitchFamily="65" charset="-120"/>
              </a:rPr>
              <a:t>程式碼</a:t>
            </a:r>
          </a:p>
        </p:txBody>
      </p:sp>
      <p:sp>
        <p:nvSpPr>
          <p:cNvPr id="64518" name="Rectangle 9"/>
          <p:cNvSpPr>
            <a:spLocks noChangeArrowheads="1"/>
          </p:cNvSpPr>
          <p:nvPr/>
        </p:nvSpPr>
        <p:spPr bwMode="auto">
          <a:xfrm>
            <a:off x="5143504" y="2428868"/>
            <a:ext cx="2808287" cy="504825"/>
          </a:xfrm>
          <a:prstGeom prst="rect">
            <a:avLst/>
          </a:prstGeom>
          <a:solidFill>
            <a:srgbClr val="CCFFCC"/>
          </a:solidFill>
          <a:ln w="12700">
            <a:solidFill>
              <a:srgbClr val="3366FF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latin typeface="標楷體" pitchFamily="65" charset="-120"/>
                <a:ea typeface="標楷體" pitchFamily="65" charset="-120"/>
              </a:rPr>
              <a:t>Reduce </a:t>
            </a:r>
            <a:r>
              <a:rPr lang="zh-TW" altLang="en-US">
                <a:latin typeface="標楷體" pitchFamily="65" charset="-120"/>
                <a:ea typeface="標楷體" pitchFamily="65" charset="-120"/>
              </a:rPr>
              <a:t>程式碼</a:t>
            </a:r>
          </a:p>
        </p:txBody>
      </p:sp>
      <p:sp>
        <p:nvSpPr>
          <p:cNvPr id="64519" name="Rectangle 10"/>
          <p:cNvSpPr>
            <a:spLocks noChangeArrowheads="1"/>
          </p:cNvSpPr>
          <p:nvPr/>
        </p:nvSpPr>
        <p:spPr bwMode="auto">
          <a:xfrm>
            <a:off x="2268538" y="5300663"/>
            <a:ext cx="5040312" cy="576262"/>
          </a:xfrm>
          <a:prstGeom prst="rect">
            <a:avLst/>
          </a:prstGeom>
          <a:solidFill>
            <a:srgbClr val="CCFFCC"/>
          </a:solidFill>
          <a:ln w="12700">
            <a:solidFill>
              <a:srgbClr val="3366FF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latin typeface="標楷體" pitchFamily="65" charset="-120"/>
                <a:ea typeface="標楷體" pitchFamily="65" charset="-120"/>
              </a:rPr>
              <a:t>其他的設定參數程式碼</a:t>
            </a:r>
          </a:p>
        </p:txBody>
      </p:sp>
      <p:cxnSp>
        <p:nvCxnSpPr>
          <p:cNvPr id="64520" name="AutoShape 11"/>
          <p:cNvCxnSpPr>
            <a:cxnSpLocks noChangeShapeType="1"/>
          </p:cNvCxnSpPr>
          <p:nvPr/>
        </p:nvCxnSpPr>
        <p:spPr bwMode="auto">
          <a:xfrm>
            <a:off x="1116013" y="1773238"/>
            <a:ext cx="1587" cy="576262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64521" name="AutoShape 12"/>
          <p:cNvCxnSpPr>
            <a:cxnSpLocks noChangeShapeType="1"/>
          </p:cNvCxnSpPr>
          <p:nvPr/>
        </p:nvCxnSpPr>
        <p:spPr bwMode="auto">
          <a:xfrm>
            <a:off x="1116013" y="2420938"/>
            <a:ext cx="1587" cy="576262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64522" name="AutoShape 13"/>
          <p:cNvCxnSpPr>
            <a:cxnSpLocks noChangeShapeType="1"/>
          </p:cNvCxnSpPr>
          <p:nvPr/>
        </p:nvCxnSpPr>
        <p:spPr bwMode="auto">
          <a:xfrm>
            <a:off x="1116013" y="3141663"/>
            <a:ext cx="71437" cy="2879725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64523" name="Text Box 14"/>
          <p:cNvSpPr txBox="1">
            <a:spLocks noChangeArrowheads="1"/>
          </p:cNvSpPr>
          <p:nvPr/>
        </p:nvSpPr>
        <p:spPr bwMode="auto">
          <a:xfrm>
            <a:off x="179388" y="1700213"/>
            <a:ext cx="5762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>
                <a:solidFill>
                  <a:schemeClr val="folHlink"/>
                </a:solidFill>
              </a:rPr>
              <a:t>Map </a:t>
            </a:r>
            <a:r>
              <a:rPr lang="zh-TW" altLang="en-US" sz="1600">
                <a:solidFill>
                  <a:schemeClr val="folHlink"/>
                </a:solidFill>
              </a:rPr>
              <a:t>區</a:t>
            </a:r>
          </a:p>
        </p:txBody>
      </p:sp>
      <p:sp>
        <p:nvSpPr>
          <p:cNvPr id="64524" name="Text Box 15"/>
          <p:cNvSpPr txBox="1">
            <a:spLocks noChangeArrowheads="1"/>
          </p:cNvSpPr>
          <p:nvPr/>
        </p:nvSpPr>
        <p:spPr bwMode="auto">
          <a:xfrm>
            <a:off x="179388" y="2420938"/>
            <a:ext cx="936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>
                <a:solidFill>
                  <a:srgbClr val="663300"/>
                </a:solidFill>
              </a:rPr>
              <a:t>Reduce </a:t>
            </a:r>
            <a:r>
              <a:rPr lang="zh-TW" altLang="en-US" sz="1600">
                <a:solidFill>
                  <a:srgbClr val="663300"/>
                </a:solidFill>
              </a:rPr>
              <a:t>區</a:t>
            </a:r>
          </a:p>
        </p:txBody>
      </p:sp>
      <p:sp>
        <p:nvSpPr>
          <p:cNvPr id="64525" name="Text Box 16"/>
          <p:cNvSpPr txBox="1">
            <a:spLocks noChangeArrowheads="1"/>
          </p:cNvSpPr>
          <p:nvPr/>
        </p:nvSpPr>
        <p:spPr bwMode="auto">
          <a:xfrm>
            <a:off x="323850" y="3933825"/>
            <a:ext cx="3603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1600"/>
              <a:t>設定區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FF452F9-B8CD-4EA5-ABBC-DE238614D7CE}" type="slidenum">
              <a:rPr lang="zh-TW" altLang="en-US" smtClean="0"/>
              <a:pPr/>
              <a:t>101</a:t>
            </a:fld>
            <a:endParaRPr lang="en-US" altLang="zh-TW" smtClean="0"/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en-US" altLang="zh-TW" smtClean="0"/>
              <a:t>Class Mapper (v 0.20)</a:t>
            </a:r>
          </a:p>
        </p:txBody>
      </p:sp>
      <p:sp>
        <p:nvSpPr>
          <p:cNvPr id="65540" name="Text Box 3"/>
          <p:cNvSpPr txBox="1">
            <a:spLocks noChangeArrowheads="1"/>
          </p:cNvSpPr>
          <p:nvPr/>
        </p:nvSpPr>
        <p:spPr bwMode="auto">
          <a:xfrm>
            <a:off x="611188" y="1844675"/>
            <a:ext cx="8353425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altLang="zh-TW" sz="2200">
                <a:latin typeface="Arial" charset="0"/>
              </a:rPr>
              <a:t>class </a:t>
            </a:r>
            <a:r>
              <a:rPr lang="en-US" altLang="zh-TW" sz="3200" b="1"/>
              <a:t>MyMap</a:t>
            </a:r>
            <a:r>
              <a:rPr lang="en-US" altLang="zh-TW" sz="2600">
                <a:latin typeface="Arial" charset="0"/>
              </a:rPr>
              <a:t> </a:t>
            </a:r>
            <a:r>
              <a:rPr lang="en-US" altLang="zh-TW" sz="2200">
                <a:latin typeface="Arial" charset="0"/>
              </a:rPr>
              <a:t>extends </a:t>
            </a:r>
            <a:br>
              <a:rPr lang="en-US" altLang="zh-TW" sz="2200">
                <a:latin typeface="Arial" charset="0"/>
              </a:rPr>
            </a:br>
            <a:r>
              <a:rPr lang="en-US" altLang="zh-TW" sz="2200">
                <a:latin typeface="Arial" charset="0"/>
              </a:rPr>
              <a:t>                    </a:t>
            </a:r>
            <a:r>
              <a:rPr lang="en-US" altLang="zh-TW" sz="2200">
                <a:solidFill>
                  <a:schemeClr val="tx2"/>
                </a:solidFill>
                <a:latin typeface="Arial" charset="0"/>
              </a:rPr>
              <a:t>Mapper &lt;</a:t>
            </a:r>
            <a:r>
              <a:rPr lang="en-US" altLang="zh-TW" sz="2200">
                <a:solidFill>
                  <a:srgbClr val="7030A0"/>
                </a:solidFill>
                <a:latin typeface="Arial" charset="0"/>
              </a:rPr>
              <a:t>             ,               ,                ,                 </a:t>
            </a:r>
            <a:r>
              <a:rPr lang="en-US" altLang="zh-TW" sz="2200">
                <a:solidFill>
                  <a:schemeClr val="tx2"/>
                </a:solidFill>
                <a:latin typeface="Arial" charset="0"/>
              </a:rPr>
              <a:t>&gt; </a:t>
            </a:r>
            <a:br>
              <a:rPr lang="en-US" altLang="zh-TW" sz="2200">
                <a:solidFill>
                  <a:schemeClr val="tx2"/>
                </a:solidFill>
                <a:latin typeface="Arial" charset="0"/>
              </a:rPr>
            </a:br>
            <a:r>
              <a:rPr lang="en-US" altLang="zh-TW" sz="2200">
                <a:solidFill>
                  <a:schemeClr val="bg2"/>
                </a:solidFill>
                <a:latin typeface="Arial" charset="0"/>
              </a:rPr>
              <a:t>{</a:t>
            </a:r>
          </a:p>
          <a:p>
            <a:pPr>
              <a:lnSpc>
                <a:spcPct val="105000"/>
              </a:lnSpc>
            </a:pPr>
            <a:r>
              <a:rPr lang="en-US" altLang="zh-TW" sz="2200" u="sng">
                <a:solidFill>
                  <a:schemeClr val="bg2"/>
                </a:solidFill>
                <a:latin typeface="Arial" charset="0"/>
              </a:rPr>
              <a:t>// </a:t>
            </a:r>
            <a:r>
              <a:rPr lang="zh-TW" altLang="en-US" sz="2200" u="sng">
                <a:solidFill>
                  <a:schemeClr val="bg2"/>
                </a:solidFill>
                <a:latin typeface="Arial" charset="0"/>
              </a:rPr>
              <a:t>全域變數區</a:t>
            </a:r>
            <a:endParaRPr lang="en-US" altLang="zh-TW" sz="2200" u="sng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public void </a:t>
            </a:r>
            <a:r>
              <a:rPr lang="en-US" altLang="zh-TW" sz="2800" b="1">
                <a:solidFill>
                  <a:srgbClr val="22228B"/>
                </a:solidFill>
                <a:latin typeface="Arial" charset="0"/>
              </a:rPr>
              <a:t>map </a:t>
            </a: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(                 </a:t>
            </a:r>
            <a:r>
              <a:rPr lang="en-US" altLang="zh-TW" sz="2200">
                <a:solidFill>
                  <a:srgbClr val="7030A0"/>
                </a:solidFill>
                <a:latin typeface="Arial" charset="0"/>
              </a:rPr>
              <a:t>key,                value</a:t>
            </a: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, 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	 </a:t>
            </a:r>
            <a:r>
              <a:rPr lang="en-US" altLang="zh-TW">
                <a:solidFill>
                  <a:srgbClr val="22228B"/>
                </a:solidFill>
              </a:rPr>
              <a:t>Context </a:t>
            </a:r>
            <a:r>
              <a:rPr lang="en-US" altLang="zh-TW">
                <a:solidFill>
                  <a:srgbClr val="FF0000"/>
                </a:solidFill>
              </a:rPr>
              <a:t>context </a:t>
            </a: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)</a:t>
            </a:r>
            <a:r>
              <a:rPr lang="en-US" altLang="zh-TW"/>
              <a:t>throws </a:t>
            </a:r>
            <a:r>
              <a:rPr lang="en-US" altLang="zh-TW" sz="2000"/>
              <a:t>IOException,InterruptedException</a:t>
            </a:r>
            <a:r>
              <a:rPr lang="en-US" altLang="zh-TW" sz="2200">
                <a:latin typeface="Arial" charset="0"/>
              </a:rPr>
              <a:t> 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	{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solidFill>
                  <a:srgbClr val="7F7F7F"/>
                </a:solidFill>
                <a:latin typeface="Arial" charset="0"/>
              </a:rPr>
              <a:t>	</a:t>
            </a:r>
            <a:r>
              <a:rPr lang="en-US" altLang="zh-TW" sz="2200" u="sng">
                <a:solidFill>
                  <a:srgbClr val="7F7F7F"/>
                </a:solidFill>
                <a:latin typeface="Arial" charset="0"/>
              </a:rPr>
              <a:t>// </a:t>
            </a:r>
            <a:r>
              <a:rPr lang="zh-TW" altLang="en-US" sz="2200" u="sng">
                <a:solidFill>
                  <a:srgbClr val="7F7F7F"/>
                </a:solidFill>
                <a:latin typeface="Arial" charset="0"/>
              </a:rPr>
              <a:t>區域變數與程式邏輯區</a:t>
            </a:r>
            <a:endParaRPr lang="en-US" altLang="zh-TW" sz="2200" u="sng">
              <a:solidFill>
                <a:srgbClr val="7F7F7F"/>
              </a:solidFill>
              <a:latin typeface="Arial" charset="0"/>
            </a:endParaRP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	</a:t>
            </a:r>
            <a:r>
              <a:rPr lang="en-US" altLang="zh-TW" sz="2200">
                <a:solidFill>
                  <a:srgbClr val="FF0000"/>
                </a:solidFill>
                <a:latin typeface="Arial" charset="0"/>
              </a:rPr>
              <a:t>context.write</a:t>
            </a:r>
            <a:r>
              <a:rPr lang="en-US" altLang="zh-TW" sz="2200">
                <a:latin typeface="Arial" charset="0"/>
              </a:rPr>
              <a:t>( </a:t>
            </a:r>
            <a:r>
              <a:rPr lang="en-US" altLang="zh-TW" sz="2200">
                <a:solidFill>
                  <a:srgbClr val="008000"/>
                </a:solidFill>
                <a:latin typeface="Arial" charset="0"/>
              </a:rPr>
              <a:t>NewKey, NewValue</a:t>
            </a:r>
            <a:r>
              <a:rPr lang="en-US" altLang="zh-TW" sz="2200">
                <a:latin typeface="Arial" charset="0"/>
              </a:rPr>
              <a:t>);</a:t>
            </a:r>
            <a:endParaRPr lang="en-US" altLang="zh-TW" sz="2200" u="sng">
              <a:solidFill>
                <a:srgbClr val="7F7F7F"/>
              </a:solidFill>
              <a:latin typeface="Arial" charset="0"/>
            </a:endParaRP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	}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}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2006600"/>
            <a:ext cx="57626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50000"/>
              </a:spcBef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1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2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3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4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5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6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7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8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9</a:t>
            </a:r>
            <a:endParaRPr lang="en-US" altLang="zh-TW" sz="22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3429000" y="2344738"/>
            <a:ext cx="928688" cy="63658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KEY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11" name="圓角矩形 10"/>
          <p:cNvSpPr/>
          <p:nvPr/>
        </p:nvSpPr>
        <p:spPr>
          <a:xfrm>
            <a:off x="7143750" y="2344738"/>
            <a:ext cx="1173163" cy="563562"/>
          </a:xfrm>
          <a:prstGeom prst="round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OUTPUT VALUE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12" name="圓角矩形 11"/>
          <p:cNvSpPr/>
          <p:nvPr/>
        </p:nvSpPr>
        <p:spPr>
          <a:xfrm>
            <a:off x="5795963" y="2332038"/>
            <a:ext cx="1152525" cy="649287"/>
          </a:xfrm>
          <a:prstGeom prst="roundRect">
            <a:avLst/>
          </a:prstGeom>
          <a:solidFill>
            <a:srgbClr val="FF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OUTPUT KEY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14" name="圓角矩形 13"/>
          <p:cNvSpPr/>
          <p:nvPr/>
        </p:nvSpPr>
        <p:spPr>
          <a:xfrm>
            <a:off x="4572000" y="2344738"/>
            <a:ext cx="1000125" cy="63658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VALUE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2" name="圓角矩形 13"/>
          <p:cNvSpPr/>
          <p:nvPr/>
        </p:nvSpPr>
        <p:spPr>
          <a:xfrm>
            <a:off x="5003800" y="3413125"/>
            <a:ext cx="1000125" cy="63658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VALUE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3" name="圓角矩形 8"/>
          <p:cNvSpPr/>
          <p:nvPr/>
        </p:nvSpPr>
        <p:spPr>
          <a:xfrm>
            <a:off x="3276600" y="3413125"/>
            <a:ext cx="928688" cy="636588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KEY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539750" y="1541463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import org.apache.hadoop.mapreduce.Mapper;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2" grpId="0" animBg="1"/>
      <p:bldP spid="3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DE34E2C-31A9-4C94-9DA1-DB71F8BD4CBC}" type="slidenum">
              <a:rPr lang="zh-TW" altLang="en-US" smtClean="0"/>
              <a:pPr/>
              <a:t>102</a:t>
            </a:fld>
            <a:endParaRPr lang="en-US" altLang="zh-TW" smtClean="0"/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en-US" altLang="zh-TW" smtClean="0"/>
              <a:t>Class Reducer (v 0.20)</a:t>
            </a:r>
          </a:p>
        </p:txBody>
      </p:sp>
      <p:sp>
        <p:nvSpPr>
          <p:cNvPr id="66564" name="Text Box 3"/>
          <p:cNvSpPr txBox="1">
            <a:spLocks noChangeArrowheads="1"/>
          </p:cNvSpPr>
          <p:nvPr/>
        </p:nvSpPr>
        <p:spPr bwMode="auto">
          <a:xfrm>
            <a:off x="611188" y="1773238"/>
            <a:ext cx="8353425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altLang="zh-TW" sz="2200">
                <a:latin typeface="Arial" charset="0"/>
              </a:rPr>
              <a:t>class </a:t>
            </a:r>
            <a:r>
              <a:rPr lang="en-US" altLang="zh-TW" sz="3200" b="1"/>
              <a:t>MyRed</a:t>
            </a:r>
            <a:r>
              <a:rPr lang="en-US" altLang="zh-TW" sz="2600">
                <a:latin typeface="Arial" charset="0"/>
              </a:rPr>
              <a:t> </a:t>
            </a:r>
            <a:r>
              <a:rPr lang="en-US" altLang="zh-TW" sz="2200">
                <a:latin typeface="Arial" charset="0"/>
              </a:rPr>
              <a:t>extends </a:t>
            </a:r>
            <a:br>
              <a:rPr lang="en-US" altLang="zh-TW" sz="2200">
                <a:latin typeface="Arial" charset="0"/>
              </a:rPr>
            </a:br>
            <a:r>
              <a:rPr lang="en-US" altLang="zh-TW" sz="2200">
                <a:latin typeface="Arial" charset="0"/>
              </a:rPr>
              <a:t>                   </a:t>
            </a:r>
            <a:r>
              <a:rPr lang="en-US" altLang="zh-TW" sz="2200">
                <a:solidFill>
                  <a:schemeClr val="tx2"/>
                </a:solidFill>
                <a:latin typeface="Arial" charset="0"/>
              </a:rPr>
              <a:t>Reducer &lt; </a:t>
            </a:r>
            <a:r>
              <a:rPr lang="en-US" altLang="zh-TW" sz="2200">
                <a:solidFill>
                  <a:srgbClr val="7030A0"/>
                </a:solidFill>
                <a:latin typeface="Arial" charset="0"/>
              </a:rPr>
              <a:t>             ,              </a:t>
            </a:r>
            <a:r>
              <a:rPr lang="en-US" altLang="zh-TW" sz="2200">
                <a:solidFill>
                  <a:schemeClr val="tx2"/>
                </a:solidFill>
                <a:latin typeface="Arial" charset="0"/>
              </a:rPr>
              <a:t>, </a:t>
            </a:r>
            <a:r>
              <a:rPr lang="en-US" altLang="zh-TW" sz="2200">
                <a:solidFill>
                  <a:srgbClr val="008000"/>
                </a:solidFill>
                <a:latin typeface="Arial" charset="0"/>
              </a:rPr>
              <a:t>                ,                  </a:t>
            </a:r>
            <a:r>
              <a:rPr lang="en-US" altLang="zh-TW" sz="2200">
                <a:solidFill>
                  <a:schemeClr val="tx2"/>
                </a:solidFill>
                <a:latin typeface="Arial" charset="0"/>
              </a:rPr>
              <a:t>&gt; </a:t>
            </a:r>
            <a:br>
              <a:rPr lang="en-US" altLang="zh-TW" sz="2200">
                <a:solidFill>
                  <a:schemeClr val="tx2"/>
                </a:solidFill>
                <a:latin typeface="Arial" charset="0"/>
              </a:rPr>
            </a:br>
            <a:r>
              <a:rPr lang="en-US" altLang="zh-TW" sz="2200">
                <a:solidFill>
                  <a:schemeClr val="bg2"/>
                </a:solidFill>
                <a:latin typeface="Arial" charset="0"/>
              </a:rPr>
              <a:t>{</a:t>
            </a:r>
          </a:p>
          <a:p>
            <a:pPr>
              <a:lnSpc>
                <a:spcPct val="105000"/>
              </a:lnSpc>
            </a:pPr>
            <a:r>
              <a:rPr lang="en-US" altLang="zh-TW" sz="2200" u="sng">
                <a:solidFill>
                  <a:schemeClr val="bg2"/>
                </a:solidFill>
                <a:latin typeface="Arial" charset="0"/>
              </a:rPr>
              <a:t>// </a:t>
            </a:r>
            <a:r>
              <a:rPr lang="zh-TW" altLang="en-US" sz="2200" u="sng">
                <a:solidFill>
                  <a:schemeClr val="bg2"/>
                </a:solidFill>
                <a:latin typeface="Arial" charset="0"/>
              </a:rPr>
              <a:t>全域變數區</a:t>
            </a:r>
            <a:endParaRPr lang="en-US" altLang="zh-TW" sz="2200" u="sng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public void </a:t>
            </a:r>
            <a:r>
              <a:rPr lang="en-US" altLang="zh-TW" sz="2800" b="1">
                <a:solidFill>
                  <a:srgbClr val="22228B"/>
                </a:solidFill>
                <a:latin typeface="Arial" charset="0"/>
              </a:rPr>
              <a:t>reduce </a:t>
            </a: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( </a:t>
            </a:r>
            <a:r>
              <a:rPr lang="en-US" altLang="zh-TW" sz="2200">
                <a:solidFill>
                  <a:srgbClr val="7030A0"/>
                </a:solidFill>
                <a:latin typeface="Arial" charset="0"/>
              </a:rPr>
              <a:t>             key, Iterable&lt;              &gt; values</a:t>
            </a: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, 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	Context </a:t>
            </a:r>
            <a:r>
              <a:rPr lang="en-US" altLang="zh-TW" sz="2200">
                <a:solidFill>
                  <a:srgbClr val="FF0000"/>
                </a:solidFill>
                <a:latin typeface="Arial" charset="0"/>
              </a:rPr>
              <a:t>context</a:t>
            </a:r>
            <a:r>
              <a:rPr lang="en-US" altLang="zh-TW" sz="2200">
                <a:solidFill>
                  <a:srgbClr val="22228B"/>
                </a:solidFill>
                <a:latin typeface="Arial" charset="0"/>
              </a:rPr>
              <a:t>)</a:t>
            </a:r>
            <a:r>
              <a:rPr lang="en-US" altLang="zh-TW" sz="2200">
                <a:latin typeface="Arial" charset="0"/>
              </a:rPr>
              <a:t> throws IOException,</a:t>
            </a:r>
            <a:r>
              <a:rPr lang="en-US" altLang="zh-TW"/>
              <a:t>InterruptedException </a:t>
            </a:r>
            <a:r>
              <a:rPr lang="en-US" altLang="zh-TW" sz="2200">
                <a:latin typeface="Arial" charset="0"/>
              </a:rPr>
              <a:t> 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	{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solidFill>
                  <a:srgbClr val="7F7F7F"/>
                </a:solidFill>
                <a:latin typeface="Arial" charset="0"/>
              </a:rPr>
              <a:t>	</a:t>
            </a:r>
            <a:r>
              <a:rPr lang="en-US" altLang="zh-TW" sz="2200" u="sng">
                <a:solidFill>
                  <a:srgbClr val="7F7F7F"/>
                </a:solidFill>
                <a:latin typeface="Arial" charset="0"/>
              </a:rPr>
              <a:t>// </a:t>
            </a:r>
            <a:r>
              <a:rPr lang="zh-TW" altLang="en-US" sz="2200" u="sng">
                <a:solidFill>
                  <a:srgbClr val="7F7F7F"/>
                </a:solidFill>
                <a:latin typeface="Arial" charset="0"/>
              </a:rPr>
              <a:t>區域變數與程式邏輯區</a:t>
            </a:r>
            <a:endParaRPr lang="en-US" altLang="zh-TW" sz="2200" u="sng">
              <a:solidFill>
                <a:srgbClr val="7F7F7F"/>
              </a:solidFill>
              <a:latin typeface="Arial" charset="0"/>
            </a:endParaRP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	</a:t>
            </a:r>
            <a:r>
              <a:rPr lang="en-US" altLang="zh-TW" sz="2200">
                <a:solidFill>
                  <a:srgbClr val="FF0000"/>
                </a:solidFill>
                <a:latin typeface="Arial" charset="0"/>
              </a:rPr>
              <a:t>context.</a:t>
            </a:r>
            <a:r>
              <a:rPr lang="en-US" altLang="zh-TW" sz="2200">
                <a:latin typeface="Arial" charset="0"/>
              </a:rPr>
              <a:t>write( </a:t>
            </a:r>
            <a:r>
              <a:rPr lang="en-US" altLang="zh-TW" sz="2200">
                <a:solidFill>
                  <a:srgbClr val="008000"/>
                </a:solidFill>
                <a:latin typeface="Arial" charset="0"/>
              </a:rPr>
              <a:t>NewKey, NewValue</a:t>
            </a:r>
            <a:r>
              <a:rPr lang="en-US" altLang="zh-TW" sz="2200">
                <a:latin typeface="Arial" charset="0"/>
              </a:rPr>
              <a:t>);</a:t>
            </a:r>
            <a:endParaRPr lang="en-US" altLang="zh-TW" sz="2200" u="sng">
              <a:solidFill>
                <a:srgbClr val="7F7F7F"/>
              </a:solidFill>
              <a:latin typeface="Arial" charset="0"/>
            </a:endParaRP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	}</a:t>
            </a:r>
          </a:p>
          <a:p>
            <a:pPr>
              <a:lnSpc>
                <a:spcPct val="105000"/>
              </a:lnSpc>
            </a:pPr>
            <a:r>
              <a:rPr lang="en-US" altLang="zh-TW" sz="2200">
                <a:latin typeface="Arial" charset="0"/>
              </a:rPr>
              <a:t>}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1935163"/>
            <a:ext cx="57626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50000"/>
              </a:spcBef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1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2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3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4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5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6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7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8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9</a:t>
            </a:r>
            <a:endParaRPr lang="en-US" altLang="zh-TW" sz="22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3563938" y="2333625"/>
            <a:ext cx="936625" cy="574675"/>
          </a:xfrm>
          <a:prstGeom prst="roundRect">
            <a:avLst/>
          </a:prstGeom>
          <a:solidFill>
            <a:srgbClr val="FF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KEY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11" name="圓角矩形 10"/>
          <p:cNvSpPr/>
          <p:nvPr/>
        </p:nvSpPr>
        <p:spPr>
          <a:xfrm>
            <a:off x="7358063" y="2273300"/>
            <a:ext cx="1174750" cy="636588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OUTPUT VALUE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12" name="圓角矩形 11"/>
          <p:cNvSpPr/>
          <p:nvPr/>
        </p:nvSpPr>
        <p:spPr>
          <a:xfrm>
            <a:off x="5857875" y="2273300"/>
            <a:ext cx="1143000" cy="636588"/>
          </a:xfrm>
          <a:prstGeom prst="roundRect">
            <a:avLst/>
          </a:prstGeom>
          <a:solidFill>
            <a:srgbClr val="BEFD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OUTPUT KEY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14" name="圓角矩形 13"/>
          <p:cNvSpPr/>
          <p:nvPr/>
        </p:nvSpPr>
        <p:spPr>
          <a:xfrm>
            <a:off x="4716463" y="2333625"/>
            <a:ext cx="1000125" cy="573088"/>
          </a:xfrm>
          <a:prstGeom prst="round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VALUE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2" name="圓角矩形 8"/>
          <p:cNvSpPr/>
          <p:nvPr/>
        </p:nvSpPr>
        <p:spPr>
          <a:xfrm>
            <a:off x="3563938" y="3341688"/>
            <a:ext cx="936625" cy="574675"/>
          </a:xfrm>
          <a:prstGeom prst="roundRect">
            <a:avLst/>
          </a:prstGeom>
          <a:solidFill>
            <a:srgbClr val="FF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KEY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3" name="圓角矩形 13"/>
          <p:cNvSpPr/>
          <p:nvPr/>
        </p:nvSpPr>
        <p:spPr>
          <a:xfrm>
            <a:off x="6227763" y="3341688"/>
            <a:ext cx="1000125" cy="573087"/>
          </a:xfrm>
          <a:prstGeom prst="round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INPUT VALUE</a:t>
            </a:r>
          </a:p>
          <a:p>
            <a:pPr algn="ctr">
              <a:defRPr/>
            </a:pPr>
            <a:r>
              <a:rPr lang="en-US" altLang="zh-TW" sz="1400">
                <a:solidFill>
                  <a:schemeClr val="tx1"/>
                </a:solidFill>
              </a:rPr>
              <a:t>Class</a:t>
            </a: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539750" y="1398588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import org.apache.hadoop.mapreduce.Reducer;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2" grpId="0" animBg="1"/>
      <p:bldP spid="3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TW" altLang="en-US" smtClean="0"/>
              <a:t>其他常用的設定參數</a:t>
            </a:r>
          </a:p>
        </p:txBody>
      </p:sp>
      <p:sp>
        <p:nvSpPr>
          <p:cNvPr id="6758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kumimoji="0" lang="zh-TW" altLang="en-US" smtClean="0"/>
              <a:t>設定 </a:t>
            </a:r>
            <a:r>
              <a:rPr kumimoji="0" lang="en-US" altLang="zh-TW" smtClean="0"/>
              <a:t>Combiner </a:t>
            </a:r>
          </a:p>
          <a:p>
            <a:pPr marL="742950" lvl="1" indent="-285750"/>
            <a:r>
              <a:rPr lang="zh-TW" altLang="en-US" smtClean="0"/>
              <a:t>J</a:t>
            </a:r>
            <a:r>
              <a:rPr lang="zh-TW" altLang="zh-TW" smtClean="0"/>
              <a:t>ob.setCombinerClass</a:t>
            </a:r>
            <a:r>
              <a:rPr lang="en-US" altLang="zh-TW" smtClean="0"/>
              <a:t> ( … </a:t>
            </a:r>
            <a:r>
              <a:rPr lang="zh-TW" altLang="zh-TW" smtClean="0"/>
              <a:t>);</a:t>
            </a:r>
            <a:endParaRPr lang="zh-TW" altLang="en-US" smtClean="0"/>
          </a:p>
          <a:p>
            <a:pPr marL="342900" indent="-342900"/>
            <a:r>
              <a:rPr lang="zh-TW" altLang="en-US" smtClean="0"/>
              <a:t>設定 </a:t>
            </a:r>
            <a:r>
              <a:rPr lang="en-US" altLang="zh-TW" smtClean="0"/>
              <a:t>output class</a:t>
            </a:r>
          </a:p>
          <a:p>
            <a:pPr marL="742950" lvl="1" indent="-285750"/>
            <a:r>
              <a:rPr lang="en-US" altLang="zh-TW" smtClean="0"/>
              <a:t>Job.setMapOutputKeyClass( … );</a:t>
            </a:r>
          </a:p>
          <a:p>
            <a:pPr marL="742950" lvl="1" indent="-285750"/>
            <a:r>
              <a:rPr lang="en-US" altLang="zh-TW" smtClean="0"/>
              <a:t>Job.setMapOutputValueClass( … );</a:t>
            </a:r>
            <a:r>
              <a:rPr lang="zh-TW" altLang="en-US" smtClean="0"/>
              <a:t>	</a:t>
            </a:r>
          </a:p>
          <a:p>
            <a:pPr marL="742950" lvl="1" indent="-285750"/>
            <a:r>
              <a:rPr lang="en-US" altLang="zh-TW" smtClean="0"/>
              <a:t>Job.setOutputKeyClass( … );</a:t>
            </a:r>
          </a:p>
          <a:p>
            <a:pPr marL="742950" lvl="1" indent="-285750"/>
            <a:r>
              <a:rPr lang="en-US" altLang="zh-TW" smtClean="0"/>
              <a:t>Job.setOutputValueClass( … );</a:t>
            </a:r>
            <a:endParaRPr lang="zh-TW" altLang="en-US" smtClean="0"/>
          </a:p>
        </p:txBody>
      </p:sp>
      <p:sp>
        <p:nvSpPr>
          <p:cNvPr id="6758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CDA91F-07BA-4827-A931-9494A66B5133}" type="slidenum">
              <a:rPr lang="zh-TW" altLang="en-US" smtClean="0"/>
              <a:pPr/>
              <a:t>103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Class Combiner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zh-TW" altLang="en-US" dirty="0" smtClean="0"/>
              <a:t>指定一個</a:t>
            </a:r>
            <a:r>
              <a:rPr lang="en-US" altLang="zh-TW" dirty="0" smtClean="0"/>
              <a:t>combiner</a:t>
            </a:r>
            <a:r>
              <a:rPr lang="zh-TW" altLang="en-US" dirty="0" smtClean="0"/>
              <a:t>，它負責對中間過程的輸出進行聚集，這會有助於降低從</a:t>
            </a:r>
            <a:r>
              <a:rPr lang="en-US" altLang="zh-TW" dirty="0" err="1" smtClean="0"/>
              <a:t>Mapper</a:t>
            </a:r>
            <a:r>
              <a:rPr lang="en-US" altLang="zh-TW" dirty="0" smtClean="0"/>
              <a:t> </a:t>
            </a:r>
            <a:r>
              <a:rPr lang="zh-TW" altLang="en-US" dirty="0" smtClean="0"/>
              <a:t>到 </a:t>
            </a:r>
            <a:r>
              <a:rPr lang="en-US" altLang="zh-TW" dirty="0" smtClean="0"/>
              <a:t>Reducer</a:t>
            </a:r>
            <a:r>
              <a:rPr lang="zh-TW" altLang="en-US" dirty="0" smtClean="0"/>
              <a:t>數據傳輸量。</a:t>
            </a:r>
          </a:p>
          <a:p>
            <a:pPr marL="342900" indent="-342900"/>
            <a:r>
              <a:rPr lang="zh-TW" altLang="en-US" dirty="0" smtClean="0"/>
              <a:t>可不用設定交由</a:t>
            </a:r>
            <a:r>
              <a:rPr lang="en-US" altLang="zh-TW" dirty="0" smtClean="0"/>
              <a:t>Hadoop</a:t>
            </a:r>
            <a:r>
              <a:rPr lang="zh-TW" altLang="en-US" dirty="0" smtClean="0"/>
              <a:t>預設</a:t>
            </a:r>
            <a:endParaRPr lang="en-US" altLang="zh-TW" dirty="0" smtClean="0"/>
          </a:p>
          <a:p>
            <a:pPr marL="342900" indent="-342900"/>
            <a:r>
              <a:rPr lang="zh-TW" altLang="en-US" dirty="0" smtClean="0"/>
              <a:t>也可不實做此程式，引用</a:t>
            </a:r>
            <a:r>
              <a:rPr lang="en-US" altLang="zh-TW" dirty="0" smtClean="0"/>
              <a:t>Reducer </a:t>
            </a:r>
          </a:p>
          <a:p>
            <a:pPr marL="342900" indent="-342900"/>
            <a:r>
              <a:rPr lang="zh-TW" altLang="en-US" dirty="0" smtClean="0"/>
              <a:t>設定</a:t>
            </a:r>
          </a:p>
          <a:p>
            <a:pPr marL="742950" lvl="1" indent="-285750"/>
            <a:r>
              <a:rPr lang="en-US" altLang="zh-TW" dirty="0" err="1" smtClean="0"/>
              <a:t>JobConf.setCombinerClass</a:t>
            </a:r>
            <a:r>
              <a:rPr lang="en-US" altLang="zh-TW" dirty="0" smtClean="0"/>
              <a:t>(Class)</a:t>
            </a:r>
          </a:p>
          <a:p>
            <a:pPr marL="342900" indent="-342900" eaLnBrk="1" hangingPunct="1"/>
            <a:endParaRPr lang="en-US" altLang="zh-TW" dirty="0" smtClean="0"/>
          </a:p>
        </p:txBody>
      </p:sp>
      <p:sp>
        <p:nvSpPr>
          <p:cNvPr id="6861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2951535-1783-4BA9-A9FF-07A4A28F7880}" type="slidenum">
              <a:rPr lang="zh-TW" altLang="en-US" smtClean="0"/>
              <a:pPr/>
              <a:t>104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範例一 </a:t>
            </a:r>
            <a:r>
              <a:rPr lang="en-US" altLang="zh-TW" smtClean="0"/>
              <a:t>(1) - mapper</a:t>
            </a:r>
          </a:p>
        </p:txBody>
      </p:sp>
      <p:sp>
        <p:nvSpPr>
          <p:cNvPr id="6963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41438"/>
            <a:ext cx="7772400" cy="3671887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>
                <a:solidFill>
                  <a:schemeClr val="bg2"/>
                </a:solidFill>
              </a:rPr>
              <a:t>public class</a:t>
            </a:r>
            <a:r>
              <a:rPr lang="en-US" altLang="zh-TW" sz="2000" smtClean="0"/>
              <a:t> HelloHadoop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0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static public class</a:t>
            </a:r>
            <a:r>
              <a:rPr lang="en-US" altLang="zh-TW" sz="2000" smtClean="0">
                <a:solidFill>
                  <a:srgbClr val="003300"/>
                </a:solidFill>
              </a:rPr>
              <a:t> HelloMapper </a:t>
            </a:r>
            <a:r>
              <a:rPr lang="en-US" altLang="zh-TW" sz="2000" smtClean="0"/>
              <a:t>extends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Mapper&lt;</a:t>
            </a:r>
            <a:r>
              <a:rPr lang="en-US" altLang="zh-TW" sz="2000" smtClean="0">
                <a:solidFill>
                  <a:schemeClr val="tx2"/>
                </a:solidFill>
              </a:rPr>
              <a:t>LongWritable</a:t>
            </a:r>
            <a:r>
              <a:rPr lang="en-US" altLang="zh-TW" sz="2000" smtClean="0"/>
              <a:t>, </a:t>
            </a:r>
            <a:r>
              <a:rPr lang="en-US" altLang="zh-TW" sz="2000" smtClean="0">
                <a:solidFill>
                  <a:schemeClr val="accent2"/>
                </a:solidFill>
              </a:rPr>
              <a:t>Text</a:t>
            </a:r>
            <a:r>
              <a:rPr lang="en-US" altLang="zh-TW" sz="2000" smtClean="0"/>
              <a:t>, </a:t>
            </a:r>
            <a:r>
              <a:rPr lang="en-US" altLang="zh-TW" sz="2000" smtClean="0">
                <a:solidFill>
                  <a:schemeClr val="folHlink"/>
                </a:solidFill>
              </a:rPr>
              <a:t>LongWritable, Text</a:t>
            </a:r>
            <a:r>
              <a:rPr lang="en-US" altLang="zh-TW" sz="2000" smtClean="0"/>
              <a:t>&gt;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public void map(</a:t>
            </a:r>
            <a:r>
              <a:rPr lang="en-US" altLang="zh-TW" sz="2000" smtClean="0">
                <a:solidFill>
                  <a:schemeClr val="tx2"/>
                </a:solidFill>
              </a:rPr>
              <a:t>LongWritable</a:t>
            </a:r>
            <a:r>
              <a:rPr lang="en-US" altLang="zh-TW" sz="2000" smtClean="0"/>
              <a:t> key, </a:t>
            </a:r>
            <a:r>
              <a:rPr lang="en-US" altLang="zh-TW" sz="2000" smtClean="0">
                <a:solidFill>
                  <a:schemeClr val="accent2"/>
                </a:solidFill>
              </a:rPr>
              <a:t>Text</a:t>
            </a:r>
            <a:r>
              <a:rPr lang="en-US" altLang="zh-TW" sz="2000" smtClean="0"/>
              <a:t> value, Context </a:t>
            </a:r>
            <a:r>
              <a:rPr lang="en-US" altLang="zh-TW" sz="2000" smtClean="0">
                <a:solidFill>
                  <a:srgbClr val="FF0000"/>
                </a:solidFill>
              </a:rPr>
              <a:t>context</a:t>
            </a:r>
            <a:r>
              <a:rPr lang="en-US" altLang="zh-TW" sz="2000" smtClean="0"/>
              <a:t>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throws </a:t>
            </a:r>
            <a:r>
              <a:rPr lang="en-US" altLang="zh-TW" sz="2000" smtClean="0">
                <a:solidFill>
                  <a:schemeClr val="bg2"/>
                </a:solidFill>
              </a:rPr>
              <a:t>IOException, InterruptedException</a:t>
            </a:r>
            <a:r>
              <a:rPr lang="en-US" altLang="zh-TW" sz="2000" smtClean="0"/>
              <a:t>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</a:t>
            </a:r>
            <a:r>
              <a:rPr lang="en-US" altLang="zh-TW" sz="2000" smtClean="0">
                <a:solidFill>
                  <a:srgbClr val="FF0000"/>
                </a:solidFill>
              </a:rPr>
              <a:t>context.write</a:t>
            </a:r>
            <a:r>
              <a:rPr lang="en-US" altLang="zh-TW" sz="2000" smtClean="0"/>
              <a:t>((LongWritable) key, (Text) value);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}  </a:t>
            </a:r>
            <a:r>
              <a:rPr lang="en-US" altLang="zh-TW" sz="2000" smtClean="0">
                <a:solidFill>
                  <a:srgbClr val="008000"/>
                </a:solidFill>
              </a:rPr>
              <a:t>// HelloReducer end</a:t>
            </a:r>
            <a:endParaRPr lang="en-US" altLang="zh-TW" sz="1400" smtClean="0">
              <a:solidFill>
                <a:srgbClr val="008000"/>
              </a:solidFill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000" smtClean="0">
              <a:solidFill>
                <a:srgbClr val="008000"/>
              </a:solidFill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>
                <a:solidFill>
                  <a:srgbClr val="008000"/>
                </a:solidFill>
              </a:rPr>
              <a:t>..(</a:t>
            </a:r>
            <a:r>
              <a:rPr lang="zh-TW" altLang="en-US" sz="2000" smtClean="0">
                <a:solidFill>
                  <a:srgbClr val="008000"/>
                </a:solidFill>
              </a:rPr>
              <a:t>待續</a:t>
            </a:r>
            <a:r>
              <a:rPr lang="en-US" altLang="zh-TW" sz="2000" smtClean="0">
                <a:solidFill>
                  <a:srgbClr val="008000"/>
                </a:solidFill>
              </a:rPr>
              <a:t>) …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2000" smtClean="0">
              <a:solidFill>
                <a:srgbClr val="008000"/>
              </a:solidFill>
            </a:endParaRPr>
          </a:p>
        </p:txBody>
      </p:sp>
      <p:sp>
        <p:nvSpPr>
          <p:cNvPr id="6963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BFE013-CD5A-4B64-8C63-AFA86A8276B7}" type="slidenum">
              <a:rPr lang="zh-TW" altLang="en-US" smtClean="0"/>
              <a:pPr/>
              <a:t>105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範例一 </a:t>
            </a:r>
            <a:r>
              <a:rPr lang="en-US" altLang="zh-TW" smtClean="0"/>
              <a:t>(2) - reducer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341438"/>
            <a:ext cx="8569325" cy="4754562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>
                <a:solidFill>
                  <a:srgbClr val="003300"/>
                </a:solidFill>
              </a:rPr>
              <a:t>	static public class</a:t>
            </a:r>
            <a:r>
              <a:rPr lang="en-US" altLang="zh-TW" sz="2000" smtClean="0"/>
              <a:t> HelloReducer extends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Reducer&lt;</a:t>
            </a:r>
            <a:r>
              <a:rPr lang="en-US" altLang="zh-TW" sz="2000" smtClean="0">
                <a:solidFill>
                  <a:schemeClr val="tx2"/>
                </a:solidFill>
              </a:rPr>
              <a:t>LongWritable</a:t>
            </a:r>
            <a:r>
              <a:rPr lang="en-US" altLang="zh-TW" sz="2000" smtClean="0">
                <a:solidFill>
                  <a:schemeClr val="accent2"/>
                </a:solidFill>
              </a:rPr>
              <a:t>, Text</a:t>
            </a:r>
            <a:r>
              <a:rPr lang="en-US" altLang="zh-TW" sz="2000" smtClean="0"/>
              <a:t>, </a:t>
            </a:r>
            <a:r>
              <a:rPr lang="en-US" altLang="zh-TW" sz="2000" smtClean="0">
                <a:solidFill>
                  <a:schemeClr val="folHlink"/>
                </a:solidFill>
              </a:rPr>
              <a:t>LongWritable, Text</a:t>
            </a:r>
            <a:r>
              <a:rPr lang="en-US" altLang="zh-TW" sz="2000" smtClean="0"/>
              <a:t>&gt;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public void reduce(</a:t>
            </a:r>
            <a:r>
              <a:rPr lang="en-US" altLang="zh-TW" sz="2000" smtClean="0">
                <a:solidFill>
                  <a:schemeClr val="tx2"/>
                </a:solidFill>
              </a:rPr>
              <a:t>LongWritable</a:t>
            </a:r>
            <a:r>
              <a:rPr lang="en-US" altLang="zh-TW" sz="2000" smtClean="0"/>
              <a:t> key, </a:t>
            </a:r>
            <a:r>
              <a:rPr lang="en-US" altLang="zh-TW" sz="2000" smtClean="0">
                <a:solidFill>
                  <a:schemeClr val="accent2"/>
                </a:solidFill>
              </a:rPr>
              <a:t>Iterable</a:t>
            </a:r>
            <a:r>
              <a:rPr lang="en-US" altLang="zh-TW" sz="2000" smtClean="0"/>
              <a:t>&lt;Text&gt; values,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Context </a:t>
            </a:r>
            <a:r>
              <a:rPr lang="en-US" altLang="zh-TW" sz="2000" smtClean="0">
                <a:solidFill>
                  <a:srgbClr val="FF0000"/>
                </a:solidFill>
              </a:rPr>
              <a:t>context</a:t>
            </a:r>
            <a:r>
              <a:rPr lang="en-US" altLang="zh-TW" sz="2000" smtClean="0"/>
              <a:t>) </a:t>
            </a:r>
            <a:r>
              <a:rPr lang="en-US" altLang="zh-TW" sz="2000" smtClean="0">
                <a:solidFill>
                  <a:schemeClr val="bg2"/>
                </a:solidFill>
              </a:rPr>
              <a:t>throws IOException, InterruptedException</a:t>
            </a:r>
            <a:r>
              <a:rPr lang="en-US" altLang="zh-TW" sz="2000" smtClean="0"/>
              <a:t>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Text val = new Text();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for (Text str : values)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	val.set(str.toString());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	</a:t>
            </a:r>
            <a:r>
              <a:rPr lang="en-US" altLang="zh-TW" sz="2000" smtClean="0">
                <a:solidFill>
                  <a:srgbClr val="FF0000"/>
                </a:solidFill>
              </a:rPr>
              <a:t>context.write</a:t>
            </a:r>
            <a:r>
              <a:rPr lang="en-US" altLang="zh-TW" sz="2000" smtClean="0"/>
              <a:t>(key, val);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} </a:t>
            </a:r>
            <a:r>
              <a:rPr lang="en-US" altLang="zh-TW" sz="2000" smtClean="0">
                <a:solidFill>
                  <a:srgbClr val="008000"/>
                </a:solidFill>
              </a:rPr>
              <a:t>// HelloReducer end</a:t>
            </a:r>
            <a:endParaRPr lang="en-US" altLang="zh-TW" sz="1400" smtClean="0">
              <a:solidFill>
                <a:srgbClr val="008000"/>
              </a:solidFill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000" smtClean="0">
              <a:solidFill>
                <a:srgbClr val="008000"/>
              </a:solidFill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>
                <a:solidFill>
                  <a:srgbClr val="008000"/>
                </a:solidFill>
              </a:rPr>
              <a:t>..(</a:t>
            </a:r>
            <a:r>
              <a:rPr lang="zh-TW" altLang="en-US" sz="2000" smtClean="0">
                <a:solidFill>
                  <a:srgbClr val="008000"/>
                </a:solidFill>
              </a:rPr>
              <a:t>待續</a:t>
            </a:r>
            <a:r>
              <a:rPr lang="en-US" altLang="zh-TW" sz="2000" smtClean="0">
                <a:solidFill>
                  <a:srgbClr val="008000"/>
                </a:solidFill>
              </a:rPr>
              <a:t>) …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1400" smtClean="0">
              <a:solidFill>
                <a:srgbClr val="008000"/>
              </a:solidFill>
            </a:endParaRPr>
          </a:p>
        </p:txBody>
      </p:sp>
      <p:sp>
        <p:nvSpPr>
          <p:cNvPr id="7065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84A232-38E1-4B4B-9CF0-B25C625CA364}" type="slidenum">
              <a:rPr lang="zh-TW" altLang="en-US" smtClean="0"/>
              <a:pPr/>
              <a:t>106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範例一 </a:t>
            </a:r>
            <a:r>
              <a:rPr lang="en-US" altLang="zh-TW" smtClean="0"/>
              <a:t>(3) - main</a:t>
            </a:r>
          </a:p>
        </p:txBody>
      </p:sp>
      <p:sp>
        <p:nvSpPr>
          <p:cNvPr id="7168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</a:t>
            </a:r>
            <a:r>
              <a:rPr lang="en-US" altLang="zh-TW" sz="2000" smtClean="0">
                <a:solidFill>
                  <a:srgbClr val="4D4D4D"/>
                </a:solidFill>
              </a:rPr>
              <a:t>public static void</a:t>
            </a:r>
            <a:r>
              <a:rPr lang="en-US" altLang="zh-TW" sz="2000" smtClean="0"/>
              <a:t> </a:t>
            </a:r>
            <a:r>
              <a:rPr lang="en-US" altLang="zh-TW" sz="2400" b="1" smtClean="0">
                <a:solidFill>
                  <a:srgbClr val="663300"/>
                </a:solidFill>
              </a:rPr>
              <a:t>main</a:t>
            </a:r>
            <a:r>
              <a:rPr lang="en-US" altLang="zh-TW" sz="2000" smtClean="0"/>
              <a:t>(String[] args) </a:t>
            </a:r>
            <a:r>
              <a:rPr lang="en-US" altLang="zh-TW" sz="2000" smtClean="0">
                <a:solidFill>
                  <a:srgbClr val="4D4D4D"/>
                </a:solidFill>
              </a:rPr>
              <a:t>throws IOException,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>
                <a:solidFill>
                  <a:srgbClr val="4D4D4D"/>
                </a:solidFill>
              </a:rPr>
              <a:t>			InterruptedException, ClassNotFoundException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Configuration </a:t>
            </a:r>
            <a:r>
              <a:rPr lang="en-US" altLang="zh-TW" sz="2000" smtClean="0">
                <a:solidFill>
                  <a:srgbClr val="800000"/>
                </a:solidFill>
              </a:rPr>
              <a:t>conf</a:t>
            </a:r>
            <a:r>
              <a:rPr lang="en-US" altLang="zh-TW" sz="2000" smtClean="0"/>
              <a:t> = new Configuration();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Job </a:t>
            </a:r>
            <a:r>
              <a:rPr lang="en-US" altLang="zh-TW" sz="2000" smtClean="0">
                <a:solidFill>
                  <a:schemeClr val="tx2"/>
                </a:solidFill>
              </a:rPr>
              <a:t>job</a:t>
            </a:r>
            <a:r>
              <a:rPr lang="en-US" altLang="zh-TW" sz="2000" smtClean="0"/>
              <a:t> = new Job(</a:t>
            </a:r>
            <a:r>
              <a:rPr lang="en-US" altLang="zh-TW" sz="2000" smtClean="0">
                <a:solidFill>
                  <a:srgbClr val="800000"/>
                </a:solidFill>
              </a:rPr>
              <a:t>conf</a:t>
            </a:r>
            <a:r>
              <a:rPr lang="en-US" altLang="zh-TW" sz="2000" smtClean="0"/>
              <a:t>, "Hadoop Hello World");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en-US" altLang="zh-TW" sz="2000" smtClean="0">
                <a:solidFill>
                  <a:schemeClr val="tx2"/>
                </a:solidFill>
              </a:rPr>
              <a:t>job</a:t>
            </a:r>
            <a:r>
              <a:rPr lang="en-US" altLang="zh-TW" sz="2000" smtClean="0"/>
              <a:t>.</a:t>
            </a:r>
            <a:r>
              <a:rPr lang="en-US" altLang="zh-TW" sz="2000" smtClean="0">
                <a:solidFill>
                  <a:srgbClr val="FF0000"/>
                </a:solidFill>
              </a:rPr>
              <a:t>setJarByClass</a:t>
            </a:r>
            <a:r>
              <a:rPr lang="en-US" altLang="zh-TW" sz="2000" smtClean="0"/>
              <a:t>(HelloHadoop.class);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en-US" altLang="zh-TW" sz="2000" smtClean="0">
                <a:solidFill>
                  <a:srgbClr val="003300"/>
                </a:solidFill>
              </a:rPr>
              <a:t>FileInputFormat.</a:t>
            </a:r>
            <a:r>
              <a:rPr lang="en-US" altLang="zh-TW" sz="2000" smtClean="0">
                <a:solidFill>
                  <a:schemeClr val="folHlink"/>
                </a:solidFill>
              </a:rPr>
              <a:t>setInputPaths</a:t>
            </a:r>
            <a:r>
              <a:rPr lang="en-US" altLang="zh-TW" sz="2000" smtClean="0"/>
              <a:t>(job, "</a:t>
            </a:r>
            <a:r>
              <a:rPr lang="en-US" altLang="zh-TW" sz="2000" smtClean="0">
                <a:solidFill>
                  <a:srgbClr val="663300"/>
                </a:solidFill>
              </a:rPr>
              <a:t>input</a:t>
            </a:r>
            <a:r>
              <a:rPr lang="en-US" altLang="zh-TW" sz="2000" smtClean="0"/>
              <a:t>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en-US" altLang="zh-TW" sz="2000" smtClean="0">
                <a:solidFill>
                  <a:srgbClr val="003300"/>
                </a:solidFill>
              </a:rPr>
              <a:t>FileOutputFormat.</a:t>
            </a:r>
            <a:r>
              <a:rPr lang="en-US" altLang="zh-TW" sz="2000" smtClean="0">
                <a:solidFill>
                  <a:schemeClr val="folHlink"/>
                </a:solidFill>
              </a:rPr>
              <a:t>setOutputPath</a:t>
            </a:r>
            <a:r>
              <a:rPr lang="en-US" altLang="zh-TW" sz="2000" smtClean="0"/>
              <a:t>(job, new Path("</a:t>
            </a:r>
            <a:r>
              <a:rPr lang="en-US" altLang="zh-TW" sz="2000" smtClean="0">
                <a:solidFill>
                  <a:srgbClr val="663300"/>
                </a:solidFill>
              </a:rPr>
              <a:t>output-hh1</a:t>
            </a:r>
            <a:r>
              <a:rPr lang="en-US" altLang="zh-TW" sz="2000" smtClean="0"/>
              <a:t>"));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en-US" altLang="zh-TW" sz="2000" smtClean="0">
                <a:solidFill>
                  <a:schemeClr val="tx2"/>
                </a:solidFill>
              </a:rPr>
              <a:t>job</a:t>
            </a:r>
            <a:r>
              <a:rPr lang="en-US" altLang="zh-TW" sz="2000" smtClean="0"/>
              <a:t>.</a:t>
            </a:r>
            <a:r>
              <a:rPr lang="en-US" altLang="zh-TW" sz="2000" smtClean="0">
                <a:solidFill>
                  <a:schemeClr val="accent2"/>
                </a:solidFill>
              </a:rPr>
              <a:t>setMapperClass</a:t>
            </a:r>
            <a:r>
              <a:rPr lang="en-US" altLang="zh-TW" sz="2000" smtClean="0"/>
              <a:t>(HelloMapper.class);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en-US" altLang="zh-TW" sz="2000" smtClean="0">
                <a:solidFill>
                  <a:schemeClr val="tx2"/>
                </a:solidFill>
              </a:rPr>
              <a:t>job</a:t>
            </a:r>
            <a:r>
              <a:rPr lang="en-US" altLang="zh-TW" sz="2000" smtClean="0"/>
              <a:t>.</a:t>
            </a:r>
            <a:r>
              <a:rPr lang="en-US" altLang="zh-TW" sz="2000" smtClean="0">
                <a:solidFill>
                  <a:schemeClr val="accent2"/>
                </a:solidFill>
              </a:rPr>
              <a:t>setReducerClass</a:t>
            </a:r>
            <a:r>
              <a:rPr lang="en-US" altLang="zh-TW" sz="2000" smtClean="0"/>
              <a:t>(HelloReducer.class);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job.</a:t>
            </a:r>
            <a:r>
              <a:rPr lang="en-US" altLang="zh-TW" sz="2000" b="1" smtClean="0">
                <a:solidFill>
                  <a:srgbClr val="FF0000"/>
                </a:solidFill>
              </a:rPr>
              <a:t>waitForCompletion</a:t>
            </a:r>
            <a:r>
              <a:rPr lang="en-US" altLang="zh-TW" sz="2000" smtClean="0"/>
              <a:t>(true);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} </a:t>
            </a:r>
            <a:r>
              <a:rPr lang="en-US" altLang="zh-TW" sz="2000" smtClean="0">
                <a:solidFill>
                  <a:srgbClr val="008000"/>
                </a:solidFill>
              </a:rPr>
              <a:t>// main end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} </a:t>
            </a:r>
            <a:r>
              <a:rPr lang="en-US" altLang="zh-TW" sz="2000" smtClean="0">
                <a:solidFill>
                  <a:srgbClr val="008000"/>
                </a:solidFill>
              </a:rPr>
              <a:t>// wordcount class end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kumimoji="0" lang="en-US" altLang="zh-TW" sz="2000" smtClean="0">
                <a:solidFill>
                  <a:srgbClr val="008000"/>
                </a:solidFill>
              </a:rPr>
              <a:t>// </a:t>
            </a:r>
            <a:r>
              <a:rPr kumimoji="0" lang="zh-TW" altLang="en-US" sz="2000" smtClean="0">
                <a:solidFill>
                  <a:srgbClr val="008000"/>
                </a:solidFill>
              </a:rPr>
              <a:t>完</a:t>
            </a:r>
          </a:p>
        </p:txBody>
      </p:sp>
      <p:sp>
        <p:nvSpPr>
          <p:cNvPr id="7168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A3CCA8-1865-4BAC-9523-526E7A2A1E96}" type="slidenum">
              <a:rPr lang="zh-TW" altLang="en-US" smtClean="0"/>
              <a:pPr/>
              <a:t>107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圓角矩形 4"/>
          <p:cNvSpPr/>
          <p:nvPr/>
        </p:nvSpPr>
        <p:spPr>
          <a:xfrm>
            <a:off x="785786" y="2571744"/>
            <a:ext cx="7643866" cy="1643074"/>
          </a:xfrm>
          <a:prstGeom prst="round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1214423"/>
            <a:ext cx="8058152" cy="1357322"/>
          </a:xfrm>
        </p:spPr>
        <p:txBody>
          <a:bodyPr/>
          <a:lstStyle/>
          <a:p>
            <a:r>
              <a:rPr lang="zh-TW" altLang="en-US" sz="6000" dirty="0" smtClean="0"/>
              <a:t>七、</a:t>
            </a:r>
            <a:r>
              <a:rPr lang="en-US" altLang="zh-TW" sz="6000" dirty="0" smtClean="0"/>
              <a:t>Hadoop </a:t>
            </a:r>
            <a:r>
              <a:rPr lang="zh-TW" altLang="en-US" sz="6000" dirty="0" smtClean="0"/>
              <a:t>程式範例</a:t>
            </a:r>
            <a:endParaRPr lang="zh-TW" altLang="en-US" sz="6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5786" y="3000372"/>
            <a:ext cx="7772400" cy="2643206"/>
          </a:xfrm>
        </p:spPr>
        <p:txBody>
          <a:bodyPr/>
          <a:lstStyle/>
          <a:p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7.1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HDFS 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操作篇</a:t>
            </a:r>
            <a:endParaRPr lang="en-US" altLang="zh-TW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zh-TW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7.2</a:t>
            </a:r>
            <a:r>
              <a:rPr lang="zh-TW" alt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：</a:t>
            </a:r>
            <a:r>
              <a:rPr lang="en-US" altLang="zh-TW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MapReduce</a:t>
            </a:r>
            <a:r>
              <a:rPr lang="zh-TW" alt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運算篇</a:t>
            </a:r>
            <a:endParaRPr lang="zh-TW" altLang="en-US" sz="4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108</a:t>
            </a:fld>
            <a:endParaRPr lang="en-US" altLang="zh-TW"/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傳送檔案至</a:t>
            </a:r>
            <a:r>
              <a:rPr lang="en-US" altLang="zh-TW" smtClean="0"/>
              <a:t>HDFS</a:t>
            </a:r>
          </a:p>
        </p:txBody>
      </p:sp>
      <p:sp>
        <p:nvSpPr>
          <p:cNvPr id="73732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2205038"/>
            <a:ext cx="7772400" cy="4464050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public class PutToHdfs {</a:t>
            </a:r>
            <a:endParaRPr lang="zh-TW" altLang="en-US" sz="18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</a:t>
            </a:r>
            <a:r>
              <a:rPr lang="en-US" altLang="zh-TW" sz="1800" smtClean="0"/>
              <a:t>static boolean putToHdfs(String src, String dst, Configuration conf)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Path dstPath = new Path(dst);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try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008000"/>
                </a:solidFill>
              </a:rPr>
              <a:t>      // </a:t>
            </a:r>
            <a:r>
              <a:rPr lang="zh-TW" altLang="en-US" sz="1800" smtClean="0">
                <a:solidFill>
                  <a:srgbClr val="008000"/>
                </a:solidFill>
              </a:rPr>
              <a:t>產生操作</a:t>
            </a:r>
            <a:r>
              <a:rPr lang="en-US" altLang="zh-TW" sz="1800" smtClean="0">
                <a:solidFill>
                  <a:srgbClr val="008000"/>
                </a:solidFill>
              </a:rPr>
              <a:t>hdfs</a:t>
            </a:r>
            <a:r>
              <a:rPr lang="zh-TW" altLang="en-US" sz="1800" smtClean="0">
                <a:solidFill>
                  <a:srgbClr val="008000"/>
                </a:solidFill>
              </a:rPr>
              <a:t>的物件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    </a:t>
            </a:r>
            <a:r>
              <a:rPr lang="en-US" altLang="zh-TW" sz="1800" smtClean="0"/>
              <a:t>FileSystem hdfs = dstPath.getFileSystem(conf);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008000"/>
                </a:solidFill>
              </a:rPr>
              <a:t>      // </a:t>
            </a:r>
            <a:r>
              <a:rPr lang="zh-TW" altLang="en-US" sz="1800" smtClean="0">
                <a:solidFill>
                  <a:srgbClr val="008000"/>
                </a:solidFill>
              </a:rPr>
              <a:t>上傳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    </a:t>
            </a:r>
            <a:r>
              <a:rPr lang="en-US" altLang="zh-TW" sz="1800" smtClean="0"/>
              <a:t>hdfs.copyFromLocalFile(false, new Path(src),new Path(dst));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} catch (IOException e)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e.printStackTrace();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return false;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return true;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}</a:t>
            </a:r>
            <a:endParaRPr lang="zh-TW" altLang="en-US" sz="1800" smtClean="0"/>
          </a:p>
        </p:txBody>
      </p:sp>
      <p:sp>
        <p:nvSpPr>
          <p:cNvPr id="7373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D6A030-D25C-4A7D-B7DD-E15DA962559A}" type="slidenum">
              <a:rPr lang="zh-TW" altLang="en-US" smtClean="0"/>
              <a:pPr/>
              <a:t>109</a:t>
            </a:fld>
            <a:endParaRPr lang="en-US" altLang="zh-TW" smtClean="0"/>
          </a:p>
        </p:txBody>
      </p:sp>
      <p:sp>
        <p:nvSpPr>
          <p:cNvPr id="73733" name="Text Box 4"/>
          <p:cNvSpPr txBox="1">
            <a:spLocks noChangeArrowheads="1"/>
          </p:cNvSpPr>
          <p:nvPr/>
        </p:nvSpPr>
        <p:spPr bwMode="auto">
          <a:xfrm>
            <a:off x="684213" y="1196975"/>
            <a:ext cx="78486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 //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將檔案從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local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上傳到 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hdfs , src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為 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local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的來源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, dst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為 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hdfs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的目的端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所以 </a:t>
            </a:r>
            <a:r>
              <a:rPr lang="en-US" altLang="zh-TW" smtClean="0"/>
              <a:t>…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3600" smtClean="0"/>
              <a:t>運算資料可以很快速，但瓶頸在於硬碟的 </a:t>
            </a:r>
            <a:r>
              <a:rPr lang="en-US" altLang="zh-TW" sz="3600" smtClean="0"/>
              <a:t>I/O</a:t>
            </a:r>
          </a:p>
          <a:p>
            <a:pPr lvl="1"/>
            <a:r>
              <a:rPr lang="en-US" altLang="zh-TW" sz="3200" smtClean="0"/>
              <a:t>1 HDD = 75 MB/sec</a:t>
            </a:r>
          </a:p>
          <a:p>
            <a:r>
              <a:rPr lang="zh-TW" altLang="en-US" sz="3600" smtClean="0"/>
              <a:t>解法</a:t>
            </a:r>
            <a:r>
              <a:rPr lang="en-US" altLang="zh-TW" sz="3600" smtClean="0"/>
              <a:t>: parallel reads</a:t>
            </a:r>
          </a:p>
          <a:p>
            <a:pPr lvl="1"/>
            <a:r>
              <a:rPr lang="en-US" altLang="zh-TW" sz="3200" smtClean="0"/>
              <a:t>1000 HDDs = 75 GB/sec</a:t>
            </a:r>
            <a:endParaRPr lang="zh-TW" altLang="en-US" sz="3200" smtClean="0"/>
          </a:p>
        </p:txBody>
      </p:sp>
      <p:sp>
        <p:nvSpPr>
          <p:cNvPr id="1024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851A6F-DA09-4CDF-A48F-EFD7DB0BF3B3}" type="slidenum">
              <a:rPr lang="zh-TW" altLang="en-US" smtClean="0"/>
              <a:pPr/>
              <a:t>11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從</a:t>
            </a:r>
            <a:r>
              <a:rPr lang="en-US" altLang="zh-TW" smtClean="0"/>
              <a:t>HDFS</a:t>
            </a:r>
            <a:r>
              <a:rPr lang="zh-TW" altLang="en-US" smtClean="0"/>
              <a:t>取回檔案</a:t>
            </a:r>
          </a:p>
        </p:txBody>
      </p:sp>
      <p:sp>
        <p:nvSpPr>
          <p:cNvPr id="74756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889125"/>
            <a:ext cx="7772400" cy="477996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public class GetFromHdfs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static boolean getFromHdfs(String src,String dst, Configuration conf)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  Path dstPath = new Path(src);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  try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>
                <a:solidFill>
                  <a:srgbClr val="008000"/>
                </a:solidFill>
              </a:rPr>
              <a:t>      // </a:t>
            </a:r>
            <a:r>
              <a:rPr lang="zh-TW" altLang="en-US" sz="2000" smtClean="0">
                <a:solidFill>
                  <a:srgbClr val="008000"/>
                </a:solidFill>
              </a:rPr>
              <a:t>產生操作</a:t>
            </a:r>
            <a:r>
              <a:rPr lang="en-US" altLang="zh-TW" sz="2000" smtClean="0">
                <a:solidFill>
                  <a:srgbClr val="008000"/>
                </a:solidFill>
              </a:rPr>
              <a:t>hdfs</a:t>
            </a:r>
            <a:r>
              <a:rPr lang="zh-TW" altLang="en-US" sz="2000" smtClean="0">
                <a:solidFill>
                  <a:srgbClr val="008000"/>
                </a:solidFill>
              </a:rPr>
              <a:t>的物件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      </a:t>
            </a:r>
            <a:r>
              <a:rPr lang="en-US" altLang="zh-TW" sz="2000" smtClean="0"/>
              <a:t>FileSystem hdfs = dstPath.getFileSystem(conf);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>
                <a:solidFill>
                  <a:srgbClr val="008000"/>
                </a:solidFill>
              </a:rPr>
              <a:t>      // </a:t>
            </a:r>
            <a:r>
              <a:rPr lang="zh-TW" altLang="en-US" sz="2000" smtClean="0">
                <a:solidFill>
                  <a:srgbClr val="008000"/>
                </a:solidFill>
              </a:rPr>
              <a:t>下載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      </a:t>
            </a:r>
            <a:r>
              <a:rPr lang="en-US" altLang="zh-TW" sz="2000" smtClean="0"/>
              <a:t>hdfs.copyToLocalFile(false, new Path(src),new Path(dst));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  } catch (IOException e)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    e.printStackTrace();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    return false;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  return true;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  }</a:t>
            </a:r>
            <a:endParaRPr lang="zh-TW" altLang="en-US" sz="2000" smtClean="0"/>
          </a:p>
        </p:txBody>
      </p:sp>
      <p:sp>
        <p:nvSpPr>
          <p:cNvPr id="7475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7F48CC-FC6C-461A-9EC2-C681CFD83B4C}" type="slidenum">
              <a:rPr lang="zh-TW" altLang="en-US" smtClean="0"/>
              <a:pPr/>
              <a:t>110</a:t>
            </a:fld>
            <a:endParaRPr lang="en-US" altLang="zh-TW" smtClean="0"/>
          </a:p>
        </p:txBody>
      </p:sp>
      <p:sp>
        <p:nvSpPr>
          <p:cNvPr id="74757" name="Text Box 4"/>
          <p:cNvSpPr txBox="1">
            <a:spLocks noChangeArrowheads="1"/>
          </p:cNvSpPr>
          <p:nvPr/>
        </p:nvSpPr>
        <p:spPr bwMode="auto">
          <a:xfrm>
            <a:off x="900113" y="1052513"/>
            <a:ext cx="76327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 //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將檔案從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hdfs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下載回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local, src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為 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hdfs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的來源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, dst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為 </a:t>
            </a: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local 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的目的端</a:t>
            </a: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smtClean="0"/>
              <a:t>檢查與刪除檔案</a:t>
            </a:r>
          </a:p>
        </p:txBody>
      </p:sp>
      <p:sp>
        <p:nvSpPr>
          <p:cNvPr id="7578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989138"/>
            <a:ext cx="7772400" cy="4392612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public class CheckAndDelete {</a:t>
            </a:r>
            <a:endParaRPr lang="zh-TW" altLang="en-US" sz="18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</a:t>
            </a:r>
            <a:r>
              <a:rPr lang="en-US" altLang="zh-TW" sz="1800" smtClean="0"/>
              <a:t>static boolean checkAndDelete(final String path, Configuration conf)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Path dst_path = new Path(path);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try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008000"/>
                </a:solidFill>
              </a:rPr>
              <a:t>      // </a:t>
            </a:r>
            <a:r>
              <a:rPr lang="zh-TW" altLang="en-US" sz="1800" smtClean="0">
                <a:solidFill>
                  <a:srgbClr val="008000"/>
                </a:solidFill>
              </a:rPr>
              <a:t>產生操作</a:t>
            </a:r>
            <a:r>
              <a:rPr lang="en-US" altLang="zh-TW" sz="1800" smtClean="0">
                <a:solidFill>
                  <a:srgbClr val="008000"/>
                </a:solidFill>
              </a:rPr>
              <a:t>hdfs</a:t>
            </a:r>
            <a:r>
              <a:rPr lang="zh-TW" altLang="en-US" sz="1800" smtClean="0">
                <a:solidFill>
                  <a:srgbClr val="008000"/>
                </a:solidFill>
              </a:rPr>
              <a:t>的物件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    </a:t>
            </a:r>
            <a:r>
              <a:rPr lang="en-US" altLang="zh-TW" sz="1800" smtClean="0"/>
              <a:t>FileSystem hdfs = dst_path.getFileSystem(conf);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008000"/>
                </a:solidFill>
              </a:rPr>
              <a:t>      // </a:t>
            </a:r>
            <a:r>
              <a:rPr lang="zh-TW" altLang="en-US" sz="1800" smtClean="0">
                <a:solidFill>
                  <a:srgbClr val="008000"/>
                </a:solidFill>
              </a:rPr>
              <a:t>檢查是否存在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    </a:t>
            </a:r>
            <a:r>
              <a:rPr lang="en-US" altLang="zh-TW" sz="1800" smtClean="0"/>
              <a:t>if (hdfs.exists(dst_path))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008000"/>
                </a:solidFill>
              </a:rPr>
              <a:t>        // </a:t>
            </a:r>
            <a:r>
              <a:rPr lang="zh-TW" altLang="en-US" sz="1800" smtClean="0">
                <a:solidFill>
                  <a:srgbClr val="008000"/>
                </a:solidFill>
              </a:rPr>
              <a:t>有則刪除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      </a:t>
            </a:r>
            <a:r>
              <a:rPr lang="en-US" altLang="zh-TW" sz="1800" smtClean="0"/>
              <a:t>hdfs.delete(dst_path, true);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}  } catch (IOException e)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e.printStackTrace();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return false;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}     return true;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1800" smtClean="0"/>
          </a:p>
        </p:txBody>
      </p:sp>
      <p:sp>
        <p:nvSpPr>
          <p:cNvPr id="7577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EDC3E8-7C7F-4907-B634-0A007597178E}" type="slidenum">
              <a:rPr lang="zh-TW" altLang="en-US" smtClean="0"/>
              <a:pPr/>
              <a:t>111</a:t>
            </a:fld>
            <a:endParaRPr lang="en-US" altLang="zh-TW" smtClean="0"/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539750" y="1052513"/>
            <a:ext cx="7993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 // checkAndDelete</a:t>
            </a:r>
            <a:r>
              <a:rPr lang="zh-TW" altLang="en-US">
                <a:solidFill>
                  <a:schemeClr val="folHlink"/>
                </a:solidFill>
                <a:latin typeface="標楷體" pitchFamily="65" charset="-120"/>
                <a:ea typeface="標楷體" pitchFamily="65" charset="-120"/>
              </a:rPr>
              <a:t>函式，檢查是否存在該資料夾，若有則刪除之</a:t>
            </a:r>
            <a:endParaRPr lang="en-US" altLang="zh-TW">
              <a:solidFill>
                <a:schemeClr val="folHlink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圓角矩形 4"/>
          <p:cNvSpPr/>
          <p:nvPr/>
        </p:nvSpPr>
        <p:spPr>
          <a:xfrm>
            <a:off x="785786" y="3786190"/>
            <a:ext cx="7643866" cy="1643074"/>
          </a:xfrm>
          <a:prstGeom prst="round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28596" y="1214423"/>
            <a:ext cx="8058152" cy="1357322"/>
          </a:xfrm>
        </p:spPr>
        <p:txBody>
          <a:bodyPr/>
          <a:lstStyle/>
          <a:p>
            <a:r>
              <a:rPr lang="zh-TW" altLang="en-US" sz="6000" dirty="0" smtClean="0"/>
              <a:t>七、</a:t>
            </a:r>
            <a:r>
              <a:rPr lang="en-US" altLang="zh-TW" sz="6000" dirty="0" smtClean="0"/>
              <a:t>Hadoop </a:t>
            </a:r>
            <a:r>
              <a:rPr lang="zh-TW" altLang="en-US" sz="6000" dirty="0" smtClean="0"/>
              <a:t>程式範例</a:t>
            </a:r>
            <a:endParaRPr lang="zh-TW" altLang="en-US" sz="6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5786" y="3000372"/>
            <a:ext cx="7772400" cy="2643206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7.1</a:t>
            </a:r>
            <a:r>
              <a:rPr lang="zh-TW" alt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：</a:t>
            </a:r>
            <a:r>
              <a:rPr lang="en-US" altLang="zh-TW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HDFS </a:t>
            </a:r>
            <a:r>
              <a:rPr lang="zh-TW" alt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操作篇</a:t>
            </a:r>
            <a:endParaRPr lang="en-US" altLang="zh-TW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en-US" altLang="zh-TW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7.2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MapReduce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運算篇</a:t>
            </a:r>
            <a:endParaRPr lang="zh-TW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112</a:t>
            </a:fld>
            <a:endParaRPr lang="en-US" altLang="zh-TW"/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範例二 </a:t>
            </a:r>
            <a:r>
              <a:rPr lang="en-US" altLang="zh-TW" smtClean="0"/>
              <a:t>(1) HelloHadoopV2</a:t>
            </a:r>
            <a:endParaRPr lang="zh-TW" altLang="en-US" smtClean="0"/>
          </a:p>
        </p:txBody>
      </p:sp>
      <p:sp>
        <p:nvSpPr>
          <p:cNvPr id="77828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351838" cy="568801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說明：</a:t>
            </a:r>
            <a:r>
              <a:rPr lang="zh-TW" altLang="en-US" sz="1800" b="1" smtClean="0"/>
              <a:t>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此程式碼比</a:t>
            </a:r>
            <a:r>
              <a:rPr lang="en-US" altLang="zh-TW" sz="1800" smtClean="0"/>
              <a:t>HelloHadoop </a:t>
            </a:r>
            <a:r>
              <a:rPr lang="zh-TW" altLang="en-US" sz="1800" smtClean="0"/>
              <a:t>增加了</a:t>
            </a:r>
            <a:r>
              <a:rPr lang="en-US" altLang="zh-TW" sz="1800" smtClean="0"/>
              <a:t>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* </a:t>
            </a:r>
            <a:r>
              <a:rPr lang="zh-TW" altLang="en-US" sz="1800" smtClean="0"/>
              <a:t>檢查輸出資料夾是否存在並刪除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* input </a:t>
            </a:r>
            <a:r>
              <a:rPr lang="zh-TW" altLang="en-US" sz="1800" smtClean="0"/>
              <a:t>資料夾內的資料若大於兩個，則資料不會被覆蓋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* map </a:t>
            </a:r>
            <a:r>
              <a:rPr lang="zh-TW" altLang="en-US" sz="1800" smtClean="0"/>
              <a:t>與 </a:t>
            </a:r>
            <a:r>
              <a:rPr lang="en-US" altLang="zh-TW" sz="1800" smtClean="0"/>
              <a:t>reduce </a:t>
            </a:r>
            <a:r>
              <a:rPr lang="zh-TW" altLang="en-US" sz="1800" smtClean="0"/>
              <a:t>拆開以利程式再利用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18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測試方法：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將此程式運作在</a:t>
            </a:r>
            <a:r>
              <a:rPr lang="en-US" altLang="zh-TW" sz="1800" smtClean="0"/>
              <a:t>hadoop 0.20 </a:t>
            </a:r>
            <a:r>
              <a:rPr lang="zh-TW" altLang="en-US" sz="1800" smtClean="0"/>
              <a:t>平台上，執行：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663300"/>
                </a:solidFill>
              </a:rPr>
              <a:t>hadoop jar V2.jar HelloHadoopV2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18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注意：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1.  </a:t>
            </a:r>
            <a:r>
              <a:rPr lang="zh-TW" altLang="en-US" sz="1800" smtClean="0"/>
              <a:t>在</a:t>
            </a:r>
            <a:r>
              <a:rPr lang="en-US" altLang="zh-TW" sz="1800" smtClean="0"/>
              <a:t>hdfs </a:t>
            </a:r>
            <a:r>
              <a:rPr lang="zh-TW" altLang="en-US" sz="1800" smtClean="0"/>
              <a:t>上來源檔案的路徑為 </a:t>
            </a:r>
            <a:r>
              <a:rPr lang="en-US" altLang="zh-TW" sz="1800" smtClean="0"/>
              <a:t>"/user/$YOUR_NAME/input" , </a:t>
            </a:r>
            <a:r>
              <a:rPr lang="zh-TW" altLang="en-US" sz="1800" smtClean="0"/>
              <a:t>請注意必須先放資料到此</a:t>
            </a:r>
            <a:r>
              <a:rPr lang="en-US" altLang="zh-TW" sz="1800" smtClean="0"/>
              <a:t>hdfs</a:t>
            </a:r>
            <a:r>
              <a:rPr lang="zh-TW" altLang="en-US" sz="1800" smtClean="0"/>
              <a:t>上的資料夾內，且此資料夾內只能放檔案，不可再放資料夾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2.  </a:t>
            </a:r>
            <a:r>
              <a:rPr lang="zh-TW" altLang="en-US" sz="1800" smtClean="0"/>
              <a:t>運算完後，程式將執行結果放在</a:t>
            </a:r>
            <a:r>
              <a:rPr lang="en-US" altLang="zh-TW" sz="1800" smtClean="0"/>
              <a:t>hdfs </a:t>
            </a:r>
            <a:r>
              <a:rPr lang="zh-TW" altLang="en-US" sz="1800" smtClean="0"/>
              <a:t>的輸出路徑為 </a:t>
            </a:r>
            <a:r>
              <a:rPr lang="en-US" altLang="zh-TW" sz="1800" smtClean="0"/>
              <a:t>"/user/$YOUR_NAME/output-hh2"   </a:t>
            </a:r>
            <a:endParaRPr lang="zh-TW" altLang="en-US" sz="1800" smtClean="0"/>
          </a:p>
        </p:txBody>
      </p:sp>
      <p:sp>
        <p:nvSpPr>
          <p:cNvPr id="7782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AC2E5A-836B-45AF-AE25-424BC0FAC9EF}" type="slidenum">
              <a:rPr lang="zh-TW" altLang="en-US" smtClean="0"/>
              <a:pPr/>
              <a:t>113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範例二 </a:t>
            </a:r>
            <a:r>
              <a:rPr lang="en-US" altLang="zh-TW" smtClean="0"/>
              <a:t>(2)</a:t>
            </a:r>
          </a:p>
        </p:txBody>
      </p:sp>
      <p:sp>
        <p:nvSpPr>
          <p:cNvPr id="7885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495800" cy="5516562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800000"/>
                </a:solidFill>
              </a:rPr>
              <a:t>public class HelloHadoopV2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public static void main(String[] args) throws IOException,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InterruptedException, ClassNotFoundException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Configuration conf = new Configuration();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Job job = new Job(conf, "Hadoop Hello World 2");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job.setJarByClass(HelloHadoopV2.class);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    // </a:t>
            </a:r>
            <a:r>
              <a:rPr lang="zh-TW" altLang="en-US" sz="1600" smtClean="0">
                <a:solidFill>
                  <a:srgbClr val="006600"/>
                </a:solidFill>
              </a:rPr>
              <a:t>設定 </a:t>
            </a:r>
            <a:r>
              <a:rPr lang="en-US" altLang="zh-TW" sz="1600" smtClean="0">
                <a:solidFill>
                  <a:srgbClr val="006600"/>
                </a:solidFill>
              </a:rPr>
              <a:t>map and reduce </a:t>
            </a:r>
            <a:r>
              <a:rPr lang="zh-TW" altLang="en-US" sz="1600" smtClean="0">
                <a:solidFill>
                  <a:srgbClr val="006600"/>
                </a:solidFill>
              </a:rPr>
              <a:t>以及 </a:t>
            </a:r>
            <a:r>
              <a:rPr lang="en-US" altLang="zh-TW" sz="1600" smtClean="0">
                <a:solidFill>
                  <a:srgbClr val="006600"/>
                </a:solidFill>
              </a:rPr>
              <a:t>Combiner class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job.setMapperClass(HelloMapperV2.class);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job.setCombinerClass(HelloReducerV2.class);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job.setReducerClass(HelloReducerV2.class);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    // </a:t>
            </a:r>
            <a:r>
              <a:rPr lang="zh-TW" altLang="en-US" sz="1600" smtClean="0">
                <a:solidFill>
                  <a:srgbClr val="006600"/>
                </a:solidFill>
              </a:rPr>
              <a:t>設定</a:t>
            </a:r>
            <a:r>
              <a:rPr lang="en-US" altLang="zh-TW" sz="1600" smtClean="0">
                <a:solidFill>
                  <a:srgbClr val="006600"/>
                </a:solidFill>
              </a:rPr>
              <a:t>map</a:t>
            </a:r>
            <a:r>
              <a:rPr lang="zh-TW" altLang="en-US" sz="1600" smtClean="0">
                <a:solidFill>
                  <a:srgbClr val="006600"/>
                </a:solidFill>
              </a:rPr>
              <a:t>的輸出型態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600" smtClean="0"/>
              <a:t>    </a:t>
            </a:r>
            <a:r>
              <a:rPr lang="en-US" altLang="zh-TW" sz="1600" smtClean="0"/>
              <a:t>job.setMapOutputKeyClass(Text.class);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job.setMapOutputValueClass(Text.class);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    // </a:t>
            </a:r>
            <a:r>
              <a:rPr lang="zh-TW" altLang="en-US" sz="1600" smtClean="0">
                <a:solidFill>
                  <a:srgbClr val="006600"/>
                </a:solidFill>
              </a:rPr>
              <a:t>設定</a:t>
            </a:r>
            <a:r>
              <a:rPr lang="en-US" altLang="zh-TW" sz="1600" smtClean="0">
                <a:solidFill>
                  <a:srgbClr val="006600"/>
                </a:solidFill>
              </a:rPr>
              <a:t>reduce</a:t>
            </a:r>
            <a:r>
              <a:rPr lang="zh-TW" altLang="en-US" sz="1600" smtClean="0">
                <a:solidFill>
                  <a:srgbClr val="006600"/>
                </a:solidFill>
              </a:rPr>
              <a:t>的輸出型態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600" smtClean="0"/>
              <a:t>    </a:t>
            </a:r>
            <a:r>
              <a:rPr lang="en-US" altLang="zh-TW" sz="1600" smtClean="0"/>
              <a:t>job.setOutputKeyClass(Text.class);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job.setOutputValueClass(Text.class);</a:t>
            </a:r>
          </a:p>
        </p:txBody>
      </p:sp>
      <p:sp>
        <p:nvSpPr>
          <p:cNvPr id="7885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52B4EA-E9CE-403C-8C59-97AB57125CE7}" type="slidenum">
              <a:rPr lang="zh-TW" altLang="en-US" smtClean="0"/>
              <a:pPr/>
              <a:t>114</a:t>
            </a:fld>
            <a:endParaRPr lang="en-US" altLang="zh-TW" smtClean="0"/>
          </a:p>
        </p:txBody>
      </p:sp>
      <p:sp>
        <p:nvSpPr>
          <p:cNvPr id="78853" name="Rectangle 4"/>
          <p:cNvSpPr>
            <a:spLocks noChangeArrowheads="1"/>
          </p:cNvSpPr>
          <p:nvPr/>
        </p:nvSpPr>
        <p:spPr bwMode="auto">
          <a:xfrm>
            <a:off x="4648200" y="1341438"/>
            <a:ext cx="4495800" cy="55165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altLang="zh-TW" sz="1600">
              <a:solidFill>
                <a:srgbClr val="1C1C1C"/>
              </a:solidFill>
              <a:ea typeface="標楷體" pitchFamily="65" charset="-12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FileInputFormat.addInputPath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		(job, new Path("input"));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FileOutputFormat.setOutputPath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		(job, new Path("output-hh2"));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006600"/>
                </a:solidFill>
                <a:ea typeface="標楷體" pitchFamily="65" charset="-120"/>
              </a:rPr>
              <a:t>    // </a:t>
            </a:r>
            <a:r>
              <a:rPr lang="zh-TW" altLang="en-US" sz="1800">
                <a:solidFill>
                  <a:srgbClr val="006600"/>
                </a:solidFill>
                <a:ea typeface="標楷體" pitchFamily="65" charset="-120"/>
              </a:rPr>
              <a:t>呼叫</a:t>
            </a:r>
            <a:r>
              <a:rPr lang="en-US" altLang="zh-TW" sz="1800">
                <a:solidFill>
                  <a:srgbClr val="006600"/>
                </a:solidFill>
                <a:ea typeface="標楷體" pitchFamily="65" charset="-120"/>
              </a:rPr>
              <a:t>checkAndDelete</a:t>
            </a:r>
            <a:r>
              <a:rPr lang="zh-TW" altLang="en-US" sz="1800">
                <a:solidFill>
                  <a:srgbClr val="006600"/>
                </a:solidFill>
                <a:ea typeface="標楷體" pitchFamily="65" charset="-120"/>
              </a:rPr>
              <a:t>函式，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 sz="1800">
                <a:solidFill>
                  <a:srgbClr val="006600"/>
                </a:solidFill>
                <a:ea typeface="標楷體" pitchFamily="65" charset="-120"/>
              </a:rPr>
              <a:t>    </a:t>
            </a:r>
            <a:r>
              <a:rPr lang="en-US" altLang="zh-TW" sz="1800">
                <a:solidFill>
                  <a:srgbClr val="006600"/>
                </a:solidFill>
                <a:ea typeface="標楷體" pitchFamily="65" charset="-120"/>
              </a:rPr>
              <a:t>// </a:t>
            </a:r>
            <a:r>
              <a:rPr lang="zh-TW" altLang="en-US" sz="1800">
                <a:solidFill>
                  <a:srgbClr val="006600"/>
                </a:solidFill>
                <a:ea typeface="標楷體" pitchFamily="65" charset="-120"/>
              </a:rPr>
              <a:t>檢查是否存在該資料夾，若有則刪除之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 sz="1600">
                <a:solidFill>
                  <a:srgbClr val="1C1C1C"/>
                </a:solidFill>
                <a:ea typeface="標楷體" pitchFamily="65" charset="-120"/>
              </a:rPr>
              <a:t>    </a:t>
            </a: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CheckAndDelete.checkAndDelete("output-hh2", conf);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boolean status = job.waitForCompletion(true);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if (status)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System.err.println("Integrate Alert Job Finished !");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} else {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System.err.println("Integrate Alert Job Failed !");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System.exit(1);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} } 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zh-TW" altLang="en-US" sz="1600">
              <a:solidFill>
                <a:srgbClr val="1C1C1C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範例二 </a:t>
            </a:r>
            <a:r>
              <a:rPr lang="en-US" altLang="zh-TW" smtClean="0"/>
              <a:t>(3)</a:t>
            </a:r>
            <a:endParaRPr lang="zh-TW" altLang="en-US" smtClean="0"/>
          </a:p>
        </p:txBody>
      </p:sp>
      <p:sp>
        <p:nvSpPr>
          <p:cNvPr id="79876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140200" cy="5516562"/>
          </a:xfrm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800000"/>
                </a:solidFill>
              </a:rPr>
              <a:t>public class HelloMapperV2</a:t>
            </a:r>
            <a:r>
              <a:rPr lang="en-US" altLang="zh-TW" sz="1800" smtClean="0"/>
              <a:t> extends Mapper &lt;LongWritable, Text, Text, Text&gt;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public void map(LongWritable key, Text value, Context context)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throws IOException, InterruptedException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</a:t>
            </a:r>
            <a:r>
              <a:rPr lang="en-US" altLang="zh-TW" sz="1800" smtClean="0">
                <a:solidFill>
                  <a:srgbClr val="800000"/>
                </a:solidFill>
              </a:rPr>
              <a:t>context.write(new Text(key.toString()), value);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}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1800" smtClean="0"/>
          </a:p>
        </p:txBody>
      </p:sp>
      <p:sp>
        <p:nvSpPr>
          <p:cNvPr id="79877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356100" y="1341438"/>
            <a:ext cx="4787900" cy="5516562"/>
          </a:xfrm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>
                <a:solidFill>
                  <a:srgbClr val="800000"/>
                </a:solidFill>
              </a:rPr>
              <a:t>public class HelloReducerV2</a:t>
            </a:r>
            <a:r>
              <a:rPr lang="en-US" altLang="zh-TW" sz="1800" smtClean="0"/>
              <a:t> extends Reducer&lt;Text, Text, Text, Text&gt;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public void reduce(Text key, Iterable&lt;Text&gt; values, Context context)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throws IOException, InterruptedException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String str = new String("");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Text final_key = new Text();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Text final_value = new Text();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</a:t>
            </a:r>
            <a:r>
              <a:rPr lang="en-US" altLang="zh-TW" sz="1800" smtClean="0">
                <a:solidFill>
                  <a:srgbClr val="006600"/>
                </a:solidFill>
              </a:rPr>
              <a:t>// </a:t>
            </a:r>
            <a:r>
              <a:rPr lang="zh-TW" altLang="en-US" sz="1800" smtClean="0">
                <a:solidFill>
                  <a:srgbClr val="006600"/>
                </a:solidFill>
              </a:rPr>
              <a:t>將</a:t>
            </a:r>
            <a:r>
              <a:rPr lang="en-US" altLang="zh-TW" sz="1800" smtClean="0">
                <a:solidFill>
                  <a:srgbClr val="006600"/>
                </a:solidFill>
              </a:rPr>
              <a:t>key</a:t>
            </a:r>
            <a:r>
              <a:rPr lang="zh-TW" altLang="en-US" sz="1800" smtClean="0">
                <a:solidFill>
                  <a:srgbClr val="006600"/>
                </a:solidFill>
              </a:rPr>
              <a:t>值相同的</a:t>
            </a:r>
            <a:r>
              <a:rPr lang="en-US" altLang="zh-TW" sz="1800" smtClean="0">
                <a:solidFill>
                  <a:srgbClr val="006600"/>
                </a:solidFill>
              </a:rPr>
              <a:t>values</a:t>
            </a:r>
            <a:r>
              <a:rPr lang="zh-TW" altLang="en-US" sz="1800" smtClean="0">
                <a:solidFill>
                  <a:srgbClr val="006600"/>
                </a:solidFill>
              </a:rPr>
              <a:t>，透過 </a:t>
            </a:r>
            <a:r>
              <a:rPr lang="en-US" altLang="zh-TW" sz="1800" smtClean="0">
                <a:solidFill>
                  <a:srgbClr val="006600"/>
                </a:solidFill>
              </a:rPr>
              <a:t>&amp;&amp; </a:t>
            </a:r>
            <a:r>
              <a:rPr lang="zh-TW" altLang="en-US" sz="1800" smtClean="0">
                <a:solidFill>
                  <a:srgbClr val="006600"/>
                </a:solidFill>
              </a:rPr>
              <a:t>符號分隔之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smtClean="0"/>
              <a:t>    </a:t>
            </a:r>
            <a:r>
              <a:rPr lang="en-US" altLang="zh-TW" sz="1800" smtClean="0"/>
              <a:t>for (Text tmp : values)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str += tmp.toString() + " &amp;&amp;";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final_key.set(key);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final_value.set(str);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</a:t>
            </a:r>
            <a:r>
              <a:rPr lang="en-US" altLang="zh-TW" sz="1800" smtClean="0">
                <a:solidFill>
                  <a:srgbClr val="800000"/>
                </a:solidFill>
              </a:rPr>
              <a:t>context.write(final_key, final_value);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}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1800" smtClean="0"/>
          </a:p>
        </p:txBody>
      </p:sp>
      <p:sp>
        <p:nvSpPr>
          <p:cNvPr id="7987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96A0A5-387C-4890-BB4E-AA125048E702}" type="slidenum">
              <a:rPr lang="zh-TW" altLang="en-US" smtClean="0"/>
              <a:pPr/>
              <a:t>115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600" smtClean="0"/>
              <a:t>範例三</a:t>
            </a:r>
            <a:r>
              <a:rPr lang="en-US" altLang="zh-TW" sz="3600" smtClean="0"/>
              <a:t> (1) HelloHadoopV3 </a:t>
            </a:r>
            <a:endParaRPr lang="zh-TW" altLang="en-US" sz="3600" smtClean="0"/>
          </a:p>
        </p:txBody>
      </p:sp>
      <p:sp>
        <p:nvSpPr>
          <p:cNvPr id="80900" name="Rectangle 3"/>
          <p:cNvSpPr>
            <a:spLocks noGrp="1" noChangeArrowheads="1"/>
          </p:cNvSpPr>
          <p:nvPr>
            <p:ph idx="1"/>
          </p:nvPr>
        </p:nvSpPr>
        <p:spPr>
          <a:xfrm>
            <a:off x="0" y="981075"/>
            <a:ext cx="8891588" cy="568801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0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</a:t>
            </a:r>
            <a:r>
              <a:rPr lang="zh-TW" altLang="en-US" sz="2000" b="1" smtClean="0">
                <a:solidFill>
                  <a:schemeClr val="tx2"/>
                </a:solidFill>
              </a:rPr>
              <a:t>說明：</a:t>
            </a:r>
            <a:r>
              <a:rPr lang="zh-TW" altLang="en-US" sz="2000" smtClean="0"/>
              <a:t>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zh-TW" altLang="en-US" sz="2000" smtClean="0"/>
              <a:t>此程式碼再利用了 </a:t>
            </a:r>
            <a:r>
              <a:rPr lang="en-US" altLang="zh-TW" sz="2000" smtClean="0"/>
              <a:t>HelloHadoopV2 </a:t>
            </a:r>
            <a:r>
              <a:rPr lang="zh-TW" altLang="en-US" sz="2000" smtClean="0"/>
              <a:t>的 </a:t>
            </a:r>
            <a:r>
              <a:rPr lang="en-US" altLang="zh-TW" sz="2000" smtClean="0"/>
              <a:t>map , reduce </a:t>
            </a:r>
            <a:r>
              <a:rPr lang="zh-TW" altLang="en-US" sz="2000" smtClean="0"/>
              <a:t>檔，並且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zh-TW" altLang="en-US" sz="2000" smtClean="0"/>
              <a:t>自動將檔案上傳到</a:t>
            </a:r>
            <a:r>
              <a:rPr lang="en-US" altLang="zh-TW" sz="2000" smtClean="0"/>
              <a:t>hdfs</a:t>
            </a:r>
            <a:r>
              <a:rPr lang="zh-TW" altLang="en-US" sz="2000" smtClean="0"/>
              <a:t>上運算並自動取回結果，還有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zh-TW" altLang="en-US" sz="2000" smtClean="0"/>
              <a:t>提示訊息 、參數輸入 與 印出運算時間 的功能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0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chemeClr val="tx2"/>
                </a:solidFill>
              </a:rPr>
              <a:t>	</a:t>
            </a:r>
            <a:r>
              <a:rPr lang="zh-TW" altLang="en-US" sz="2000" b="1" smtClean="0">
                <a:solidFill>
                  <a:schemeClr val="tx2"/>
                </a:solidFill>
              </a:rPr>
              <a:t>測試方法：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</a:t>
            </a:r>
            <a:r>
              <a:rPr lang="zh-TW" altLang="en-US" sz="2000" smtClean="0"/>
              <a:t>將此程式運作在</a:t>
            </a:r>
            <a:r>
              <a:rPr lang="en-US" altLang="zh-TW" sz="2000" smtClean="0"/>
              <a:t>hadoop 0.20 </a:t>
            </a:r>
            <a:r>
              <a:rPr lang="zh-TW" altLang="en-US" sz="2000" smtClean="0"/>
              <a:t>平台上，執行：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</a:t>
            </a:r>
            <a:r>
              <a:rPr lang="en-US" altLang="zh-TW" sz="2000" smtClean="0">
                <a:solidFill>
                  <a:srgbClr val="663300"/>
                </a:solidFill>
              </a:rPr>
              <a:t>hadoop  jar  V3.jar  HelloHadoopV3  &lt;local_input&gt;  &lt;local_output&gt;</a:t>
            </a:r>
            <a:endParaRPr lang="en-US" altLang="zh-TW" sz="20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0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chemeClr val="tx2"/>
                </a:solidFill>
              </a:rPr>
              <a:t>	</a:t>
            </a:r>
            <a:r>
              <a:rPr lang="zh-TW" altLang="en-US" sz="2000" b="1" smtClean="0">
                <a:solidFill>
                  <a:schemeClr val="tx2"/>
                </a:solidFill>
              </a:rPr>
              <a:t>注意：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1. </a:t>
            </a:r>
            <a:r>
              <a:rPr lang="zh-TW" altLang="en-US" sz="2000" smtClean="0"/>
              <a:t>第一個輸入的參數是在</a:t>
            </a:r>
            <a:r>
              <a:rPr lang="en-US" altLang="zh-TW" sz="2000" smtClean="0"/>
              <a:t>local </a:t>
            </a:r>
            <a:r>
              <a:rPr lang="zh-TW" altLang="en-US" sz="2000" smtClean="0"/>
              <a:t>的 輸入資料夾，請確認此資料夾內有資料並無子目錄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		2. </a:t>
            </a:r>
            <a:r>
              <a:rPr lang="zh-TW" altLang="en-US" sz="2000" smtClean="0"/>
              <a:t>第二個輸入的參數是在</a:t>
            </a:r>
            <a:r>
              <a:rPr lang="en-US" altLang="zh-TW" sz="2000" smtClean="0"/>
              <a:t>local </a:t>
            </a:r>
            <a:r>
              <a:rPr lang="zh-TW" altLang="en-US" sz="2000" smtClean="0"/>
              <a:t>的 運算結果資料夾，由程式產生不用事先建立，若有請刪除之</a:t>
            </a:r>
            <a:endParaRPr lang="en-US" altLang="zh-TW" sz="12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1200" smtClean="0"/>
          </a:p>
        </p:txBody>
      </p:sp>
      <p:sp>
        <p:nvSpPr>
          <p:cNvPr id="8089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C91A8A-C56D-4B36-A0BF-E660F91BEEC0}" type="slidenum">
              <a:rPr lang="zh-TW" altLang="en-US" smtClean="0"/>
              <a:pPr/>
              <a:t>116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範例三 </a:t>
            </a:r>
            <a:r>
              <a:rPr lang="en-US" altLang="zh-TW" smtClean="0"/>
              <a:t>(2)</a:t>
            </a:r>
          </a:p>
        </p:txBody>
      </p:sp>
      <p:sp>
        <p:nvSpPr>
          <p:cNvPr id="8192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495800" cy="5516562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800000"/>
                </a:solidFill>
              </a:rPr>
              <a:t>public class HelloHadoopV3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public static void main(String[] args) throws IOException,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InterruptedException, ClassNotFoundException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String hdfs_input = "HH3_input";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String hdfs_output = "HH3_output";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Configuration conf = new Configuration();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    // </a:t>
            </a:r>
            <a:r>
              <a:rPr lang="zh-TW" altLang="en-US" sz="1600" smtClean="0">
                <a:solidFill>
                  <a:srgbClr val="006600"/>
                </a:solidFill>
              </a:rPr>
              <a:t>宣告取得參數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600" smtClean="0">
                <a:solidFill>
                  <a:srgbClr val="4D4D4D"/>
                </a:solidFill>
              </a:rPr>
              <a:t>    </a:t>
            </a:r>
            <a:r>
              <a:rPr lang="en-US" altLang="zh-TW" sz="1600" smtClean="0">
                <a:solidFill>
                  <a:srgbClr val="4D4D4D"/>
                </a:solidFill>
              </a:rPr>
              <a:t>String[] otherArgs = new GenericOptionsParser(conf, args)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4D4D4D"/>
                </a:solidFill>
              </a:rPr>
              <a:t>        .getRemainingArgs();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    // </a:t>
            </a:r>
            <a:r>
              <a:rPr lang="zh-TW" altLang="en-US" sz="1600" smtClean="0">
                <a:solidFill>
                  <a:srgbClr val="006600"/>
                </a:solidFill>
              </a:rPr>
              <a:t>如果參數數量不為</a:t>
            </a:r>
            <a:r>
              <a:rPr lang="en-US" altLang="zh-TW" sz="1600" smtClean="0">
                <a:solidFill>
                  <a:srgbClr val="006600"/>
                </a:solidFill>
              </a:rPr>
              <a:t>2 </a:t>
            </a:r>
            <a:r>
              <a:rPr lang="zh-TW" altLang="en-US" sz="1600" smtClean="0">
                <a:solidFill>
                  <a:srgbClr val="006600"/>
                </a:solidFill>
              </a:rPr>
              <a:t>則印出提示訊息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600" smtClean="0">
                <a:solidFill>
                  <a:srgbClr val="4D4D4D"/>
                </a:solidFill>
              </a:rPr>
              <a:t>    </a:t>
            </a:r>
            <a:r>
              <a:rPr lang="en-US" altLang="zh-TW" sz="1600" smtClean="0">
                <a:solidFill>
                  <a:srgbClr val="4D4D4D"/>
                </a:solidFill>
              </a:rPr>
              <a:t>if (otherArgs.length != 2)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4D4D4D"/>
                </a:solidFill>
              </a:rPr>
              <a:t>      System.err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4D4D4D"/>
                </a:solidFill>
              </a:rPr>
              <a:t>          .println("Usage: hadoop jar HelloHadoopV3.jar &lt;local_input&gt; &lt;local_output&gt;");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4D4D4D"/>
                </a:solidFill>
              </a:rPr>
              <a:t>      System.exit(2);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4D4D4D"/>
                </a:solidFill>
              </a:rPr>
              <a:t>    }</a:t>
            </a:r>
          </a:p>
        </p:txBody>
      </p:sp>
      <p:sp>
        <p:nvSpPr>
          <p:cNvPr id="8192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78A4AC2-E4E3-450A-8509-F6E078270E3B}" type="slidenum">
              <a:rPr lang="zh-TW" altLang="en-US" smtClean="0"/>
              <a:pPr/>
              <a:t>117</a:t>
            </a:fld>
            <a:endParaRPr lang="en-US" altLang="zh-TW" smtClean="0"/>
          </a:p>
        </p:txBody>
      </p:sp>
      <p:sp>
        <p:nvSpPr>
          <p:cNvPr id="81925" name="Rectangle 4"/>
          <p:cNvSpPr>
            <a:spLocks noChangeArrowheads="1"/>
          </p:cNvSpPr>
          <p:nvPr/>
        </p:nvSpPr>
        <p:spPr bwMode="auto">
          <a:xfrm>
            <a:off x="4648200" y="1341438"/>
            <a:ext cx="4495800" cy="551656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 job = new Job(conf, "Hadoop Hello World");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job.setJarByClass(HelloHadoopV3.class);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    // 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再利用上個範例的</a:t>
            </a: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map 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與 </a:t>
            </a: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reduce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job.setMapperClass(HelloMapperV2.class);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job.setCombinerClass(HelloReducerV2.class);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job.setReducerClass(HelloReducerV2.class);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</a:t>
            </a: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 // 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設定</a:t>
            </a: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map reduce  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的</a:t>
            </a: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key value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輸出型態</a:t>
            </a:r>
            <a:endParaRPr lang="zh-TW" altLang="en-US" sz="1600">
              <a:solidFill>
                <a:srgbClr val="1C1C1C"/>
              </a:solidFill>
              <a:ea typeface="標楷體" pitchFamily="65" charset="-120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job.setMapOutputKeyClass(Text.class);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job.setMapOutputValueClass(Text.class);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job.setOutputKeyClass(Text.class);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job.setOutputValueClass(Text.class);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endParaRPr lang="zh-TW" altLang="en-US" sz="1600">
              <a:solidFill>
                <a:srgbClr val="1C1C1C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範例三 </a:t>
            </a:r>
            <a:r>
              <a:rPr lang="en-US" altLang="zh-TW" smtClean="0"/>
              <a:t>(2)</a:t>
            </a:r>
          </a:p>
        </p:txBody>
      </p:sp>
      <p:sp>
        <p:nvSpPr>
          <p:cNvPr id="8294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500563" cy="4824412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 // </a:t>
            </a:r>
            <a:r>
              <a:rPr lang="zh-TW" altLang="en-US" sz="1600" smtClean="0">
                <a:solidFill>
                  <a:srgbClr val="006600"/>
                </a:solidFill>
              </a:rPr>
              <a:t>用  </a:t>
            </a:r>
            <a:r>
              <a:rPr lang="en-US" altLang="zh-TW" sz="1600" smtClean="0">
                <a:solidFill>
                  <a:srgbClr val="006600"/>
                </a:solidFill>
              </a:rPr>
              <a:t>checkAndDelete </a:t>
            </a:r>
            <a:r>
              <a:rPr lang="zh-TW" altLang="en-US" sz="1600" smtClean="0">
                <a:solidFill>
                  <a:srgbClr val="006600"/>
                </a:solidFill>
              </a:rPr>
              <a:t>函式防止</a:t>
            </a:r>
            <a:r>
              <a:rPr lang="en-US" altLang="zh-TW" sz="1600" smtClean="0">
                <a:solidFill>
                  <a:srgbClr val="006600"/>
                </a:solidFill>
              </a:rPr>
              <a:t>overhead</a:t>
            </a:r>
            <a:r>
              <a:rPr lang="zh-TW" altLang="en-US" sz="1600" smtClean="0">
                <a:solidFill>
                  <a:srgbClr val="006600"/>
                </a:solidFill>
              </a:rPr>
              <a:t>的錯誤</a:t>
            </a:r>
          </a:p>
          <a:p>
            <a:pPr marL="342900" indent="-342900">
              <a:buFont typeface="Wingdings" pitchFamily="2" charset="2"/>
              <a:buNone/>
            </a:pPr>
            <a:r>
              <a:rPr lang="zh-TW" altLang="en-US" sz="1600" smtClean="0"/>
              <a:t>    </a:t>
            </a:r>
            <a:r>
              <a:rPr lang="en-US" altLang="zh-TW" sz="1600" smtClean="0"/>
              <a:t>CheckAndDelete.checkAndDelete(hdfs_input, conf);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1600" smtClean="0"/>
              <a:t>    CheckAndDelete.checkAndDelete(hdfs_output, conf);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// </a:t>
            </a:r>
            <a:r>
              <a:rPr lang="zh-TW" altLang="en-US" sz="1600" smtClean="0">
                <a:solidFill>
                  <a:srgbClr val="006600"/>
                </a:solidFill>
              </a:rPr>
              <a:t>放檔案到</a:t>
            </a:r>
            <a:r>
              <a:rPr lang="en-US" altLang="zh-TW" sz="1600" smtClean="0">
                <a:solidFill>
                  <a:srgbClr val="006600"/>
                </a:solidFill>
              </a:rPr>
              <a:t>hdfs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1600" smtClean="0"/>
              <a:t>    PutToHdfs.putToHdfs(args[0], hdfs_input, conf);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006600"/>
                </a:solidFill>
              </a:rPr>
              <a:t>// </a:t>
            </a:r>
            <a:r>
              <a:rPr lang="zh-TW" altLang="en-US" sz="1600" smtClean="0">
                <a:solidFill>
                  <a:srgbClr val="006600"/>
                </a:solidFill>
              </a:rPr>
              <a:t>設定</a:t>
            </a:r>
            <a:r>
              <a:rPr lang="en-US" altLang="zh-TW" sz="1600" smtClean="0">
                <a:solidFill>
                  <a:srgbClr val="006600"/>
                </a:solidFill>
              </a:rPr>
              <a:t>hdfs </a:t>
            </a:r>
            <a:r>
              <a:rPr lang="zh-TW" altLang="en-US" sz="1600" smtClean="0">
                <a:solidFill>
                  <a:srgbClr val="006600"/>
                </a:solidFill>
              </a:rPr>
              <a:t>的輸入輸出來源路定</a:t>
            </a:r>
          </a:p>
          <a:p>
            <a:pPr marL="342900" indent="-342900">
              <a:buFont typeface="Wingdings" pitchFamily="2" charset="2"/>
              <a:buNone/>
            </a:pPr>
            <a:r>
              <a:rPr lang="zh-TW" altLang="en-US" sz="1600" smtClean="0"/>
              <a:t>    </a:t>
            </a:r>
            <a:r>
              <a:rPr lang="en-US" altLang="zh-TW" sz="1600" smtClean="0"/>
              <a:t>FileInputFormat.addInputPath(job, new Path(hdfs_input));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1600" smtClean="0"/>
              <a:t>    FileOutputFormat.setOutputPath(job, new Path(hdfs_output));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1600" smtClean="0"/>
              <a:t>    long start = System.nanoTime();</a:t>
            </a:r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1600" smtClean="0"/>
              <a:t>    job.waitForCompletion(true);    </a:t>
            </a:r>
            <a:endParaRPr lang="en-US" altLang="zh-TW" sz="3600" smtClean="0"/>
          </a:p>
        </p:txBody>
      </p:sp>
      <p:sp>
        <p:nvSpPr>
          <p:cNvPr id="8294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FA72BBD-1ACA-48E5-98E4-861F0848A987}" type="slidenum">
              <a:rPr lang="zh-TW" altLang="en-US" smtClean="0"/>
              <a:pPr/>
              <a:t>118</a:t>
            </a:fld>
            <a:endParaRPr lang="en-US" altLang="zh-TW" smtClean="0"/>
          </a:p>
        </p:txBody>
      </p:sp>
      <p:sp>
        <p:nvSpPr>
          <p:cNvPr id="82949" name="Rectangle 4"/>
          <p:cNvSpPr>
            <a:spLocks noChangeArrowheads="1"/>
          </p:cNvSpPr>
          <p:nvPr/>
        </p:nvSpPr>
        <p:spPr bwMode="auto">
          <a:xfrm>
            <a:off x="4572000" y="1341438"/>
            <a:ext cx="4572000" cy="48244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// 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把</a:t>
            </a: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hdfs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的結果取下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 sz="1600">
                <a:solidFill>
                  <a:srgbClr val="1C1C1C"/>
                </a:solidFill>
                <a:ea typeface="標楷體" pitchFamily="65" charset="-120"/>
              </a:rPr>
              <a:t>    </a:t>
            </a: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GetFromHdfs.getFromHdfs(hdfs_output, args[1], conf);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boolean status = job.waitForCompletion(true);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006600"/>
                </a:solidFill>
                <a:ea typeface="標楷體" pitchFamily="65" charset="-120"/>
              </a:rPr>
              <a:t>    // </a:t>
            </a:r>
            <a:r>
              <a:rPr lang="zh-TW" altLang="en-US" sz="1600">
                <a:solidFill>
                  <a:srgbClr val="006600"/>
                </a:solidFill>
                <a:ea typeface="標楷體" pitchFamily="65" charset="-120"/>
              </a:rPr>
              <a:t>計算時間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zh-TW" altLang="en-US" sz="1600">
                <a:solidFill>
                  <a:srgbClr val="1C1C1C"/>
                </a:solidFill>
                <a:ea typeface="標楷體" pitchFamily="65" charset="-120"/>
              </a:rPr>
              <a:t>    </a:t>
            </a: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if (status)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System.err.println("Integrate Alert Job Finished !");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long time = System.nanoTime() - start;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System.err.println(time * (1E-9) + " secs.");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} else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System.err.println("Integrate Alert Job Failed !");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System.exit(1);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} }  }</a:t>
            </a:r>
            <a:endParaRPr lang="zh-TW" altLang="en-US" sz="1200">
              <a:solidFill>
                <a:srgbClr val="1C1C1C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5BC9A3-3538-4875-92BD-4FC0A3E57427}" type="slidenum">
              <a:rPr lang="zh-TW" altLang="en-US" smtClean="0"/>
              <a:pPr/>
              <a:t>119</a:t>
            </a:fld>
            <a:endParaRPr lang="en-US" altLang="zh-TW" smtClean="0"/>
          </a:p>
        </p:txBody>
      </p:sp>
      <p:sp>
        <p:nvSpPr>
          <p:cNvPr id="8397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zh-TW" altLang="en-US" smtClean="0"/>
              <a:t>範例四 </a:t>
            </a:r>
            <a:r>
              <a:rPr lang="en-US" altLang="zh-TW" smtClean="0"/>
              <a:t>(1)</a:t>
            </a:r>
          </a:p>
        </p:txBody>
      </p:sp>
      <p:sp>
        <p:nvSpPr>
          <p:cNvPr id="83971" name="Text Box 5"/>
          <p:cNvSpPr txBox="1">
            <a:spLocks noChangeArrowheads="1"/>
          </p:cNvSpPr>
          <p:nvPr/>
        </p:nvSpPr>
        <p:spPr bwMode="auto">
          <a:xfrm>
            <a:off x="250825" y="1268413"/>
            <a:ext cx="8713788" cy="5319712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800"/>
              <a:t>public static void main(String[] args) throws Exception {</a:t>
            </a:r>
          </a:p>
          <a:p>
            <a:r>
              <a:rPr lang="en-US" altLang="zh-TW" sz="1800"/>
              <a:t>    Configuration conf = new Configuration();</a:t>
            </a:r>
          </a:p>
          <a:p>
            <a:r>
              <a:rPr lang="en-US" altLang="zh-TW" sz="1800">
                <a:solidFill>
                  <a:srgbClr val="4D4D4D"/>
                </a:solidFill>
              </a:rPr>
              <a:t>    String[] otherArgs = new GenericOptionsParser(conf, args).getRemainingArgs();</a:t>
            </a:r>
          </a:p>
          <a:p>
            <a:r>
              <a:rPr lang="en-US" altLang="zh-TW" sz="1800">
                <a:solidFill>
                  <a:srgbClr val="4D4D4D"/>
                </a:solidFill>
              </a:rPr>
              <a:t>    if (otherArgs.length != 2) {</a:t>
            </a:r>
          </a:p>
          <a:p>
            <a:r>
              <a:rPr lang="en-US" altLang="zh-TW" sz="1800">
                <a:solidFill>
                  <a:srgbClr val="4D4D4D"/>
                </a:solidFill>
              </a:rPr>
              <a:t>       System.err.println("Usage: hadoop jar WordCount.jar &lt;input&gt; &lt;output&gt;");</a:t>
            </a:r>
          </a:p>
          <a:p>
            <a:r>
              <a:rPr lang="en-US" altLang="zh-TW" sz="1800">
                <a:solidFill>
                  <a:srgbClr val="4D4D4D"/>
                </a:solidFill>
              </a:rPr>
              <a:t>       System.exit(2);</a:t>
            </a:r>
          </a:p>
          <a:p>
            <a:r>
              <a:rPr lang="en-US" altLang="zh-TW" sz="1800">
                <a:solidFill>
                  <a:srgbClr val="4D4D4D"/>
                </a:solidFill>
              </a:rPr>
              <a:t>    }</a:t>
            </a:r>
          </a:p>
          <a:p>
            <a:r>
              <a:rPr lang="en-US" altLang="zh-TW" sz="1800"/>
              <a:t>    Job job = new Job(conf, "Word Count");</a:t>
            </a:r>
          </a:p>
          <a:p>
            <a:r>
              <a:rPr lang="en-US" altLang="zh-TW" sz="1800"/>
              <a:t>    job.setJarByClass(WordCount.class);</a:t>
            </a:r>
          </a:p>
          <a:p>
            <a:r>
              <a:rPr lang="en-US" altLang="zh-TW" sz="1800"/>
              <a:t>    job.setMapperClass(TokenizerMapper.class);</a:t>
            </a:r>
          </a:p>
          <a:p>
            <a:r>
              <a:rPr lang="en-US" altLang="zh-TW" sz="1800"/>
              <a:t>    job.setCombinerClass(IntSumReducer.class);</a:t>
            </a:r>
          </a:p>
          <a:p>
            <a:r>
              <a:rPr lang="en-US" altLang="zh-TW" sz="1800"/>
              <a:t>    job.setReducerClass(IntSumReducer.class);</a:t>
            </a:r>
          </a:p>
          <a:p>
            <a:r>
              <a:rPr lang="en-US" altLang="zh-TW" sz="1800"/>
              <a:t>    job.setOutputKeyClass(Text.class);</a:t>
            </a:r>
          </a:p>
          <a:p>
            <a:r>
              <a:rPr lang="en-US" altLang="zh-TW" sz="1800"/>
              <a:t>    job.setOutputValueClass(IntWritable.class);</a:t>
            </a:r>
          </a:p>
          <a:p>
            <a:r>
              <a:rPr lang="en-US" altLang="zh-TW" sz="1800"/>
              <a:t>    FileInputFormat.addInputPath(job, new Path(args[0]));</a:t>
            </a:r>
          </a:p>
          <a:p>
            <a:r>
              <a:rPr lang="en-US" altLang="zh-TW" sz="1800"/>
              <a:t>    FileOutputFormat.setOutputPath(job, new Path(args[1]));</a:t>
            </a:r>
          </a:p>
          <a:p>
            <a:r>
              <a:rPr lang="en-US" altLang="zh-TW" sz="1800"/>
              <a:t>    CheckAndDelete.checkAndDelete(args[1], conf);</a:t>
            </a:r>
          </a:p>
          <a:p>
            <a:r>
              <a:rPr lang="en-US" altLang="zh-TW" sz="1800"/>
              <a:t>    System.exit(job.waitForCompletion(true) ? 0 : 1);</a:t>
            </a:r>
          </a:p>
          <a:p>
            <a:r>
              <a:rPr lang="en-US" altLang="zh-TW" sz="1800"/>
              <a:t>    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MapReduce </a:t>
            </a:r>
            <a:r>
              <a:rPr lang="zh-TW" altLang="en-US" smtClean="0"/>
              <a:t>的動機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mtClean="0"/>
              <a:t>Data &gt; 1 TB</a:t>
            </a:r>
          </a:p>
          <a:p>
            <a:r>
              <a:rPr lang="zh-TW" altLang="en-US" smtClean="0"/>
              <a:t>交互運算於大量的</a:t>
            </a:r>
            <a:r>
              <a:rPr lang="en-US" altLang="zh-TW" smtClean="0"/>
              <a:t>CPU</a:t>
            </a:r>
          </a:p>
          <a:p>
            <a:r>
              <a:rPr lang="zh-TW" altLang="en-US" smtClean="0"/>
              <a:t>容易開發與使用</a:t>
            </a:r>
          </a:p>
          <a:p>
            <a:pPr lvl="1"/>
            <a:r>
              <a:rPr lang="en-US" altLang="zh-TW" smtClean="0"/>
              <a:t>High-level applications written in MapReduce</a:t>
            </a:r>
          </a:p>
          <a:p>
            <a:pPr lvl="1"/>
            <a:r>
              <a:rPr lang="en-US" altLang="zh-TW" smtClean="0"/>
              <a:t>Programmers don’t worry about socket(), etc.</a:t>
            </a:r>
            <a:endParaRPr lang="zh-TW" altLang="en-US" smtClean="0"/>
          </a:p>
        </p:txBody>
      </p:sp>
      <p:sp>
        <p:nvSpPr>
          <p:cNvPr id="1126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8BA136-CF26-4874-B541-1B0B9A411463}" type="slidenum">
              <a:rPr lang="zh-TW" altLang="en-US" smtClean="0"/>
              <a:pPr/>
              <a:t>12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FC87CC-627F-4221-9DC8-5C1E86343D0F}" type="slidenum">
              <a:rPr lang="zh-TW" altLang="en-US" smtClean="0"/>
              <a:pPr/>
              <a:t>120</a:t>
            </a:fld>
            <a:endParaRPr lang="en-US" altLang="zh-TW" smtClean="0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zh-TW" altLang="en-US" smtClean="0"/>
              <a:t>範例四 </a:t>
            </a:r>
            <a:r>
              <a:rPr lang="en-US" altLang="zh-TW" smtClean="0"/>
              <a:t>(2)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5643563"/>
            <a:ext cx="2143125" cy="285750"/>
          </a:xfrm>
          <a:prstGeom prst="rect">
            <a:avLst/>
          </a:prstGeom>
          <a:solidFill>
            <a:srgbClr val="BEF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sp>
        <p:nvSpPr>
          <p:cNvPr id="84996" name="Text Box 3"/>
          <p:cNvSpPr txBox="1">
            <a:spLocks noChangeArrowheads="1"/>
          </p:cNvSpPr>
          <p:nvPr/>
        </p:nvSpPr>
        <p:spPr bwMode="auto">
          <a:xfrm>
            <a:off x="611188" y="1052513"/>
            <a:ext cx="8353425" cy="375920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</a:pPr>
            <a:r>
              <a:rPr lang="en-US" altLang="zh-TW" sz="1800">
                <a:solidFill>
                  <a:schemeClr val="bg2"/>
                </a:solidFill>
                <a:latin typeface="Arial" charset="0"/>
              </a:rPr>
              <a:t>class </a:t>
            </a:r>
            <a:r>
              <a:rPr lang="en-US" altLang="zh-TW" b="1"/>
              <a:t>TokenizerMapper</a:t>
            </a:r>
            <a:r>
              <a:rPr lang="en-US" altLang="zh-TW" sz="2000">
                <a:solidFill>
                  <a:schemeClr val="bg2"/>
                </a:solidFill>
                <a:latin typeface="Arial" charset="0"/>
              </a:rPr>
              <a:t> </a:t>
            </a:r>
            <a:r>
              <a:rPr lang="en-US" altLang="zh-TW" sz="1800">
                <a:solidFill>
                  <a:srgbClr val="333300"/>
                </a:solidFill>
                <a:latin typeface="Arial" charset="0"/>
              </a:rPr>
              <a:t>extends </a:t>
            </a:r>
            <a:r>
              <a:rPr lang="en-US" altLang="zh-TW" sz="1800">
                <a:solidFill>
                  <a:srgbClr val="CC0000"/>
                </a:solidFill>
                <a:latin typeface="Arial" charset="0"/>
              </a:rPr>
              <a:t>Mapper&lt;LongWritable, Text, Text, IntWritable&gt;</a:t>
            </a:r>
            <a:r>
              <a:rPr lang="en-US" altLang="zh-TW" sz="1800">
                <a:solidFill>
                  <a:schemeClr val="bg2"/>
                </a:solidFill>
                <a:latin typeface="Arial" charset="0"/>
              </a:rPr>
              <a:t> {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	private final static IntWritable one = new IntWritable(1);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	private Text word = new Text();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solidFill>
                  <a:schemeClr val="bg2"/>
                </a:solidFill>
                <a:latin typeface="Arial" charset="0"/>
              </a:rPr>
              <a:t>	public void map( </a:t>
            </a:r>
            <a:r>
              <a:rPr lang="en-US" altLang="zh-TW" sz="1800">
                <a:solidFill>
                  <a:srgbClr val="CC0000"/>
                </a:solidFill>
                <a:latin typeface="Arial" charset="0"/>
              </a:rPr>
              <a:t>LongWritable key, Text value, Context context</a:t>
            </a:r>
            <a:r>
              <a:rPr lang="en-US" altLang="zh-TW" sz="1800">
                <a:solidFill>
                  <a:schemeClr val="bg2"/>
                </a:solidFill>
                <a:latin typeface="Arial" charset="0"/>
              </a:rPr>
              <a:t>)</a:t>
            </a:r>
            <a:br>
              <a:rPr lang="en-US" altLang="zh-TW" sz="1800">
                <a:solidFill>
                  <a:schemeClr val="bg2"/>
                </a:solidFill>
                <a:latin typeface="Arial" charset="0"/>
              </a:rPr>
            </a:br>
            <a:r>
              <a:rPr lang="en-US" altLang="zh-TW" sz="1800">
                <a:solidFill>
                  <a:schemeClr val="bg2"/>
                </a:solidFill>
                <a:latin typeface="Arial" charset="0"/>
              </a:rPr>
              <a:t>	throws IOException </a:t>
            </a:r>
            <a:r>
              <a:rPr lang="en-US" altLang="zh-TW"/>
              <a:t>, </a:t>
            </a:r>
            <a:r>
              <a:rPr lang="en-US" altLang="zh-TW" sz="1800">
                <a:solidFill>
                  <a:schemeClr val="bg2"/>
                </a:solidFill>
              </a:rPr>
              <a:t>InterruptedException</a:t>
            </a:r>
            <a:r>
              <a:rPr lang="en-US" altLang="zh-TW" sz="1800">
                <a:solidFill>
                  <a:schemeClr val="bg2"/>
                </a:solidFill>
                <a:latin typeface="Arial" charset="0"/>
              </a:rPr>
              <a:t> {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		String line = ((Text) value).toString();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		StringTokenizer itr = new StringTokenizer(line);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		while (itr.hasMoreTokens()) {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			word.set(itr.nextToken());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			context.write(word, one);</a:t>
            </a:r>
          </a:p>
          <a:p>
            <a:pPr>
              <a:lnSpc>
                <a:spcPct val="105000"/>
              </a:lnSpc>
            </a:pPr>
            <a:r>
              <a:rPr lang="en-US" altLang="zh-TW" sz="1800">
                <a:latin typeface="Arial" charset="0"/>
              </a:rPr>
              <a:t>}}}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0" y="1196975"/>
            <a:ext cx="576263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50000"/>
              </a:spcBef>
            </a:pPr>
            <a:r>
              <a:rPr lang="en-US" altLang="zh-TW" sz="1800">
                <a:latin typeface="Arial" charset="0"/>
              </a:rPr>
              <a:t>1</a:t>
            </a:r>
          </a:p>
          <a:p>
            <a:pPr algn="ctr">
              <a:lnSpc>
                <a:spcPct val="105000"/>
              </a:lnSpc>
            </a:pPr>
            <a:endParaRPr lang="en-US" altLang="zh-TW" sz="1800">
              <a:solidFill>
                <a:srgbClr val="1C1C1C"/>
              </a:solidFill>
              <a:latin typeface="Arial" charset="0"/>
            </a:endParaRP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2</a:t>
            </a: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3</a:t>
            </a: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4</a:t>
            </a:r>
          </a:p>
          <a:p>
            <a:pPr algn="ctr">
              <a:lnSpc>
                <a:spcPct val="105000"/>
              </a:lnSpc>
            </a:pPr>
            <a:endParaRPr lang="en-US" altLang="zh-TW" sz="1800">
              <a:solidFill>
                <a:srgbClr val="1C1C1C"/>
              </a:solidFill>
              <a:latin typeface="Arial" charset="0"/>
            </a:endParaRP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5</a:t>
            </a: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6</a:t>
            </a: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7</a:t>
            </a: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8</a:t>
            </a:r>
          </a:p>
          <a:p>
            <a:pPr algn="ctr">
              <a:lnSpc>
                <a:spcPct val="105000"/>
              </a:lnSpc>
            </a:pPr>
            <a:r>
              <a:rPr lang="en-US" altLang="zh-TW" sz="1800">
                <a:solidFill>
                  <a:srgbClr val="1C1C1C"/>
                </a:solidFill>
                <a:latin typeface="Arial" charset="0"/>
              </a:rPr>
              <a:t>9</a:t>
            </a:r>
            <a:endParaRPr lang="en-US" altLang="zh-TW" sz="1800" b="1">
              <a:latin typeface="Arial" charset="0"/>
            </a:endParaRPr>
          </a:p>
        </p:txBody>
      </p:sp>
      <p:grpSp>
        <p:nvGrpSpPr>
          <p:cNvPr id="2" name="群組 108"/>
          <p:cNvGrpSpPr>
            <a:grpSpLocks/>
          </p:cNvGrpSpPr>
          <p:nvPr/>
        </p:nvGrpSpPr>
        <p:grpSpPr bwMode="auto">
          <a:xfrm>
            <a:off x="1428750" y="4572000"/>
            <a:ext cx="1000125" cy="500063"/>
            <a:chOff x="1857356" y="4500570"/>
            <a:chExt cx="1000132" cy="500065"/>
          </a:xfrm>
        </p:grpSpPr>
        <p:sp>
          <p:nvSpPr>
            <p:cNvPr id="8" name="圓角矩形 7"/>
            <p:cNvSpPr/>
            <p:nvPr/>
          </p:nvSpPr>
          <p:spPr>
            <a:xfrm>
              <a:off x="2071671" y="4500570"/>
              <a:ext cx="785817" cy="35718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200" dirty="0">
                  <a:solidFill>
                    <a:schemeClr val="tx1"/>
                  </a:solidFill>
                </a:rPr>
                <a:t>Input key</a:t>
              </a:r>
              <a:endParaRPr lang="zh-TW" altLang="en-US" sz="12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11" name="直線單箭頭接點 10"/>
            <p:cNvCxnSpPr>
              <a:stCxn id="8" idx="1"/>
            </p:cNvCxnSpPr>
            <p:nvPr/>
          </p:nvCxnSpPr>
          <p:spPr>
            <a:xfrm rot="10800000" flipV="1">
              <a:off x="1857356" y="4678371"/>
              <a:ext cx="214315" cy="32226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3" name="群組 109"/>
          <p:cNvGrpSpPr>
            <a:grpSpLocks/>
          </p:cNvGrpSpPr>
          <p:nvPr/>
        </p:nvGrpSpPr>
        <p:grpSpPr bwMode="auto">
          <a:xfrm>
            <a:off x="1571625" y="5929313"/>
            <a:ext cx="785813" cy="928687"/>
            <a:chOff x="1571604" y="5929330"/>
            <a:chExt cx="785818" cy="928670"/>
          </a:xfrm>
        </p:grpSpPr>
        <p:sp>
          <p:nvSpPr>
            <p:cNvPr id="9" name="圓角矩形 8"/>
            <p:cNvSpPr/>
            <p:nvPr/>
          </p:nvSpPr>
          <p:spPr>
            <a:xfrm>
              <a:off x="1571604" y="6500820"/>
              <a:ext cx="785818" cy="3571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200" dirty="0">
                  <a:solidFill>
                    <a:schemeClr val="tx1"/>
                  </a:solidFill>
                </a:rPr>
                <a:t>Input value</a:t>
              </a:r>
              <a:endParaRPr lang="zh-TW" altLang="en-US" sz="12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12" name="直線單箭頭接點 11"/>
            <p:cNvCxnSpPr>
              <a:stCxn id="9" idx="0"/>
            </p:cNvCxnSpPr>
            <p:nvPr/>
          </p:nvCxnSpPr>
          <p:spPr>
            <a:xfrm rot="16200000" flipV="1">
              <a:off x="1625586" y="6161099"/>
              <a:ext cx="571490" cy="107951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5001" name="群組 38"/>
          <p:cNvGrpSpPr>
            <a:grpSpLocks/>
          </p:cNvGrpSpPr>
          <p:nvPr/>
        </p:nvGrpSpPr>
        <p:grpSpPr bwMode="auto">
          <a:xfrm>
            <a:off x="0" y="4929188"/>
            <a:ext cx="2286000" cy="1239837"/>
            <a:chOff x="0" y="4929198"/>
            <a:chExt cx="2285984" cy="1239859"/>
          </a:xfrm>
        </p:grpSpPr>
        <p:sp>
          <p:nvSpPr>
            <p:cNvPr id="7" name="文字方塊 6"/>
            <p:cNvSpPr txBox="1"/>
            <p:nvPr/>
          </p:nvSpPr>
          <p:spPr>
            <a:xfrm>
              <a:off x="142874" y="5214953"/>
              <a:ext cx="2143110" cy="954104"/>
            </a:xfrm>
            <a:prstGeom prst="rect">
              <a:avLst/>
            </a:prstGeom>
            <a:noFill/>
            <a:ln>
              <a:solidFill>
                <a:schemeClr val="accent4">
                  <a:lumMod val="75000"/>
                  <a:lumOff val="25000"/>
                </a:schemeClr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TW" sz="1400" dirty="0"/>
                <a:t>………………….</a:t>
              </a:r>
            </a:p>
            <a:p>
              <a:pPr>
                <a:defRPr/>
              </a:pPr>
              <a:r>
                <a:rPr lang="en-US" altLang="zh-TW" sz="1400" dirty="0"/>
                <a:t>…………………</a:t>
              </a:r>
            </a:p>
            <a:p>
              <a:pPr>
                <a:defRPr/>
              </a:pPr>
              <a:r>
                <a:rPr lang="en-US" altLang="zh-TW" sz="1400" dirty="0"/>
                <a:t>No news is a good news.</a:t>
              </a:r>
            </a:p>
            <a:p>
              <a:pPr>
                <a:defRPr/>
              </a:pPr>
              <a:r>
                <a:rPr lang="en-US" altLang="zh-TW" sz="1400" dirty="0"/>
                <a:t>…………………</a:t>
              </a:r>
              <a:endParaRPr lang="zh-TW" altLang="en-US" sz="1400" dirty="0"/>
            </a:p>
          </p:txBody>
        </p:sp>
        <p:sp>
          <p:nvSpPr>
            <p:cNvPr id="85058" name="文字方塊 37"/>
            <p:cNvSpPr txBox="1">
              <a:spLocks noChangeArrowheads="1"/>
            </p:cNvSpPr>
            <p:nvPr/>
          </p:nvSpPr>
          <p:spPr bwMode="auto">
            <a:xfrm>
              <a:off x="0" y="4929198"/>
              <a:ext cx="207167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TW" sz="1400"/>
                <a:t>/user/hadooper/input/a.txt</a:t>
              </a:r>
              <a:endParaRPr lang="zh-TW" altLang="en-US" sz="1400"/>
            </a:p>
          </p:txBody>
        </p:sp>
      </p:grpSp>
      <p:cxnSp>
        <p:nvCxnSpPr>
          <p:cNvPr id="41" name="直線單箭頭接點 40"/>
          <p:cNvCxnSpPr/>
          <p:nvPr/>
        </p:nvCxnSpPr>
        <p:spPr>
          <a:xfrm flipV="1">
            <a:off x="2143125" y="5429250"/>
            <a:ext cx="928688" cy="2857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5" name="群組 71"/>
          <p:cNvGrpSpPr>
            <a:grpSpLocks/>
          </p:cNvGrpSpPr>
          <p:nvPr/>
        </p:nvGrpSpPr>
        <p:grpSpPr bwMode="auto">
          <a:xfrm>
            <a:off x="3000375" y="5572125"/>
            <a:ext cx="500063" cy="642938"/>
            <a:chOff x="3000364" y="5572140"/>
            <a:chExt cx="500066" cy="642942"/>
          </a:xfrm>
        </p:grpSpPr>
        <p:sp>
          <p:nvSpPr>
            <p:cNvPr id="36" name="矩形 35"/>
            <p:cNvSpPr/>
            <p:nvPr/>
          </p:nvSpPr>
          <p:spPr>
            <a:xfrm>
              <a:off x="3000364" y="5857892"/>
              <a:ext cx="50006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000" dirty="0" err="1">
                  <a:solidFill>
                    <a:schemeClr val="tx1"/>
                  </a:solidFill>
                </a:rPr>
                <a:t>itr</a:t>
              </a:r>
              <a:endParaRPr lang="zh-TW" altLang="en-US" sz="20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42" name="直線單箭頭接點 41"/>
            <p:cNvCxnSpPr>
              <a:stCxn id="36" idx="0"/>
              <a:endCxn id="66" idx="4"/>
            </p:cNvCxnSpPr>
            <p:nvPr/>
          </p:nvCxnSpPr>
          <p:spPr>
            <a:xfrm rot="16200000" flipV="1">
              <a:off x="3090059" y="5696760"/>
              <a:ext cx="285752" cy="3651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52" name="文字方塊 51"/>
          <p:cNvSpPr txBox="1"/>
          <p:nvPr/>
        </p:nvSpPr>
        <p:spPr>
          <a:xfrm>
            <a:off x="7858125" y="5072063"/>
            <a:ext cx="1071563" cy="307975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1400" dirty="0"/>
              <a:t>&lt; no , 1 &gt;</a:t>
            </a:r>
          </a:p>
        </p:txBody>
      </p:sp>
      <p:sp>
        <p:nvSpPr>
          <p:cNvPr id="53" name="文字方塊 52"/>
          <p:cNvSpPr txBox="1"/>
          <p:nvPr/>
        </p:nvSpPr>
        <p:spPr>
          <a:xfrm>
            <a:off x="7858125" y="5357813"/>
            <a:ext cx="1071563" cy="307975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1400" dirty="0"/>
              <a:t>&lt; news , 1 &gt;</a:t>
            </a:r>
          </a:p>
        </p:txBody>
      </p:sp>
      <p:sp>
        <p:nvSpPr>
          <p:cNvPr id="54" name="文字方塊 53"/>
          <p:cNvSpPr txBox="1"/>
          <p:nvPr/>
        </p:nvSpPr>
        <p:spPr>
          <a:xfrm>
            <a:off x="7858125" y="5643563"/>
            <a:ext cx="1071563" cy="307975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1400" dirty="0"/>
              <a:t>&lt; is , 1 &gt;</a:t>
            </a:r>
          </a:p>
        </p:txBody>
      </p:sp>
      <p:sp>
        <p:nvSpPr>
          <p:cNvPr id="55" name="文字方塊 54"/>
          <p:cNvSpPr txBox="1"/>
          <p:nvPr/>
        </p:nvSpPr>
        <p:spPr>
          <a:xfrm>
            <a:off x="7858125" y="5929313"/>
            <a:ext cx="1071563" cy="307975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1400" dirty="0"/>
              <a:t>&lt; a, 1 &gt;</a:t>
            </a:r>
          </a:p>
        </p:txBody>
      </p:sp>
      <p:sp>
        <p:nvSpPr>
          <p:cNvPr id="56" name="文字方塊 55"/>
          <p:cNvSpPr txBox="1"/>
          <p:nvPr/>
        </p:nvSpPr>
        <p:spPr>
          <a:xfrm>
            <a:off x="7858125" y="6229350"/>
            <a:ext cx="1071563" cy="307975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1400" dirty="0"/>
              <a:t>&lt; good , 1 &gt;</a:t>
            </a:r>
          </a:p>
        </p:txBody>
      </p:sp>
      <p:sp>
        <p:nvSpPr>
          <p:cNvPr id="57" name="文字方塊 56"/>
          <p:cNvSpPr txBox="1"/>
          <p:nvPr/>
        </p:nvSpPr>
        <p:spPr>
          <a:xfrm>
            <a:off x="7858125" y="6530975"/>
            <a:ext cx="1071563" cy="306388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altLang="zh-TW" sz="1400" dirty="0"/>
              <a:t>&lt; news, 1 &gt;</a:t>
            </a:r>
          </a:p>
        </p:txBody>
      </p:sp>
      <p:sp>
        <p:nvSpPr>
          <p:cNvPr id="58" name="矩形 57"/>
          <p:cNvSpPr/>
          <p:nvPr/>
        </p:nvSpPr>
        <p:spPr>
          <a:xfrm>
            <a:off x="7715250" y="4714875"/>
            <a:ext cx="1285875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600" dirty="0">
                <a:solidFill>
                  <a:schemeClr val="tx1"/>
                </a:solidFill>
              </a:rPr>
              <a:t>&lt;</a:t>
            </a:r>
            <a:r>
              <a:rPr lang="en-US" altLang="zh-TW" sz="1600" dirty="0" err="1">
                <a:solidFill>
                  <a:schemeClr val="tx1"/>
                </a:solidFill>
              </a:rPr>
              <a:t>word,one</a:t>
            </a:r>
            <a:r>
              <a:rPr lang="en-US" altLang="zh-TW" sz="1600" dirty="0">
                <a:solidFill>
                  <a:schemeClr val="tx1"/>
                </a:solidFill>
              </a:rPr>
              <a:t>&gt;</a:t>
            </a:r>
            <a:endParaRPr lang="zh-TW" altLang="en-US" sz="1600" dirty="0" err="1">
              <a:solidFill>
                <a:schemeClr val="tx1"/>
              </a:solidFill>
            </a:endParaRPr>
          </a:p>
        </p:txBody>
      </p:sp>
      <p:grpSp>
        <p:nvGrpSpPr>
          <p:cNvPr id="6" name="群組 110"/>
          <p:cNvGrpSpPr>
            <a:grpSpLocks/>
          </p:cNvGrpSpPr>
          <p:nvPr/>
        </p:nvGrpSpPr>
        <p:grpSpPr bwMode="auto">
          <a:xfrm>
            <a:off x="2143125" y="5929313"/>
            <a:ext cx="1214438" cy="928687"/>
            <a:chOff x="2143109" y="5929330"/>
            <a:chExt cx="1214445" cy="928670"/>
          </a:xfrm>
        </p:grpSpPr>
        <p:sp>
          <p:nvSpPr>
            <p:cNvPr id="62" name="圓角矩形 61"/>
            <p:cNvSpPr/>
            <p:nvPr/>
          </p:nvSpPr>
          <p:spPr>
            <a:xfrm>
              <a:off x="2571736" y="6500820"/>
              <a:ext cx="785818" cy="35718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600" dirty="0">
                  <a:solidFill>
                    <a:schemeClr val="tx1"/>
                  </a:solidFill>
                </a:rPr>
                <a:t>line</a:t>
              </a:r>
              <a:endParaRPr lang="zh-TW" altLang="en-US" sz="16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63" name="直線單箭頭接點 62"/>
            <p:cNvCxnSpPr>
              <a:stCxn id="62" idx="0"/>
            </p:cNvCxnSpPr>
            <p:nvPr/>
          </p:nvCxnSpPr>
          <p:spPr>
            <a:xfrm rot="16200000" flipV="1">
              <a:off x="2267736" y="5804703"/>
              <a:ext cx="571490" cy="82074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10" name="群組 111"/>
          <p:cNvGrpSpPr>
            <a:grpSpLocks/>
          </p:cNvGrpSpPr>
          <p:nvPr/>
        </p:nvGrpSpPr>
        <p:grpSpPr bwMode="auto">
          <a:xfrm>
            <a:off x="3071813" y="5214938"/>
            <a:ext cx="4357687" cy="366712"/>
            <a:chOff x="3071802" y="5214950"/>
            <a:chExt cx="4357718" cy="366714"/>
          </a:xfrm>
        </p:grpSpPr>
        <p:sp>
          <p:nvSpPr>
            <p:cNvPr id="16" name="矩形 15"/>
            <p:cNvSpPr/>
            <p:nvPr/>
          </p:nvSpPr>
          <p:spPr>
            <a:xfrm>
              <a:off x="3500430" y="5286387"/>
              <a:ext cx="428628" cy="285752"/>
            </a:xfrm>
            <a:prstGeom prst="rect">
              <a:avLst/>
            </a:prstGeom>
            <a:solidFill>
              <a:srgbClr val="BEFD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600">
                  <a:solidFill>
                    <a:schemeClr val="tx1"/>
                  </a:solidFill>
                </a:rPr>
                <a:t>no</a:t>
              </a:r>
              <a:endParaRPr lang="zh-TW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071934" y="5286387"/>
              <a:ext cx="714380" cy="285752"/>
            </a:xfrm>
            <a:prstGeom prst="rect">
              <a:avLst/>
            </a:prstGeom>
            <a:solidFill>
              <a:srgbClr val="BEFD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800" dirty="0">
                  <a:solidFill>
                    <a:schemeClr val="tx1"/>
                  </a:solidFill>
                </a:rPr>
                <a:t>news</a:t>
              </a:r>
              <a:endParaRPr lang="zh-TW" altLang="en-US" sz="1800" dirty="0" err="1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715140" y="5286387"/>
              <a:ext cx="714380" cy="285752"/>
            </a:xfrm>
            <a:prstGeom prst="rect">
              <a:avLst/>
            </a:prstGeom>
            <a:solidFill>
              <a:srgbClr val="BEFD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800" dirty="0">
                  <a:solidFill>
                    <a:schemeClr val="tx1"/>
                  </a:solidFill>
                </a:rPr>
                <a:t>news</a:t>
              </a:r>
              <a:endParaRPr lang="zh-TW" altLang="en-US" sz="1800" dirty="0" err="1">
                <a:solidFill>
                  <a:schemeClr val="tx1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4929190" y="5286387"/>
              <a:ext cx="357190" cy="285752"/>
            </a:xfrm>
            <a:prstGeom prst="rect">
              <a:avLst/>
            </a:prstGeom>
            <a:solidFill>
              <a:srgbClr val="BEFD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600">
                  <a:solidFill>
                    <a:schemeClr val="tx1"/>
                  </a:solidFill>
                </a:rPr>
                <a:t>is</a:t>
              </a:r>
              <a:endParaRPr lang="zh-TW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857884" y="5286387"/>
              <a:ext cx="714380" cy="285752"/>
            </a:xfrm>
            <a:prstGeom prst="rect">
              <a:avLst/>
            </a:prstGeom>
            <a:solidFill>
              <a:srgbClr val="BEFD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800" dirty="0">
                  <a:solidFill>
                    <a:schemeClr val="tx1"/>
                  </a:solidFill>
                </a:rPr>
                <a:t>good</a:t>
              </a:r>
              <a:endParaRPr lang="zh-TW" altLang="en-US" sz="1800" dirty="0" err="1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429256" y="5286387"/>
              <a:ext cx="276227" cy="295277"/>
            </a:xfrm>
            <a:prstGeom prst="rect">
              <a:avLst/>
            </a:prstGeom>
            <a:solidFill>
              <a:srgbClr val="BEFD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1800" dirty="0">
                  <a:solidFill>
                    <a:schemeClr val="tx1"/>
                  </a:solidFill>
                </a:rPr>
                <a:t>a</a:t>
              </a:r>
              <a:endParaRPr lang="zh-TW" altLang="en-US" sz="18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23" name="直線單箭頭接點 22"/>
            <p:cNvCxnSpPr>
              <a:stCxn id="17" idx="1"/>
              <a:endCxn id="16" idx="3"/>
            </p:cNvCxnSpPr>
            <p:nvPr/>
          </p:nvCxnSpPr>
          <p:spPr>
            <a:xfrm rot="10800000">
              <a:off x="3929058" y="5429263"/>
              <a:ext cx="142876" cy="1588"/>
            </a:xfrm>
            <a:prstGeom prst="straightConnector1">
              <a:avLst/>
            </a:prstGeom>
            <a:ln>
              <a:solidFill>
                <a:schemeClr val="accent1">
                  <a:lumMod val="25000"/>
                </a:schemeClr>
              </a:solidFill>
              <a:headEnd type="arrow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直線單箭頭接點 28"/>
            <p:cNvCxnSpPr/>
            <p:nvPr/>
          </p:nvCxnSpPr>
          <p:spPr>
            <a:xfrm rot="10800000">
              <a:off x="4786314" y="5429263"/>
              <a:ext cx="142876" cy="1588"/>
            </a:xfrm>
            <a:prstGeom prst="straightConnector1">
              <a:avLst/>
            </a:prstGeom>
            <a:ln>
              <a:solidFill>
                <a:schemeClr val="accent1">
                  <a:lumMod val="25000"/>
                </a:schemeClr>
              </a:solidFill>
              <a:headEnd type="arrow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2" name="直線單箭頭接點 31"/>
            <p:cNvCxnSpPr/>
            <p:nvPr/>
          </p:nvCxnSpPr>
          <p:spPr>
            <a:xfrm rot="10800000">
              <a:off x="5286380" y="5429263"/>
              <a:ext cx="142876" cy="1588"/>
            </a:xfrm>
            <a:prstGeom prst="straightConnector1">
              <a:avLst/>
            </a:prstGeom>
            <a:ln>
              <a:solidFill>
                <a:schemeClr val="accent1">
                  <a:lumMod val="25000"/>
                </a:schemeClr>
              </a:solidFill>
              <a:headEnd type="arrow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直線單箭頭接點 33"/>
            <p:cNvCxnSpPr/>
            <p:nvPr/>
          </p:nvCxnSpPr>
          <p:spPr>
            <a:xfrm rot="10800000">
              <a:off x="5715008" y="5429263"/>
              <a:ext cx="142876" cy="1588"/>
            </a:xfrm>
            <a:prstGeom prst="straightConnector1">
              <a:avLst/>
            </a:prstGeom>
            <a:ln>
              <a:solidFill>
                <a:schemeClr val="accent1">
                  <a:lumMod val="25000"/>
                </a:schemeClr>
              </a:solidFill>
              <a:headEnd type="arrow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直線單箭頭接點 34"/>
            <p:cNvCxnSpPr/>
            <p:nvPr/>
          </p:nvCxnSpPr>
          <p:spPr>
            <a:xfrm rot="10800000">
              <a:off x="6572264" y="5429263"/>
              <a:ext cx="142876" cy="1588"/>
            </a:xfrm>
            <a:prstGeom prst="straightConnector1">
              <a:avLst/>
            </a:prstGeom>
            <a:ln>
              <a:solidFill>
                <a:schemeClr val="accent1">
                  <a:lumMod val="25000"/>
                </a:schemeClr>
              </a:solidFill>
              <a:headEnd type="arrow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6" name="橢圓 65"/>
            <p:cNvSpPr/>
            <p:nvPr/>
          </p:nvSpPr>
          <p:spPr>
            <a:xfrm>
              <a:off x="3071802" y="5214950"/>
              <a:ext cx="285752" cy="357189"/>
            </a:xfrm>
            <a:prstGeom prst="ellipse">
              <a:avLst/>
            </a:prstGeom>
            <a:solidFill>
              <a:srgbClr val="BEFDA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 dirty="0" err="1">
                <a:solidFill>
                  <a:schemeClr val="tx1"/>
                </a:solidFill>
              </a:endParaRPr>
            </a:p>
          </p:txBody>
        </p:sp>
        <p:cxnSp>
          <p:nvCxnSpPr>
            <p:cNvPr id="67" name="直線單箭頭接點 66"/>
            <p:cNvCxnSpPr/>
            <p:nvPr/>
          </p:nvCxnSpPr>
          <p:spPr>
            <a:xfrm rot="10800000">
              <a:off x="3357554" y="5429263"/>
              <a:ext cx="142876" cy="1588"/>
            </a:xfrm>
            <a:prstGeom prst="straightConnector1">
              <a:avLst/>
            </a:prstGeom>
            <a:ln>
              <a:solidFill>
                <a:schemeClr val="accent1">
                  <a:lumMod val="25000"/>
                </a:schemeClr>
              </a:solidFill>
              <a:headEnd type="arrow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13" name="矩形 112"/>
          <p:cNvSpPr/>
          <p:nvPr/>
        </p:nvSpPr>
        <p:spPr>
          <a:xfrm>
            <a:off x="3500438" y="5286375"/>
            <a:ext cx="428625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grpSp>
        <p:nvGrpSpPr>
          <p:cNvPr id="13" name="群組 71"/>
          <p:cNvGrpSpPr>
            <a:grpSpLocks/>
          </p:cNvGrpSpPr>
          <p:nvPr/>
        </p:nvGrpSpPr>
        <p:grpSpPr bwMode="auto">
          <a:xfrm>
            <a:off x="3571875" y="5572125"/>
            <a:ext cx="500063" cy="642938"/>
            <a:chOff x="3000364" y="5572140"/>
            <a:chExt cx="500066" cy="642942"/>
          </a:xfrm>
        </p:grpSpPr>
        <p:sp>
          <p:nvSpPr>
            <p:cNvPr id="70" name="矩形 69"/>
            <p:cNvSpPr/>
            <p:nvPr/>
          </p:nvSpPr>
          <p:spPr>
            <a:xfrm>
              <a:off x="3000364" y="5857892"/>
              <a:ext cx="50006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000" dirty="0" err="1">
                  <a:solidFill>
                    <a:schemeClr val="tx1"/>
                  </a:solidFill>
                </a:rPr>
                <a:t>itr</a:t>
              </a:r>
              <a:endParaRPr lang="zh-TW" altLang="en-US" sz="20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71" name="直線單箭頭接點 70"/>
            <p:cNvCxnSpPr>
              <a:stCxn id="70" idx="0"/>
            </p:cNvCxnSpPr>
            <p:nvPr/>
          </p:nvCxnSpPr>
          <p:spPr>
            <a:xfrm rot="16200000" flipV="1">
              <a:off x="3090059" y="5696760"/>
              <a:ext cx="285752" cy="3651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72" name="矩形 71"/>
          <p:cNvSpPr/>
          <p:nvPr/>
        </p:nvSpPr>
        <p:spPr>
          <a:xfrm>
            <a:off x="4067175" y="5300663"/>
            <a:ext cx="714375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grpSp>
        <p:nvGrpSpPr>
          <p:cNvPr id="14" name="群組 71"/>
          <p:cNvGrpSpPr>
            <a:grpSpLocks/>
          </p:cNvGrpSpPr>
          <p:nvPr/>
        </p:nvGrpSpPr>
        <p:grpSpPr bwMode="auto">
          <a:xfrm>
            <a:off x="4429125" y="5572125"/>
            <a:ext cx="500063" cy="642938"/>
            <a:chOff x="3000364" y="5572140"/>
            <a:chExt cx="500066" cy="642942"/>
          </a:xfrm>
        </p:grpSpPr>
        <p:sp>
          <p:nvSpPr>
            <p:cNvPr id="74" name="矩形 73"/>
            <p:cNvSpPr/>
            <p:nvPr/>
          </p:nvSpPr>
          <p:spPr>
            <a:xfrm>
              <a:off x="3000364" y="5857892"/>
              <a:ext cx="50006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000" dirty="0" err="1">
                  <a:solidFill>
                    <a:schemeClr val="tx1"/>
                  </a:solidFill>
                </a:rPr>
                <a:t>itr</a:t>
              </a:r>
              <a:endParaRPr lang="zh-TW" altLang="en-US" sz="20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75" name="直線單箭頭接點 74"/>
            <p:cNvCxnSpPr>
              <a:stCxn id="74" idx="0"/>
            </p:cNvCxnSpPr>
            <p:nvPr/>
          </p:nvCxnSpPr>
          <p:spPr>
            <a:xfrm rot="16200000" flipV="1">
              <a:off x="3090059" y="5696760"/>
              <a:ext cx="285752" cy="3651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76" name="矩形 75"/>
          <p:cNvSpPr/>
          <p:nvPr/>
        </p:nvSpPr>
        <p:spPr>
          <a:xfrm>
            <a:off x="4929188" y="5286375"/>
            <a:ext cx="357187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sz="1800">
              <a:solidFill>
                <a:schemeClr val="tx1"/>
              </a:solidFill>
            </a:endParaRPr>
          </a:p>
        </p:txBody>
      </p:sp>
      <p:grpSp>
        <p:nvGrpSpPr>
          <p:cNvPr id="22" name="群組 71"/>
          <p:cNvGrpSpPr>
            <a:grpSpLocks/>
          </p:cNvGrpSpPr>
          <p:nvPr/>
        </p:nvGrpSpPr>
        <p:grpSpPr bwMode="auto">
          <a:xfrm>
            <a:off x="4929188" y="5572125"/>
            <a:ext cx="500062" cy="642938"/>
            <a:chOff x="3000364" y="5572140"/>
            <a:chExt cx="500066" cy="642942"/>
          </a:xfrm>
        </p:grpSpPr>
        <p:sp>
          <p:nvSpPr>
            <p:cNvPr id="78" name="矩形 77"/>
            <p:cNvSpPr/>
            <p:nvPr/>
          </p:nvSpPr>
          <p:spPr>
            <a:xfrm>
              <a:off x="3000364" y="5857892"/>
              <a:ext cx="50006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000" dirty="0" err="1">
                  <a:solidFill>
                    <a:schemeClr val="tx1"/>
                  </a:solidFill>
                </a:rPr>
                <a:t>itr</a:t>
              </a:r>
              <a:endParaRPr lang="zh-TW" altLang="en-US" sz="20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79" name="直線單箭頭接點 78"/>
            <p:cNvCxnSpPr>
              <a:stCxn id="78" idx="0"/>
            </p:cNvCxnSpPr>
            <p:nvPr/>
          </p:nvCxnSpPr>
          <p:spPr>
            <a:xfrm rot="16200000" flipV="1">
              <a:off x="3090059" y="5696759"/>
              <a:ext cx="285752" cy="365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80" name="矩形 79"/>
          <p:cNvSpPr/>
          <p:nvPr/>
        </p:nvSpPr>
        <p:spPr>
          <a:xfrm>
            <a:off x="5429250" y="5286375"/>
            <a:ext cx="285750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grpSp>
        <p:nvGrpSpPr>
          <p:cNvPr id="24" name="群組 71"/>
          <p:cNvGrpSpPr>
            <a:grpSpLocks/>
          </p:cNvGrpSpPr>
          <p:nvPr/>
        </p:nvGrpSpPr>
        <p:grpSpPr bwMode="auto">
          <a:xfrm>
            <a:off x="5357813" y="5572125"/>
            <a:ext cx="500062" cy="642938"/>
            <a:chOff x="3000364" y="5572140"/>
            <a:chExt cx="500066" cy="642942"/>
          </a:xfrm>
        </p:grpSpPr>
        <p:sp>
          <p:nvSpPr>
            <p:cNvPr id="82" name="矩形 81"/>
            <p:cNvSpPr/>
            <p:nvPr/>
          </p:nvSpPr>
          <p:spPr>
            <a:xfrm>
              <a:off x="3000364" y="5857892"/>
              <a:ext cx="50006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000" dirty="0" err="1">
                  <a:solidFill>
                    <a:schemeClr val="tx1"/>
                  </a:solidFill>
                </a:rPr>
                <a:t>itr</a:t>
              </a:r>
              <a:endParaRPr lang="zh-TW" altLang="en-US" sz="20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83" name="直線單箭頭接點 82"/>
            <p:cNvCxnSpPr>
              <a:stCxn id="82" idx="0"/>
            </p:cNvCxnSpPr>
            <p:nvPr/>
          </p:nvCxnSpPr>
          <p:spPr>
            <a:xfrm rot="16200000" flipV="1">
              <a:off x="3090059" y="5696759"/>
              <a:ext cx="285752" cy="365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84" name="矩形 83"/>
          <p:cNvSpPr/>
          <p:nvPr/>
        </p:nvSpPr>
        <p:spPr>
          <a:xfrm>
            <a:off x="5857875" y="5286375"/>
            <a:ext cx="714375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grpSp>
        <p:nvGrpSpPr>
          <p:cNvPr id="25" name="群組 71"/>
          <p:cNvGrpSpPr>
            <a:grpSpLocks/>
          </p:cNvGrpSpPr>
          <p:nvPr/>
        </p:nvGrpSpPr>
        <p:grpSpPr bwMode="auto">
          <a:xfrm>
            <a:off x="6215063" y="5572125"/>
            <a:ext cx="500062" cy="642938"/>
            <a:chOff x="3000364" y="5572140"/>
            <a:chExt cx="500066" cy="642942"/>
          </a:xfrm>
        </p:grpSpPr>
        <p:sp>
          <p:nvSpPr>
            <p:cNvPr id="86" name="矩形 85"/>
            <p:cNvSpPr/>
            <p:nvPr/>
          </p:nvSpPr>
          <p:spPr>
            <a:xfrm>
              <a:off x="3000364" y="5857892"/>
              <a:ext cx="50006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000" dirty="0" err="1">
                  <a:solidFill>
                    <a:schemeClr val="tx1"/>
                  </a:solidFill>
                </a:rPr>
                <a:t>itr</a:t>
              </a:r>
              <a:endParaRPr lang="zh-TW" altLang="en-US" sz="20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87" name="直線單箭頭接點 86"/>
            <p:cNvCxnSpPr>
              <a:stCxn id="86" idx="0"/>
            </p:cNvCxnSpPr>
            <p:nvPr/>
          </p:nvCxnSpPr>
          <p:spPr>
            <a:xfrm rot="16200000" flipV="1">
              <a:off x="3090059" y="5696759"/>
              <a:ext cx="285752" cy="36513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88" name="矩形 87"/>
          <p:cNvSpPr/>
          <p:nvPr/>
        </p:nvSpPr>
        <p:spPr>
          <a:xfrm>
            <a:off x="6715125" y="5286375"/>
            <a:ext cx="714375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grpSp>
        <p:nvGrpSpPr>
          <p:cNvPr id="26" name="群組 71"/>
          <p:cNvGrpSpPr>
            <a:grpSpLocks/>
          </p:cNvGrpSpPr>
          <p:nvPr/>
        </p:nvGrpSpPr>
        <p:grpSpPr bwMode="auto">
          <a:xfrm>
            <a:off x="6858000" y="5572125"/>
            <a:ext cx="500063" cy="642938"/>
            <a:chOff x="3000364" y="5572140"/>
            <a:chExt cx="500066" cy="642942"/>
          </a:xfrm>
        </p:grpSpPr>
        <p:sp>
          <p:nvSpPr>
            <p:cNvPr id="90" name="矩形 89"/>
            <p:cNvSpPr/>
            <p:nvPr/>
          </p:nvSpPr>
          <p:spPr>
            <a:xfrm>
              <a:off x="3000364" y="5857892"/>
              <a:ext cx="500066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000" dirty="0" err="1">
                  <a:solidFill>
                    <a:schemeClr val="tx1"/>
                  </a:solidFill>
                </a:rPr>
                <a:t>itr</a:t>
              </a:r>
              <a:endParaRPr lang="zh-TW" altLang="en-US" sz="2000" dirty="0" err="1">
                <a:solidFill>
                  <a:schemeClr val="tx1"/>
                </a:solidFill>
              </a:endParaRPr>
            </a:p>
          </p:txBody>
        </p:sp>
        <p:cxnSp>
          <p:nvCxnSpPr>
            <p:cNvPr id="91" name="直線單箭頭接點 90"/>
            <p:cNvCxnSpPr>
              <a:stCxn id="90" idx="0"/>
            </p:cNvCxnSpPr>
            <p:nvPr/>
          </p:nvCxnSpPr>
          <p:spPr>
            <a:xfrm rot="16200000" flipV="1">
              <a:off x="3090059" y="5696760"/>
              <a:ext cx="285752" cy="3651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06" name="矩形 105"/>
          <p:cNvSpPr/>
          <p:nvPr/>
        </p:nvSpPr>
        <p:spPr>
          <a:xfrm>
            <a:off x="2411413" y="3073400"/>
            <a:ext cx="5286375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2411413" y="3359150"/>
            <a:ext cx="5286375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2411413" y="3644900"/>
            <a:ext cx="5286375" cy="857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7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4" grpId="0" animBg="1"/>
      <p:bldP spid="55" grpId="0" animBg="1"/>
      <p:bldP spid="56" grpId="0" animBg="1"/>
      <p:bldP spid="57" grpId="0" animBg="1"/>
      <p:bldP spid="113" grpId="0" animBg="1"/>
      <p:bldP spid="113" grpId="1" animBg="1"/>
      <p:bldP spid="72" grpId="0" animBg="1"/>
      <p:bldP spid="72" grpId="1" animBg="1"/>
      <p:bldP spid="76" grpId="0" animBg="1"/>
      <p:bldP spid="76" grpId="1" animBg="1"/>
      <p:bldP spid="80" grpId="0" animBg="1"/>
      <p:bldP spid="80" grpId="1" animBg="1"/>
      <p:bldP spid="84" grpId="0" animBg="1"/>
      <p:bldP spid="84" grpId="1" animBg="1"/>
      <p:bldP spid="88" grpId="0" animBg="1"/>
      <p:bldP spid="88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33D17FA-3E0F-4D74-8EC9-C6CD7DCCD795}" type="slidenum">
              <a:rPr lang="zh-TW" altLang="en-US" smtClean="0"/>
              <a:pPr/>
              <a:t>121</a:t>
            </a:fld>
            <a:endParaRPr lang="en-US" altLang="zh-TW" smtClean="0"/>
          </a:p>
        </p:txBody>
      </p:sp>
      <p:sp>
        <p:nvSpPr>
          <p:cNvPr id="86021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zh-TW" altLang="en-US" smtClean="0"/>
              <a:t>範例四 </a:t>
            </a:r>
            <a:r>
              <a:rPr lang="en-US" altLang="zh-TW" smtClean="0"/>
              <a:t>(3)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323850" y="1196975"/>
            <a:ext cx="8640763" cy="3028950"/>
          </a:xfrm>
          <a:prstGeom prst="rect">
            <a:avLst/>
          </a:prstGeom>
          <a:noFill/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800">
                <a:solidFill>
                  <a:schemeClr val="bg2"/>
                </a:solidFill>
              </a:rPr>
              <a:t>class </a:t>
            </a:r>
            <a:r>
              <a:rPr lang="en-US" altLang="zh-TW" b="1"/>
              <a:t>IntSumReducer</a:t>
            </a:r>
            <a:r>
              <a:rPr lang="en-US" altLang="zh-TW" sz="1800">
                <a:solidFill>
                  <a:schemeClr val="bg2"/>
                </a:solidFill>
              </a:rPr>
              <a:t> </a:t>
            </a:r>
            <a:r>
              <a:rPr lang="en-US" altLang="zh-TW" sz="1800">
                <a:solidFill>
                  <a:srgbClr val="663300"/>
                </a:solidFill>
              </a:rPr>
              <a:t>extends </a:t>
            </a:r>
            <a:r>
              <a:rPr lang="en-US" altLang="zh-TW" sz="1800">
                <a:solidFill>
                  <a:srgbClr val="CC0000"/>
                </a:solidFill>
              </a:rPr>
              <a:t>Reducer&lt; </a:t>
            </a:r>
            <a:r>
              <a:rPr lang="en-US" altLang="zh-TW" sz="1800">
                <a:solidFill>
                  <a:srgbClr val="006600"/>
                </a:solidFill>
              </a:rPr>
              <a:t>Text</a:t>
            </a:r>
            <a:r>
              <a:rPr lang="en-US" altLang="zh-TW" sz="1800">
                <a:solidFill>
                  <a:srgbClr val="CC0000"/>
                </a:solidFill>
              </a:rPr>
              <a:t>, </a:t>
            </a:r>
            <a:r>
              <a:rPr lang="en-US" altLang="zh-TW" sz="1800">
                <a:solidFill>
                  <a:schemeClr val="accent2"/>
                </a:solidFill>
              </a:rPr>
              <a:t>IntWritable</a:t>
            </a:r>
            <a:r>
              <a:rPr lang="en-US" altLang="zh-TW" sz="1800">
                <a:solidFill>
                  <a:srgbClr val="CC0000"/>
                </a:solidFill>
              </a:rPr>
              <a:t>, </a:t>
            </a:r>
            <a:r>
              <a:rPr lang="en-US" altLang="zh-TW" sz="1800">
                <a:solidFill>
                  <a:srgbClr val="800000"/>
                </a:solidFill>
              </a:rPr>
              <a:t>Text, IntWritable</a:t>
            </a:r>
            <a:r>
              <a:rPr lang="en-US" altLang="zh-TW" sz="1800">
                <a:solidFill>
                  <a:srgbClr val="CC0000"/>
                </a:solidFill>
              </a:rPr>
              <a:t>&gt;</a:t>
            </a:r>
            <a:r>
              <a:rPr lang="en-US" altLang="zh-TW" sz="1800">
                <a:solidFill>
                  <a:schemeClr val="bg2"/>
                </a:solidFill>
              </a:rPr>
              <a:t> {</a:t>
            </a:r>
          </a:p>
          <a:p>
            <a:r>
              <a:rPr lang="en-US" altLang="zh-TW" sz="1800"/>
              <a:t>	IntWritable </a:t>
            </a:r>
            <a:r>
              <a:rPr lang="en-US" altLang="zh-TW"/>
              <a:t>result</a:t>
            </a:r>
            <a:r>
              <a:rPr lang="en-US" altLang="zh-TW" sz="1800"/>
              <a:t> = new IntWritable();</a:t>
            </a:r>
          </a:p>
          <a:p>
            <a:r>
              <a:rPr lang="en-US" altLang="zh-TW" sz="1800"/>
              <a:t>	</a:t>
            </a:r>
            <a:r>
              <a:rPr lang="en-US" altLang="zh-TW" sz="1800">
                <a:solidFill>
                  <a:schemeClr val="bg2"/>
                </a:solidFill>
              </a:rPr>
              <a:t>public void reduce( </a:t>
            </a:r>
            <a:r>
              <a:rPr lang="en-US" altLang="zh-TW" sz="1800">
                <a:solidFill>
                  <a:srgbClr val="006600"/>
                </a:solidFill>
              </a:rPr>
              <a:t>Text key</a:t>
            </a:r>
            <a:r>
              <a:rPr lang="en-US" altLang="zh-TW" sz="1800">
                <a:solidFill>
                  <a:srgbClr val="CC0000"/>
                </a:solidFill>
              </a:rPr>
              <a:t>, </a:t>
            </a:r>
            <a:r>
              <a:rPr lang="en-US" altLang="zh-TW" sz="1800" b="1">
                <a:solidFill>
                  <a:srgbClr val="CC0000"/>
                </a:solidFill>
              </a:rPr>
              <a:t>Iterable</a:t>
            </a:r>
            <a:r>
              <a:rPr lang="en-US" altLang="zh-TW" sz="1800" b="1" i="1">
                <a:solidFill>
                  <a:srgbClr val="CC0000"/>
                </a:solidFill>
              </a:rPr>
              <a:t> </a:t>
            </a:r>
            <a:r>
              <a:rPr lang="en-US" altLang="zh-TW" sz="1800">
                <a:solidFill>
                  <a:srgbClr val="CC0000"/>
                </a:solidFill>
              </a:rPr>
              <a:t>&lt;</a:t>
            </a:r>
            <a:r>
              <a:rPr lang="en-US" altLang="zh-TW" sz="1800">
                <a:solidFill>
                  <a:schemeClr val="accent2"/>
                </a:solidFill>
              </a:rPr>
              <a:t>IntWritable</a:t>
            </a:r>
            <a:r>
              <a:rPr lang="en-US" altLang="zh-TW" sz="1800">
                <a:solidFill>
                  <a:srgbClr val="CC0000"/>
                </a:solidFill>
              </a:rPr>
              <a:t>&gt; </a:t>
            </a:r>
            <a:r>
              <a:rPr lang="en-US" altLang="zh-TW" sz="1800">
                <a:solidFill>
                  <a:schemeClr val="accent2"/>
                </a:solidFill>
              </a:rPr>
              <a:t>values</a:t>
            </a:r>
            <a:r>
              <a:rPr lang="en-US" altLang="zh-TW" sz="1800">
                <a:solidFill>
                  <a:srgbClr val="CC0000"/>
                </a:solidFill>
              </a:rPr>
              <a:t>, </a:t>
            </a:r>
            <a:r>
              <a:rPr lang="en-US" altLang="zh-TW" sz="1800">
                <a:solidFill>
                  <a:srgbClr val="800000"/>
                </a:solidFill>
              </a:rPr>
              <a:t>Context context</a:t>
            </a:r>
            <a:r>
              <a:rPr lang="en-US" altLang="zh-TW" sz="1800">
                <a:solidFill>
                  <a:srgbClr val="CC0000"/>
                </a:solidFill>
              </a:rPr>
              <a:t>)</a:t>
            </a:r>
          </a:p>
          <a:p>
            <a:r>
              <a:rPr lang="en-US" altLang="zh-TW" sz="1800">
                <a:solidFill>
                  <a:schemeClr val="bg2"/>
                </a:solidFill>
                <a:ea typeface="標楷體" pitchFamily="65" charset="-120"/>
              </a:rPr>
              <a:t>	throws IOException</a:t>
            </a:r>
            <a:r>
              <a:rPr lang="en-US" altLang="zh-TW" sz="1800">
                <a:ea typeface="標楷體" pitchFamily="65" charset="-120"/>
              </a:rPr>
              <a:t>, </a:t>
            </a:r>
            <a:r>
              <a:rPr lang="en-US" altLang="zh-TW" sz="1800">
                <a:solidFill>
                  <a:schemeClr val="bg2"/>
                </a:solidFill>
                <a:ea typeface="標楷體" pitchFamily="65" charset="-120"/>
              </a:rPr>
              <a:t>InterruptedException {</a:t>
            </a:r>
          </a:p>
          <a:p>
            <a:r>
              <a:rPr lang="en-US" altLang="zh-TW" sz="1800">
                <a:ea typeface="標楷體" pitchFamily="65" charset="-120"/>
              </a:rPr>
              <a:t>		int sum = 0;</a:t>
            </a:r>
          </a:p>
          <a:p>
            <a:r>
              <a:rPr lang="en-US" altLang="zh-TW" sz="1800">
                <a:ea typeface="標楷體" pitchFamily="65" charset="-120"/>
              </a:rPr>
              <a:t>		for ( </a:t>
            </a:r>
            <a:r>
              <a:rPr lang="en-US" altLang="zh-TW" sz="1800">
                <a:solidFill>
                  <a:schemeClr val="accent2"/>
                </a:solidFill>
                <a:ea typeface="標楷體" pitchFamily="65" charset="-120"/>
              </a:rPr>
              <a:t>IntWritable</a:t>
            </a:r>
            <a:r>
              <a:rPr lang="en-US" altLang="zh-TW" sz="1800">
                <a:ea typeface="標楷體" pitchFamily="65" charset="-120"/>
              </a:rPr>
              <a:t> </a:t>
            </a:r>
            <a:r>
              <a:rPr lang="en-US" altLang="zh-TW" sz="1800">
                <a:solidFill>
                  <a:schemeClr val="folHlink"/>
                </a:solidFill>
                <a:ea typeface="標楷體" pitchFamily="65" charset="-120"/>
              </a:rPr>
              <a:t>val</a:t>
            </a:r>
            <a:r>
              <a:rPr lang="en-US" altLang="zh-TW" sz="1800">
                <a:ea typeface="標楷體" pitchFamily="65" charset="-120"/>
              </a:rPr>
              <a:t> : </a:t>
            </a:r>
            <a:r>
              <a:rPr lang="en-US" altLang="zh-TW" sz="1800">
                <a:solidFill>
                  <a:schemeClr val="accent2"/>
                </a:solidFill>
                <a:ea typeface="標楷體" pitchFamily="65" charset="-120"/>
              </a:rPr>
              <a:t>values </a:t>
            </a:r>
            <a:r>
              <a:rPr lang="en-US" altLang="zh-TW" sz="1800">
                <a:ea typeface="標楷體" pitchFamily="65" charset="-120"/>
              </a:rPr>
              <a:t>) 							sum += </a:t>
            </a:r>
            <a:r>
              <a:rPr lang="en-US" altLang="zh-TW" sz="1800">
                <a:solidFill>
                  <a:schemeClr val="folHlink"/>
                </a:solidFill>
                <a:ea typeface="標楷體" pitchFamily="65" charset="-120"/>
              </a:rPr>
              <a:t>val</a:t>
            </a:r>
            <a:r>
              <a:rPr lang="en-US" altLang="zh-TW" sz="1800">
                <a:ea typeface="標楷體" pitchFamily="65" charset="-120"/>
              </a:rPr>
              <a:t>.get(); </a:t>
            </a:r>
          </a:p>
          <a:p>
            <a:r>
              <a:rPr lang="en-US" altLang="zh-TW" sz="1800">
                <a:ea typeface="標楷體" pitchFamily="65" charset="-120"/>
              </a:rPr>
              <a:t>		result.set(sum);</a:t>
            </a:r>
          </a:p>
          <a:p>
            <a:r>
              <a:rPr lang="en-US" altLang="zh-TW" sz="1800">
                <a:ea typeface="標楷體" pitchFamily="65" charset="-120"/>
              </a:rPr>
              <a:t>		</a:t>
            </a:r>
            <a:r>
              <a:rPr lang="en-US" altLang="zh-TW" sz="1800">
                <a:solidFill>
                  <a:srgbClr val="800000"/>
                </a:solidFill>
                <a:ea typeface="標楷體" pitchFamily="65" charset="-120"/>
              </a:rPr>
              <a:t>context</a:t>
            </a:r>
            <a:r>
              <a:rPr lang="en-US" altLang="zh-TW" sz="1800">
                <a:ea typeface="標楷體" pitchFamily="65" charset="-120"/>
              </a:rPr>
              <a:t>.write ( </a:t>
            </a:r>
            <a:r>
              <a:rPr lang="en-US" altLang="zh-TW" sz="1800">
                <a:solidFill>
                  <a:srgbClr val="800000"/>
                </a:solidFill>
                <a:ea typeface="標楷體" pitchFamily="65" charset="-120"/>
              </a:rPr>
              <a:t>key, result</a:t>
            </a:r>
            <a:r>
              <a:rPr lang="en-US" altLang="zh-TW" sz="1800">
                <a:ea typeface="標楷體" pitchFamily="65" charset="-120"/>
              </a:rPr>
              <a:t>);</a:t>
            </a:r>
          </a:p>
          <a:p>
            <a:r>
              <a:rPr lang="en-US" altLang="zh-TW" sz="1800"/>
              <a:t>}}</a:t>
            </a:r>
          </a:p>
        </p:txBody>
      </p:sp>
      <p:sp>
        <p:nvSpPr>
          <p:cNvPr id="86020" name="Text Box 5"/>
          <p:cNvSpPr txBox="1">
            <a:spLocks noChangeArrowheads="1"/>
          </p:cNvSpPr>
          <p:nvPr/>
        </p:nvSpPr>
        <p:spPr bwMode="auto">
          <a:xfrm>
            <a:off x="0" y="1341438"/>
            <a:ext cx="4318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800">
                <a:latin typeface="Arial" charset="0"/>
              </a:rPr>
              <a:t>1</a:t>
            </a:r>
          </a:p>
          <a:p>
            <a:r>
              <a:rPr lang="en-US" altLang="zh-TW" sz="1800">
                <a:latin typeface="Arial" charset="0"/>
              </a:rPr>
              <a:t>2 </a:t>
            </a:r>
          </a:p>
          <a:p>
            <a:r>
              <a:rPr lang="en-US" altLang="zh-TW" sz="1800">
                <a:latin typeface="Arial" charset="0"/>
              </a:rPr>
              <a:t>3</a:t>
            </a:r>
          </a:p>
          <a:p>
            <a:endParaRPr lang="en-US" altLang="zh-TW" sz="1800">
              <a:latin typeface="Arial" charset="0"/>
            </a:endParaRPr>
          </a:p>
          <a:p>
            <a:r>
              <a:rPr lang="en-US" altLang="zh-TW" sz="1800">
                <a:latin typeface="Arial" charset="0"/>
              </a:rPr>
              <a:t>4</a:t>
            </a:r>
          </a:p>
          <a:p>
            <a:r>
              <a:rPr lang="en-US" altLang="zh-TW" sz="1800">
                <a:latin typeface="Arial" charset="0"/>
              </a:rPr>
              <a:t>5</a:t>
            </a:r>
          </a:p>
          <a:p>
            <a:r>
              <a:rPr lang="en-US" altLang="zh-TW" sz="1800">
                <a:latin typeface="Arial" charset="0"/>
              </a:rPr>
              <a:t>6</a:t>
            </a:r>
          </a:p>
          <a:p>
            <a:r>
              <a:rPr lang="en-US" altLang="zh-TW" sz="1800">
                <a:latin typeface="Arial" charset="0"/>
              </a:rPr>
              <a:t>7</a:t>
            </a:r>
          </a:p>
          <a:p>
            <a:r>
              <a:rPr lang="en-US" altLang="zh-TW" sz="1800">
                <a:latin typeface="Arial" charset="0"/>
              </a:rPr>
              <a:t>8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6643688" y="5572125"/>
            <a:ext cx="1571625" cy="307975"/>
          </a:xfrm>
          <a:prstGeom prst="rect">
            <a:avLst/>
          </a:prstGeom>
          <a:ln w="63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dirty="0"/>
              <a:t>&lt; news , 2 &gt;</a:t>
            </a:r>
          </a:p>
        </p:txBody>
      </p:sp>
      <p:sp>
        <p:nvSpPr>
          <p:cNvPr id="16" name="矩形 15"/>
          <p:cNvSpPr/>
          <p:nvPr/>
        </p:nvSpPr>
        <p:spPr>
          <a:xfrm>
            <a:off x="6500813" y="5214938"/>
            <a:ext cx="2000250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600" dirty="0">
                <a:solidFill>
                  <a:schemeClr val="tx1"/>
                </a:solidFill>
              </a:rPr>
              <a:t>&lt;</a:t>
            </a:r>
            <a:r>
              <a:rPr lang="en-US" altLang="zh-TW" sz="1600" dirty="0" err="1">
                <a:solidFill>
                  <a:schemeClr val="tx1"/>
                </a:solidFill>
              </a:rPr>
              <a:t>key,SunValue</a:t>
            </a:r>
            <a:r>
              <a:rPr lang="en-US" altLang="zh-TW" sz="1600" dirty="0">
                <a:solidFill>
                  <a:schemeClr val="tx1"/>
                </a:solidFill>
              </a:rPr>
              <a:t>&gt;</a:t>
            </a:r>
            <a:endParaRPr lang="zh-TW" altLang="en-US" sz="1600" dirty="0" err="1">
              <a:solidFill>
                <a:schemeClr val="tx1"/>
              </a:solidFill>
            </a:endParaRPr>
          </a:p>
        </p:txBody>
      </p:sp>
      <p:sp>
        <p:nvSpPr>
          <p:cNvPr id="17" name="向右箭號 16"/>
          <p:cNvSpPr/>
          <p:nvPr/>
        </p:nvSpPr>
        <p:spPr>
          <a:xfrm>
            <a:off x="5143500" y="5357813"/>
            <a:ext cx="785813" cy="42862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50825" y="4437063"/>
            <a:ext cx="1498600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600" dirty="0">
                <a:solidFill>
                  <a:schemeClr val="tx1"/>
                </a:solidFill>
              </a:rPr>
              <a:t>&lt;</a:t>
            </a:r>
            <a:r>
              <a:rPr lang="en-US" altLang="zh-TW" sz="1600" dirty="0" err="1">
                <a:solidFill>
                  <a:schemeClr val="tx1"/>
                </a:solidFill>
              </a:rPr>
              <a:t>word,one</a:t>
            </a:r>
            <a:r>
              <a:rPr lang="en-US" altLang="zh-TW" sz="1600" dirty="0">
                <a:solidFill>
                  <a:schemeClr val="tx1"/>
                </a:solidFill>
              </a:rPr>
              <a:t>&gt;</a:t>
            </a:r>
            <a:endParaRPr lang="zh-TW" altLang="en-US" sz="1600" dirty="0" err="1">
              <a:solidFill>
                <a:schemeClr val="tx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214688" y="5000625"/>
            <a:ext cx="1357312" cy="3571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dirty="0">
                <a:solidFill>
                  <a:schemeClr val="tx1"/>
                </a:solidFill>
              </a:rPr>
              <a:t>news</a:t>
            </a:r>
            <a:endParaRPr lang="zh-TW" altLang="en-US" dirty="0" err="1">
              <a:solidFill>
                <a:schemeClr val="tx1"/>
              </a:solidFill>
            </a:endParaRPr>
          </a:p>
        </p:txBody>
      </p:sp>
      <p:sp>
        <p:nvSpPr>
          <p:cNvPr id="28" name="圓角矩形 27"/>
          <p:cNvSpPr/>
          <p:nvPr/>
        </p:nvSpPr>
        <p:spPr>
          <a:xfrm>
            <a:off x="3214688" y="5500688"/>
            <a:ext cx="500062" cy="428625"/>
          </a:xfrm>
          <a:prstGeom prst="roundRect">
            <a:avLst/>
          </a:prstGeom>
          <a:solidFill>
            <a:srgbClr val="BEF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2000" dirty="0">
                <a:solidFill>
                  <a:schemeClr val="tx1"/>
                </a:solidFill>
              </a:rPr>
              <a:t>1</a:t>
            </a:r>
            <a:endParaRPr lang="zh-TW" altLang="en-US" sz="2000" dirty="0" err="1">
              <a:solidFill>
                <a:schemeClr val="tx1"/>
              </a:solidFill>
            </a:endParaRPr>
          </a:p>
        </p:txBody>
      </p:sp>
      <p:cxnSp>
        <p:nvCxnSpPr>
          <p:cNvPr id="30" name="直線單箭頭接點 29"/>
          <p:cNvCxnSpPr>
            <a:stCxn id="28" idx="3"/>
          </p:cNvCxnSpPr>
          <p:nvPr/>
        </p:nvCxnSpPr>
        <p:spPr>
          <a:xfrm>
            <a:off x="3714750" y="5715000"/>
            <a:ext cx="357188" cy="1588"/>
          </a:xfrm>
          <a:prstGeom prst="straightConnector1">
            <a:avLst/>
          </a:prstGeom>
          <a:ln w="3810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圓角矩形 30"/>
          <p:cNvSpPr/>
          <p:nvPr/>
        </p:nvSpPr>
        <p:spPr>
          <a:xfrm>
            <a:off x="4071938" y="5500688"/>
            <a:ext cx="500062" cy="428625"/>
          </a:xfrm>
          <a:prstGeom prst="roundRect">
            <a:avLst/>
          </a:prstGeom>
          <a:solidFill>
            <a:srgbClr val="BEFDA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2000" dirty="0">
                <a:solidFill>
                  <a:schemeClr val="tx1"/>
                </a:solidFill>
              </a:rPr>
              <a:t>1</a:t>
            </a:r>
            <a:endParaRPr lang="zh-TW" altLang="en-US" sz="2000" dirty="0" err="1">
              <a:solidFill>
                <a:schemeClr val="tx1"/>
              </a:solidFill>
            </a:endParaRPr>
          </a:p>
        </p:txBody>
      </p:sp>
      <p:sp>
        <p:nvSpPr>
          <p:cNvPr id="33" name="向右箭號 32"/>
          <p:cNvSpPr/>
          <p:nvPr/>
        </p:nvSpPr>
        <p:spPr>
          <a:xfrm>
            <a:off x="1928813" y="5429250"/>
            <a:ext cx="785812" cy="428625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 err="1">
              <a:solidFill>
                <a:schemeClr val="tx1"/>
              </a:solidFill>
            </a:endParaRPr>
          </a:p>
        </p:txBody>
      </p:sp>
      <p:sp>
        <p:nvSpPr>
          <p:cNvPr id="86031" name="Text Box 23"/>
          <p:cNvSpPr txBox="1">
            <a:spLocks noChangeArrowheads="1"/>
          </p:cNvSpPr>
          <p:nvPr/>
        </p:nvSpPr>
        <p:spPr bwMode="auto">
          <a:xfrm>
            <a:off x="250825" y="4797425"/>
            <a:ext cx="1512888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/>
              <a:t>&lt; a, 1 &gt;</a:t>
            </a:r>
          </a:p>
        </p:txBody>
      </p:sp>
      <p:sp>
        <p:nvSpPr>
          <p:cNvPr id="86032" name="Text Box 24"/>
          <p:cNvSpPr txBox="1">
            <a:spLocks noChangeArrowheads="1"/>
          </p:cNvSpPr>
          <p:nvPr/>
        </p:nvSpPr>
        <p:spPr bwMode="auto">
          <a:xfrm>
            <a:off x="250825" y="5157788"/>
            <a:ext cx="1512888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/>
              <a:t>&lt; good, 1 &gt;</a:t>
            </a:r>
          </a:p>
        </p:txBody>
      </p:sp>
      <p:sp>
        <p:nvSpPr>
          <p:cNvPr id="86033" name="Text Box 25"/>
          <p:cNvSpPr txBox="1">
            <a:spLocks noChangeArrowheads="1"/>
          </p:cNvSpPr>
          <p:nvPr/>
        </p:nvSpPr>
        <p:spPr bwMode="auto">
          <a:xfrm>
            <a:off x="250825" y="5516563"/>
            <a:ext cx="1512888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/>
              <a:t>&lt; is, 1 &gt;</a:t>
            </a:r>
          </a:p>
        </p:txBody>
      </p:sp>
      <p:sp>
        <p:nvSpPr>
          <p:cNvPr id="86034" name="Text Box 26"/>
          <p:cNvSpPr txBox="1">
            <a:spLocks noChangeArrowheads="1"/>
          </p:cNvSpPr>
          <p:nvPr/>
        </p:nvSpPr>
        <p:spPr bwMode="auto">
          <a:xfrm>
            <a:off x="250825" y="5876925"/>
            <a:ext cx="1512888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/>
              <a:t>&lt; news, 1</a:t>
            </a:r>
            <a:r>
              <a:rPr lang="en-US" altLang="zh-TW" sz="1600">
                <a:sym typeface="Wingdings" pitchFamily="2" charset="2"/>
              </a:rPr>
              <a:t></a:t>
            </a:r>
            <a:r>
              <a:rPr lang="en-US" altLang="zh-TW" sz="1600"/>
              <a:t>1 &gt;</a:t>
            </a:r>
          </a:p>
        </p:txBody>
      </p:sp>
      <p:sp>
        <p:nvSpPr>
          <p:cNvPr id="86035" name="Text Box 27"/>
          <p:cNvSpPr txBox="1">
            <a:spLocks noChangeArrowheads="1"/>
          </p:cNvSpPr>
          <p:nvPr/>
        </p:nvSpPr>
        <p:spPr bwMode="auto">
          <a:xfrm>
            <a:off x="250825" y="6237288"/>
            <a:ext cx="1512888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/>
              <a:t>&lt; no, 1 &gt;</a:t>
            </a:r>
          </a:p>
        </p:txBody>
      </p:sp>
      <p:sp>
        <p:nvSpPr>
          <p:cNvPr id="86036" name="Rectangle 28"/>
          <p:cNvSpPr>
            <a:spLocks noChangeArrowheads="1"/>
          </p:cNvSpPr>
          <p:nvPr/>
        </p:nvSpPr>
        <p:spPr bwMode="auto">
          <a:xfrm>
            <a:off x="1835150" y="2781300"/>
            <a:ext cx="3457575" cy="576263"/>
          </a:xfrm>
          <a:prstGeom prst="rect">
            <a:avLst/>
          </a:prstGeom>
          <a:noFill/>
          <a:ln w="28575">
            <a:solidFill>
              <a:srgbClr val="0066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6037" name="Text Box 29"/>
          <p:cNvSpPr txBox="1">
            <a:spLocks noChangeArrowheads="1"/>
          </p:cNvSpPr>
          <p:nvPr/>
        </p:nvSpPr>
        <p:spPr bwMode="auto">
          <a:xfrm>
            <a:off x="5867400" y="2781300"/>
            <a:ext cx="3059113" cy="792163"/>
          </a:xfrm>
          <a:prstGeom prst="rect">
            <a:avLst/>
          </a:prstGeom>
          <a:noFill/>
          <a:ln w="9525">
            <a:solidFill>
              <a:srgbClr val="FF7C80"/>
            </a:solidFill>
            <a:prstDash val="dash"/>
            <a:miter lim="800000"/>
            <a:headEnd/>
            <a:tailEnd/>
          </a:ln>
        </p:spPr>
        <p:txBody>
          <a:bodyPr wrap="none" lIns="0" tIns="0" rIns="0" bIns="0"/>
          <a:lstStyle/>
          <a:p>
            <a:pPr>
              <a:spcBef>
                <a:spcPct val="50000"/>
              </a:spcBef>
            </a:pPr>
            <a:r>
              <a:rPr lang="en-US" altLang="zh-TW" sz="1600">
                <a:solidFill>
                  <a:schemeClr val="bg2"/>
                </a:solidFill>
              </a:rPr>
              <a:t>for ( int i ; i &lt; values.length ; i ++ ){</a:t>
            </a:r>
            <a:br>
              <a:rPr lang="en-US" altLang="zh-TW" sz="1600">
                <a:solidFill>
                  <a:schemeClr val="bg2"/>
                </a:solidFill>
              </a:rPr>
            </a:br>
            <a:r>
              <a:rPr lang="en-US" altLang="zh-TW" sz="1600">
                <a:solidFill>
                  <a:schemeClr val="bg2"/>
                </a:solidFill>
              </a:rPr>
              <a:t>  sum += values[i].get()   </a:t>
            </a:r>
            <a:br>
              <a:rPr lang="en-US" altLang="zh-TW" sz="1600">
                <a:solidFill>
                  <a:schemeClr val="bg2"/>
                </a:solidFill>
              </a:rPr>
            </a:br>
            <a:r>
              <a:rPr lang="en-US" altLang="zh-TW" sz="1600">
                <a:solidFill>
                  <a:schemeClr val="bg2"/>
                </a:solidFill>
              </a:rPr>
              <a:t>}</a:t>
            </a:r>
          </a:p>
        </p:txBody>
      </p:sp>
      <p:sp>
        <p:nvSpPr>
          <p:cNvPr id="86038" name="AutoShape 30"/>
          <p:cNvSpPr>
            <a:spLocks noChangeArrowheads="1"/>
          </p:cNvSpPr>
          <p:nvPr/>
        </p:nvSpPr>
        <p:spPr bwMode="auto">
          <a:xfrm>
            <a:off x="5435600" y="2924175"/>
            <a:ext cx="288925" cy="28892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bg1"/>
          </a:solidFill>
          <a:ln w="19050">
            <a:solidFill>
              <a:srgbClr val="FF7C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6039" name="Line 31"/>
          <p:cNvSpPr>
            <a:spLocks noChangeShapeType="1"/>
          </p:cNvSpPr>
          <p:nvPr/>
        </p:nvSpPr>
        <p:spPr bwMode="auto">
          <a:xfrm>
            <a:off x="5435600" y="2852738"/>
            <a:ext cx="288925" cy="504825"/>
          </a:xfrm>
          <a:prstGeom prst="line">
            <a:avLst/>
          </a:prstGeom>
          <a:noFill/>
          <a:ln w="38100">
            <a:solidFill>
              <a:srgbClr val="FF7C80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範例五</a:t>
            </a:r>
            <a:r>
              <a:rPr lang="en-US" altLang="zh-TW" smtClean="0"/>
              <a:t> (1) WordCountV2</a:t>
            </a:r>
            <a:endParaRPr lang="zh-TW" altLang="en-US" smtClean="0"/>
          </a:p>
        </p:txBody>
      </p:sp>
      <p:sp>
        <p:nvSpPr>
          <p:cNvPr id="87045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351838" cy="568801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16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說明：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</a:t>
            </a:r>
            <a:r>
              <a:rPr lang="zh-TW" altLang="en-US" sz="1600" smtClean="0"/>
              <a:t>用於字數統計，並且增加略過大小寫辨識、符號篩除等功能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16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測試方法：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</a:t>
            </a:r>
            <a:r>
              <a:rPr lang="zh-TW" altLang="en-US" sz="1600" smtClean="0"/>
              <a:t>將此程式運作在</a:t>
            </a:r>
            <a:r>
              <a:rPr lang="en-US" altLang="zh-TW" sz="1600" smtClean="0"/>
              <a:t>hadoop 0.20 </a:t>
            </a:r>
            <a:r>
              <a:rPr lang="zh-TW" altLang="en-US" sz="1600" smtClean="0"/>
              <a:t>平台上，執行：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663300"/>
                </a:solidFill>
              </a:rPr>
              <a:t>  hadoop  jar  WCV2.jar  WordCountV2  -Dwordcount.case.sensitive=false \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663300"/>
                </a:solidFill>
              </a:rPr>
              <a:t>    &lt;input&gt;  &lt;output&gt;  -skip  patterns/patterns.txt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16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注意：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1.  </a:t>
            </a:r>
            <a:r>
              <a:rPr lang="zh-TW" altLang="en-US" sz="1600" smtClean="0"/>
              <a:t>在</a:t>
            </a:r>
            <a:r>
              <a:rPr lang="en-US" altLang="zh-TW" sz="1600" smtClean="0"/>
              <a:t>hdfs </a:t>
            </a:r>
            <a:r>
              <a:rPr lang="zh-TW" altLang="en-US" sz="1600" smtClean="0"/>
              <a:t>上來源檔案的路徑為 你所指定的 </a:t>
            </a:r>
            <a:r>
              <a:rPr lang="en-US" altLang="zh-TW" sz="1600" smtClean="0"/>
              <a:t>&lt;input&gt;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</a:t>
            </a:r>
            <a:r>
              <a:rPr lang="zh-TW" altLang="en-US" sz="1600" smtClean="0"/>
              <a:t>請注意必須先放資料到此</a:t>
            </a:r>
            <a:r>
              <a:rPr lang="en-US" altLang="zh-TW" sz="1600" smtClean="0"/>
              <a:t>hdfs</a:t>
            </a:r>
            <a:r>
              <a:rPr lang="zh-TW" altLang="en-US" sz="1600" smtClean="0"/>
              <a:t>上的資料夾內，且此資料夾內只能放檔案，不可再放資料夾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2.  </a:t>
            </a:r>
            <a:r>
              <a:rPr lang="zh-TW" altLang="en-US" sz="1600" smtClean="0"/>
              <a:t>運算完後，程式將執行結果放在</a:t>
            </a:r>
            <a:r>
              <a:rPr lang="en-US" altLang="zh-TW" sz="1600" smtClean="0"/>
              <a:t>hdfs </a:t>
            </a:r>
            <a:r>
              <a:rPr lang="zh-TW" altLang="en-US" sz="1600" smtClean="0"/>
              <a:t>的輸出路徑為 你所指定的 </a:t>
            </a:r>
            <a:r>
              <a:rPr lang="en-US" altLang="zh-TW" sz="1600" smtClean="0"/>
              <a:t>&lt;output&gt;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3.    </a:t>
            </a:r>
            <a:r>
              <a:rPr lang="zh-TW" altLang="en-US" sz="1600" smtClean="0"/>
              <a:t>請建立一個資料夾 </a:t>
            </a:r>
            <a:r>
              <a:rPr lang="en-US" altLang="zh-TW" sz="1600" smtClean="0"/>
              <a:t>pattern </a:t>
            </a:r>
            <a:r>
              <a:rPr lang="zh-TW" altLang="en-US" sz="1600" smtClean="0"/>
              <a:t>並在裡面放置</a:t>
            </a:r>
            <a:r>
              <a:rPr lang="en-US" altLang="zh-TW" sz="1600" smtClean="0"/>
              <a:t>pattern.txt</a:t>
            </a:r>
            <a:r>
              <a:rPr lang="zh-TW" altLang="en-US" sz="1600" smtClean="0"/>
              <a:t>，內容如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600" b="1" smtClean="0">
                <a:solidFill>
                  <a:srgbClr val="800000"/>
                </a:solidFill>
              </a:rPr>
              <a:t>                                                      （一行一個，前置提示符號</a:t>
            </a:r>
            <a:r>
              <a:rPr lang="en-US" altLang="zh-TW" sz="1600" b="1" smtClean="0">
                <a:solidFill>
                  <a:srgbClr val="800000"/>
                </a:solidFill>
              </a:rPr>
              <a:t>\</a:t>
            </a:r>
            <a:r>
              <a:rPr lang="zh-TW" altLang="en-US" sz="1600" b="1" smtClean="0">
                <a:solidFill>
                  <a:srgbClr val="800000"/>
                </a:solidFill>
              </a:rPr>
              <a:t>）</a:t>
            </a:r>
            <a:r>
              <a:rPr lang="en-US" altLang="zh-TW" sz="1600" b="1" smtClean="0">
                <a:solidFill>
                  <a:srgbClr val="800000"/>
                </a:solidFill>
                <a:sym typeface="Wingdings" pitchFamily="2" charset="2"/>
              </a:rPr>
              <a:t></a:t>
            </a:r>
            <a:endParaRPr lang="en-US" altLang="zh-TW" sz="1600" b="1" smtClean="0">
              <a:solidFill>
                <a:srgbClr val="800000"/>
              </a:solidFill>
            </a:endParaRP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</a:t>
            </a:r>
            <a:endParaRPr lang="zh-TW" altLang="en-US" sz="1600" smtClean="0"/>
          </a:p>
        </p:txBody>
      </p:sp>
      <p:sp>
        <p:nvSpPr>
          <p:cNvPr id="8704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FA62B3-BBBF-4D00-B103-B8B1D09DE891}" type="slidenum">
              <a:rPr lang="zh-TW" altLang="en-US" smtClean="0"/>
              <a:pPr/>
              <a:t>122</a:t>
            </a:fld>
            <a:endParaRPr lang="en-US" altLang="zh-TW" smtClean="0"/>
          </a:p>
        </p:txBody>
      </p:sp>
      <p:sp>
        <p:nvSpPr>
          <p:cNvPr id="87043" name="AutoShape 6"/>
          <p:cNvSpPr>
            <a:spLocks noChangeArrowheads="1"/>
          </p:cNvSpPr>
          <p:nvPr/>
        </p:nvSpPr>
        <p:spPr bwMode="auto">
          <a:xfrm>
            <a:off x="6443663" y="5229225"/>
            <a:ext cx="647700" cy="865188"/>
          </a:xfrm>
          <a:prstGeom prst="foldedCorner">
            <a:avLst>
              <a:gd name="adj" fmla="val 12500"/>
            </a:avLst>
          </a:prstGeom>
          <a:solidFill>
            <a:srgbClr val="C0C0C0">
              <a:alpha val="7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87046" name="Text Box 5"/>
          <p:cNvSpPr txBox="1">
            <a:spLocks noChangeArrowheads="1"/>
          </p:cNvSpPr>
          <p:nvPr/>
        </p:nvSpPr>
        <p:spPr bwMode="auto">
          <a:xfrm>
            <a:off x="6443663" y="5229225"/>
            <a:ext cx="6477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200">
                <a:solidFill>
                  <a:srgbClr val="1C1C1C"/>
                </a:solidFill>
              </a:rPr>
              <a:t>\ </a:t>
            </a:r>
            <a:r>
              <a:rPr lang="en-US" altLang="zh-TW" sz="1600" b="1">
                <a:solidFill>
                  <a:srgbClr val="1C1C1C"/>
                </a:solidFill>
              </a:rPr>
              <a:t>.</a:t>
            </a:r>
            <a:br>
              <a:rPr lang="en-US" altLang="zh-TW" sz="1600" b="1">
                <a:solidFill>
                  <a:srgbClr val="1C1C1C"/>
                </a:solidFill>
              </a:rPr>
            </a:br>
            <a:r>
              <a:rPr lang="en-US" altLang="zh-TW" sz="1200">
                <a:solidFill>
                  <a:srgbClr val="1C1C1C"/>
                </a:solidFill>
              </a:rPr>
              <a:t>\ </a:t>
            </a:r>
            <a:r>
              <a:rPr lang="en-US" altLang="zh-TW" sz="1600" b="1">
                <a:solidFill>
                  <a:srgbClr val="1C1C1C"/>
                </a:solidFill>
              </a:rPr>
              <a:t>,</a:t>
            </a:r>
          </a:p>
          <a:p>
            <a:r>
              <a:rPr lang="en-US" altLang="zh-TW" sz="1200">
                <a:solidFill>
                  <a:srgbClr val="1C1C1C"/>
                </a:solidFill>
              </a:rPr>
              <a:t>\ </a:t>
            </a:r>
            <a:r>
              <a:rPr lang="en-US" altLang="zh-TW" sz="1600" b="1">
                <a:solidFill>
                  <a:srgbClr val="1C1C1C"/>
                </a:solidFill>
              </a:rPr>
              <a:t>!</a:t>
            </a:r>
            <a:endParaRPr lang="zh-TW" altLang="en-US" sz="1200"/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範例五</a:t>
            </a:r>
            <a:r>
              <a:rPr lang="en-US" altLang="zh-TW" smtClean="0"/>
              <a:t> (2)</a:t>
            </a:r>
          </a:p>
        </p:txBody>
      </p:sp>
      <p:sp>
        <p:nvSpPr>
          <p:cNvPr id="88068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495800" cy="5516562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>
                <a:solidFill>
                  <a:srgbClr val="800000"/>
                </a:solidFill>
              </a:rPr>
              <a:t>public class WordCountV2</a:t>
            </a:r>
            <a:r>
              <a:rPr lang="en-US" altLang="zh-TW" sz="1200" smtClean="0"/>
              <a:t> extends Configured implements Tool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public static class Map extends MapReduceBase implements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</a:t>
            </a:r>
            <a:r>
              <a:rPr lang="en-US" altLang="zh-TW" sz="1200" smtClean="0">
                <a:solidFill>
                  <a:srgbClr val="800000"/>
                </a:solidFill>
              </a:rPr>
              <a:t>Mapper&lt;LongWritable, Text, Text, IntWritable&gt;</a:t>
            </a:r>
            <a:r>
              <a:rPr lang="en-US" altLang="zh-TW" sz="1200" smtClean="0"/>
              <a:t>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static enum Counters {       INPUT_WORDS 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private final static IntWritable one = new IntWritable(1);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private Text word = new Text();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private boolean caseSensitive = true;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private Set&lt;String&gt; patternsToSkip = new HashSet&lt;String&gt;();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private long numRecords = 0;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private String inputFile;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public void configure(JobConf job)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caseSensitive = job.getBoolean("wordcount.case.sensitive", true);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inputFile = job.get("map.input.file");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if (job.getBoolean("wordcount.skip.patterns", false))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Path[] patternsFiles = new Path[0];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try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  patternsFiles = DistributedCache.getLocalCacheFiles(job);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} catch (IOException ioe)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  System.err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      .println("Caught exception while getting cached files: 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          + StringUtils.stringifyException(ioe));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for (Path patternsFile : patternsFiles)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  parseSkipFile(patternsFile);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}}}</a:t>
            </a:r>
          </a:p>
        </p:txBody>
      </p:sp>
      <p:sp>
        <p:nvSpPr>
          <p:cNvPr id="8806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6DE830-DB21-40D4-A638-D54F4B8A19FC}" type="slidenum">
              <a:rPr lang="zh-TW" altLang="en-US" smtClean="0"/>
              <a:pPr/>
              <a:t>123</a:t>
            </a:fld>
            <a:endParaRPr lang="en-US" altLang="zh-TW" smtClean="0"/>
          </a:p>
        </p:txBody>
      </p:sp>
      <p:sp>
        <p:nvSpPr>
          <p:cNvPr id="88069" name="Rectangle 4"/>
          <p:cNvSpPr>
            <a:spLocks noChangeArrowheads="1"/>
          </p:cNvSpPr>
          <p:nvPr/>
        </p:nvSpPr>
        <p:spPr bwMode="auto">
          <a:xfrm>
            <a:off x="4648200" y="1341438"/>
            <a:ext cx="4495800" cy="55165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private void parseSkipFile(Path patternsFile)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try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BufferedReader fis = new BufferedReader(new FileReader(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    patternsFile.toString()));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String pattern = null;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while ((pattern = fis.readLine()) != null)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  patternsToSkip.add(pattern);        }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} catch (IOException ioe)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System.err.println("Caught exception while parsing the cached file '"+ patternsFile + "' : " + tringUtils.stringifyException(ioe));    }}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public void map(LongWritable key, Text value,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OutputCollector&lt;Text, IntWritable&gt; output, Reporter reporter)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throws IOException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String line = (caseSensitive) ? value.toString() : value.toString()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  .toLowerCase();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for (String pattern : patternsToSkip) 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line = line.replaceAll(pattern, "");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StringTokenizer tokenizer = new StringTokenizer(line);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while (tokenizer.hasMoreTokens())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word.set(tokenizer.nextToken());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output.collect(word, one);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reporter.incrCounter(Counters.INPUT_WORDS, 1); }</a:t>
            </a: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範例五</a:t>
            </a:r>
            <a:r>
              <a:rPr lang="en-US" altLang="zh-TW" smtClean="0"/>
              <a:t> (3)</a:t>
            </a:r>
          </a:p>
        </p:txBody>
      </p:sp>
      <p:sp>
        <p:nvSpPr>
          <p:cNvPr id="8909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495800" cy="5516562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if ((++numRecords % 100) == 0)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reporter.setStatus("Finished processing " + numRecords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    + " records " + "from the input file: " + inputFile);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}  }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</a:t>
            </a:r>
            <a:r>
              <a:rPr lang="en-US" altLang="zh-TW" sz="1200" smtClean="0">
                <a:solidFill>
                  <a:srgbClr val="800000"/>
                </a:solidFill>
              </a:rPr>
              <a:t>public static class Reduce</a:t>
            </a:r>
            <a:r>
              <a:rPr lang="en-US" altLang="zh-TW" sz="1200" smtClean="0"/>
              <a:t> extends MapReduceBase implements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Reducer&lt;Text, IntWritable, Text, IntWritable&gt;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public void reduce(Text key, Iterator&lt;IntWritable&gt; values,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OutputCollector&lt;Text, IntWritable&gt; output, Reporter reporter)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throws IOException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int sum = 0;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while (values.hasNext())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sum += values.next().get();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output.collect(key, new IntWritable(sum));     }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public int run(String[] args) throws 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JobConf conf = new JobConf(getConf(), WordCount.class);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conf.setJobName("wordcount");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String[] otherArgs = new GenericOptionsParser(conf, args)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  .getRemainingArgs();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if (otherArgs.length &lt; 2)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System.out.println("WordCountV2 [-Dwordcount.case.sensitive=&lt;false|true&gt;] \\ 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System.out.println("            &lt;inDir&gt; &lt;outDir&gt; [-skip Pattern_file]");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  return 0; 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conf.setOutputKeyClass(Text.class);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200" smtClean="0"/>
              <a:t>    conf.setOutputValueClass(IntWritable.class);</a:t>
            </a:r>
          </a:p>
        </p:txBody>
      </p:sp>
      <p:sp>
        <p:nvSpPr>
          <p:cNvPr id="8909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D65529-AA22-4AFE-AC4A-BDD0BEC6F6F6}" type="slidenum">
              <a:rPr lang="zh-TW" altLang="en-US" smtClean="0"/>
              <a:pPr/>
              <a:t>124</a:t>
            </a:fld>
            <a:endParaRPr lang="en-US" altLang="zh-TW" smtClean="0"/>
          </a:p>
        </p:txBody>
      </p:sp>
      <p:sp>
        <p:nvSpPr>
          <p:cNvPr id="89093" name="Rectangle 4"/>
          <p:cNvSpPr>
            <a:spLocks noChangeArrowheads="1"/>
          </p:cNvSpPr>
          <p:nvPr/>
        </p:nvSpPr>
        <p:spPr bwMode="auto">
          <a:xfrm>
            <a:off x="4648200" y="1341438"/>
            <a:ext cx="4495800" cy="55165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conf.setMapperClass(Map.class);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conf.setCombinerClass(Reduce.class);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conf.setReducerClass(Reduce.class);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conf.setInputFormat(TextInputFormat.class);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conf.setOutputFormat(TextOutputFormat.class);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List&lt;String&gt; other_args = new ArrayList&lt;String&gt;();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for (int i = 0; i &lt; args.length; ++i)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if ("-skip".equals(args[i]))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DistributedCache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    .addCacheFile(new Path(args[++i]).toUri(), conf);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  conf.setBoolean("wordcount.skip.patterns", true);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  } else {other_args.add(args[i]); }    }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FileInputFormat.setInputPaths(conf, new Path(other_args.get(0)));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FileOutputFormat.setOutputPath(conf, new Path(other_args.get(1)));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CheckAndDelete.checkAndDelete(other_args.get(1), conf);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JobClient.runJob(conf);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return 0;  }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public static void main(String[] args) throws Exception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int res = ToolRunner.run(new Configuration(), new WordCountV2(), args);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  System.exit(res);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200">
                <a:solidFill>
                  <a:srgbClr val="1C1C1C"/>
                </a:solidFill>
                <a:ea typeface="標楷體" pitchFamily="65" charset="-120"/>
              </a:rPr>
              <a:t>  }}</a:t>
            </a: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範例六</a:t>
            </a:r>
            <a:r>
              <a:rPr lang="en-US" altLang="zh-TW" smtClean="0"/>
              <a:t> (1) WordIndex</a:t>
            </a:r>
            <a:endParaRPr lang="zh-TW" altLang="en-US" smtClean="0"/>
          </a:p>
        </p:txBody>
      </p:sp>
      <p:sp>
        <p:nvSpPr>
          <p:cNvPr id="90116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351838" cy="568801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說明：</a:t>
            </a:r>
            <a:r>
              <a:rPr lang="zh-TW" altLang="en-US" sz="2000" smtClean="0"/>
              <a:t>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將每個字出於哪個檔案，那一行印出來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20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測試方法：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將此程式運作在</a:t>
            </a:r>
            <a:r>
              <a:rPr lang="en-US" altLang="zh-TW" sz="2000" smtClean="0"/>
              <a:t>hadoop 0.20 </a:t>
            </a:r>
            <a:r>
              <a:rPr lang="zh-TW" altLang="en-US" sz="2000" smtClean="0"/>
              <a:t>平台上，執行：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hadoop  jar  WI.jar  WordIndex  &lt;input&gt;  &lt;output&gt;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0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1800" b="1" smtClean="0">
                <a:solidFill>
                  <a:schemeClr val="tx2"/>
                </a:solidFill>
              </a:rPr>
              <a:t>注意：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1.  </a:t>
            </a:r>
            <a:r>
              <a:rPr lang="zh-TW" altLang="en-US" sz="2000" smtClean="0"/>
              <a:t>在</a:t>
            </a:r>
            <a:r>
              <a:rPr lang="en-US" altLang="zh-TW" sz="2000" smtClean="0"/>
              <a:t>hdfs </a:t>
            </a:r>
            <a:r>
              <a:rPr lang="zh-TW" altLang="en-US" sz="2000" smtClean="0"/>
              <a:t>上來源檔案的路徑為 你所指定的 </a:t>
            </a:r>
            <a:r>
              <a:rPr lang="en-US" altLang="zh-TW" sz="2000" smtClean="0"/>
              <a:t>&lt;input&gt;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000" smtClean="0"/>
              <a:t>請注意必須先放資料到此</a:t>
            </a:r>
            <a:r>
              <a:rPr lang="en-US" altLang="zh-TW" sz="2000" smtClean="0"/>
              <a:t>hdfs</a:t>
            </a:r>
            <a:r>
              <a:rPr lang="zh-TW" altLang="en-US" sz="2000" smtClean="0"/>
              <a:t>上的資料夾內，且此資料夾內只能放檔案，不可再放資料夾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smtClean="0"/>
              <a:t>2.  </a:t>
            </a:r>
            <a:r>
              <a:rPr lang="zh-TW" altLang="en-US" sz="2000" smtClean="0"/>
              <a:t>運算完後，程式將執行結果放在</a:t>
            </a:r>
            <a:r>
              <a:rPr lang="en-US" altLang="zh-TW" sz="2000" smtClean="0"/>
              <a:t>hdfs </a:t>
            </a:r>
            <a:r>
              <a:rPr lang="zh-TW" altLang="en-US" sz="2000" smtClean="0"/>
              <a:t>的輸出路徑為 你所指定的 </a:t>
            </a:r>
            <a:r>
              <a:rPr lang="en-US" altLang="zh-TW" sz="2000" smtClean="0"/>
              <a:t>&lt;output&gt;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2800" smtClean="0"/>
          </a:p>
        </p:txBody>
      </p:sp>
      <p:sp>
        <p:nvSpPr>
          <p:cNvPr id="9011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710140-4100-4A7A-8CAC-62454E18974D}" type="slidenum">
              <a:rPr lang="zh-TW" altLang="en-US" smtClean="0"/>
              <a:pPr/>
              <a:t>125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範例六</a:t>
            </a:r>
            <a:r>
              <a:rPr lang="en-US" altLang="zh-TW" smtClean="0"/>
              <a:t> (2)</a:t>
            </a:r>
          </a:p>
        </p:txBody>
      </p:sp>
      <p:sp>
        <p:nvSpPr>
          <p:cNvPr id="9114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052513"/>
            <a:ext cx="4495800" cy="5805487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>
                <a:solidFill>
                  <a:srgbClr val="800000"/>
                </a:solidFill>
              </a:rPr>
              <a:t>public class WordIndex</a:t>
            </a:r>
            <a:r>
              <a:rPr lang="en-US" altLang="zh-TW" sz="1600" smtClean="0"/>
              <a:t>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</a:t>
            </a:r>
            <a:r>
              <a:rPr lang="en-US" altLang="zh-TW" sz="1600" smtClean="0">
                <a:solidFill>
                  <a:srgbClr val="800000"/>
                </a:solidFill>
              </a:rPr>
              <a:t>public static class wordindexM</a:t>
            </a:r>
            <a:r>
              <a:rPr lang="en-US" altLang="zh-TW" sz="1600" smtClean="0"/>
              <a:t> extends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Mapper&lt;LongWritable, Text, Text, Text&gt;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public void map(LongWritable key, Text value, Context context)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throws IOException, InterruptedException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160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FileSplit fileSplit = (FileSplit) context.getInputSplit();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Text map_key = new Text();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Text map_value = new Text();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String line = value.toString();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StringTokenizer st = new StringTokenizer(line.toLowerCase());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while (st.hasMoreTokens())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String word = st.nextToken();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map_key.set(word);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map_value.set(fileSplit.getPath().getName() + ":" + line);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  context.write(map_key, map_value);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600" smtClean="0"/>
              <a:t>      }    }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1600" smtClean="0"/>
          </a:p>
        </p:txBody>
      </p:sp>
      <p:sp>
        <p:nvSpPr>
          <p:cNvPr id="9113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DBEA7E-FD63-4C29-B77A-AA05ECC38FD8}" type="slidenum">
              <a:rPr lang="zh-TW" altLang="en-US" smtClean="0"/>
              <a:pPr/>
              <a:t>126</a:t>
            </a:fld>
            <a:endParaRPr lang="en-US" altLang="zh-TW" smtClean="0"/>
          </a:p>
        </p:txBody>
      </p:sp>
      <p:sp>
        <p:nvSpPr>
          <p:cNvPr id="91141" name="Rectangle 4"/>
          <p:cNvSpPr>
            <a:spLocks noChangeArrowheads="1"/>
          </p:cNvSpPr>
          <p:nvPr/>
        </p:nvSpPr>
        <p:spPr bwMode="auto">
          <a:xfrm>
            <a:off x="4648200" y="1052513"/>
            <a:ext cx="4495800" cy="580548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altLang="zh-TW" sz="800">
              <a:solidFill>
                <a:srgbClr val="1C1C1C"/>
              </a:solidFill>
              <a:ea typeface="標楷體" pitchFamily="65" charset="-120"/>
            </a:endParaRP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800">
                <a:solidFill>
                  <a:srgbClr val="1C1C1C"/>
                </a:solidFill>
                <a:ea typeface="標楷體" pitchFamily="65" charset="-120"/>
              </a:rPr>
              <a:t>    </a:t>
            </a: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</a:t>
            </a:r>
            <a:r>
              <a:rPr lang="en-US" altLang="zh-TW" sz="1600">
                <a:solidFill>
                  <a:srgbClr val="800000"/>
                </a:solidFill>
                <a:ea typeface="標楷體" pitchFamily="65" charset="-120"/>
              </a:rPr>
              <a:t>static public class wordindexR</a:t>
            </a: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extends Reducer&lt;Text, Text, Text, Text&gt;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public void reduce(Text key, Iterable&lt;Text&gt; values,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  OutputCollector&lt;Text, Text&gt; output, Reporter reporter)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  throws IOException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String v = "";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StringBuilder ret = new StringBuilder("\n");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for (Text val : values)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  v += val.toString().trim();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  if (v.length() &gt; 0)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    ret.append(v + "\n");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}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  output.collect((Text) key, new Text(ret.toString()));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600">
                <a:solidFill>
                  <a:srgbClr val="1C1C1C"/>
                </a:solidFill>
                <a:ea typeface="標楷體" pitchFamily="65" charset="-120"/>
              </a:rPr>
              <a:t>    }  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altLang="zh-TW" sz="800">
              <a:solidFill>
                <a:srgbClr val="1C1C1C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範例六</a:t>
            </a:r>
            <a:r>
              <a:rPr lang="en-US" altLang="zh-TW" smtClean="0"/>
              <a:t> (2)</a:t>
            </a:r>
          </a:p>
        </p:txBody>
      </p:sp>
      <p:sp>
        <p:nvSpPr>
          <p:cNvPr id="9216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495800" cy="5516562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public static void main(String[] args) throws IOException,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InterruptedException, ClassNotFoundException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Configuration conf = new Configuration();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String[] otherArgs = new GenericOptionsParser(conf, args)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  .getRemainingArgs();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if (otherArgs.length &lt; 2)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System.out.println("hadoop jar WordIndex.jar &lt;inDir&gt; &lt;outDir&gt;");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  return;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}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Job job = new Job(conf, "word index");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job.setJobName("word inverted index");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job.setJarByClass(WordIndex.class);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job.setMapOutputKeyClass(Text.class);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800" smtClean="0"/>
              <a:t>    job.setMapOutputValueClass(Text.class);</a:t>
            </a:r>
          </a:p>
        </p:txBody>
      </p:sp>
      <p:sp>
        <p:nvSpPr>
          <p:cNvPr id="9216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7AB5E91-56F7-40A0-9840-73B8F0F7E947}" type="slidenum">
              <a:rPr lang="zh-TW" altLang="en-US" smtClean="0"/>
              <a:pPr/>
              <a:t>127</a:t>
            </a:fld>
            <a:endParaRPr lang="en-US" altLang="zh-TW" smtClean="0"/>
          </a:p>
        </p:txBody>
      </p:sp>
      <p:sp>
        <p:nvSpPr>
          <p:cNvPr id="92165" name="Rectangle 4"/>
          <p:cNvSpPr>
            <a:spLocks noChangeArrowheads="1"/>
          </p:cNvSpPr>
          <p:nvPr/>
        </p:nvSpPr>
        <p:spPr bwMode="auto">
          <a:xfrm>
            <a:off x="4648200" y="1341438"/>
            <a:ext cx="4495800" cy="55165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job.setOutputKeyClass(Text.class);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job.setOutputValueClass(Text.class);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job.setMapperClass(wordindexM.class);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job.setReducerClass(wordindexR.class);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job.setCombinerClass(wordindexR.class);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FileInputFormat.setInputPaths(job, args[0]);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CheckAndDelete.checkAndDelete(args[1], conf);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FileOutputFormat.setOutputPath(job, new Path(args[1]));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long start = System.nanoTime();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job.waitForCompletion(true);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long time = System.nanoTime() - start;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  System.err.println(time * (1E-9) + " secs.");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800">
                <a:solidFill>
                  <a:srgbClr val="1C1C1C"/>
                </a:solidFill>
                <a:ea typeface="標楷體" pitchFamily="65" charset="-120"/>
              </a:rPr>
              <a:t>  }}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altLang="zh-TW" sz="1800">
              <a:solidFill>
                <a:srgbClr val="1C1C1C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範例七</a:t>
            </a:r>
            <a:r>
              <a:rPr lang="en-US" altLang="zh-TW" dirty="0" smtClean="0"/>
              <a:t> (1) </a:t>
            </a:r>
            <a:r>
              <a:rPr lang="en-US" altLang="zh-TW" dirty="0" err="1" smtClean="0"/>
              <a:t>YourMenu</a:t>
            </a:r>
            <a:endParaRPr lang="zh-TW" altLang="en-US" dirty="0" smtClean="0"/>
          </a:p>
        </p:txBody>
      </p:sp>
      <p:sp>
        <p:nvSpPr>
          <p:cNvPr id="93188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981075"/>
            <a:ext cx="8351838" cy="5688013"/>
          </a:xfrm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400" b="1" dirty="0" smtClean="0">
                <a:solidFill>
                  <a:schemeClr val="tx2"/>
                </a:solidFill>
              </a:rPr>
              <a:t>說明： 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dirty="0" smtClean="0"/>
              <a:t>  </a:t>
            </a:r>
            <a:r>
              <a:rPr lang="zh-TW" altLang="en-US" sz="2400" dirty="0" smtClean="0"/>
              <a:t>將之前的功能整合起來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400" dirty="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400" b="1" dirty="0" smtClean="0">
                <a:solidFill>
                  <a:schemeClr val="tx2"/>
                </a:solidFill>
              </a:rPr>
              <a:t>測試方法：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dirty="0" smtClean="0"/>
              <a:t>  </a:t>
            </a:r>
            <a:r>
              <a:rPr lang="zh-TW" altLang="en-US" sz="2400" dirty="0" smtClean="0"/>
              <a:t>將此程式運作在</a:t>
            </a:r>
            <a:r>
              <a:rPr lang="en-US" altLang="zh-TW" sz="2400" dirty="0" err="1" smtClean="0"/>
              <a:t>hadoop</a:t>
            </a:r>
            <a:r>
              <a:rPr lang="en-US" altLang="zh-TW" sz="2400" dirty="0" smtClean="0"/>
              <a:t> 0.20 </a:t>
            </a:r>
            <a:r>
              <a:rPr lang="zh-TW" altLang="en-US" sz="2400" dirty="0" smtClean="0"/>
              <a:t>平台上，執行：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dirty="0" smtClean="0"/>
              <a:t>  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dirty="0" smtClean="0"/>
              <a:t>  </a:t>
            </a:r>
            <a:r>
              <a:rPr lang="en-US" altLang="zh-TW" sz="2400" dirty="0" err="1" smtClean="0">
                <a:solidFill>
                  <a:srgbClr val="663300"/>
                </a:solidFill>
              </a:rPr>
              <a:t>hadoop</a:t>
            </a:r>
            <a:r>
              <a:rPr lang="en-US" altLang="zh-TW" sz="2400" dirty="0" smtClean="0">
                <a:solidFill>
                  <a:srgbClr val="663300"/>
                </a:solidFill>
              </a:rPr>
              <a:t> jar </a:t>
            </a:r>
            <a:r>
              <a:rPr lang="en-US" altLang="zh-TW" sz="2400" dirty="0" smtClean="0">
                <a:solidFill>
                  <a:srgbClr val="663300"/>
                </a:solidFill>
              </a:rPr>
              <a:t>Your</a:t>
            </a:r>
            <a:r>
              <a:rPr lang="en-US" altLang="zh-TW" sz="2400" dirty="0" smtClean="0">
                <a:solidFill>
                  <a:srgbClr val="663300"/>
                </a:solidFill>
              </a:rPr>
              <a:t>Menu.jar </a:t>
            </a:r>
            <a:r>
              <a:rPr lang="en-US" altLang="zh-TW" sz="2400" dirty="0" smtClean="0">
                <a:solidFill>
                  <a:srgbClr val="663300"/>
                </a:solidFill>
              </a:rPr>
              <a:t>&lt;</a:t>
            </a:r>
            <a:r>
              <a:rPr lang="zh-TW" altLang="en-US" sz="2400" dirty="0" smtClean="0">
                <a:solidFill>
                  <a:srgbClr val="663300"/>
                </a:solidFill>
              </a:rPr>
              <a:t>功能</a:t>
            </a:r>
            <a:r>
              <a:rPr lang="en-US" altLang="zh-TW" sz="2400" dirty="0" smtClean="0">
                <a:solidFill>
                  <a:srgbClr val="663300"/>
                </a:solidFill>
              </a:rPr>
              <a:t>&gt;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400" dirty="0" smtClean="0"/>
              <a:t>  ---------------------------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en-US" altLang="zh-TW" sz="2400" dirty="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zh-TW" altLang="en-US" sz="2400" b="1" dirty="0" smtClean="0">
                <a:solidFill>
                  <a:schemeClr val="tx2"/>
                </a:solidFill>
              </a:rPr>
              <a:t>注意：</a:t>
            </a:r>
          </a:p>
          <a:p>
            <a:pPr marL="342900" indent="-342900">
              <a:lnSpc>
                <a:spcPct val="90000"/>
              </a:lnSpc>
              <a:buFontTx/>
              <a:buAutoNum type="arabicPeriod"/>
            </a:pPr>
            <a:r>
              <a:rPr lang="zh-TW" altLang="en-US" sz="2400" dirty="0" smtClean="0"/>
              <a:t>此程式需與之前的所有範例一起打包成一個</a:t>
            </a:r>
            <a:r>
              <a:rPr lang="en-US" altLang="zh-TW" sz="2400" dirty="0" smtClean="0"/>
              <a:t>jar</a:t>
            </a:r>
            <a:r>
              <a:rPr lang="zh-TW" altLang="en-US" sz="2400" dirty="0" smtClean="0"/>
              <a:t>檔</a:t>
            </a:r>
          </a:p>
          <a:p>
            <a:pPr marL="342900" indent="-342900">
              <a:lnSpc>
                <a:spcPct val="90000"/>
              </a:lnSpc>
              <a:buFontTx/>
              <a:buNone/>
            </a:pPr>
            <a:endParaRPr lang="zh-TW" altLang="en-US" sz="2400" dirty="0" smtClean="0"/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endParaRPr lang="zh-TW" altLang="en-US" sz="2400" dirty="0" smtClean="0"/>
          </a:p>
        </p:txBody>
      </p:sp>
      <p:sp>
        <p:nvSpPr>
          <p:cNvPr id="9318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34FDC9-FB10-41AE-AEFF-0C4B79D6CE76}" type="slidenum">
              <a:rPr lang="zh-TW" altLang="en-US" smtClean="0"/>
              <a:pPr/>
              <a:t>128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範例七 </a:t>
            </a:r>
            <a:r>
              <a:rPr lang="en-US" altLang="zh-TW" smtClean="0"/>
              <a:t>(2)</a:t>
            </a:r>
          </a:p>
        </p:txBody>
      </p:sp>
      <p:sp>
        <p:nvSpPr>
          <p:cNvPr id="9421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341438"/>
            <a:ext cx="4932363" cy="5516562"/>
          </a:xfrm>
          <a:solidFill>
            <a:schemeClr val="bg1"/>
          </a:solidFill>
          <a:ln cap="flat">
            <a:solidFill>
              <a:srgbClr val="000000"/>
            </a:solidFill>
            <a:prstDash val="dash"/>
          </a:ln>
        </p:spPr>
        <p:txBody>
          <a:bodyPr/>
          <a:lstStyle/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>
                <a:solidFill>
                  <a:srgbClr val="663300"/>
                </a:solidFill>
              </a:rPr>
              <a:t>public class </a:t>
            </a:r>
            <a:r>
              <a:rPr lang="en-US" altLang="zh-TW" sz="1400" dirty="0" err="1" smtClean="0">
                <a:solidFill>
                  <a:srgbClr val="663300"/>
                </a:solidFill>
              </a:rPr>
              <a:t>Your</a:t>
            </a:r>
            <a:r>
              <a:rPr lang="en-US" altLang="zh-TW" sz="1400" dirty="0" err="1" smtClean="0">
                <a:solidFill>
                  <a:srgbClr val="663300"/>
                </a:solidFill>
              </a:rPr>
              <a:t>Menu</a:t>
            </a:r>
            <a:r>
              <a:rPr lang="en-US" altLang="zh-TW" sz="1400" dirty="0" smtClean="0">
                <a:solidFill>
                  <a:srgbClr val="663300"/>
                </a:solidFill>
              </a:rPr>
              <a:t> </a:t>
            </a:r>
            <a:r>
              <a:rPr lang="en-US" altLang="zh-TW" sz="1400" dirty="0" smtClean="0">
                <a:solidFill>
                  <a:srgbClr val="663300"/>
                </a:solidFill>
              </a:rPr>
              <a:t>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public static void main(String </a:t>
            </a:r>
            <a:r>
              <a:rPr lang="en-US" altLang="zh-TW" sz="1400" dirty="0" err="1" smtClean="0"/>
              <a:t>argv</a:t>
            </a:r>
            <a:r>
              <a:rPr lang="en-US" altLang="zh-TW" sz="1400" dirty="0" smtClean="0"/>
              <a:t>[])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</a:t>
            </a:r>
            <a:r>
              <a:rPr lang="en-US" altLang="zh-TW" sz="1400" dirty="0" err="1" smtClean="0"/>
              <a:t>int</a:t>
            </a:r>
            <a:r>
              <a:rPr lang="en-US" altLang="zh-TW" sz="1400" dirty="0" smtClean="0"/>
              <a:t> </a:t>
            </a:r>
            <a:r>
              <a:rPr lang="en-US" altLang="zh-TW" sz="1400" dirty="0" err="1" smtClean="0"/>
              <a:t>exitCode</a:t>
            </a:r>
            <a:r>
              <a:rPr lang="en-US" altLang="zh-TW" sz="1400" dirty="0" smtClean="0"/>
              <a:t> = -1;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</a:t>
            </a:r>
            <a:r>
              <a:rPr lang="en-US" altLang="zh-TW" sz="1400" dirty="0" err="1" smtClean="0"/>
              <a:t>ProgramDriver</a:t>
            </a:r>
            <a:r>
              <a:rPr lang="en-US" altLang="zh-TW" sz="1400" dirty="0" smtClean="0"/>
              <a:t> </a:t>
            </a:r>
            <a:r>
              <a:rPr lang="en-US" altLang="zh-TW" sz="1400" dirty="0" err="1" smtClean="0"/>
              <a:t>pgd</a:t>
            </a:r>
            <a:r>
              <a:rPr lang="en-US" altLang="zh-TW" sz="1400" dirty="0" smtClean="0"/>
              <a:t> = new </a:t>
            </a:r>
            <a:r>
              <a:rPr lang="en-US" altLang="zh-TW" sz="1400" dirty="0" err="1" smtClean="0"/>
              <a:t>ProgramDriver</a:t>
            </a:r>
            <a:r>
              <a:rPr lang="en-US" altLang="zh-TW" sz="1400" dirty="0" smtClean="0"/>
              <a:t>();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if (</a:t>
            </a:r>
            <a:r>
              <a:rPr lang="en-US" altLang="zh-TW" sz="1400" dirty="0" err="1" smtClean="0"/>
              <a:t>argv.length</a:t>
            </a:r>
            <a:r>
              <a:rPr lang="en-US" altLang="zh-TW" sz="1400" dirty="0" smtClean="0"/>
              <a:t> &lt; 1) {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</a:t>
            </a:r>
            <a:r>
              <a:rPr lang="en-US" altLang="zh-TW" sz="1400" dirty="0" err="1" smtClean="0"/>
              <a:t>System.out.print</a:t>
            </a:r>
            <a:r>
              <a:rPr lang="en-US" altLang="zh-TW" sz="1400" dirty="0" smtClean="0"/>
              <a:t>("******************************************\n"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</a:t>
            </a:r>
            <a:r>
              <a:rPr lang="zh-TW" altLang="en-US" sz="1400" dirty="0" smtClean="0"/>
              <a:t>歡迎使用 </a:t>
            </a:r>
            <a:r>
              <a:rPr lang="en-US" altLang="zh-TW" sz="1400" dirty="0" smtClean="0"/>
              <a:t>NCHC</a:t>
            </a:r>
            <a:r>
              <a:rPr lang="en-US" altLang="zh-TW" sz="1400" dirty="0" smtClean="0"/>
              <a:t> </a:t>
            </a:r>
            <a:r>
              <a:rPr lang="zh-TW" altLang="en-US" sz="1400" dirty="0" smtClean="0"/>
              <a:t>的運算功能 </a:t>
            </a:r>
            <a:r>
              <a:rPr lang="en-US" altLang="zh-TW" sz="1400" dirty="0" smtClean="0"/>
              <a:t>\n" + "</a:t>
            </a:r>
            <a:r>
              <a:rPr lang="zh-TW" altLang="en-US" sz="1400" dirty="0" smtClean="0"/>
              <a:t>指令： 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  Hadoop jar </a:t>
            </a:r>
            <a:r>
              <a:rPr lang="en-US" altLang="zh-TW" sz="1400" dirty="0" smtClean="0"/>
              <a:t>NCHC</a:t>
            </a:r>
            <a:r>
              <a:rPr lang="en-US" altLang="zh-TW" sz="1400" dirty="0" smtClean="0"/>
              <a:t>-example-</a:t>
            </a:r>
            <a:r>
              <a:rPr lang="en-US" altLang="zh-TW" sz="1400" dirty="0" smtClean="0"/>
              <a:t>*.jar &lt;</a:t>
            </a:r>
            <a:r>
              <a:rPr lang="zh-TW" altLang="en-US" sz="1400" dirty="0" smtClean="0"/>
              <a:t>功能</a:t>
            </a:r>
            <a:r>
              <a:rPr lang="en-US" altLang="zh-TW" sz="1400" dirty="0" smtClean="0"/>
              <a:t>&gt; \n" + "</a:t>
            </a:r>
            <a:r>
              <a:rPr lang="zh-TW" altLang="en-US" sz="1400" dirty="0" smtClean="0"/>
              <a:t>功能：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  </a:t>
            </a:r>
            <a:r>
              <a:rPr lang="en-US" altLang="zh-TW" sz="1400" dirty="0" err="1" smtClean="0"/>
              <a:t>HelloHadoop</a:t>
            </a:r>
            <a:r>
              <a:rPr lang="en-US" altLang="zh-TW" sz="1400" dirty="0" smtClean="0"/>
              <a:t>:  </a:t>
            </a:r>
            <a:r>
              <a:rPr lang="zh-TW" altLang="en-US" sz="1400" dirty="0" smtClean="0"/>
              <a:t>秀出</a:t>
            </a:r>
            <a:r>
              <a:rPr lang="en-US" altLang="zh-TW" sz="1400" dirty="0" smtClean="0"/>
              <a:t>Hadoop</a:t>
            </a:r>
            <a:r>
              <a:rPr lang="zh-TW" altLang="en-US" sz="1400" dirty="0" smtClean="0"/>
              <a:t>的</a:t>
            </a:r>
            <a:r>
              <a:rPr lang="en-US" altLang="zh-TW" sz="1400" dirty="0" smtClean="0"/>
              <a:t>&lt;</a:t>
            </a:r>
            <a:r>
              <a:rPr lang="en-US" altLang="zh-TW" sz="1400" dirty="0" err="1" smtClean="0"/>
              <a:t>Key,Value</a:t>
            </a:r>
            <a:r>
              <a:rPr lang="en-US" altLang="zh-TW" sz="1400" dirty="0" smtClean="0"/>
              <a:t>&gt;</a:t>
            </a:r>
            <a:r>
              <a:rPr lang="zh-TW" altLang="en-US" sz="1400" dirty="0" smtClean="0"/>
              <a:t>為何 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  HelloHadoopV2:  </a:t>
            </a:r>
            <a:r>
              <a:rPr lang="zh-TW" altLang="en-US" sz="1400" dirty="0" smtClean="0"/>
              <a:t>秀出</a:t>
            </a:r>
            <a:r>
              <a:rPr lang="en-US" altLang="zh-TW" sz="1400" dirty="0" smtClean="0"/>
              <a:t>Hadoop</a:t>
            </a:r>
            <a:r>
              <a:rPr lang="zh-TW" altLang="en-US" sz="1400" dirty="0" smtClean="0"/>
              <a:t>的</a:t>
            </a:r>
            <a:r>
              <a:rPr lang="en-US" altLang="zh-TW" sz="1400" dirty="0" smtClean="0"/>
              <a:t>&lt;</a:t>
            </a:r>
            <a:r>
              <a:rPr lang="en-US" altLang="zh-TW" sz="1400" dirty="0" err="1" smtClean="0"/>
              <a:t>Key,Value</a:t>
            </a:r>
            <a:r>
              <a:rPr lang="en-US" altLang="zh-TW" sz="1400" dirty="0" smtClean="0"/>
              <a:t>&gt; </a:t>
            </a:r>
            <a:r>
              <a:rPr lang="zh-TW" altLang="en-US" sz="1400" dirty="0" smtClean="0"/>
              <a:t>進階版 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  HelloHadoopV3:  </a:t>
            </a:r>
            <a:r>
              <a:rPr lang="zh-TW" altLang="en-US" sz="1400" dirty="0" smtClean="0"/>
              <a:t>秀出</a:t>
            </a:r>
            <a:r>
              <a:rPr lang="en-US" altLang="zh-TW" sz="1400" dirty="0" smtClean="0"/>
              <a:t>Hadoop</a:t>
            </a:r>
            <a:r>
              <a:rPr lang="zh-TW" altLang="en-US" sz="1400" dirty="0" smtClean="0"/>
              <a:t>的</a:t>
            </a:r>
            <a:r>
              <a:rPr lang="en-US" altLang="zh-TW" sz="1400" dirty="0" smtClean="0"/>
              <a:t>&lt;</a:t>
            </a:r>
            <a:r>
              <a:rPr lang="en-US" altLang="zh-TW" sz="1400" dirty="0" err="1" smtClean="0"/>
              <a:t>Key,Value</a:t>
            </a:r>
            <a:r>
              <a:rPr lang="en-US" altLang="zh-TW" sz="1400" dirty="0" smtClean="0"/>
              <a:t>&gt; </a:t>
            </a:r>
            <a:r>
              <a:rPr lang="zh-TW" altLang="en-US" sz="1400" dirty="0" smtClean="0"/>
              <a:t>進化版 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  </a:t>
            </a:r>
            <a:r>
              <a:rPr lang="en-US" altLang="zh-TW" sz="1400" dirty="0" err="1" smtClean="0"/>
              <a:t>WordCount</a:t>
            </a:r>
            <a:r>
              <a:rPr lang="en-US" altLang="zh-TW" sz="1400" dirty="0" smtClean="0"/>
              <a:t>:  </a:t>
            </a:r>
            <a:r>
              <a:rPr lang="zh-TW" altLang="en-US" sz="1400" dirty="0" smtClean="0"/>
              <a:t>計算輸入資料夾內分別在每個檔案的字數統計 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  WordCountV2:  </a:t>
            </a:r>
            <a:r>
              <a:rPr lang="en-US" altLang="zh-TW" sz="1400" dirty="0" err="1" smtClean="0"/>
              <a:t>WordCount</a:t>
            </a:r>
            <a:r>
              <a:rPr lang="en-US" altLang="zh-TW" sz="1400" dirty="0" smtClean="0"/>
              <a:t> </a:t>
            </a:r>
            <a:r>
              <a:rPr lang="zh-TW" altLang="en-US" sz="1400" dirty="0" smtClean="0"/>
              <a:t>進階版 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  </a:t>
            </a:r>
            <a:r>
              <a:rPr lang="en-US" altLang="zh-TW" sz="1400" dirty="0" err="1" smtClean="0"/>
              <a:t>WordIndex</a:t>
            </a:r>
            <a:r>
              <a:rPr lang="en-US" altLang="zh-TW" sz="1400" dirty="0" smtClean="0"/>
              <a:t>:  </a:t>
            </a:r>
            <a:r>
              <a:rPr lang="zh-TW" altLang="en-US" sz="1400" dirty="0" smtClean="0"/>
              <a:t>索引每個字與其所有出現的所在列 </a:t>
            </a:r>
            <a:r>
              <a:rPr lang="en-US" altLang="zh-TW" sz="1400" dirty="0" smtClean="0"/>
              <a:t>\n"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      + "******************************************\n");</a:t>
            </a:r>
          </a:p>
          <a:p>
            <a:pPr marL="342900" indent="-3429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1400" dirty="0" smtClean="0"/>
              <a:t>    } else {</a:t>
            </a:r>
          </a:p>
        </p:txBody>
      </p:sp>
      <p:sp>
        <p:nvSpPr>
          <p:cNvPr id="9421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CADB2C-B67A-471C-9BBF-8ECDBDBAD30F}" type="slidenum">
              <a:rPr lang="zh-TW" altLang="en-US" smtClean="0"/>
              <a:pPr/>
              <a:t>129</a:t>
            </a:fld>
            <a:endParaRPr lang="en-US" altLang="zh-TW" smtClean="0"/>
          </a:p>
        </p:txBody>
      </p:sp>
      <p:sp>
        <p:nvSpPr>
          <p:cNvPr id="94213" name="Rectangle 4"/>
          <p:cNvSpPr>
            <a:spLocks noChangeArrowheads="1"/>
          </p:cNvSpPr>
          <p:nvPr/>
        </p:nvSpPr>
        <p:spPr bwMode="auto">
          <a:xfrm>
            <a:off x="4859338" y="1341438"/>
            <a:ext cx="4284662" cy="5516562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try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pgd.addClass("HelloHadoop", HelloHadoop.class, " Hadoop hello world");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pgd.addClass("HelloHadoopV2", HelloHadoopV2.class, " Hadoop hello world V2");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pgd.addClass("HelloHadoopV3", HelloHadoopV3.class, " Hadoop hello world V3");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pgd.addClass("WordCount", WordCount.class, " word count.");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pgd.addClass("WordCountV2", WordCountV2.class, " word count V2.");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pgd.addClass("WordIndex", WordIndex.class, "invert each word in line");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pgd.driver(argv);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// Success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exitCode = 0;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System.exit(exitCode);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} catch (Throwable e) {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       e.printStackTrace();</a:t>
            </a:r>
          </a:p>
          <a:p>
            <a:pPr marL="342900" indent="-342900" eaLnBrk="0" hangingPunct="0">
              <a:lnSpc>
                <a:spcPct val="1100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altLang="zh-TW" sz="1400">
                <a:solidFill>
                  <a:srgbClr val="1C1C1C"/>
                </a:solidFill>
                <a:ea typeface="標楷體" pitchFamily="65" charset="-120"/>
              </a:rPr>
              <a:t> }}}}</a:t>
            </a:r>
            <a:endParaRPr lang="en-US" altLang="zh-TW" sz="700">
              <a:solidFill>
                <a:srgbClr val="1C1C1C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90488"/>
            <a:ext cx="8229600" cy="1509712"/>
          </a:xfrm>
        </p:spPr>
        <p:txBody>
          <a:bodyPr rIns="129200"/>
          <a:lstStyle/>
          <a:p>
            <a:pPr indent="0" eaLnBrk="1" hangingPunct="1">
              <a:tabLst>
                <a:tab pos="38100" algn="l"/>
                <a:tab pos="495300" algn="l"/>
                <a:tab pos="952500" algn="l"/>
                <a:tab pos="1409700" algn="l"/>
                <a:tab pos="1866900" algn="l"/>
                <a:tab pos="2324100" algn="l"/>
                <a:tab pos="2781300" algn="l"/>
                <a:tab pos="3238500" algn="l"/>
                <a:tab pos="3695700" algn="l"/>
                <a:tab pos="4152900" algn="l"/>
                <a:tab pos="4610100" algn="l"/>
                <a:tab pos="5067300" algn="l"/>
                <a:tab pos="5524500" algn="l"/>
                <a:tab pos="5981700" algn="l"/>
                <a:tab pos="6438900" algn="l"/>
                <a:tab pos="6896100" algn="l"/>
                <a:tab pos="7353300" algn="l"/>
                <a:tab pos="7810500" algn="l"/>
                <a:tab pos="8267700" algn="l"/>
                <a:tab pos="8724900" algn="l"/>
                <a:tab pos="9182100" algn="l"/>
              </a:tabLst>
            </a:pPr>
            <a:r>
              <a:rPr lang="en-US" altLang="zh-TW" dirty="0" smtClean="0"/>
              <a:t>Conclusions</a:t>
            </a:r>
            <a:endParaRPr lang="zh-TW" altLang="en-US" dirty="0" smtClean="0"/>
          </a:p>
        </p:txBody>
      </p:sp>
      <p:sp>
        <p:nvSpPr>
          <p:cNvPr id="2458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757626"/>
          </a:xfrm>
        </p:spPr>
        <p:txBody>
          <a:bodyPr rIns="129200"/>
          <a:lstStyle/>
          <a:p>
            <a:pPr marL="377825" indent="-339725" eaLnBrk="1" hangingPunct="1">
              <a:spcBef>
                <a:spcPct val="0"/>
              </a:spcBef>
              <a:buSzPct val="100000"/>
              <a:buFont typeface="Monaco" pitchFamily="-108" charset="0"/>
              <a:buChar char="•"/>
              <a:tabLst>
                <a:tab pos="381000" algn="l"/>
                <a:tab pos="495300" algn="l"/>
                <a:tab pos="952500" algn="l"/>
                <a:tab pos="1409700" algn="l"/>
                <a:tab pos="1866900" algn="l"/>
                <a:tab pos="2324100" algn="l"/>
                <a:tab pos="2781300" algn="l"/>
                <a:tab pos="3238500" algn="l"/>
                <a:tab pos="3695700" algn="l"/>
                <a:tab pos="4152900" algn="l"/>
                <a:tab pos="4610100" algn="l"/>
                <a:tab pos="5067300" algn="l"/>
                <a:tab pos="5524500" algn="l"/>
                <a:tab pos="5981700" algn="l"/>
                <a:tab pos="6438900" algn="l"/>
                <a:tab pos="6896100" algn="l"/>
                <a:tab pos="7353300" algn="l"/>
                <a:tab pos="7810500" algn="l"/>
                <a:tab pos="8267700" algn="l"/>
                <a:tab pos="8724900" algn="l"/>
                <a:tab pos="9182100" algn="l"/>
              </a:tabLst>
            </a:pPr>
            <a:r>
              <a:rPr lang="en-US" altLang="zh-TW" dirty="0" smtClean="0"/>
              <a:t>“</a:t>
            </a:r>
            <a:r>
              <a:rPr lang="zh-TW" altLang="en-US" dirty="0" smtClean="0"/>
              <a:t>大資料集的運算</a:t>
            </a:r>
            <a:r>
              <a:rPr lang="en-US" altLang="zh-TW" dirty="0" smtClean="0"/>
              <a:t>”</a:t>
            </a:r>
            <a:r>
              <a:rPr lang="zh-TW" altLang="en-US" dirty="0" smtClean="0"/>
              <a:t> 與 </a:t>
            </a:r>
            <a:r>
              <a:rPr lang="en-US" altLang="zh-TW" dirty="0" smtClean="0"/>
              <a:t>“</a:t>
            </a:r>
            <a:r>
              <a:rPr lang="zh-TW" altLang="en-US" dirty="0" smtClean="0"/>
              <a:t>小資料集的高速運算</a:t>
            </a:r>
            <a:r>
              <a:rPr lang="en-US" altLang="zh-TW" dirty="0" smtClean="0"/>
              <a:t>”</a:t>
            </a:r>
            <a:r>
              <a:rPr lang="zh-TW" altLang="en-US" dirty="0" smtClean="0"/>
              <a:t>，兩者是迥然不同的挑戰。</a:t>
            </a:r>
            <a:endParaRPr lang="en-US" altLang="zh-TW" dirty="0" smtClean="0"/>
          </a:p>
          <a:p>
            <a:pPr marL="377825" indent="-339725" eaLnBrk="1" hangingPunct="1">
              <a:buSzPct val="100000"/>
              <a:buFont typeface="Monaco" pitchFamily="-108" charset="0"/>
              <a:buChar char="•"/>
              <a:tabLst>
                <a:tab pos="381000" algn="l"/>
                <a:tab pos="495300" algn="l"/>
                <a:tab pos="952500" algn="l"/>
                <a:tab pos="1409700" algn="l"/>
                <a:tab pos="1866900" algn="l"/>
                <a:tab pos="2324100" algn="l"/>
                <a:tab pos="2781300" algn="l"/>
                <a:tab pos="3238500" algn="l"/>
                <a:tab pos="3695700" algn="l"/>
                <a:tab pos="4152900" algn="l"/>
                <a:tab pos="4610100" algn="l"/>
                <a:tab pos="5067300" algn="l"/>
                <a:tab pos="5524500" algn="l"/>
                <a:tab pos="5981700" algn="l"/>
                <a:tab pos="6438900" algn="l"/>
                <a:tab pos="6896100" algn="l"/>
                <a:tab pos="7353300" algn="l"/>
                <a:tab pos="7810500" algn="l"/>
                <a:tab pos="8267700" algn="l"/>
                <a:tab pos="8724900" algn="l"/>
                <a:tab pos="9182100" algn="l"/>
              </a:tabLst>
            </a:pPr>
            <a:r>
              <a:rPr lang="zh-TW" altLang="en-US" dirty="0" smtClean="0"/>
              <a:t>大資料量的解決方法將需要</a:t>
            </a:r>
            <a:r>
              <a:rPr lang="en-US" altLang="zh-TW" dirty="0" smtClean="0"/>
              <a:t>：</a:t>
            </a:r>
          </a:p>
          <a:p>
            <a:pPr marL="777875" lvl="1" indent="-282575" eaLnBrk="1" hangingPunct="1">
              <a:buSzPct val="100000"/>
              <a:buFont typeface="Lucida Grande" charset="0"/>
              <a:buChar char="–"/>
              <a:tabLst>
                <a:tab pos="381000" algn="l"/>
                <a:tab pos="495300" algn="l"/>
                <a:tab pos="952500" algn="l"/>
                <a:tab pos="1409700" algn="l"/>
                <a:tab pos="1866900" algn="l"/>
                <a:tab pos="2324100" algn="l"/>
                <a:tab pos="2781300" algn="l"/>
                <a:tab pos="3238500" algn="l"/>
                <a:tab pos="3695700" algn="l"/>
                <a:tab pos="4152900" algn="l"/>
                <a:tab pos="4610100" algn="l"/>
                <a:tab pos="5067300" algn="l"/>
                <a:tab pos="5524500" algn="l"/>
                <a:tab pos="5981700" algn="l"/>
                <a:tab pos="6438900" algn="l"/>
                <a:tab pos="6896100" algn="l"/>
                <a:tab pos="7353300" algn="l"/>
                <a:tab pos="7810500" algn="l"/>
                <a:tab pos="8267700" algn="l"/>
                <a:tab pos="8724900" algn="l"/>
                <a:tab pos="9182100" algn="l"/>
              </a:tabLst>
            </a:pPr>
            <a:r>
              <a:rPr lang="zh-TW" altLang="en-US" dirty="0" smtClean="0"/>
              <a:t>提供囊括所有解決之道的新工具</a:t>
            </a:r>
            <a:endParaRPr lang="en-US" altLang="zh-TW" dirty="0" smtClean="0"/>
          </a:p>
          <a:p>
            <a:pPr marL="777875" lvl="1" indent="-282575" eaLnBrk="1" hangingPunct="1">
              <a:buSzPct val="100000"/>
              <a:buFont typeface="Lucida Grande" charset="0"/>
              <a:buChar char="–"/>
              <a:tabLst>
                <a:tab pos="381000" algn="l"/>
                <a:tab pos="495300" algn="l"/>
                <a:tab pos="952500" algn="l"/>
                <a:tab pos="1409700" algn="l"/>
                <a:tab pos="1866900" algn="l"/>
                <a:tab pos="2324100" algn="l"/>
                <a:tab pos="2781300" algn="l"/>
                <a:tab pos="3238500" algn="l"/>
                <a:tab pos="3695700" algn="l"/>
                <a:tab pos="4152900" algn="l"/>
                <a:tab pos="4610100" algn="l"/>
                <a:tab pos="5067300" algn="l"/>
                <a:tab pos="5524500" algn="l"/>
                <a:tab pos="5981700" algn="l"/>
                <a:tab pos="6438900" algn="l"/>
                <a:tab pos="6896100" algn="l"/>
                <a:tab pos="7353300" algn="l"/>
                <a:tab pos="7810500" algn="l"/>
                <a:tab pos="8267700" algn="l"/>
                <a:tab pos="8724900" algn="l"/>
                <a:tab pos="9182100" algn="l"/>
              </a:tabLst>
            </a:pPr>
            <a:r>
              <a:rPr lang="en-US" altLang="zh-TW" dirty="0" smtClean="0"/>
              <a:t>MapReduce </a:t>
            </a:r>
            <a:r>
              <a:rPr lang="zh-TW" altLang="en-US" dirty="0" smtClean="0"/>
              <a:t>與 </a:t>
            </a:r>
            <a:r>
              <a:rPr lang="en-US" altLang="zh-TW" dirty="0" smtClean="0"/>
              <a:t>HDFS </a:t>
            </a:r>
            <a:r>
              <a:rPr lang="zh-TW" altLang="en-US" dirty="0" smtClean="0"/>
              <a:t>等工具是其中之一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2799555-A012-41E2-B51B-D9D1AB6084B1}" type="slidenum">
              <a:rPr lang="zh-TW" altLang="en-US" smtClean="0"/>
              <a:pPr/>
              <a:t>130</a:t>
            </a:fld>
            <a:endParaRPr lang="en-US" altLang="zh-TW" smtClean="0"/>
          </a:p>
        </p:txBody>
      </p:sp>
      <p:sp>
        <p:nvSpPr>
          <p:cNvPr id="96259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1258888" y="1341438"/>
            <a:ext cx="7885112" cy="532765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/>
              <a:t>Class </a:t>
            </a:r>
            <a:r>
              <a:rPr lang="en-US" altLang="zh-TW" sz="2400" b="1" smtClean="0"/>
              <a:t>MR</a:t>
            </a:r>
            <a:r>
              <a:rPr lang="en-US" altLang="zh-TW" sz="2000" b="1" smtClean="0"/>
              <a:t>{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rgbClr val="A50021"/>
                </a:solidFill>
              </a:rPr>
              <a:t>	Class Mapper </a:t>
            </a:r>
            <a:r>
              <a:rPr lang="en-US" altLang="zh-TW" sz="2000" b="1" smtClean="0">
                <a:solidFill>
                  <a:srgbClr val="A50021"/>
                </a:solidFill>
                <a:latin typeface="標楷體" pitchFamily="65" charset="-120"/>
              </a:rPr>
              <a:t>…</a:t>
            </a:r>
            <a:r>
              <a:rPr lang="en-US" altLang="zh-TW" sz="2000" b="1" smtClean="0">
                <a:solidFill>
                  <a:srgbClr val="A50021"/>
                </a:solidFill>
              </a:rPr>
              <a:t>{                  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rgbClr val="A50021"/>
                </a:solidFill>
              </a:rPr>
              <a:t>	}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rgbClr val="663300"/>
                </a:solidFill>
              </a:rPr>
              <a:t>	Class Reducer </a:t>
            </a:r>
            <a:r>
              <a:rPr lang="en-US" altLang="zh-TW" sz="2000" b="1" smtClean="0">
                <a:solidFill>
                  <a:srgbClr val="663300"/>
                </a:solidFill>
                <a:latin typeface="標楷體" pitchFamily="65" charset="-120"/>
              </a:rPr>
              <a:t>…</a:t>
            </a:r>
            <a:r>
              <a:rPr lang="en-US" altLang="zh-TW" sz="2000" b="1" smtClean="0">
                <a:solidFill>
                  <a:srgbClr val="663300"/>
                </a:solidFill>
              </a:rPr>
              <a:t>{        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rgbClr val="663300"/>
                </a:solidFill>
              </a:rPr>
              <a:t>	}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/>
              <a:t>	main(){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/>
              <a:t>		JobConf conf = new JobConf(</a:t>
            </a:r>
            <a:r>
              <a:rPr lang="en-US" altLang="zh-TW" sz="2000" b="1" smtClean="0">
                <a:latin typeface="標楷體" pitchFamily="65" charset="-120"/>
              </a:rPr>
              <a:t>“</a:t>
            </a:r>
            <a:r>
              <a:rPr lang="en-US" altLang="zh-TW" sz="2400" b="1" smtClean="0"/>
              <a:t>MR.class</a:t>
            </a:r>
            <a:r>
              <a:rPr lang="en-US" altLang="zh-TW" sz="2000" b="1" smtClean="0">
                <a:latin typeface="標楷體" pitchFamily="65" charset="-120"/>
              </a:rPr>
              <a:t>”</a:t>
            </a:r>
            <a:r>
              <a:rPr lang="en-US" altLang="zh-TW" sz="2000" b="1" smtClean="0"/>
              <a:t>);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rgbClr val="660033"/>
                </a:solidFill>
              </a:rPr>
              <a:t>		conf.setMapperClass(Mapper.class);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rgbClr val="660033"/>
                </a:solidFill>
              </a:rPr>
              <a:t>		conf.setReduceClass(Reducer.class);</a:t>
            </a:r>
          </a:p>
          <a:p>
            <a:pPr marL="342900" indent="-342900">
              <a:buFont typeface="Wingdings" pitchFamily="2" charset="2"/>
              <a:buNone/>
            </a:pPr>
            <a:r>
              <a:rPr lang="zh-TW" altLang="en-US" sz="2000" b="1" smtClean="0"/>
              <a:t> </a:t>
            </a:r>
            <a:r>
              <a:rPr lang="en-US" altLang="zh-TW" sz="2000" b="1" smtClean="0"/>
              <a:t>		</a:t>
            </a:r>
            <a:r>
              <a:rPr lang="en-US" altLang="zh-TW" sz="2000" b="1" smtClean="0">
                <a:solidFill>
                  <a:srgbClr val="008000"/>
                </a:solidFill>
              </a:rPr>
              <a:t>FileInputFormat.setInputPaths</a:t>
            </a:r>
            <a:r>
              <a:rPr lang="en-US" altLang="zh-TW" sz="2000" b="1" smtClean="0"/>
              <a:t>(conf, new Path(args[0]));</a:t>
            </a:r>
            <a:endParaRPr lang="zh-TW" altLang="en-US" sz="2000" b="1" smtClean="0"/>
          </a:p>
          <a:p>
            <a:pPr marL="342900" indent="-342900">
              <a:buFont typeface="Wingdings" pitchFamily="2" charset="2"/>
              <a:buNone/>
            </a:pPr>
            <a:r>
              <a:rPr lang="en-US" altLang="zh-TW" sz="2000" b="1" smtClean="0"/>
              <a:t>		</a:t>
            </a:r>
            <a:r>
              <a:rPr lang="en-US" altLang="zh-TW" sz="2000" b="1" smtClean="0">
                <a:solidFill>
                  <a:srgbClr val="008000"/>
                </a:solidFill>
              </a:rPr>
              <a:t>FileOutputFormat.setOutputPath</a:t>
            </a:r>
            <a:r>
              <a:rPr lang="en-US" altLang="zh-TW" sz="2000" b="1" smtClean="0"/>
              <a:t>(conf, new Path(args[1]));		</a:t>
            </a: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zh-TW" sz="2000" b="1" smtClean="0">
              <a:solidFill>
                <a:srgbClr val="000066"/>
              </a:solidFill>
            </a:endParaRPr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>
                <a:solidFill>
                  <a:srgbClr val="000066"/>
                </a:solidFill>
              </a:rPr>
              <a:t>              JobClient.runJob(conf);</a:t>
            </a:r>
            <a:endParaRPr lang="en-US" altLang="zh-TW" sz="2000" b="1" smtClean="0"/>
          </a:p>
          <a:p>
            <a:pPr marL="342900" indent="-3429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zh-TW" sz="2000" b="1" smtClean="0"/>
              <a:t>}}</a:t>
            </a:r>
            <a:endParaRPr lang="en-US" altLang="zh-TW" sz="2000" smtClean="0"/>
          </a:p>
        </p:txBody>
      </p:sp>
      <p:sp>
        <p:nvSpPr>
          <p:cNvPr id="96260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en-US" altLang="zh-TW" smtClean="0"/>
              <a:t>Program Prototype (v 0.18)</a:t>
            </a:r>
          </a:p>
        </p:txBody>
      </p:sp>
      <p:sp>
        <p:nvSpPr>
          <p:cNvPr id="96261" name="Rectangle 8"/>
          <p:cNvSpPr>
            <a:spLocks noChangeArrowheads="1"/>
          </p:cNvSpPr>
          <p:nvPr/>
        </p:nvSpPr>
        <p:spPr bwMode="auto">
          <a:xfrm>
            <a:off x="3635375" y="1773238"/>
            <a:ext cx="4032250" cy="503237"/>
          </a:xfrm>
          <a:prstGeom prst="rect">
            <a:avLst/>
          </a:prstGeom>
          <a:solidFill>
            <a:srgbClr val="CCFFCC"/>
          </a:solidFill>
          <a:ln w="12700">
            <a:solidFill>
              <a:srgbClr val="3366FF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latin typeface="標楷體" pitchFamily="65" charset="-120"/>
                <a:ea typeface="標楷體" pitchFamily="65" charset="-120"/>
              </a:rPr>
              <a:t>Map </a:t>
            </a:r>
            <a:r>
              <a:rPr lang="zh-TW" altLang="en-US">
                <a:latin typeface="標楷體" pitchFamily="65" charset="-120"/>
                <a:ea typeface="標楷體" pitchFamily="65" charset="-120"/>
              </a:rPr>
              <a:t>程式碼</a:t>
            </a:r>
          </a:p>
        </p:txBody>
      </p:sp>
      <p:sp>
        <p:nvSpPr>
          <p:cNvPr id="96262" name="Rectangle 9"/>
          <p:cNvSpPr>
            <a:spLocks noChangeArrowheads="1"/>
          </p:cNvSpPr>
          <p:nvPr/>
        </p:nvSpPr>
        <p:spPr bwMode="auto">
          <a:xfrm>
            <a:off x="3635375" y="2492375"/>
            <a:ext cx="4032250" cy="504825"/>
          </a:xfrm>
          <a:prstGeom prst="rect">
            <a:avLst/>
          </a:prstGeom>
          <a:solidFill>
            <a:srgbClr val="CCFFCC"/>
          </a:solidFill>
          <a:ln w="12700">
            <a:solidFill>
              <a:srgbClr val="3366FF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latin typeface="標楷體" pitchFamily="65" charset="-120"/>
                <a:ea typeface="標楷體" pitchFamily="65" charset="-120"/>
              </a:rPr>
              <a:t>Reduce </a:t>
            </a:r>
            <a:r>
              <a:rPr lang="zh-TW" altLang="en-US">
                <a:latin typeface="標楷體" pitchFamily="65" charset="-120"/>
                <a:ea typeface="標楷體" pitchFamily="65" charset="-120"/>
              </a:rPr>
              <a:t>程式碼</a:t>
            </a:r>
          </a:p>
        </p:txBody>
      </p:sp>
      <p:sp>
        <p:nvSpPr>
          <p:cNvPr id="96263" name="Rectangle 10"/>
          <p:cNvSpPr>
            <a:spLocks noChangeArrowheads="1"/>
          </p:cNvSpPr>
          <p:nvPr/>
        </p:nvSpPr>
        <p:spPr bwMode="auto">
          <a:xfrm>
            <a:off x="2268538" y="5229225"/>
            <a:ext cx="5040312" cy="576263"/>
          </a:xfrm>
          <a:prstGeom prst="rect">
            <a:avLst/>
          </a:prstGeom>
          <a:solidFill>
            <a:srgbClr val="CCFFCC"/>
          </a:solidFill>
          <a:ln w="12700">
            <a:solidFill>
              <a:srgbClr val="3366FF"/>
            </a:solidFill>
            <a:prstDash val="dashDot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latin typeface="標楷體" pitchFamily="65" charset="-120"/>
                <a:ea typeface="標楷體" pitchFamily="65" charset="-120"/>
              </a:rPr>
              <a:t>其他的設定參數程式碼</a:t>
            </a:r>
          </a:p>
        </p:txBody>
      </p:sp>
      <p:cxnSp>
        <p:nvCxnSpPr>
          <p:cNvPr id="96264" name="AutoShape 11"/>
          <p:cNvCxnSpPr>
            <a:cxnSpLocks noChangeShapeType="1"/>
          </p:cNvCxnSpPr>
          <p:nvPr/>
        </p:nvCxnSpPr>
        <p:spPr bwMode="auto">
          <a:xfrm>
            <a:off x="1116013" y="1773238"/>
            <a:ext cx="1587" cy="576262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96265" name="AutoShape 12"/>
          <p:cNvCxnSpPr>
            <a:cxnSpLocks noChangeShapeType="1"/>
          </p:cNvCxnSpPr>
          <p:nvPr/>
        </p:nvCxnSpPr>
        <p:spPr bwMode="auto">
          <a:xfrm>
            <a:off x="1116013" y="2420938"/>
            <a:ext cx="1587" cy="576262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96266" name="AutoShape 13"/>
          <p:cNvCxnSpPr>
            <a:cxnSpLocks noChangeShapeType="1"/>
          </p:cNvCxnSpPr>
          <p:nvPr/>
        </p:nvCxnSpPr>
        <p:spPr bwMode="auto">
          <a:xfrm>
            <a:off x="1116013" y="3141663"/>
            <a:ext cx="71437" cy="2879725"/>
          </a:xfrm>
          <a:prstGeom prst="straightConnector1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96267" name="Text Box 14"/>
          <p:cNvSpPr txBox="1">
            <a:spLocks noChangeArrowheads="1"/>
          </p:cNvSpPr>
          <p:nvPr/>
        </p:nvSpPr>
        <p:spPr bwMode="auto">
          <a:xfrm>
            <a:off x="179388" y="1700213"/>
            <a:ext cx="5762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>
                <a:solidFill>
                  <a:srgbClr val="A50021"/>
                </a:solidFill>
              </a:rPr>
              <a:t>Map </a:t>
            </a:r>
            <a:r>
              <a:rPr lang="zh-TW" altLang="en-US" sz="1600">
                <a:solidFill>
                  <a:srgbClr val="A50021"/>
                </a:solidFill>
              </a:rPr>
              <a:t>區</a:t>
            </a:r>
          </a:p>
        </p:txBody>
      </p:sp>
      <p:sp>
        <p:nvSpPr>
          <p:cNvPr id="96268" name="Text Box 15"/>
          <p:cNvSpPr txBox="1">
            <a:spLocks noChangeArrowheads="1"/>
          </p:cNvSpPr>
          <p:nvPr/>
        </p:nvSpPr>
        <p:spPr bwMode="auto">
          <a:xfrm>
            <a:off x="179388" y="2420938"/>
            <a:ext cx="9366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600">
                <a:solidFill>
                  <a:srgbClr val="663300"/>
                </a:solidFill>
              </a:rPr>
              <a:t>Reduce </a:t>
            </a:r>
            <a:r>
              <a:rPr lang="zh-TW" altLang="en-US" sz="1600">
                <a:solidFill>
                  <a:srgbClr val="663300"/>
                </a:solidFill>
              </a:rPr>
              <a:t>區</a:t>
            </a:r>
          </a:p>
        </p:txBody>
      </p:sp>
      <p:sp>
        <p:nvSpPr>
          <p:cNvPr id="96269" name="Text Box 16"/>
          <p:cNvSpPr txBox="1">
            <a:spLocks noChangeArrowheads="1"/>
          </p:cNvSpPr>
          <p:nvPr/>
        </p:nvSpPr>
        <p:spPr bwMode="auto">
          <a:xfrm>
            <a:off x="323850" y="3933825"/>
            <a:ext cx="3603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1600"/>
              <a:t>設定區</a:t>
            </a:r>
          </a:p>
        </p:txBody>
      </p:sp>
      <p:sp>
        <p:nvSpPr>
          <p:cNvPr id="96270" name="Rectangle 17"/>
          <p:cNvSpPr>
            <a:spLocks noChangeArrowheads="1"/>
          </p:cNvSpPr>
          <p:nvPr/>
        </p:nvSpPr>
        <p:spPr bwMode="auto">
          <a:xfrm>
            <a:off x="0" y="0"/>
            <a:ext cx="1187450" cy="836613"/>
          </a:xfrm>
          <a:prstGeom prst="rect">
            <a:avLst/>
          </a:prstGeom>
          <a:solidFill>
            <a:srgbClr val="FFD1D1"/>
          </a:solidFill>
          <a:ln w="28575">
            <a:solidFill>
              <a:srgbClr val="FF3399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補充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70BB9D7-3B4E-4D12-90B4-B8062E8DB2A1}" type="slidenum">
              <a:rPr lang="zh-TW" altLang="en-US" smtClean="0"/>
              <a:pPr/>
              <a:t>131</a:t>
            </a:fld>
            <a:endParaRPr lang="en-US" altLang="zh-TW" smtClean="0"/>
          </a:p>
        </p:txBody>
      </p:sp>
      <p:sp>
        <p:nvSpPr>
          <p:cNvPr id="972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en-US" altLang="zh-TW" smtClean="0"/>
              <a:t>Class Mapper (v0.18)</a:t>
            </a:r>
          </a:p>
        </p:txBody>
      </p:sp>
      <p:sp>
        <p:nvSpPr>
          <p:cNvPr id="97284" name="Rectangle 17"/>
          <p:cNvSpPr>
            <a:spLocks noChangeArrowheads="1"/>
          </p:cNvSpPr>
          <p:nvPr/>
        </p:nvSpPr>
        <p:spPr bwMode="auto">
          <a:xfrm>
            <a:off x="0" y="0"/>
            <a:ext cx="1187450" cy="836613"/>
          </a:xfrm>
          <a:prstGeom prst="rect">
            <a:avLst/>
          </a:prstGeom>
          <a:solidFill>
            <a:srgbClr val="FFD1D1"/>
          </a:solidFill>
          <a:ln w="28575">
            <a:solidFill>
              <a:srgbClr val="FF3399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補充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11188" y="1773238"/>
            <a:ext cx="8353425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  <a:defRPr/>
            </a:pPr>
            <a:r>
              <a:rPr lang="en-US" altLang="zh-TW" sz="2200" dirty="0">
                <a:latin typeface="Arial" charset="0"/>
              </a:rPr>
              <a:t>class </a:t>
            </a:r>
            <a:r>
              <a:rPr lang="en-US" altLang="zh-TW" sz="3200" b="1" dirty="0" err="1"/>
              <a:t>MyMap</a:t>
            </a:r>
            <a:r>
              <a:rPr lang="en-US" altLang="zh-TW" sz="2600" dirty="0">
                <a:latin typeface="Arial" charset="0"/>
              </a:rPr>
              <a:t> </a:t>
            </a:r>
            <a:r>
              <a:rPr lang="en-US" altLang="zh-TW" sz="2200" dirty="0">
                <a:latin typeface="Arial" charset="0"/>
              </a:rPr>
              <a:t>extends </a:t>
            </a:r>
            <a:r>
              <a:rPr lang="en-US" altLang="zh-TW" sz="2200" dirty="0" err="1">
                <a:latin typeface="Arial" charset="0"/>
              </a:rPr>
              <a:t>MapReduceBase</a:t>
            </a:r>
            <a:r>
              <a:rPr lang="en-US" altLang="zh-TW" sz="2200" dirty="0">
                <a:latin typeface="Arial" charset="0"/>
              </a:rPr>
              <a:t> </a:t>
            </a:r>
            <a:br>
              <a:rPr lang="en-US" altLang="zh-TW" sz="2200" dirty="0">
                <a:latin typeface="Arial" charset="0"/>
              </a:rPr>
            </a:br>
            <a:r>
              <a:rPr lang="en-US" altLang="zh-TW" sz="2200" dirty="0">
                <a:solidFill>
                  <a:schemeClr val="tx2"/>
                </a:solidFill>
                <a:latin typeface="Arial" charset="0"/>
              </a:rPr>
              <a:t>implements </a:t>
            </a:r>
            <a:r>
              <a:rPr lang="en-US" altLang="zh-TW" sz="2200" dirty="0" err="1">
                <a:solidFill>
                  <a:schemeClr val="tx2"/>
                </a:solidFill>
                <a:latin typeface="Arial" charset="0"/>
              </a:rPr>
              <a:t>Mapper</a:t>
            </a:r>
            <a:r>
              <a:rPr lang="en-US" altLang="zh-TW" sz="2200" dirty="0">
                <a:solidFill>
                  <a:schemeClr val="tx2"/>
                </a:solidFill>
                <a:latin typeface="Arial" charset="0"/>
              </a:rPr>
              <a:t> &lt;</a:t>
            </a:r>
            <a:r>
              <a:rPr lang="en-US" altLang="zh-TW" sz="2200" dirty="0">
                <a:solidFill>
                  <a:srgbClr val="7030A0"/>
                </a:solidFill>
                <a:latin typeface="Arial" charset="0"/>
              </a:rPr>
              <a:t>             ,               ,                ,                 </a:t>
            </a:r>
            <a:r>
              <a:rPr lang="en-US" altLang="zh-TW" sz="2200" dirty="0">
                <a:solidFill>
                  <a:schemeClr val="tx2"/>
                </a:solidFill>
                <a:latin typeface="Arial" charset="0"/>
              </a:rPr>
              <a:t>&gt; </a:t>
            </a:r>
            <a:br>
              <a:rPr lang="en-US" altLang="zh-TW" sz="2200" dirty="0">
                <a:solidFill>
                  <a:schemeClr val="tx2"/>
                </a:solidFill>
                <a:latin typeface="Arial" charset="0"/>
              </a:rPr>
            </a:br>
            <a:r>
              <a:rPr lang="en-US" altLang="zh-TW" sz="2200" dirty="0">
                <a:solidFill>
                  <a:schemeClr val="bg2"/>
                </a:solidFill>
                <a:latin typeface="Arial" charset="0"/>
              </a:rPr>
              <a:t>{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u="sng" dirty="0">
                <a:solidFill>
                  <a:schemeClr val="bg2"/>
                </a:solidFill>
                <a:latin typeface="Arial" charset="0"/>
              </a:rPr>
              <a:t>// </a:t>
            </a:r>
            <a:r>
              <a:rPr lang="zh-TW" altLang="en-US" sz="2200" u="sng" dirty="0">
                <a:solidFill>
                  <a:schemeClr val="bg2"/>
                </a:solidFill>
                <a:latin typeface="Arial" charset="0"/>
              </a:rPr>
              <a:t>全域變數區</a:t>
            </a:r>
            <a:endParaRPr lang="en-US" altLang="zh-TW" sz="2200" u="sng" dirty="0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public void </a:t>
            </a:r>
            <a:r>
              <a:rPr lang="en-US" altLang="zh-TW" sz="2800" b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map 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(                 </a:t>
            </a:r>
            <a:r>
              <a:rPr lang="en-US" altLang="zh-TW" sz="2200" dirty="0">
                <a:solidFill>
                  <a:srgbClr val="7030A0"/>
                </a:solidFill>
                <a:latin typeface="Arial" charset="0"/>
              </a:rPr>
              <a:t>key,                value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, 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	</a:t>
            </a:r>
            <a:r>
              <a:rPr lang="en-US" altLang="zh-TW" sz="2200" dirty="0" err="1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OutputCollector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&lt; </a:t>
            </a:r>
            <a:r>
              <a:rPr lang="en-US" altLang="zh-TW" sz="2200" dirty="0">
                <a:solidFill>
                  <a:srgbClr val="008000"/>
                </a:solidFill>
                <a:latin typeface="Arial" charset="0"/>
              </a:rPr>
              <a:t>                    ,                    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&gt; </a:t>
            </a:r>
            <a:r>
              <a:rPr lang="en-US" altLang="zh-TW" sz="2200" dirty="0">
                <a:solidFill>
                  <a:srgbClr val="FF0000"/>
                </a:solidFill>
                <a:latin typeface="Arial" charset="0"/>
              </a:rPr>
              <a:t>output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, </a:t>
            </a:r>
            <a:b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</a:b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           Reporter  </a:t>
            </a:r>
            <a:r>
              <a:rPr lang="en-US" altLang="zh-TW" sz="2200" dirty="0" err="1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reporter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)</a:t>
            </a:r>
            <a:r>
              <a:rPr lang="en-US" altLang="zh-TW" sz="2200" dirty="0">
                <a:latin typeface="Arial" charset="0"/>
              </a:rPr>
              <a:t> throws </a:t>
            </a:r>
            <a:r>
              <a:rPr lang="en-US" altLang="zh-TW" sz="2200" dirty="0" err="1">
                <a:latin typeface="Arial" charset="0"/>
              </a:rPr>
              <a:t>IOException</a:t>
            </a:r>
            <a:r>
              <a:rPr lang="en-US" altLang="zh-TW" sz="2200" dirty="0">
                <a:latin typeface="Arial" charset="0"/>
              </a:rPr>
              <a:t> 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	{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	</a:t>
            </a:r>
            <a:r>
              <a:rPr lang="en-US" altLang="zh-TW" sz="22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// </a:t>
            </a:r>
            <a:r>
              <a:rPr lang="zh-TW" altLang="en-US" sz="22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區域變數與程式邏輯區</a:t>
            </a:r>
            <a:endParaRPr lang="en-US" altLang="zh-TW" sz="2200" u="sng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	</a:t>
            </a:r>
            <a:r>
              <a:rPr lang="en-US" altLang="zh-TW" sz="2200" dirty="0" err="1">
                <a:solidFill>
                  <a:srgbClr val="FF0000"/>
                </a:solidFill>
                <a:latin typeface="Arial" charset="0"/>
              </a:rPr>
              <a:t>output</a:t>
            </a:r>
            <a:r>
              <a:rPr lang="en-US" altLang="zh-TW" sz="2200" dirty="0" err="1">
                <a:latin typeface="Arial" charset="0"/>
              </a:rPr>
              <a:t>.collect</a:t>
            </a:r>
            <a:r>
              <a:rPr lang="en-US" altLang="zh-TW" sz="2200" dirty="0">
                <a:latin typeface="Arial" charset="0"/>
              </a:rPr>
              <a:t>( </a:t>
            </a:r>
            <a:r>
              <a:rPr lang="en-US" altLang="zh-TW" sz="2200" dirty="0" err="1">
                <a:solidFill>
                  <a:srgbClr val="008000"/>
                </a:solidFill>
                <a:latin typeface="Arial" charset="0"/>
              </a:rPr>
              <a:t>NewKey</a:t>
            </a:r>
            <a:r>
              <a:rPr lang="en-US" altLang="zh-TW" sz="2200" dirty="0">
                <a:solidFill>
                  <a:srgbClr val="008000"/>
                </a:solidFill>
                <a:latin typeface="Arial" charset="0"/>
              </a:rPr>
              <a:t>, </a:t>
            </a:r>
            <a:r>
              <a:rPr lang="en-US" altLang="zh-TW" sz="2200" dirty="0" err="1">
                <a:solidFill>
                  <a:srgbClr val="008000"/>
                </a:solidFill>
                <a:latin typeface="Arial" charset="0"/>
              </a:rPr>
              <a:t>NewValue</a:t>
            </a:r>
            <a:r>
              <a:rPr lang="en-US" altLang="zh-TW" sz="2200" dirty="0">
                <a:latin typeface="Arial" charset="0"/>
              </a:rPr>
              <a:t>);</a:t>
            </a:r>
            <a:endParaRPr lang="en-US" altLang="zh-TW" sz="2200" u="sng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	}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}</a:t>
            </a:r>
            <a:endParaRPr lang="en-US" altLang="zh-TW" sz="2200" b="1" dirty="0">
              <a:latin typeface="Arial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1935163"/>
            <a:ext cx="57626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50000"/>
              </a:spcBef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1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2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3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4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5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6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7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8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9</a:t>
            </a:r>
            <a:endParaRPr lang="en-US" altLang="zh-TW" sz="22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3429000" y="2273300"/>
            <a:ext cx="928688" cy="42862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KEY</a:t>
            </a:r>
          </a:p>
        </p:txBody>
      </p:sp>
      <p:sp>
        <p:nvSpPr>
          <p:cNvPr id="10" name="圓角矩形 9"/>
          <p:cNvSpPr/>
          <p:nvPr/>
        </p:nvSpPr>
        <p:spPr>
          <a:xfrm>
            <a:off x="4929188" y="3416300"/>
            <a:ext cx="1000125" cy="28575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圓角矩形 10"/>
          <p:cNvSpPr/>
          <p:nvPr/>
        </p:nvSpPr>
        <p:spPr>
          <a:xfrm>
            <a:off x="7143750" y="2273300"/>
            <a:ext cx="1143000" cy="428625"/>
          </a:xfrm>
          <a:prstGeom prst="round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5786438" y="2273300"/>
            <a:ext cx="1143000" cy="428625"/>
          </a:xfrm>
          <a:prstGeom prst="roundRect">
            <a:avLst/>
          </a:prstGeom>
          <a:solidFill>
            <a:srgbClr val="FF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KEY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3286125" y="3416300"/>
            <a:ext cx="928688" cy="28575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KEY</a:t>
            </a:r>
          </a:p>
        </p:txBody>
      </p:sp>
      <p:sp>
        <p:nvSpPr>
          <p:cNvPr id="14" name="圓角矩形 13"/>
          <p:cNvSpPr/>
          <p:nvPr/>
        </p:nvSpPr>
        <p:spPr>
          <a:xfrm>
            <a:off x="4572000" y="2273300"/>
            <a:ext cx="1000125" cy="42862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圓角矩形 14"/>
          <p:cNvSpPr/>
          <p:nvPr/>
        </p:nvSpPr>
        <p:spPr>
          <a:xfrm>
            <a:off x="5429250" y="3844925"/>
            <a:ext cx="1143000" cy="361950"/>
          </a:xfrm>
          <a:prstGeom prst="round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圓角矩形 15"/>
          <p:cNvSpPr/>
          <p:nvPr/>
        </p:nvSpPr>
        <p:spPr>
          <a:xfrm>
            <a:off x="4071938" y="3844925"/>
            <a:ext cx="1143000" cy="361950"/>
          </a:xfrm>
          <a:prstGeom prst="roundRect">
            <a:avLst/>
          </a:prstGeom>
          <a:solidFill>
            <a:srgbClr val="FF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KEY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97295" name="Text Box 15"/>
          <p:cNvSpPr txBox="1">
            <a:spLocks noChangeArrowheads="1"/>
          </p:cNvSpPr>
          <p:nvPr/>
        </p:nvSpPr>
        <p:spPr bwMode="auto">
          <a:xfrm>
            <a:off x="611188" y="1397000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import org.apache.hadoop.mapred.*;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61C7D1-6B0C-4F9F-92A9-88BAE9C5170D}" type="slidenum">
              <a:rPr lang="zh-TW" altLang="en-US" smtClean="0"/>
              <a:pPr/>
              <a:t>132</a:t>
            </a:fld>
            <a:endParaRPr lang="en-US" altLang="zh-TW" smtClean="0"/>
          </a:p>
        </p:txBody>
      </p:sp>
      <p:sp>
        <p:nvSpPr>
          <p:cNvPr id="983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pPr eaLnBrk="1" hangingPunct="1"/>
            <a:r>
              <a:rPr lang="en-US" altLang="zh-TW" smtClean="0"/>
              <a:t>Class Reducer (v0.18)</a:t>
            </a:r>
          </a:p>
        </p:txBody>
      </p:sp>
      <p:sp>
        <p:nvSpPr>
          <p:cNvPr id="98308" name="Rectangle 17"/>
          <p:cNvSpPr>
            <a:spLocks noChangeArrowheads="1"/>
          </p:cNvSpPr>
          <p:nvPr/>
        </p:nvSpPr>
        <p:spPr bwMode="auto">
          <a:xfrm>
            <a:off x="0" y="0"/>
            <a:ext cx="1187450" cy="836613"/>
          </a:xfrm>
          <a:prstGeom prst="rect">
            <a:avLst/>
          </a:prstGeom>
          <a:solidFill>
            <a:srgbClr val="FFD1D1"/>
          </a:solidFill>
          <a:ln w="28575">
            <a:solidFill>
              <a:srgbClr val="FF3399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補充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11188" y="1844675"/>
            <a:ext cx="8353425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5000"/>
              </a:lnSpc>
              <a:spcBef>
                <a:spcPct val="50000"/>
              </a:spcBef>
              <a:defRPr/>
            </a:pPr>
            <a:r>
              <a:rPr lang="en-US" altLang="zh-TW" sz="2200" dirty="0">
                <a:latin typeface="Arial" charset="0"/>
              </a:rPr>
              <a:t>class </a:t>
            </a:r>
            <a:r>
              <a:rPr lang="en-US" altLang="zh-TW" sz="3200" b="1" dirty="0" err="1"/>
              <a:t>MyRed</a:t>
            </a:r>
            <a:r>
              <a:rPr lang="en-US" altLang="zh-TW" sz="2600" dirty="0">
                <a:latin typeface="Arial" charset="0"/>
              </a:rPr>
              <a:t> </a:t>
            </a:r>
            <a:r>
              <a:rPr lang="en-US" altLang="zh-TW" sz="2200" dirty="0">
                <a:latin typeface="Arial" charset="0"/>
              </a:rPr>
              <a:t>extends </a:t>
            </a:r>
            <a:r>
              <a:rPr lang="en-US" altLang="zh-TW" sz="2200" dirty="0" err="1">
                <a:latin typeface="Arial" charset="0"/>
              </a:rPr>
              <a:t>MapReduceBase</a:t>
            </a:r>
            <a:r>
              <a:rPr lang="en-US" altLang="zh-TW" sz="2200" dirty="0">
                <a:latin typeface="Arial" charset="0"/>
              </a:rPr>
              <a:t> </a:t>
            </a:r>
            <a:br>
              <a:rPr lang="en-US" altLang="zh-TW" sz="2200" dirty="0">
                <a:latin typeface="Arial" charset="0"/>
              </a:rPr>
            </a:br>
            <a:r>
              <a:rPr lang="en-US" altLang="zh-TW" sz="2200" dirty="0">
                <a:solidFill>
                  <a:schemeClr val="tx2"/>
                </a:solidFill>
                <a:latin typeface="Arial" charset="0"/>
              </a:rPr>
              <a:t>implements Reducer &lt; </a:t>
            </a:r>
            <a:r>
              <a:rPr lang="en-US" altLang="zh-TW" sz="2200" dirty="0">
                <a:solidFill>
                  <a:srgbClr val="7030A0"/>
                </a:solidFill>
                <a:latin typeface="Arial" charset="0"/>
              </a:rPr>
              <a:t>             ,              </a:t>
            </a:r>
            <a:r>
              <a:rPr lang="en-US" altLang="zh-TW" sz="2200" dirty="0">
                <a:solidFill>
                  <a:schemeClr val="tx2"/>
                </a:solidFill>
                <a:latin typeface="Arial" charset="0"/>
              </a:rPr>
              <a:t>, </a:t>
            </a:r>
            <a:r>
              <a:rPr lang="en-US" altLang="zh-TW" sz="2200" dirty="0">
                <a:solidFill>
                  <a:srgbClr val="008000"/>
                </a:solidFill>
                <a:latin typeface="Arial" charset="0"/>
              </a:rPr>
              <a:t>                ,                  </a:t>
            </a:r>
            <a:r>
              <a:rPr lang="en-US" altLang="zh-TW" sz="2200" dirty="0">
                <a:solidFill>
                  <a:schemeClr val="tx2"/>
                </a:solidFill>
                <a:latin typeface="Arial" charset="0"/>
              </a:rPr>
              <a:t>&gt; </a:t>
            </a:r>
            <a:br>
              <a:rPr lang="en-US" altLang="zh-TW" sz="2200" dirty="0">
                <a:solidFill>
                  <a:schemeClr val="tx2"/>
                </a:solidFill>
                <a:latin typeface="Arial" charset="0"/>
              </a:rPr>
            </a:br>
            <a:r>
              <a:rPr lang="en-US" altLang="zh-TW" sz="2200" dirty="0">
                <a:solidFill>
                  <a:schemeClr val="bg2"/>
                </a:solidFill>
                <a:latin typeface="Arial" charset="0"/>
              </a:rPr>
              <a:t>{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u="sng" dirty="0">
                <a:solidFill>
                  <a:schemeClr val="bg2"/>
                </a:solidFill>
                <a:latin typeface="Arial" charset="0"/>
              </a:rPr>
              <a:t>// </a:t>
            </a:r>
            <a:r>
              <a:rPr lang="zh-TW" altLang="en-US" sz="2200" u="sng" dirty="0">
                <a:solidFill>
                  <a:schemeClr val="bg2"/>
                </a:solidFill>
                <a:latin typeface="Arial" charset="0"/>
              </a:rPr>
              <a:t>全域變數區</a:t>
            </a:r>
            <a:endParaRPr lang="en-US" altLang="zh-TW" sz="2200" u="sng" dirty="0">
              <a:solidFill>
                <a:schemeClr val="bg2"/>
              </a:solidFill>
              <a:latin typeface="Arial" charset="0"/>
            </a:endParaRP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public void </a:t>
            </a:r>
            <a:r>
              <a:rPr lang="en-US" altLang="zh-TW" sz="2800" b="1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reduce 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( </a:t>
            </a:r>
            <a:r>
              <a:rPr lang="en-US" altLang="zh-TW" sz="2200" dirty="0">
                <a:solidFill>
                  <a:srgbClr val="7030A0"/>
                </a:solidFill>
                <a:latin typeface="Arial" charset="0"/>
              </a:rPr>
              <a:t>             key, </a:t>
            </a:r>
            <a:r>
              <a:rPr lang="en-US" altLang="zh-TW" sz="2200" dirty="0" err="1">
                <a:solidFill>
                  <a:srgbClr val="7030A0"/>
                </a:solidFill>
                <a:latin typeface="Arial" charset="0"/>
              </a:rPr>
              <a:t>Iterator</a:t>
            </a:r>
            <a:r>
              <a:rPr lang="en-US" altLang="zh-TW" sz="2200" dirty="0">
                <a:solidFill>
                  <a:srgbClr val="7030A0"/>
                </a:solidFill>
                <a:latin typeface="Arial" charset="0"/>
              </a:rPr>
              <a:t>&lt;              &gt; values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, 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	</a:t>
            </a:r>
            <a:r>
              <a:rPr lang="en-US" altLang="zh-TW" sz="2200" dirty="0" err="1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OutputCollector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&lt; </a:t>
            </a:r>
            <a:r>
              <a:rPr lang="en-US" altLang="zh-TW" sz="2200" dirty="0">
                <a:solidFill>
                  <a:srgbClr val="008000"/>
                </a:solidFill>
                <a:latin typeface="Arial" charset="0"/>
              </a:rPr>
              <a:t>                   ,                   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&gt; </a:t>
            </a:r>
            <a:r>
              <a:rPr lang="en-US" altLang="zh-TW" sz="2200" dirty="0">
                <a:solidFill>
                  <a:srgbClr val="FF0000"/>
                </a:solidFill>
                <a:latin typeface="Arial" charset="0"/>
              </a:rPr>
              <a:t>output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, </a:t>
            </a:r>
            <a:b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</a:b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            Reporter  </a:t>
            </a:r>
            <a:r>
              <a:rPr lang="en-US" altLang="zh-TW" sz="2200" dirty="0" err="1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reporter</a:t>
            </a:r>
            <a:r>
              <a:rPr lang="en-US" altLang="zh-TW" sz="2200" dirty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)</a:t>
            </a:r>
            <a:r>
              <a:rPr lang="en-US" altLang="zh-TW" sz="2200" dirty="0">
                <a:latin typeface="Arial" charset="0"/>
              </a:rPr>
              <a:t> throws </a:t>
            </a:r>
            <a:r>
              <a:rPr lang="en-US" altLang="zh-TW" sz="2200" dirty="0" err="1">
                <a:latin typeface="Arial" charset="0"/>
              </a:rPr>
              <a:t>IOException</a:t>
            </a:r>
            <a:r>
              <a:rPr lang="en-US" altLang="zh-TW" sz="2200" dirty="0">
                <a:latin typeface="Arial" charset="0"/>
              </a:rPr>
              <a:t> 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	{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	</a:t>
            </a:r>
            <a:r>
              <a:rPr lang="en-US" altLang="zh-TW" sz="22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// </a:t>
            </a:r>
            <a:r>
              <a:rPr lang="zh-TW" altLang="en-US" sz="2200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區域變數與程式邏輯區</a:t>
            </a:r>
            <a:endParaRPr lang="en-US" altLang="zh-TW" sz="2200" u="sng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	</a:t>
            </a:r>
            <a:r>
              <a:rPr lang="en-US" altLang="zh-TW" sz="2200" dirty="0" err="1">
                <a:solidFill>
                  <a:srgbClr val="FF0000"/>
                </a:solidFill>
                <a:latin typeface="Arial" charset="0"/>
              </a:rPr>
              <a:t>output</a:t>
            </a:r>
            <a:r>
              <a:rPr lang="en-US" altLang="zh-TW" sz="2200" dirty="0" err="1">
                <a:latin typeface="Arial" charset="0"/>
              </a:rPr>
              <a:t>.collect</a:t>
            </a:r>
            <a:r>
              <a:rPr lang="en-US" altLang="zh-TW" sz="2200" dirty="0">
                <a:latin typeface="Arial" charset="0"/>
              </a:rPr>
              <a:t>( </a:t>
            </a:r>
            <a:r>
              <a:rPr lang="en-US" altLang="zh-TW" sz="2200" dirty="0" err="1">
                <a:solidFill>
                  <a:srgbClr val="008000"/>
                </a:solidFill>
                <a:latin typeface="Arial" charset="0"/>
              </a:rPr>
              <a:t>NewKey</a:t>
            </a:r>
            <a:r>
              <a:rPr lang="en-US" altLang="zh-TW" sz="2200" dirty="0">
                <a:solidFill>
                  <a:srgbClr val="008000"/>
                </a:solidFill>
                <a:latin typeface="Arial" charset="0"/>
              </a:rPr>
              <a:t>, </a:t>
            </a:r>
            <a:r>
              <a:rPr lang="en-US" altLang="zh-TW" sz="2200" dirty="0" err="1">
                <a:solidFill>
                  <a:srgbClr val="008000"/>
                </a:solidFill>
                <a:latin typeface="Arial" charset="0"/>
              </a:rPr>
              <a:t>NewValue</a:t>
            </a:r>
            <a:r>
              <a:rPr lang="en-US" altLang="zh-TW" sz="2200" dirty="0">
                <a:latin typeface="Arial" charset="0"/>
              </a:rPr>
              <a:t>);</a:t>
            </a:r>
            <a:endParaRPr lang="en-US" altLang="zh-TW" sz="2200" u="sng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	}</a:t>
            </a:r>
          </a:p>
          <a:p>
            <a:pPr>
              <a:lnSpc>
                <a:spcPct val="105000"/>
              </a:lnSpc>
              <a:defRPr/>
            </a:pPr>
            <a:r>
              <a:rPr lang="en-US" altLang="zh-TW" sz="2200" dirty="0">
                <a:latin typeface="Arial" charset="0"/>
              </a:rPr>
              <a:t>}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2006600"/>
            <a:ext cx="57626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50000"/>
              </a:spcBef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1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2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3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4</a:t>
            </a: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endParaRPr lang="en-US" altLang="zh-TW" sz="2200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5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6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7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8</a:t>
            </a:r>
          </a:p>
          <a:p>
            <a:pPr algn="ctr">
              <a:lnSpc>
                <a:spcPct val="105000"/>
              </a:lnSpc>
              <a:defRPr/>
            </a:pPr>
            <a:r>
              <a:rPr lang="en-US" altLang="zh-TW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</a:rPr>
              <a:t>9</a:t>
            </a:r>
            <a:endParaRPr lang="en-US" altLang="zh-TW" sz="2200" b="1" dirty="0">
              <a:solidFill>
                <a:schemeClr val="tx1">
                  <a:lumMod val="50000"/>
                  <a:lumOff val="50000"/>
                </a:schemeClr>
              </a:solidFill>
              <a:latin typeface="Arial" charset="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3571875" y="2344738"/>
            <a:ext cx="928688" cy="428625"/>
          </a:xfrm>
          <a:prstGeom prst="roundRect">
            <a:avLst/>
          </a:prstGeom>
          <a:solidFill>
            <a:srgbClr val="FF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KEY</a:t>
            </a:r>
          </a:p>
        </p:txBody>
      </p:sp>
      <p:sp>
        <p:nvSpPr>
          <p:cNvPr id="10" name="圓角矩形 9"/>
          <p:cNvSpPr/>
          <p:nvPr/>
        </p:nvSpPr>
        <p:spPr>
          <a:xfrm>
            <a:off x="6215063" y="3487738"/>
            <a:ext cx="1000125" cy="285750"/>
          </a:xfrm>
          <a:prstGeom prst="round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1" name="圓角矩形 10"/>
          <p:cNvSpPr/>
          <p:nvPr/>
        </p:nvSpPr>
        <p:spPr>
          <a:xfrm>
            <a:off x="7358063" y="2344738"/>
            <a:ext cx="1143000" cy="428625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圓角矩形 11"/>
          <p:cNvSpPr/>
          <p:nvPr/>
        </p:nvSpPr>
        <p:spPr>
          <a:xfrm>
            <a:off x="5857875" y="2344738"/>
            <a:ext cx="1143000" cy="428625"/>
          </a:xfrm>
          <a:prstGeom prst="roundRect">
            <a:avLst/>
          </a:prstGeom>
          <a:solidFill>
            <a:srgbClr val="BEFD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KEY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圓角矩形 12"/>
          <p:cNvSpPr/>
          <p:nvPr/>
        </p:nvSpPr>
        <p:spPr>
          <a:xfrm>
            <a:off x="3571875" y="3487738"/>
            <a:ext cx="928688" cy="285750"/>
          </a:xfrm>
          <a:prstGeom prst="roundRect">
            <a:avLst/>
          </a:prstGeom>
          <a:solidFill>
            <a:srgbClr val="FFD1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</a:t>
            </a:r>
          </a:p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KEY</a:t>
            </a:r>
          </a:p>
        </p:txBody>
      </p:sp>
      <p:sp>
        <p:nvSpPr>
          <p:cNvPr id="14" name="圓角矩形 13"/>
          <p:cNvSpPr/>
          <p:nvPr/>
        </p:nvSpPr>
        <p:spPr>
          <a:xfrm>
            <a:off x="4714875" y="2344738"/>
            <a:ext cx="1000125" cy="428625"/>
          </a:xfrm>
          <a:prstGeom prst="round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INPUT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5" name="圓角矩形 14"/>
          <p:cNvSpPr/>
          <p:nvPr/>
        </p:nvSpPr>
        <p:spPr>
          <a:xfrm>
            <a:off x="5572125" y="3916363"/>
            <a:ext cx="1143000" cy="36195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VALUE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圓角矩形 15"/>
          <p:cNvSpPr/>
          <p:nvPr/>
        </p:nvSpPr>
        <p:spPr>
          <a:xfrm>
            <a:off x="3929063" y="3916363"/>
            <a:ext cx="1143000" cy="361950"/>
          </a:xfrm>
          <a:prstGeom prst="roundRect">
            <a:avLst/>
          </a:prstGeom>
          <a:solidFill>
            <a:srgbClr val="BEFD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400" dirty="0">
                <a:solidFill>
                  <a:schemeClr val="tx1"/>
                </a:solidFill>
              </a:rPr>
              <a:t>OUTPUT KEY</a:t>
            </a:r>
            <a:endParaRPr lang="zh-TW" altLang="en-US" sz="1400" dirty="0">
              <a:solidFill>
                <a:schemeClr val="tx1"/>
              </a:solidFill>
            </a:endParaRPr>
          </a:p>
        </p:txBody>
      </p:sp>
      <p:sp>
        <p:nvSpPr>
          <p:cNvPr id="98319" name="Text Box 15"/>
          <p:cNvSpPr txBox="1">
            <a:spLocks noChangeArrowheads="1"/>
          </p:cNvSpPr>
          <p:nvPr/>
        </p:nvSpPr>
        <p:spPr bwMode="auto">
          <a:xfrm>
            <a:off x="611188" y="1397000"/>
            <a:ext cx="633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/>
              <a:t>import org.apache.hadoop.mapred.*;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Conclusions</a:t>
            </a:r>
          </a:p>
        </p:txBody>
      </p:sp>
      <p:sp>
        <p:nvSpPr>
          <p:cNvPr id="9523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41438"/>
            <a:ext cx="7772400" cy="5016520"/>
          </a:xfrm>
        </p:spPr>
        <p:txBody>
          <a:bodyPr/>
          <a:lstStyle/>
          <a:p>
            <a:pPr marL="342900" indent="-342900"/>
            <a:r>
              <a:rPr lang="zh-TW" altLang="en-US" sz="2800" dirty="0" smtClean="0"/>
              <a:t>以上範例程式碼包含</a:t>
            </a:r>
          </a:p>
          <a:p>
            <a:pPr marL="742950" lvl="1" indent="-285750"/>
            <a:r>
              <a:rPr lang="en-US" altLang="zh-TW" sz="2400" dirty="0" smtClean="0"/>
              <a:t>Hadoop </a:t>
            </a:r>
            <a:r>
              <a:rPr lang="zh-TW" altLang="en-US" sz="2400" dirty="0" smtClean="0"/>
              <a:t>的</a:t>
            </a:r>
            <a:r>
              <a:rPr lang="en-US" altLang="zh-TW" sz="2400" dirty="0" err="1" smtClean="0"/>
              <a:t>key,value</a:t>
            </a:r>
            <a:r>
              <a:rPr lang="en-US" altLang="zh-TW" sz="2400" dirty="0" smtClean="0"/>
              <a:t> </a:t>
            </a:r>
            <a:r>
              <a:rPr lang="zh-TW" altLang="en-US" sz="2400" dirty="0" smtClean="0"/>
              <a:t>架構</a:t>
            </a:r>
          </a:p>
          <a:p>
            <a:pPr marL="742950" lvl="1" indent="-285750"/>
            <a:r>
              <a:rPr lang="zh-TW" altLang="en-US" sz="2400" dirty="0" smtClean="0"/>
              <a:t>操作</a:t>
            </a:r>
            <a:r>
              <a:rPr lang="en-US" altLang="zh-TW" sz="2400" dirty="0" err="1" smtClean="0"/>
              <a:t>Hdfs</a:t>
            </a:r>
            <a:r>
              <a:rPr lang="en-US" altLang="zh-TW" sz="2400" dirty="0" smtClean="0"/>
              <a:t> </a:t>
            </a:r>
            <a:r>
              <a:rPr lang="zh-TW" altLang="en-US" sz="2400" dirty="0" smtClean="0"/>
              <a:t>檔案系統</a:t>
            </a:r>
          </a:p>
          <a:p>
            <a:pPr marL="742950" lvl="1" indent="-285750"/>
            <a:r>
              <a:rPr lang="en-US" altLang="zh-TW" sz="2400" dirty="0" smtClean="0"/>
              <a:t>Map Reduce</a:t>
            </a:r>
            <a:r>
              <a:rPr lang="zh-TW" altLang="en-US" sz="2400" dirty="0" smtClean="0"/>
              <a:t>運算方式</a:t>
            </a:r>
          </a:p>
          <a:p>
            <a:pPr marL="342900" indent="-342900"/>
            <a:r>
              <a:rPr lang="zh-TW" altLang="en-US" sz="2800" dirty="0" smtClean="0"/>
              <a:t>執行</a:t>
            </a:r>
            <a:r>
              <a:rPr lang="en-US" altLang="zh-TW" sz="2800" dirty="0" err="1" smtClean="0"/>
              <a:t>hadoop</a:t>
            </a:r>
            <a:r>
              <a:rPr lang="en-US" altLang="zh-TW" sz="2800" dirty="0" smtClean="0"/>
              <a:t> </a:t>
            </a:r>
            <a:r>
              <a:rPr lang="zh-TW" altLang="en-US" sz="2800" dirty="0" smtClean="0"/>
              <a:t>運算時，程式檔不用上傳至</a:t>
            </a:r>
            <a:r>
              <a:rPr lang="en-US" altLang="zh-TW" sz="2800" dirty="0" err="1" smtClean="0"/>
              <a:t>hadoop</a:t>
            </a:r>
            <a:r>
              <a:rPr lang="en-US" altLang="zh-TW" sz="2800" dirty="0" smtClean="0"/>
              <a:t> </a:t>
            </a:r>
            <a:r>
              <a:rPr lang="zh-TW" altLang="en-US" sz="2800" dirty="0" smtClean="0"/>
              <a:t>上，但資料需要再</a:t>
            </a:r>
            <a:r>
              <a:rPr lang="en-US" altLang="zh-TW" sz="2800" dirty="0" smtClean="0"/>
              <a:t>HDFS</a:t>
            </a:r>
            <a:r>
              <a:rPr lang="zh-TW" altLang="en-US" sz="2800" dirty="0" smtClean="0"/>
              <a:t>內</a:t>
            </a:r>
          </a:p>
          <a:p>
            <a:pPr marL="342900" indent="-342900"/>
            <a:r>
              <a:rPr kumimoji="0" lang="zh-TW" altLang="en-US" sz="2800" dirty="0" smtClean="0"/>
              <a:t>可運用範例七的程式達成連續運算</a:t>
            </a:r>
          </a:p>
          <a:p>
            <a:pPr marL="342900" indent="-342900"/>
            <a:r>
              <a:rPr kumimoji="0" lang="en-US" altLang="zh-TW" sz="2800" dirty="0" smtClean="0"/>
              <a:t>Hadoop 0.20 </a:t>
            </a:r>
            <a:r>
              <a:rPr kumimoji="0" lang="zh-TW" altLang="en-US" sz="2800" dirty="0" smtClean="0"/>
              <a:t>與 </a:t>
            </a:r>
            <a:r>
              <a:rPr kumimoji="0" lang="en-US" altLang="zh-TW" sz="2800" dirty="0" smtClean="0"/>
              <a:t>Hadoop 0.18 </a:t>
            </a:r>
            <a:r>
              <a:rPr kumimoji="0" lang="zh-TW" altLang="en-US" sz="2800" dirty="0" smtClean="0"/>
              <a:t>有些</a:t>
            </a:r>
            <a:r>
              <a:rPr kumimoji="0" lang="en-US" altLang="zh-TW" sz="2800" dirty="0" smtClean="0"/>
              <a:t>API</a:t>
            </a:r>
            <a:r>
              <a:rPr kumimoji="0" lang="zh-TW" altLang="en-US" sz="2800" dirty="0" smtClean="0"/>
              <a:t>有些許差異，因此在網路上找到</a:t>
            </a:r>
            <a:r>
              <a:rPr kumimoji="0" lang="en-US" altLang="zh-TW" sz="2800" dirty="0" smtClean="0"/>
              <a:t>Hadoop</a:t>
            </a:r>
            <a:r>
              <a:rPr kumimoji="0" lang="zh-TW" altLang="en-US" sz="2800" dirty="0" smtClean="0"/>
              <a:t>的程式如果</a:t>
            </a:r>
            <a:r>
              <a:rPr kumimoji="0" lang="en-US" altLang="zh-TW" sz="2800" dirty="0" smtClean="0"/>
              <a:t>compiler</a:t>
            </a:r>
            <a:r>
              <a:rPr kumimoji="0" lang="zh-TW" altLang="en-US" sz="2800" dirty="0" smtClean="0"/>
              <a:t>有錯，可以換換對應的</a:t>
            </a:r>
            <a:r>
              <a:rPr kumimoji="0" lang="en-US" altLang="zh-TW" sz="2800" dirty="0" smtClean="0"/>
              <a:t>Function</a:t>
            </a:r>
            <a:r>
              <a:rPr kumimoji="0" lang="zh-TW" altLang="en-US" sz="2800" dirty="0" smtClean="0"/>
              <a:t>試試</a:t>
            </a:r>
          </a:p>
        </p:txBody>
      </p:sp>
      <p:sp>
        <p:nvSpPr>
          <p:cNvPr id="9523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44DBB3-BF95-4ACC-9194-0C3A143145D5}" type="slidenum">
              <a:rPr lang="zh-TW" altLang="en-US" smtClean="0"/>
              <a:pPr/>
              <a:t>133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sz="6000" dirty="0" smtClean="0"/>
              <a:t>Hadoop</a:t>
            </a:r>
            <a:r>
              <a:rPr lang="zh-TW" altLang="en-US" sz="6000" dirty="0" smtClean="0"/>
              <a:t>專案</a:t>
            </a:r>
            <a:r>
              <a:rPr lang="zh-TW" altLang="en-US" sz="6000" dirty="0"/>
              <a:t>分享</a:t>
            </a:r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透過 一些使用</a:t>
            </a:r>
            <a:r>
              <a:rPr lang="en-US" altLang="zh-TW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Hadoop</a:t>
            </a:r>
            <a:r>
              <a:rPr lang="zh-TW" alt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的案例帶給大家一些新的啟發</a:t>
            </a:r>
            <a:endParaRPr lang="zh-TW" alt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標題 1"/>
          <p:cNvSpPr>
            <a:spLocks noGrp="1"/>
          </p:cNvSpPr>
          <p:nvPr>
            <p:ph type="title"/>
          </p:nvPr>
        </p:nvSpPr>
        <p:spPr>
          <a:xfrm>
            <a:off x="357158" y="188913"/>
            <a:ext cx="8286808" cy="1311275"/>
          </a:xfrm>
        </p:spPr>
        <p:txBody>
          <a:bodyPr/>
          <a:lstStyle/>
          <a:p>
            <a:r>
              <a:rPr lang="en-US" altLang="zh-TW" dirty="0" smtClean="0"/>
              <a:t>A</a:t>
            </a:r>
            <a:r>
              <a:rPr lang="zh-TW" altLang="en-US" dirty="0" smtClean="0"/>
              <a:t>：用</a:t>
            </a:r>
            <a:r>
              <a:rPr lang="en-US" altLang="zh-TW" dirty="0" smtClean="0"/>
              <a:t>Hadoop </a:t>
            </a:r>
            <a:r>
              <a:rPr lang="zh-TW" altLang="fr-FR" dirty="0" smtClean="0"/>
              <a:t>打造 </a:t>
            </a:r>
            <a:r>
              <a:rPr lang="fr-FR" altLang="zh-TW" dirty="0" smtClean="0"/>
              <a:t>Location Plus</a:t>
            </a:r>
            <a:endParaRPr lang="zh-TW" altLang="en-US" dirty="0" smtClean="0"/>
          </a:p>
        </p:txBody>
      </p:sp>
      <p:sp>
        <p:nvSpPr>
          <p:cNvPr id="101380" name="內容版面配置區 2"/>
          <p:cNvSpPr>
            <a:spLocks noGrp="1"/>
          </p:cNvSpPr>
          <p:nvPr>
            <p:ph idx="1"/>
          </p:nvPr>
        </p:nvSpPr>
        <p:spPr>
          <a:xfrm>
            <a:off x="714375" y="1928813"/>
            <a:ext cx="7772400" cy="4397375"/>
          </a:xfrm>
        </p:spPr>
        <p:txBody>
          <a:bodyPr/>
          <a:lstStyle/>
          <a:p>
            <a:r>
              <a:rPr lang="zh-TW" altLang="en-US" sz="2400" dirty="0" smtClean="0"/>
              <a:t>「</a:t>
            </a:r>
            <a:r>
              <a:rPr lang="en-US" altLang="zh-TW" sz="2400" dirty="0" smtClean="0"/>
              <a:t>Location Plus</a:t>
            </a:r>
            <a:r>
              <a:rPr lang="zh-TW" altLang="en-US" sz="2400" dirty="0" smtClean="0"/>
              <a:t>！」服務，擊敗了其他</a:t>
            </a:r>
            <a:r>
              <a:rPr lang="en-US" altLang="zh-TW" sz="2400" dirty="0" smtClean="0"/>
              <a:t>38</a:t>
            </a:r>
            <a:r>
              <a:rPr lang="zh-TW" altLang="en-US" sz="2400" dirty="0" smtClean="0"/>
              <a:t>組作品獲得</a:t>
            </a:r>
            <a:r>
              <a:rPr lang="en-US" altLang="zh-TW" sz="2400" dirty="0" smtClean="0"/>
              <a:t>Yahoo</a:t>
            </a:r>
            <a:r>
              <a:rPr lang="zh-TW" altLang="en-US" sz="2400" dirty="0" smtClean="0"/>
              <a:t>開發競賽的優勝</a:t>
            </a:r>
            <a:endParaRPr lang="en-US" altLang="zh-TW" sz="2400" dirty="0" smtClean="0"/>
          </a:p>
          <a:p>
            <a:r>
              <a:rPr lang="zh-TW" altLang="en-US" sz="2400" dirty="0" smtClean="0"/>
              <a:t>從大量的批踢踢</a:t>
            </a:r>
            <a:r>
              <a:rPr lang="en-US" altLang="zh-TW" sz="2400" dirty="0" smtClean="0"/>
              <a:t>BBS</a:t>
            </a:r>
            <a:r>
              <a:rPr lang="zh-TW" altLang="en-US" sz="2400" dirty="0" smtClean="0"/>
              <a:t>文章中，找出臺灣</a:t>
            </a:r>
            <a:r>
              <a:rPr lang="en-US" altLang="zh-TW" sz="2400" dirty="0" smtClean="0"/>
              <a:t>17</a:t>
            </a:r>
            <a:r>
              <a:rPr lang="zh-TW" altLang="en-US" sz="2400" dirty="0" smtClean="0"/>
              <a:t>個城市的熱門話題</a:t>
            </a:r>
            <a:endParaRPr lang="en-US" altLang="zh-TW" sz="2400" dirty="0" smtClean="0"/>
          </a:p>
          <a:p>
            <a:r>
              <a:rPr lang="zh-TW" altLang="en-US" sz="2400" dirty="0" smtClean="0"/>
              <a:t>每個城市提供</a:t>
            </a:r>
            <a:r>
              <a:rPr lang="en-US" altLang="zh-TW" sz="2400" dirty="0" smtClean="0"/>
              <a:t>30</a:t>
            </a:r>
            <a:r>
              <a:rPr lang="zh-TW" altLang="en-US" sz="2400" dirty="0" smtClean="0"/>
              <a:t>個熱門話題和相關的參考詞</a:t>
            </a:r>
            <a:endParaRPr lang="en-US" altLang="zh-TW" sz="2400" dirty="0" smtClean="0"/>
          </a:p>
          <a:p>
            <a:r>
              <a:rPr lang="zh-TW" altLang="en-US" sz="2400" dirty="0" smtClean="0"/>
              <a:t>可以讓使用者用這些熱門話題來搜尋 </a:t>
            </a:r>
            <a:r>
              <a:rPr lang="en-US" altLang="zh-TW" sz="2400" dirty="0" smtClean="0"/>
              <a:t>Yahoo</a:t>
            </a:r>
            <a:r>
              <a:rPr lang="zh-TW" altLang="en-US" sz="2400" dirty="0" smtClean="0"/>
              <a:t>知識</a:t>
            </a:r>
            <a:r>
              <a:rPr lang="en-US" altLang="zh-TW" sz="2400" dirty="0" smtClean="0"/>
              <a:t>+</a:t>
            </a:r>
            <a:r>
              <a:rPr lang="zh-TW" altLang="en-US" sz="2400" dirty="0" smtClean="0"/>
              <a:t>、生活</a:t>
            </a:r>
            <a:r>
              <a:rPr lang="en-US" altLang="zh-TW" sz="2400" dirty="0" smtClean="0"/>
              <a:t>+</a:t>
            </a:r>
            <a:r>
              <a:rPr lang="zh-TW" altLang="en-US" sz="2400" dirty="0" smtClean="0"/>
              <a:t>、無名小站等內容</a:t>
            </a:r>
            <a:endParaRPr lang="en-US" altLang="zh-TW" sz="2400" dirty="0" smtClean="0"/>
          </a:p>
          <a:p>
            <a:r>
              <a:rPr lang="zh-TW" altLang="en-US" sz="2400" dirty="0" smtClean="0"/>
              <a:t>提供了手機版介面，讓使用者到任何地方就知道當地有哪些熱門話題</a:t>
            </a:r>
          </a:p>
        </p:txBody>
      </p:sp>
      <p:sp>
        <p:nvSpPr>
          <p:cNvPr id="10137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2D1C87-D87C-464E-98FC-38623F28878A}" type="slidenum">
              <a:rPr lang="zh-TW" altLang="en-US" smtClean="0"/>
              <a:pPr/>
              <a:t>135</a:t>
            </a:fld>
            <a:endParaRPr lang="en-US" altLang="zh-TW" smtClean="0"/>
          </a:p>
        </p:txBody>
      </p:sp>
      <p:sp>
        <p:nvSpPr>
          <p:cNvPr id="101381" name="文字方塊 4"/>
          <p:cNvSpPr txBox="1">
            <a:spLocks noChangeArrowheads="1"/>
          </p:cNvSpPr>
          <p:nvPr/>
        </p:nvSpPr>
        <p:spPr bwMode="auto">
          <a:xfrm>
            <a:off x="6929438" y="1285875"/>
            <a:ext cx="1643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altLang="zh-TW"/>
              <a:t>2009/11/17</a:t>
            </a:r>
            <a:endParaRPr lang="zh-TW" altLang="en-US"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</a:t>
            </a:r>
            <a:r>
              <a:rPr lang="zh-TW" altLang="en-US" dirty="0" smtClean="0"/>
              <a:t>：</a:t>
            </a:r>
            <a:r>
              <a:rPr lang="fr-FR" altLang="zh-TW" dirty="0" smtClean="0"/>
              <a:t>Location Plus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286380" y="1071546"/>
            <a:ext cx="3643338" cy="5357850"/>
          </a:xfrm>
        </p:spPr>
        <p:txBody>
          <a:bodyPr/>
          <a:lstStyle/>
          <a:p>
            <a:pPr marL="360000" indent="-360000"/>
            <a:r>
              <a:rPr lang="zh-TW" altLang="en-US" sz="2400" dirty="0" smtClean="0"/>
              <a:t>用</a:t>
            </a:r>
            <a:r>
              <a:rPr lang="en-US" altLang="zh-TW" sz="2400" dirty="0" smtClean="0"/>
              <a:t>RSS</a:t>
            </a:r>
            <a:r>
              <a:rPr lang="zh-TW" altLang="en-US" sz="2400" dirty="0" smtClean="0"/>
              <a:t>蒐集批踢踢</a:t>
            </a:r>
            <a:r>
              <a:rPr lang="en-US" altLang="zh-TW" sz="2400" dirty="0" smtClean="0"/>
              <a:t>BBS</a:t>
            </a:r>
            <a:r>
              <a:rPr lang="zh-TW" altLang="en-US" sz="2400" dirty="0" smtClean="0"/>
              <a:t>站的十大熱門看板的文章，約</a:t>
            </a:r>
            <a:r>
              <a:rPr lang="en-US" altLang="zh-TW" sz="2400" dirty="0" smtClean="0"/>
              <a:t>20</a:t>
            </a:r>
            <a:r>
              <a:rPr lang="zh-TW" altLang="en-US" sz="2400" dirty="0" smtClean="0"/>
              <a:t>萬筆文章記錄</a:t>
            </a:r>
            <a:endParaRPr lang="en-US" altLang="zh-TW" sz="2400" dirty="0" smtClean="0"/>
          </a:p>
          <a:p>
            <a:pPr marL="360000" indent="-360000"/>
            <a:r>
              <a:rPr lang="zh-TW" altLang="en-US" sz="2400" dirty="0" smtClean="0"/>
              <a:t>維基百科提供的</a:t>
            </a:r>
            <a:r>
              <a:rPr lang="en-US" altLang="zh-TW" sz="2400" dirty="0" smtClean="0"/>
              <a:t>30</a:t>
            </a:r>
            <a:r>
              <a:rPr lang="zh-TW" altLang="en-US" sz="2400" dirty="0" smtClean="0"/>
              <a:t>萬筆詞條作為關鍵詞</a:t>
            </a:r>
            <a:endParaRPr lang="en-US" altLang="zh-TW" sz="2400" dirty="0" smtClean="0"/>
          </a:p>
          <a:p>
            <a:pPr marL="360000" indent="-360000"/>
            <a:r>
              <a:rPr lang="zh-TW" altLang="en-US" sz="2400" dirty="0" smtClean="0"/>
              <a:t>將所有關鍵詞套用到所有文章紀錄，共需 </a:t>
            </a:r>
            <a:r>
              <a:rPr lang="en-US" altLang="zh-TW" sz="2400" dirty="0" smtClean="0"/>
              <a:t>600</a:t>
            </a:r>
            <a:r>
              <a:rPr lang="zh-TW" altLang="en-US" sz="2400" dirty="0" smtClean="0"/>
              <a:t>億次比對（還不包含排序</a:t>
            </a:r>
            <a:r>
              <a:rPr lang="en-US" altLang="zh-TW" sz="2400" dirty="0" smtClean="0"/>
              <a:t>..</a:t>
            </a:r>
            <a:r>
              <a:rPr lang="zh-TW" altLang="en-US" sz="2400" dirty="0" smtClean="0"/>
              <a:t>）</a:t>
            </a:r>
            <a:endParaRPr lang="en-US" altLang="zh-TW" sz="2400" dirty="0" smtClean="0"/>
          </a:p>
          <a:p>
            <a:pPr marL="360000" indent="-360000"/>
            <a:r>
              <a:rPr lang="zh-TW" altLang="en-US" sz="2400" dirty="0" smtClean="0"/>
              <a:t>這些都交給</a:t>
            </a:r>
            <a:r>
              <a:rPr lang="en-US" altLang="zh-TW" sz="2400" dirty="0" smtClean="0"/>
              <a:t>Hadoop</a:t>
            </a:r>
            <a:r>
              <a:rPr lang="zh-TW" altLang="en-US" sz="2400" dirty="0" smtClean="0"/>
              <a:t>吧！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84838-2A6F-40CF-89F7-E48708FD592D}" type="slidenum">
              <a:rPr lang="zh-TW" altLang="en-US" smtClean="0"/>
              <a:pPr>
                <a:defRPr/>
              </a:pPr>
              <a:t>136</a:t>
            </a:fld>
            <a:endParaRPr lang="en-US" altLang="zh-TW"/>
          </a:p>
        </p:txBody>
      </p:sp>
      <p:sp>
        <p:nvSpPr>
          <p:cNvPr id="5" name="文字方塊 4"/>
          <p:cNvSpPr txBox="1"/>
          <p:nvPr/>
        </p:nvSpPr>
        <p:spPr>
          <a:xfrm>
            <a:off x="5429224" y="6357958"/>
            <a:ext cx="3571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dirty="0" smtClean="0">
                <a:solidFill>
                  <a:schemeClr val="tx2">
                    <a:lumMod val="75000"/>
                  </a:schemeClr>
                </a:solidFill>
              </a:rPr>
              <a:t>http://www.ithome.com.tw/itadm/article.php?c=58008</a:t>
            </a:r>
            <a:endParaRPr lang="zh-TW" altLang="en-US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546"/>
            <a:ext cx="5429256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標題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1454137"/>
          </a:xfrm>
        </p:spPr>
        <p:txBody>
          <a:bodyPr/>
          <a:lstStyle/>
          <a:p>
            <a:pPr marL="342900" indent="-342900"/>
            <a:r>
              <a:rPr lang="en-US" altLang="zh-TW" sz="4000" dirty="0" smtClean="0"/>
              <a:t>B</a:t>
            </a:r>
            <a:r>
              <a:rPr lang="zh-TW" altLang="en-US" sz="4000" dirty="0" smtClean="0"/>
              <a:t>：</a:t>
            </a:r>
            <a:r>
              <a:rPr lang="en-US" altLang="zh-TW" sz="4000" dirty="0" smtClean="0"/>
              <a:t>Yahoo </a:t>
            </a:r>
            <a:r>
              <a:rPr lang="zh-TW" altLang="en-US" sz="4000" dirty="0" smtClean="0"/>
              <a:t>使用</a:t>
            </a:r>
            <a:r>
              <a:rPr lang="en-US" altLang="zh-TW" sz="4000" dirty="0" smtClean="0"/>
              <a:t>Hadoop</a:t>
            </a:r>
            <a:r>
              <a:rPr lang="zh-TW" altLang="en-US" sz="4000" dirty="0" smtClean="0"/>
              <a:t>平台</a:t>
            </a:r>
            <a:r>
              <a:rPr lang="en-US" altLang="zh-TW" sz="4000" dirty="0" smtClean="0"/>
              <a:t/>
            </a:r>
            <a:br>
              <a:rPr lang="en-US" altLang="zh-TW" sz="4000" dirty="0" smtClean="0"/>
            </a:br>
            <a:r>
              <a:rPr lang="zh-TW" altLang="en-US" sz="4000" dirty="0" smtClean="0"/>
              <a:t>來發現發送垃圾郵件的殭屍網絡</a:t>
            </a:r>
            <a:endParaRPr lang="zh-TW" altLang="en-US" sz="7200" dirty="0" smtClean="0"/>
          </a:p>
        </p:txBody>
      </p:sp>
      <p:sp>
        <p:nvSpPr>
          <p:cNvPr id="10240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FC9B4A-659E-4A74-8B73-7E677D06BC8B}" type="slidenum">
              <a:rPr lang="zh-TW" altLang="en-US" smtClean="0"/>
              <a:pPr/>
              <a:t>137</a:t>
            </a:fld>
            <a:endParaRPr lang="en-US" altLang="zh-TW" smtClean="0"/>
          </a:p>
        </p:txBody>
      </p:sp>
      <p:pic>
        <p:nvPicPr>
          <p:cNvPr id="102404" name="Picture 4" descr="File:Circle of spam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143000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字方塊 7"/>
          <p:cNvSpPr txBox="1"/>
          <p:nvPr/>
        </p:nvSpPr>
        <p:spPr>
          <a:xfrm>
            <a:off x="5857875" y="3500438"/>
            <a:ext cx="3000375" cy="3046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dirty="0">
                <a:latin typeface="+mn-ea"/>
                <a:ea typeface="+mn-ea"/>
              </a:rPr>
              <a:t>（</a:t>
            </a:r>
            <a:r>
              <a:rPr lang="en-US" altLang="zh-TW" dirty="0">
                <a:latin typeface="+mn-ea"/>
                <a:ea typeface="+mn-ea"/>
              </a:rPr>
              <a:t>1</a:t>
            </a:r>
            <a:r>
              <a:rPr lang="zh-TW" altLang="en-US" dirty="0">
                <a:latin typeface="+mn-ea"/>
                <a:ea typeface="+mn-ea"/>
              </a:rPr>
              <a:t>） 垃圾郵件網站 （</a:t>
            </a:r>
            <a:r>
              <a:rPr lang="en-US" altLang="zh-TW" dirty="0">
                <a:latin typeface="+mn-ea"/>
                <a:ea typeface="+mn-ea"/>
              </a:rPr>
              <a:t>2</a:t>
            </a:r>
            <a:r>
              <a:rPr lang="zh-TW" altLang="en-US" dirty="0">
                <a:latin typeface="+mn-ea"/>
                <a:ea typeface="+mn-ea"/>
              </a:rPr>
              <a:t>） 垃圾郵件 （</a:t>
            </a:r>
            <a:r>
              <a:rPr lang="en-US" altLang="zh-TW" dirty="0">
                <a:latin typeface="+mn-ea"/>
                <a:ea typeface="+mn-ea"/>
              </a:rPr>
              <a:t>3</a:t>
            </a:r>
            <a:r>
              <a:rPr lang="zh-TW" altLang="en-US" dirty="0">
                <a:latin typeface="+mn-ea"/>
                <a:ea typeface="+mn-ea"/>
              </a:rPr>
              <a:t>） 垃圾郵件軟體（</a:t>
            </a:r>
            <a:r>
              <a:rPr lang="en-US" altLang="zh-TW" dirty="0">
                <a:latin typeface="+mn-ea"/>
                <a:ea typeface="+mn-ea"/>
              </a:rPr>
              <a:t>4</a:t>
            </a:r>
            <a:r>
              <a:rPr lang="zh-TW" altLang="en-US" dirty="0">
                <a:latin typeface="+mn-ea"/>
                <a:ea typeface="+mn-ea"/>
              </a:rPr>
              <a:t>） 被感染的電腦 （</a:t>
            </a:r>
            <a:r>
              <a:rPr lang="en-US" altLang="zh-TW" dirty="0">
                <a:latin typeface="+mn-ea"/>
                <a:ea typeface="+mn-ea"/>
              </a:rPr>
              <a:t>5</a:t>
            </a:r>
            <a:r>
              <a:rPr lang="zh-TW" altLang="en-US" dirty="0">
                <a:latin typeface="+mn-ea"/>
                <a:ea typeface="+mn-ea"/>
              </a:rPr>
              <a:t>） 病毒或木馬 （</a:t>
            </a:r>
            <a:r>
              <a:rPr lang="en-US" altLang="zh-TW" dirty="0">
                <a:latin typeface="+mn-ea"/>
                <a:ea typeface="+mn-ea"/>
              </a:rPr>
              <a:t>6</a:t>
            </a:r>
            <a:r>
              <a:rPr lang="zh-TW" altLang="en-US" dirty="0">
                <a:latin typeface="+mn-ea"/>
                <a:ea typeface="+mn-ea"/>
              </a:rPr>
              <a:t>） 信件伺服器 （</a:t>
            </a:r>
            <a:r>
              <a:rPr lang="en-US" altLang="zh-TW" dirty="0">
                <a:latin typeface="+mn-ea"/>
                <a:ea typeface="+mn-ea"/>
              </a:rPr>
              <a:t>7</a:t>
            </a:r>
            <a:r>
              <a:rPr lang="zh-TW" altLang="en-US" dirty="0">
                <a:latin typeface="+mn-ea"/>
                <a:ea typeface="+mn-ea"/>
              </a:rPr>
              <a:t>） 用戶 </a:t>
            </a:r>
            <a:endParaRPr lang="en-US" altLang="zh-TW" dirty="0">
              <a:latin typeface="+mn-ea"/>
              <a:ea typeface="+mn-ea"/>
            </a:endParaRPr>
          </a:p>
          <a:p>
            <a:pPr>
              <a:defRPr/>
            </a:pPr>
            <a:r>
              <a:rPr lang="zh-TW" altLang="en-US" dirty="0">
                <a:latin typeface="+mn-ea"/>
                <a:ea typeface="+mn-ea"/>
              </a:rPr>
              <a:t>（</a:t>
            </a:r>
            <a:r>
              <a:rPr lang="en-US" altLang="zh-TW" dirty="0">
                <a:latin typeface="+mn-ea"/>
                <a:ea typeface="+mn-ea"/>
              </a:rPr>
              <a:t>8</a:t>
            </a:r>
            <a:r>
              <a:rPr lang="zh-TW" altLang="en-US" dirty="0">
                <a:latin typeface="+mn-ea"/>
                <a:ea typeface="+mn-ea"/>
              </a:rPr>
              <a:t>） 網路流量</a:t>
            </a: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</a:t>
            </a:r>
            <a:r>
              <a:rPr lang="zh-TW" altLang="en-US" dirty="0" smtClean="0"/>
              <a:t>：警訊整合系統</a:t>
            </a:r>
          </a:p>
        </p:txBody>
      </p:sp>
      <p:sp>
        <p:nvSpPr>
          <p:cNvPr id="103428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目的：</a:t>
            </a:r>
          </a:p>
          <a:p>
            <a:pPr lvl="1"/>
            <a:r>
              <a:rPr lang="zh-TW" altLang="en-US" smtClean="0"/>
              <a:t>將原本複雜難懂的警訊日誌整合成易於明瞭的報告</a:t>
            </a:r>
          </a:p>
          <a:p>
            <a:pPr lvl="1"/>
            <a:r>
              <a:rPr kumimoji="0" lang="zh-TW" altLang="en-US" smtClean="0"/>
              <a:t>透過“</a:t>
            </a:r>
            <a:r>
              <a:rPr lang="zh-TW" altLang="en-US" smtClean="0"/>
              <a:t>雲端</a:t>
            </a:r>
            <a:r>
              <a:rPr lang="en-US" altLang="zh-TW" smtClean="0"/>
              <a:t>”</a:t>
            </a:r>
            <a:r>
              <a:rPr lang="zh-TW" altLang="en-US" smtClean="0"/>
              <a:t>來運算大量資料</a:t>
            </a:r>
          </a:p>
          <a:p>
            <a:r>
              <a:rPr lang="zh-TW" altLang="en-US" smtClean="0"/>
              <a:t>環境：</a:t>
            </a:r>
          </a:p>
          <a:p>
            <a:pPr lvl="1"/>
            <a:r>
              <a:rPr lang="en-US" altLang="zh-TW" smtClean="0"/>
              <a:t>hadoop 0.20</a:t>
            </a:r>
          </a:p>
          <a:p>
            <a:pPr lvl="1"/>
            <a:r>
              <a:rPr lang="en-US" altLang="zh-TW" smtClean="0"/>
              <a:t>Java 1.6</a:t>
            </a:r>
          </a:p>
          <a:p>
            <a:pPr lvl="1"/>
            <a:r>
              <a:rPr lang="en-US" altLang="zh-TW" smtClean="0"/>
              <a:t>Apache 2</a:t>
            </a:r>
          </a:p>
        </p:txBody>
      </p:sp>
      <p:sp>
        <p:nvSpPr>
          <p:cNvPr id="10342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424490-6EA8-4E31-9DEF-33CDD7AF1BAE}" type="slidenum">
              <a:rPr lang="zh-TW" altLang="en-US" smtClean="0"/>
              <a:pPr/>
              <a:t>138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5F109F1-708F-4343-9AF1-87650ABA2D64}" type="slidenum">
              <a:rPr lang="zh-TW" altLang="en-US" smtClean="0"/>
              <a:pPr/>
              <a:t>139</a:t>
            </a:fld>
            <a:endParaRPr lang="en-US" altLang="zh-TW" smtClean="0"/>
          </a:p>
        </p:txBody>
      </p:sp>
      <p:sp>
        <p:nvSpPr>
          <p:cNvPr id="4" name="文字方塊 3"/>
          <p:cNvSpPr txBox="1"/>
          <p:nvPr/>
        </p:nvSpPr>
        <p:spPr>
          <a:xfrm>
            <a:off x="0" y="1279525"/>
            <a:ext cx="4284663" cy="55784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[**] [1:538:15] NETBIOS SMB IPC$ unicode share access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[Classification: Generic Protocol Command Decode] [Priority: 3]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09/04-17:53:56.363811 168.150.177.165:1051 -&gt; 168.150.177.166:139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TCP TTL:128 TOS:0x0 ID:4000 IpLen:20 DgmLen:138 DF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***AP*** Seq: 0x2E589B8  Ack: 0x642D47F9  Win: 0x4241  TcpLen: 20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 altLang="zh-TW" sz="1200"/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[**] [1:1917:6] SCAN UPnP service discover attempt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[Classification: Detection of a Network Scan] [Priority: 3]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09/04-17:53:56.385573 168.150.177.164:1032 -&gt; 239.255.255.250:1900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UDP TTL:1 TOS:0x0 ID:80 IpLen:20 DgmLen:161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Len: 133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 altLang="zh-TW" sz="1200"/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[**] [1:1917:6] SCAN UPnP service discover attempt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[Classification: Detection of a Network Scan] [Priority: 3]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09/04-17:53:56.386910 168.150.177.164:1032 -&gt; 239.255.255.250:1900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UDP TTL:1 TOS:0x0 ID:82 IpLen:20 DgmLen:161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Len: 133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 altLang="zh-TW" sz="1200"/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[**] [1:1917:6] SCAN UPnP service discover attempt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[Classification: Detection of a Network Scan] [Priority: 3]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09/04-17:53:56.388244 168.150.177.164:1032 -&gt; 239.255.255.250:1900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UDP TTL:1 TOS:0x0 ID:84 IpLen:20 DgmLen:161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sz="1200"/>
              <a:t>Len: 133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 altLang="zh-TW" sz="1200"/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kumimoji="0" lang="en-US" altLang="zh-TW" sz="1200"/>
          </a:p>
        </p:txBody>
      </p:sp>
      <p:sp>
        <p:nvSpPr>
          <p:cNvPr id="104452" name="文字方塊 4"/>
          <p:cNvSpPr txBox="1">
            <a:spLocks noChangeArrowheads="1"/>
          </p:cNvSpPr>
          <p:nvPr/>
        </p:nvSpPr>
        <p:spPr bwMode="auto">
          <a:xfrm>
            <a:off x="4500563" y="1279525"/>
            <a:ext cx="4643437" cy="55784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[**] [1:1917:6] SCAN UPnP service discover attempt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[Classification: Detection of a Network Scan] [Priority: 3]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09/04-17:53:56.417045 168.150.177.164:45461 -&gt; 168.150.177.1:1900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UDP TTL:1 TOS:0x0 ID:105 IpLen:20 DgmLen:161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Len: 133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altLang="zh-TW" sz="1200"/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[**] [1:1917:6] SCAN UPnP service discover attempt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[Classification: Detection of a Network Scan] [Priority: 3]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09/04-17:53:56.420759 168.150.177.164:45461 -&gt; 168.150.177.1:1900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UDP TTL:1 TOS:0x0 ID:117 IpLen:20 DgmLen:160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Len: 132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altLang="zh-TW" sz="1200"/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[**] [1:1917:6] SCAN UPnP service discover attempt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[Classification: Detection of a Network Scan] [Priority: 3]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09/04-17:53:56.422095 168.150.177.164:45461 -&gt; 168.150.177.1:1900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UDP TTL:1 TOS:0x0 ID:118 IpLen:20 DgmLen:161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Len: 133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en-US" altLang="zh-TW" sz="1200"/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[**] [1:2351:10] NETBIOS DCERPC ISystemActivator path overflow attempt little endian unicode [**]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[Classification: Attempted Administrator Privilege Gain] [Priority: 1] 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09/04-17:53:56.442445 198.8.16.1:10179 -&gt; 168.150.177.164:135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TCP TTL:105 TOS:0x0 ID:49809 IpLen:20 DgmLen:1420 DF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***A**** Seq: 0xF9589BBF  Ack: 0x82CCF5B7  Win: 0xFFFF  TcpLen: 20</a:t>
            </a:r>
          </a:p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1200"/>
              <a:t>[Xref =&gt; http://www.microsoft.com/technet/security/bulletin/MS03-026.mspx][Xref =&gt; http://cgi.nessus.org/plugins/dump.php3?id=11808][Xref =&gt; http://cve.mitre.org/cgi-bin/cvename.cgi?name=2003-0352][Xref =&gt; http://www.securityfocus.com/bid/8205]</a:t>
            </a:r>
          </a:p>
        </p:txBody>
      </p:sp>
      <p:sp>
        <p:nvSpPr>
          <p:cNvPr id="104453" name="Rectangle 4"/>
          <p:cNvSpPr>
            <a:spLocks noChangeArrowheads="1"/>
          </p:cNvSpPr>
          <p:nvPr/>
        </p:nvSpPr>
        <p:spPr bwMode="auto">
          <a:xfrm>
            <a:off x="684213" y="188913"/>
            <a:ext cx="77724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zh-TW" altLang="en-US" sz="4400" b="1">
                <a:solidFill>
                  <a:schemeClr val="tx2"/>
                </a:solidFill>
                <a:ea typeface="標楷體" pitchFamily="65" charset="-120"/>
              </a:rPr>
              <a:t>輸入資料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500305"/>
            <a:ext cx="7772400" cy="2071703"/>
          </a:xfrm>
        </p:spPr>
        <p:txBody>
          <a:bodyPr/>
          <a:lstStyle/>
          <a:p>
            <a:r>
              <a:rPr lang="zh-TW" altLang="en-US" sz="7200" dirty="0" smtClean="0">
                <a:solidFill>
                  <a:srgbClr val="542A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</a:rPr>
              <a:t>一、</a:t>
            </a:r>
            <a:r>
              <a:rPr lang="en-US" altLang="zh-TW" sz="7200" dirty="0" smtClean="0">
                <a:solidFill>
                  <a:srgbClr val="542A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</a:rPr>
              <a:t>Hadoop </a:t>
            </a:r>
            <a:r>
              <a:rPr lang="zh-TW" altLang="en-US" sz="7200" dirty="0" smtClean="0">
                <a:solidFill>
                  <a:srgbClr val="542A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標楷體" pitchFamily="65" charset="-120"/>
              </a:rPr>
              <a:t>簡介</a:t>
            </a:r>
          </a:p>
        </p:txBody>
      </p:sp>
      <p:sp>
        <p:nvSpPr>
          <p:cNvPr id="1433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A234D4-965B-492C-9A8B-43C5F8AC669E}" type="slidenum">
              <a:rPr lang="zh-TW" altLang="en-US" smtClean="0"/>
              <a:pPr/>
              <a:t>14</a:t>
            </a:fld>
            <a:endParaRPr lang="en-US" altLang="zh-TW" smtClean="0"/>
          </a:p>
        </p:txBody>
      </p:sp>
      <p:grpSp>
        <p:nvGrpSpPr>
          <p:cNvPr id="14340" name="Group 21"/>
          <p:cNvGrpSpPr>
            <a:grpSpLocks/>
          </p:cNvGrpSpPr>
          <p:nvPr/>
        </p:nvGrpSpPr>
        <p:grpSpPr bwMode="auto">
          <a:xfrm>
            <a:off x="714348" y="642918"/>
            <a:ext cx="7705725" cy="2038350"/>
            <a:chOff x="521" y="1026"/>
            <a:chExt cx="4854" cy="1284"/>
          </a:xfrm>
        </p:grpSpPr>
        <p:pic>
          <p:nvPicPr>
            <p:cNvPr id="14342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1071"/>
              <a:ext cx="1800" cy="1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3" name="Picture 1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88" y="1434"/>
              <a:ext cx="2087" cy="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4" name="Picture 1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75" y="1434"/>
              <a:ext cx="510" cy="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5" name="Picture 1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21" y="1797"/>
              <a:ext cx="388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6" name="Picture 1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92" y="1026"/>
              <a:ext cx="346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7" name="Picture 2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8" y="1979"/>
              <a:ext cx="359" cy="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41" name="Text Box 13"/>
          <p:cNvSpPr txBox="1">
            <a:spLocks noChangeArrowheads="1"/>
          </p:cNvSpPr>
          <p:nvPr/>
        </p:nvSpPr>
        <p:spPr bwMode="auto">
          <a:xfrm>
            <a:off x="642910" y="4643446"/>
            <a:ext cx="7848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altLang="zh-TW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Hadoop </a:t>
            </a:r>
            <a:r>
              <a:rPr kumimoji="0" lang="zh-TW" altLang="en-US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是</a:t>
            </a:r>
            <a:r>
              <a:rPr kumimoji="0" lang="zh-TW" altLang="en-US" sz="3600" dirty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一套儲存並</a:t>
            </a:r>
            <a:r>
              <a:rPr kumimoji="0" lang="zh-TW" altLang="en-US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處理</a:t>
            </a:r>
            <a:r>
              <a:rPr kumimoji="0" lang="en-US" altLang="zh-TW" sz="3600" dirty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kumimoji="0" lang="en-US" altLang="zh-TW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kumimoji="0" lang="en-US" altLang="zh-TW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</a:br>
            <a:r>
              <a:rPr kumimoji="0" lang="en-US" altLang="zh-TW" sz="3600" dirty="0" err="1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petabytes</a:t>
            </a:r>
            <a:r>
              <a:rPr kumimoji="0" lang="en-US" altLang="zh-TW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kumimoji="0" lang="zh-TW" altLang="en-US" sz="3600" dirty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等級資訊</a:t>
            </a:r>
            <a:r>
              <a:rPr kumimoji="0" lang="zh-TW" altLang="en-US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的</a:t>
            </a:r>
            <a:r>
              <a:rPr kumimoji="0" lang="en-US" altLang="zh-TW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kumimoji="0" lang="en-US" altLang="zh-TW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</a:br>
            <a:r>
              <a:rPr kumimoji="0" lang="zh-TW" altLang="en-US" sz="3600" dirty="0" smtClean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雲端</a:t>
            </a:r>
            <a:r>
              <a:rPr kumimoji="0" lang="zh-TW" altLang="en-US" sz="3600" dirty="0">
                <a:solidFill>
                  <a:srgbClr val="1C1C1C"/>
                </a:solidFill>
                <a:latin typeface="標楷體" pitchFamily="65" charset="-120"/>
                <a:ea typeface="標楷體" pitchFamily="65" charset="-120"/>
              </a:rPr>
              <a:t>運算技術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6087C66-89E0-4206-B321-D367A7FC3067}" type="slidenum">
              <a:rPr lang="zh-TW" altLang="en-US" smtClean="0"/>
              <a:pPr/>
              <a:t>140</a:t>
            </a:fld>
            <a:endParaRPr lang="en-US" altLang="zh-TW" smtClean="0"/>
          </a:p>
        </p:txBody>
      </p:sp>
      <p:sp>
        <p:nvSpPr>
          <p:cNvPr id="105475" name="標題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 lIns="0" tIns="0" rIns="0" bIns="0"/>
          <a:lstStyle/>
          <a:p>
            <a:pPr defTabSz="449263"/>
            <a:r>
              <a:rPr lang="zh-TW" altLang="en-US" smtClean="0"/>
              <a:t>輸出資料</a:t>
            </a:r>
          </a:p>
        </p:txBody>
      </p:sp>
      <p:pic>
        <p:nvPicPr>
          <p:cNvPr id="10547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428875"/>
            <a:ext cx="9144000" cy="4429125"/>
          </a:xfrm>
          <a:noFill/>
        </p:spPr>
      </p:pic>
      <p:sp>
        <p:nvSpPr>
          <p:cNvPr id="105477" name="文字方塊 4"/>
          <p:cNvSpPr txBox="1">
            <a:spLocks noChangeArrowheads="1"/>
          </p:cNvSpPr>
          <p:nvPr/>
        </p:nvSpPr>
        <p:spPr bwMode="auto">
          <a:xfrm>
            <a:off x="571500" y="1428750"/>
            <a:ext cx="5143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sz="3200"/>
              <a:t>Generate dot graph format</a:t>
            </a:r>
            <a:endParaRPr kumimoji="0" lang="zh-TW" altLang="en-US" sz="3200"/>
          </a:p>
        </p:txBody>
      </p:sp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系統分析</a:t>
            </a:r>
          </a:p>
        </p:txBody>
      </p:sp>
      <p:sp>
        <p:nvSpPr>
          <p:cNvPr id="10649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57FE03-4FB3-4768-9DCB-BD4CA31EBEBA}" type="slidenum">
              <a:rPr lang="zh-TW" altLang="en-US" smtClean="0"/>
              <a:pPr/>
              <a:t>141</a:t>
            </a:fld>
            <a:endParaRPr lang="en-US" altLang="zh-TW" smtClean="0"/>
          </a:p>
        </p:txBody>
      </p:sp>
      <p:sp>
        <p:nvSpPr>
          <p:cNvPr id="106499" name="AutoShape 22"/>
          <p:cNvSpPr>
            <a:spLocks noChangeArrowheads="1"/>
          </p:cNvSpPr>
          <p:nvPr/>
        </p:nvSpPr>
        <p:spPr bwMode="auto">
          <a:xfrm>
            <a:off x="684213" y="1628775"/>
            <a:ext cx="4248150" cy="4608513"/>
          </a:xfrm>
          <a:prstGeom prst="cloudCallout">
            <a:avLst>
              <a:gd name="adj1" fmla="val -26944"/>
              <a:gd name="adj2" fmla="val 45315"/>
            </a:avLst>
          </a:prstGeom>
          <a:solidFill>
            <a:srgbClr val="CCECFF">
              <a:alpha val="69019"/>
            </a:srgbClr>
          </a:solidFill>
          <a:ln w="38100">
            <a:solidFill>
              <a:srgbClr val="00008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zh-TW" altLang="en-US"/>
          </a:p>
        </p:txBody>
      </p:sp>
      <p:sp>
        <p:nvSpPr>
          <p:cNvPr id="106501" name="AutoShape 5"/>
          <p:cNvSpPr>
            <a:spLocks noChangeArrowheads="1"/>
          </p:cNvSpPr>
          <p:nvPr/>
        </p:nvSpPr>
        <p:spPr bwMode="auto">
          <a:xfrm>
            <a:off x="1187450" y="1989138"/>
            <a:ext cx="2016125" cy="576262"/>
          </a:xfrm>
          <a:prstGeom prst="roundRect">
            <a:avLst>
              <a:gd name="adj" fmla="val 16667"/>
            </a:avLst>
          </a:prstGeom>
          <a:solidFill>
            <a:srgbClr val="B2FEB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前處理</a:t>
            </a:r>
          </a:p>
        </p:txBody>
      </p:sp>
      <p:sp>
        <p:nvSpPr>
          <p:cNvPr id="106502" name="AutoShape 6"/>
          <p:cNvSpPr>
            <a:spLocks noChangeArrowheads="1"/>
          </p:cNvSpPr>
          <p:nvPr/>
        </p:nvSpPr>
        <p:spPr bwMode="auto">
          <a:xfrm>
            <a:off x="1187450" y="3500438"/>
            <a:ext cx="2016125" cy="936625"/>
          </a:xfrm>
          <a:prstGeom prst="roundRect">
            <a:avLst>
              <a:gd name="adj" fmla="val 16667"/>
            </a:avLst>
          </a:prstGeom>
          <a:solidFill>
            <a:srgbClr val="FFFF66">
              <a:alpha val="50195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>
                <a:ea typeface="標楷體" pitchFamily="65" charset="-120"/>
              </a:rPr>
              <a:t>Map Reduce</a:t>
            </a:r>
          </a:p>
          <a:p>
            <a:pPr algn="ctr"/>
            <a:r>
              <a:rPr lang="zh-TW" altLang="en-US">
                <a:ea typeface="標楷體" pitchFamily="65" charset="-120"/>
              </a:rPr>
              <a:t>運算</a:t>
            </a:r>
          </a:p>
        </p:txBody>
      </p:sp>
      <p:sp>
        <p:nvSpPr>
          <p:cNvPr id="106503" name="AutoShape 7"/>
          <p:cNvSpPr>
            <a:spLocks noChangeArrowheads="1"/>
          </p:cNvSpPr>
          <p:nvPr/>
        </p:nvSpPr>
        <p:spPr bwMode="auto">
          <a:xfrm>
            <a:off x="1187450" y="5445125"/>
            <a:ext cx="2016125" cy="576263"/>
          </a:xfrm>
          <a:prstGeom prst="roundRect">
            <a:avLst>
              <a:gd name="adj" fmla="val 16667"/>
            </a:avLst>
          </a:prstGeom>
          <a:solidFill>
            <a:srgbClr val="B2FEB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後續處理</a:t>
            </a:r>
          </a:p>
        </p:txBody>
      </p:sp>
      <p:sp>
        <p:nvSpPr>
          <p:cNvPr id="106504" name="AutoShape 8"/>
          <p:cNvSpPr>
            <a:spLocks noChangeArrowheads="1"/>
          </p:cNvSpPr>
          <p:nvPr/>
        </p:nvSpPr>
        <p:spPr bwMode="auto">
          <a:xfrm>
            <a:off x="3419475" y="3644900"/>
            <a:ext cx="2016125" cy="576263"/>
          </a:xfrm>
          <a:prstGeom prst="roundRect">
            <a:avLst>
              <a:gd name="adj" fmla="val 16667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網頁介面</a:t>
            </a:r>
          </a:p>
        </p:txBody>
      </p:sp>
      <p:sp>
        <p:nvSpPr>
          <p:cNvPr id="106505" name="Line 11"/>
          <p:cNvSpPr>
            <a:spLocks noChangeShapeType="1"/>
          </p:cNvSpPr>
          <p:nvPr/>
        </p:nvSpPr>
        <p:spPr bwMode="auto">
          <a:xfrm flipH="1">
            <a:off x="4643438" y="2781300"/>
            <a:ext cx="1584325" cy="863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6506" name="AutoShape 15"/>
          <p:cNvSpPr>
            <a:spLocks noChangeArrowheads="1"/>
          </p:cNvSpPr>
          <p:nvPr/>
        </p:nvSpPr>
        <p:spPr bwMode="auto">
          <a:xfrm>
            <a:off x="1979613" y="2781300"/>
            <a:ext cx="576262" cy="647700"/>
          </a:xfrm>
          <a:prstGeom prst="downArrow">
            <a:avLst>
              <a:gd name="adj1" fmla="val 50000"/>
              <a:gd name="adj2" fmla="val 28099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TW" altLang="en-US"/>
          </a:p>
        </p:txBody>
      </p:sp>
      <p:sp>
        <p:nvSpPr>
          <p:cNvPr id="106507" name="AutoShape 16"/>
          <p:cNvSpPr>
            <a:spLocks noChangeArrowheads="1"/>
          </p:cNvSpPr>
          <p:nvPr/>
        </p:nvSpPr>
        <p:spPr bwMode="auto">
          <a:xfrm>
            <a:off x="1908175" y="4652963"/>
            <a:ext cx="576263" cy="647700"/>
          </a:xfrm>
          <a:prstGeom prst="downArrow">
            <a:avLst>
              <a:gd name="adj1" fmla="val 50000"/>
              <a:gd name="adj2" fmla="val 28099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zh-TW" altLang="en-US"/>
          </a:p>
        </p:txBody>
      </p:sp>
      <p:sp>
        <p:nvSpPr>
          <p:cNvPr id="106508" name="Line 18"/>
          <p:cNvSpPr>
            <a:spLocks noChangeShapeType="1"/>
          </p:cNvSpPr>
          <p:nvPr/>
        </p:nvSpPr>
        <p:spPr bwMode="auto">
          <a:xfrm flipH="1" flipV="1">
            <a:off x="3203575" y="2565400"/>
            <a:ext cx="1368425" cy="10795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6509" name="Line 19"/>
          <p:cNvSpPr>
            <a:spLocks noChangeShapeType="1"/>
          </p:cNvSpPr>
          <p:nvPr/>
        </p:nvSpPr>
        <p:spPr bwMode="auto">
          <a:xfrm flipV="1">
            <a:off x="3203575" y="4221163"/>
            <a:ext cx="1368425" cy="1512887"/>
          </a:xfrm>
          <a:prstGeom prst="line">
            <a:avLst/>
          </a:prstGeom>
          <a:noFill/>
          <a:ln w="57150">
            <a:solidFill>
              <a:srgbClr val="CC6600"/>
            </a:solidFill>
            <a:prstDash val="sysDot"/>
            <a:round/>
            <a:headEnd type="triangle" w="med" len="med"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6510" name="Line 20"/>
          <p:cNvSpPr>
            <a:spLocks noChangeShapeType="1"/>
          </p:cNvSpPr>
          <p:nvPr/>
        </p:nvSpPr>
        <p:spPr bwMode="auto">
          <a:xfrm>
            <a:off x="4572000" y="4221163"/>
            <a:ext cx="1800225" cy="720725"/>
          </a:xfrm>
          <a:prstGeom prst="line">
            <a:avLst/>
          </a:prstGeom>
          <a:noFill/>
          <a:ln w="57150">
            <a:solidFill>
              <a:srgbClr val="CC6600"/>
            </a:solidFill>
            <a:prstDash val="sysDot"/>
            <a:round/>
            <a:headEnd type="triangle" w="med" len="med"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6511" name="AutoShape 21"/>
          <p:cNvSpPr>
            <a:spLocks noChangeArrowheads="1"/>
          </p:cNvSpPr>
          <p:nvPr/>
        </p:nvSpPr>
        <p:spPr bwMode="auto">
          <a:xfrm rot="-5400000">
            <a:off x="0" y="3463926"/>
            <a:ext cx="1654175" cy="863600"/>
          </a:xfrm>
          <a:prstGeom prst="curvedDownArrow">
            <a:avLst>
              <a:gd name="adj1" fmla="val 21691"/>
              <a:gd name="adj2" fmla="val 76760"/>
              <a:gd name="adj3" fmla="val 38236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6512" name="AutoShape 23"/>
          <p:cNvSpPr>
            <a:spLocks noChangeArrowheads="1"/>
          </p:cNvSpPr>
          <p:nvPr/>
        </p:nvSpPr>
        <p:spPr bwMode="auto">
          <a:xfrm>
            <a:off x="6300788" y="2205038"/>
            <a:ext cx="1439862" cy="1008062"/>
          </a:xfrm>
          <a:prstGeom prst="foldedCorner">
            <a:avLst>
              <a:gd name="adj" fmla="val 12500"/>
            </a:avLst>
          </a:prstGeom>
          <a:solidFill>
            <a:srgbClr val="DDDDDD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輸入</a:t>
            </a:r>
          </a:p>
          <a:p>
            <a:pPr algn="ctr"/>
            <a:r>
              <a:rPr lang="zh-TW" altLang="en-US">
                <a:ea typeface="標楷體" pitchFamily="65" charset="-120"/>
              </a:rPr>
              <a:t>資料</a:t>
            </a:r>
          </a:p>
        </p:txBody>
      </p:sp>
      <p:sp>
        <p:nvSpPr>
          <p:cNvPr id="106513" name="Oval 24"/>
          <p:cNvSpPr>
            <a:spLocks noChangeArrowheads="1"/>
          </p:cNvSpPr>
          <p:nvPr/>
        </p:nvSpPr>
        <p:spPr bwMode="auto">
          <a:xfrm>
            <a:off x="6372225" y="4365625"/>
            <a:ext cx="1368425" cy="1223963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TW" altLang="en-US">
                <a:ea typeface="標楷體" pitchFamily="65" charset="-120"/>
              </a:rPr>
              <a:t>瀏覽</a:t>
            </a:r>
          </a:p>
          <a:p>
            <a:pPr algn="ctr"/>
            <a:r>
              <a:rPr lang="zh-TW" altLang="en-US">
                <a:ea typeface="標楷體" pitchFamily="65" charset="-120"/>
              </a:rPr>
              <a:t>結果</a:t>
            </a:r>
          </a:p>
          <a:p>
            <a:pPr algn="ctr"/>
            <a:r>
              <a:rPr lang="zh-TW" altLang="en-US">
                <a:ea typeface="標楷體" pitchFamily="65" charset="-120"/>
              </a:rPr>
              <a:t>報告</a:t>
            </a:r>
          </a:p>
        </p:txBody>
      </p:sp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6A9F689-43A3-4181-AF71-7E5BD79F0781}" type="slidenum">
              <a:rPr lang="zh-TW" altLang="en-US" smtClean="0"/>
              <a:pPr/>
              <a:t>142</a:t>
            </a:fld>
            <a:endParaRPr lang="en-US" altLang="zh-TW" smtClean="0"/>
          </a:p>
        </p:txBody>
      </p:sp>
      <p:sp>
        <p:nvSpPr>
          <p:cNvPr id="1075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 lIns="0" tIns="0" rIns="0" bIns="0"/>
          <a:lstStyle/>
          <a:p>
            <a:pPr defTabSz="449263" eaLnBrk="1" hangingPunct="1"/>
            <a:r>
              <a:rPr lang="en-US" altLang="zh-TW" smtClean="0"/>
              <a:t>Alert Merge Example</a:t>
            </a:r>
            <a:endParaRPr lang="zh-TW" altLang="en-US" smtClean="0"/>
          </a:p>
        </p:txBody>
      </p:sp>
      <p:graphicFrame>
        <p:nvGraphicFramePr>
          <p:cNvPr id="35447" name="Group 631"/>
          <p:cNvGraphicFramePr>
            <a:graphicFrameLocks noGrp="1"/>
          </p:cNvGraphicFramePr>
          <p:nvPr>
            <p:ph sz="half" idx="4294967295"/>
          </p:nvPr>
        </p:nvGraphicFramePr>
        <p:xfrm>
          <a:off x="0" y="5157788"/>
          <a:ext cx="8856663" cy="1416051"/>
        </p:xfrm>
        <a:graphic>
          <a:graphicData uri="http://schemas.openxmlformats.org/drawingml/2006/table">
            <a:tbl>
              <a:tblPr/>
              <a:tblGrid>
                <a:gridCol w="1008063"/>
                <a:gridCol w="1152525"/>
                <a:gridCol w="2303462"/>
                <a:gridCol w="936625"/>
                <a:gridCol w="1296988"/>
                <a:gridCol w="1008062"/>
                <a:gridCol w="1150938"/>
              </a:tblGrid>
              <a:tr h="354013">
                <a:tc gridSpan="2"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Key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Values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00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Host_1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Trojan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Sip1,Sip2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80,443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4077,5002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T1,T2,T3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Host_2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Trojan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Sip1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443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5002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Host_3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D.D.O.S.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Sip3,Sip4,Sip5 ,Sip6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6007,6008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tcp, udp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新細明體" pitchFamily="18" charset="-120"/>
                        </a:rPr>
                        <a:t>T5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437" name="Group 621"/>
          <p:cNvGraphicFramePr>
            <a:graphicFrameLocks noGrp="1"/>
          </p:cNvGraphicFramePr>
          <p:nvPr>
            <p:ph sz="half" idx="4294967295"/>
          </p:nvPr>
        </p:nvGraphicFramePr>
        <p:xfrm>
          <a:off x="0" y="1125538"/>
          <a:ext cx="7489825" cy="2892427"/>
        </p:xfrm>
        <a:graphic>
          <a:graphicData uri="http://schemas.openxmlformats.org/drawingml/2006/table">
            <a:tbl>
              <a:tblPr/>
              <a:tblGrid>
                <a:gridCol w="1071562"/>
                <a:gridCol w="1089025"/>
                <a:gridCol w="1008063"/>
                <a:gridCol w="1079500"/>
                <a:gridCol w="1081087"/>
                <a:gridCol w="936625"/>
                <a:gridCol w="1223963"/>
              </a:tblGrid>
              <a:tr h="3143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Destination IP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Attack Signature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Source IP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Destination 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Source Port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Packet Protocol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Timestamp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99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Trojan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4077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Host_1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Trojan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Sip2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4077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Host_1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Trojan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Sip1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443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Host_2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Trojan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Sip1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443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Host_3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D.D.O.S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Sip3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6007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udp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Host_3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D.D.O.S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Sip4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6008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Host_3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D.D.O.S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Sip5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6007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udp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Host_3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D.D.O.S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Sip6</a:t>
                      </a:r>
                      <a:endParaRPr kumimoji="1" lang="zh-TW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6008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tcp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zh-TW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T5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7643" name="Picture 6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738" y="4292600"/>
            <a:ext cx="904875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15EBB1D-9C5A-43F7-A138-5C643C7FFD99}" type="slidenum">
              <a:rPr lang="zh-TW" altLang="en-US" smtClean="0"/>
              <a:pPr/>
              <a:t>143</a:t>
            </a:fld>
            <a:endParaRPr lang="en-US" altLang="zh-TW" smtClean="0"/>
          </a:p>
        </p:txBody>
      </p:sp>
      <p:sp>
        <p:nvSpPr>
          <p:cNvPr id="108547" name="標題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 lIns="0" tIns="0" rIns="0" bIns="0"/>
          <a:lstStyle/>
          <a:p>
            <a:pPr defTabSz="449263"/>
            <a:r>
              <a:rPr lang="zh-TW" altLang="en-US" smtClean="0"/>
              <a:t>程式流程圖</a:t>
            </a:r>
          </a:p>
        </p:txBody>
      </p:sp>
      <p:sp>
        <p:nvSpPr>
          <p:cNvPr id="4" name="圓角矩形 3"/>
          <p:cNvSpPr/>
          <p:nvPr/>
        </p:nvSpPr>
        <p:spPr bwMode="auto">
          <a:xfrm>
            <a:off x="2771775" y="2349500"/>
            <a:ext cx="1990725" cy="111125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b="1" dirty="0">
                <a:solidFill>
                  <a:srgbClr val="000066"/>
                </a:solidFill>
              </a:rPr>
              <a:t>Source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b="1" dirty="0">
                <a:solidFill>
                  <a:srgbClr val="000066"/>
                </a:solidFill>
              </a:rPr>
              <a:t>Regulation</a:t>
            </a:r>
            <a:endParaRPr kumimoji="0" lang="zh-TW" altLang="en-US" b="1" dirty="0">
              <a:solidFill>
                <a:srgbClr val="000066"/>
              </a:solidFill>
            </a:endParaRPr>
          </a:p>
        </p:txBody>
      </p:sp>
      <p:sp>
        <p:nvSpPr>
          <p:cNvPr id="108549" name="圓角矩形 4"/>
          <p:cNvSpPr>
            <a:spLocks noChangeArrowheads="1"/>
          </p:cNvSpPr>
          <p:nvPr/>
        </p:nvSpPr>
        <p:spPr bwMode="auto">
          <a:xfrm>
            <a:off x="5700713" y="2349500"/>
            <a:ext cx="1990725" cy="1111250"/>
          </a:xfrm>
          <a:prstGeom prst="roundRect">
            <a:avLst>
              <a:gd name="adj" fmla="val 16667"/>
            </a:avLst>
          </a:prstGeom>
          <a:solidFill>
            <a:srgbClr val="F6F69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b="1">
                <a:solidFill>
                  <a:srgbClr val="000066"/>
                </a:solidFill>
              </a:rPr>
              <a:t>Integrate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b="1">
                <a:solidFill>
                  <a:srgbClr val="000066"/>
                </a:solidFill>
              </a:rPr>
              <a:t>Alert</a:t>
            </a:r>
            <a:endParaRPr kumimoji="0" lang="zh-TW" altLang="en-US" b="1">
              <a:solidFill>
                <a:srgbClr val="000066"/>
              </a:solidFill>
            </a:endParaRPr>
          </a:p>
        </p:txBody>
      </p:sp>
      <p:sp>
        <p:nvSpPr>
          <p:cNvPr id="108550" name="圓角矩形 5"/>
          <p:cNvSpPr>
            <a:spLocks noChangeArrowheads="1"/>
          </p:cNvSpPr>
          <p:nvPr/>
        </p:nvSpPr>
        <p:spPr bwMode="auto">
          <a:xfrm>
            <a:off x="5843588" y="3921125"/>
            <a:ext cx="1990725" cy="1111250"/>
          </a:xfrm>
          <a:prstGeom prst="roundRect">
            <a:avLst>
              <a:gd name="adj" fmla="val 16667"/>
            </a:avLst>
          </a:prstGeom>
          <a:solidFill>
            <a:srgbClr val="F6F69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b="1">
                <a:solidFill>
                  <a:srgbClr val="000066"/>
                </a:solidFill>
              </a:rPr>
              <a:t>Merge Extenstion</a:t>
            </a:r>
            <a:endParaRPr kumimoji="0" lang="zh-TW" altLang="en-US" b="1">
              <a:solidFill>
                <a:srgbClr val="000066"/>
              </a:solidFill>
            </a:endParaRPr>
          </a:p>
        </p:txBody>
      </p:sp>
      <p:sp>
        <p:nvSpPr>
          <p:cNvPr id="108551" name="向右箭號 6"/>
          <p:cNvSpPr>
            <a:spLocks noChangeArrowheads="1"/>
          </p:cNvSpPr>
          <p:nvPr/>
        </p:nvSpPr>
        <p:spPr bwMode="auto">
          <a:xfrm>
            <a:off x="4864100" y="2778125"/>
            <a:ext cx="612775" cy="396875"/>
          </a:xfrm>
          <a:prstGeom prst="rightArrow">
            <a:avLst>
              <a:gd name="adj1" fmla="val 50000"/>
              <a:gd name="adj2" fmla="val 5003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zh-TW" altLang="en-US" b="1">
              <a:solidFill>
                <a:srgbClr val="000066"/>
              </a:solidFill>
            </a:endParaRPr>
          </a:p>
        </p:txBody>
      </p:sp>
      <p:sp>
        <p:nvSpPr>
          <p:cNvPr id="8" name="圓角矩形 7"/>
          <p:cNvSpPr/>
          <p:nvPr/>
        </p:nvSpPr>
        <p:spPr bwMode="auto">
          <a:xfrm>
            <a:off x="2914650" y="3849688"/>
            <a:ext cx="1990725" cy="111125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b="1" dirty="0">
                <a:solidFill>
                  <a:srgbClr val="000066"/>
                </a:solidFill>
              </a:rPr>
              <a:t>Correlation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b="1" dirty="0">
                <a:solidFill>
                  <a:srgbClr val="000066"/>
                </a:solidFill>
              </a:rPr>
              <a:t>Record</a:t>
            </a:r>
          </a:p>
        </p:txBody>
      </p:sp>
      <p:sp>
        <p:nvSpPr>
          <p:cNvPr id="108553" name="向右箭號 8"/>
          <p:cNvSpPr>
            <a:spLocks noChangeArrowheads="1"/>
          </p:cNvSpPr>
          <p:nvPr/>
        </p:nvSpPr>
        <p:spPr bwMode="auto">
          <a:xfrm rot="10800000">
            <a:off x="4935538" y="4278313"/>
            <a:ext cx="612775" cy="396875"/>
          </a:xfrm>
          <a:prstGeom prst="rightArrow">
            <a:avLst>
              <a:gd name="adj1" fmla="val 50000"/>
              <a:gd name="adj2" fmla="val 5003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rot="10800000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zh-TW" altLang="en-US" b="1">
              <a:solidFill>
                <a:srgbClr val="000066"/>
              </a:solidFill>
            </a:endParaRPr>
          </a:p>
        </p:txBody>
      </p:sp>
      <p:sp>
        <p:nvSpPr>
          <p:cNvPr id="108554" name="摺角紙張 9"/>
          <p:cNvSpPr>
            <a:spLocks noChangeArrowheads="1"/>
          </p:cNvSpPr>
          <p:nvPr/>
        </p:nvSpPr>
        <p:spPr bwMode="auto">
          <a:xfrm>
            <a:off x="700088" y="2206625"/>
            <a:ext cx="1071562" cy="1428750"/>
          </a:xfrm>
          <a:prstGeom prst="foldedCorner">
            <a:avLst>
              <a:gd name="adj" fmla="val 16667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b="1">
                <a:solidFill>
                  <a:srgbClr val="000066"/>
                </a:solidFill>
              </a:rPr>
              <a:t>Snort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kumimoji="0" lang="en-US" altLang="zh-TW" b="1">
                <a:solidFill>
                  <a:srgbClr val="000066"/>
                </a:solidFill>
              </a:rPr>
              <a:t>Logs</a:t>
            </a:r>
            <a:endParaRPr kumimoji="0" lang="zh-TW" altLang="en-US" b="1">
              <a:solidFill>
                <a:srgbClr val="000066"/>
              </a:solidFill>
            </a:endParaRPr>
          </a:p>
        </p:txBody>
      </p:sp>
      <p:sp>
        <p:nvSpPr>
          <p:cNvPr id="11" name="流程圖: 內部儲存裝置 10"/>
          <p:cNvSpPr/>
          <p:nvPr/>
        </p:nvSpPr>
        <p:spPr bwMode="auto">
          <a:xfrm>
            <a:off x="271463" y="3921125"/>
            <a:ext cx="1684337" cy="1111250"/>
          </a:xfrm>
          <a:prstGeom prst="flowChartInternalStorage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b="1" dirty="0">
                <a:solidFill>
                  <a:srgbClr val="000066"/>
                </a:solidFill>
              </a:rPr>
              <a:t>Final </a:t>
            </a:r>
          </a:p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kumimoji="0" lang="en-US" altLang="zh-TW" b="1" dirty="0">
                <a:solidFill>
                  <a:srgbClr val="000066"/>
                </a:solidFill>
              </a:rPr>
              <a:t>Report</a:t>
            </a:r>
            <a:endParaRPr kumimoji="0" lang="zh-TW" altLang="en-US" b="1" dirty="0">
              <a:solidFill>
                <a:srgbClr val="000066"/>
              </a:solidFill>
            </a:endParaRPr>
          </a:p>
        </p:txBody>
      </p:sp>
      <p:sp>
        <p:nvSpPr>
          <p:cNvPr id="108556" name="向右箭號 11"/>
          <p:cNvSpPr>
            <a:spLocks noChangeArrowheads="1"/>
          </p:cNvSpPr>
          <p:nvPr/>
        </p:nvSpPr>
        <p:spPr bwMode="auto">
          <a:xfrm>
            <a:off x="2119313" y="2674938"/>
            <a:ext cx="611187" cy="396875"/>
          </a:xfrm>
          <a:prstGeom prst="rightArrow">
            <a:avLst>
              <a:gd name="adj1" fmla="val 50000"/>
              <a:gd name="adj2" fmla="val 4990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zh-TW" altLang="en-US" b="1">
              <a:solidFill>
                <a:srgbClr val="000066"/>
              </a:solidFill>
            </a:endParaRPr>
          </a:p>
        </p:txBody>
      </p:sp>
      <p:sp>
        <p:nvSpPr>
          <p:cNvPr id="108557" name="向右箭號 12"/>
          <p:cNvSpPr>
            <a:spLocks noChangeArrowheads="1"/>
          </p:cNvSpPr>
          <p:nvPr/>
        </p:nvSpPr>
        <p:spPr bwMode="auto">
          <a:xfrm rot="10800000">
            <a:off x="2128838" y="4278313"/>
            <a:ext cx="612775" cy="396875"/>
          </a:xfrm>
          <a:prstGeom prst="rightArrow">
            <a:avLst>
              <a:gd name="adj1" fmla="val 50000"/>
              <a:gd name="adj2" fmla="val 50037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rot="10800000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zh-TW" altLang="en-US" b="1">
              <a:solidFill>
                <a:srgbClr val="000066"/>
              </a:solidFill>
            </a:endParaRPr>
          </a:p>
        </p:txBody>
      </p:sp>
      <p:sp>
        <p:nvSpPr>
          <p:cNvPr id="108558" name="弧形箭號 (左彎) 13"/>
          <p:cNvSpPr>
            <a:spLocks noChangeArrowheads="1"/>
          </p:cNvSpPr>
          <p:nvPr/>
        </p:nvSpPr>
        <p:spPr bwMode="auto">
          <a:xfrm>
            <a:off x="7915275" y="3135313"/>
            <a:ext cx="642938" cy="1214437"/>
          </a:xfrm>
          <a:prstGeom prst="curvedLeftArrow">
            <a:avLst>
              <a:gd name="adj1" fmla="val 24993"/>
              <a:gd name="adj2" fmla="val 91663"/>
              <a:gd name="adj3" fmla="val 25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kumimoji="0" lang="zh-TW" altLang="en-US" sz="20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 smtClean="0"/>
          </a:p>
        </p:txBody>
      </p:sp>
      <p:sp>
        <p:nvSpPr>
          <p:cNvPr id="1095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mtClean="0"/>
              <a:t>評估</a:t>
            </a:r>
          </a:p>
          <a:p>
            <a:r>
              <a:rPr lang="zh-TW" altLang="en-US" smtClean="0"/>
              <a:t>系統分析</a:t>
            </a:r>
          </a:p>
          <a:p>
            <a:pPr lvl="1"/>
            <a:r>
              <a:rPr lang="zh-TW" altLang="en-US" smtClean="0"/>
              <a:t>輸入輸出</a:t>
            </a:r>
          </a:p>
          <a:p>
            <a:pPr lvl="1"/>
            <a:r>
              <a:rPr lang="zh-TW" altLang="en-US" smtClean="0"/>
              <a:t>系統元件</a:t>
            </a:r>
          </a:p>
          <a:p>
            <a:pPr lvl="1"/>
            <a:r>
              <a:rPr lang="zh-TW" altLang="en-US" smtClean="0"/>
              <a:t>各元件參數與串流</a:t>
            </a:r>
          </a:p>
          <a:p>
            <a:r>
              <a:rPr lang="zh-TW" altLang="en-US" smtClean="0"/>
              <a:t>實做</a:t>
            </a:r>
          </a:p>
          <a:p>
            <a:pPr lvl="1"/>
            <a:r>
              <a:rPr kumimoji="0" lang="zh-TW" altLang="en-US" smtClean="0"/>
              <a:t>多次運算</a:t>
            </a:r>
          </a:p>
          <a:p>
            <a:pPr lvl="1"/>
            <a:r>
              <a:rPr kumimoji="0" lang="zh-TW" altLang="en-US" smtClean="0"/>
              <a:t>前處理與後處理</a:t>
            </a:r>
          </a:p>
        </p:txBody>
      </p:sp>
      <p:sp>
        <p:nvSpPr>
          <p:cNvPr id="10957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B6A1545-2510-4460-B9F5-AA6C0CBC94F9}" type="slidenum">
              <a:rPr lang="zh-TW" altLang="en-US" smtClean="0"/>
              <a:pPr/>
              <a:t>144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7772400" cy="4175125"/>
          </a:xfrm>
        </p:spPr>
        <p:txBody>
          <a:bodyPr/>
          <a:lstStyle/>
          <a:p>
            <a:r>
              <a:rPr lang="en-US" altLang="zh-TW" smtClean="0"/>
              <a:t>QUESTIONS</a:t>
            </a:r>
            <a:br>
              <a:rPr lang="en-US" altLang="zh-TW" smtClean="0"/>
            </a:br>
            <a:r>
              <a:rPr lang="en-US" altLang="zh-TW" smtClean="0"/>
              <a:t>&amp;</a:t>
            </a:r>
            <a:br>
              <a:rPr lang="en-US" altLang="zh-TW" smtClean="0"/>
            </a:br>
            <a:r>
              <a:rPr lang="en-US" altLang="zh-TW" smtClean="0">
                <a:solidFill>
                  <a:srgbClr val="003300"/>
                </a:solidFill>
              </a:rPr>
              <a:t>THANKS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43E784-5148-4BCE-A645-B063B2A23FC0}" type="slidenum">
              <a:rPr lang="zh-TW" altLang="en-US" smtClean="0"/>
              <a:pPr/>
              <a:t>15</a:t>
            </a:fld>
            <a:endParaRPr lang="en-US" altLang="zh-TW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Hadoop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kumimoji="0" lang="zh-TW" altLang="en-US" smtClean="0"/>
              <a:t>以</a:t>
            </a:r>
            <a:r>
              <a:rPr kumimoji="0" lang="en-US" altLang="zh-TW" smtClean="0"/>
              <a:t>Java</a:t>
            </a:r>
            <a:r>
              <a:rPr kumimoji="0" lang="zh-TW" altLang="en-US" smtClean="0"/>
              <a:t>開發</a:t>
            </a:r>
          </a:p>
          <a:p>
            <a:pPr eaLnBrk="1" hangingPunct="1"/>
            <a:r>
              <a:rPr kumimoji="0" lang="zh-TW" altLang="en-US" smtClean="0"/>
              <a:t>自由軟體</a:t>
            </a:r>
          </a:p>
          <a:p>
            <a:pPr eaLnBrk="1" hangingPunct="1"/>
            <a:r>
              <a:rPr kumimoji="0" lang="zh-TW" altLang="en-US" smtClean="0"/>
              <a:t>上千個節點</a:t>
            </a:r>
          </a:p>
          <a:p>
            <a:pPr eaLnBrk="1" hangingPunct="1"/>
            <a:r>
              <a:rPr kumimoji="0" lang="en-US" altLang="zh-TW" smtClean="0"/>
              <a:t>Petabyte</a:t>
            </a:r>
            <a:r>
              <a:rPr kumimoji="0" lang="zh-TW" altLang="en-US" smtClean="0"/>
              <a:t>等級的資料量</a:t>
            </a:r>
            <a:endParaRPr kumimoji="0" lang="en-US" altLang="zh-TW" smtClean="0"/>
          </a:p>
          <a:p>
            <a:pPr eaLnBrk="1" hangingPunct="1"/>
            <a:r>
              <a:rPr kumimoji="0" lang="zh-TW" altLang="en-US" smtClean="0"/>
              <a:t>創始者 </a:t>
            </a:r>
            <a:r>
              <a:rPr kumimoji="0" lang="en-US" altLang="zh-TW" smtClean="0"/>
              <a:t>Doug Cutting</a:t>
            </a:r>
            <a:endParaRPr lang="zh-TW" altLang="en-US" smtClean="0"/>
          </a:p>
          <a:p>
            <a:pPr eaLnBrk="1" hangingPunct="1"/>
            <a:r>
              <a:rPr lang="zh-TW" altLang="en-US" smtClean="0"/>
              <a:t>為</a:t>
            </a:r>
            <a:r>
              <a:rPr lang="en-US" altLang="zh-TW" smtClean="0"/>
              <a:t>Apache </a:t>
            </a:r>
            <a:r>
              <a:rPr lang="zh-TW" altLang="en-US" smtClean="0"/>
              <a:t>軟體基金會的 </a:t>
            </a:r>
            <a:r>
              <a:rPr lang="en-US" altLang="zh-TW" smtClean="0"/>
              <a:t>top level project</a:t>
            </a:r>
            <a:endParaRPr lang="zh-TW" altLang="en-US" smtClean="0"/>
          </a:p>
          <a:p>
            <a:pPr eaLnBrk="1" hangingPunct="1"/>
            <a:endParaRPr lang="zh-TW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30FAF1-9B72-4E1E-AD2D-19E4C08D17FA}" type="slidenum">
              <a:rPr lang="zh-TW" altLang="en-US" smtClean="0"/>
              <a:pPr/>
              <a:t>16</a:t>
            </a:fld>
            <a:endParaRPr lang="en-US" altLang="zh-TW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特色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kumimoji="0" lang="zh-TW" altLang="en-US" dirty="0" smtClean="0"/>
              <a:t>巨量</a:t>
            </a:r>
          </a:p>
          <a:p>
            <a:pPr lvl="1" eaLnBrk="1" hangingPunct="1">
              <a:lnSpc>
                <a:spcPct val="80000"/>
              </a:lnSpc>
            </a:pPr>
            <a:r>
              <a:rPr kumimoji="0" lang="zh-TW" altLang="en-US" dirty="0" smtClean="0"/>
              <a:t>擁有儲存與處</a:t>
            </a:r>
            <a:r>
              <a:rPr lang="zh-TW" altLang="en-US" dirty="0" smtClean="0"/>
              <a:t>理大量資料的能力</a:t>
            </a:r>
          </a:p>
          <a:p>
            <a:pPr eaLnBrk="1" hangingPunct="1">
              <a:lnSpc>
                <a:spcPct val="80000"/>
              </a:lnSpc>
            </a:pPr>
            <a:r>
              <a:rPr lang="zh-TW" altLang="en-US" dirty="0" smtClean="0"/>
              <a:t>經濟</a:t>
            </a:r>
          </a:p>
          <a:p>
            <a:pPr lvl="1" eaLnBrk="1" hangingPunct="1">
              <a:lnSpc>
                <a:spcPct val="80000"/>
              </a:lnSpc>
            </a:pPr>
            <a:r>
              <a:rPr lang="zh-TW" altLang="en-US" dirty="0" smtClean="0"/>
              <a:t>由一般個人電腦所架設的叢集環境</a:t>
            </a:r>
          </a:p>
          <a:p>
            <a:pPr eaLnBrk="1" hangingPunct="1">
              <a:lnSpc>
                <a:spcPct val="80000"/>
              </a:lnSpc>
            </a:pPr>
            <a:r>
              <a:rPr lang="zh-TW" altLang="en-US" dirty="0" smtClean="0"/>
              <a:t>效率</a:t>
            </a:r>
          </a:p>
          <a:p>
            <a:pPr lvl="1" eaLnBrk="1" hangingPunct="1">
              <a:lnSpc>
                <a:spcPct val="80000"/>
              </a:lnSpc>
            </a:pPr>
            <a:r>
              <a:rPr lang="zh-TW" altLang="en-US" dirty="0" smtClean="0"/>
              <a:t>藉由平行分散檔案以致得到快速的回應</a:t>
            </a:r>
          </a:p>
          <a:p>
            <a:pPr eaLnBrk="1" hangingPunct="1">
              <a:lnSpc>
                <a:spcPct val="80000"/>
              </a:lnSpc>
            </a:pPr>
            <a:r>
              <a:rPr lang="zh-TW" altLang="en-US" dirty="0" smtClean="0"/>
              <a:t>可靠</a:t>
            </a:r>
          </a:p>
          <a:p>
            <a:pPr lvl="1" eaLnBrk="1" hangingPunct="1">
              <a:lnSpc>
                <a:spcPct val="80000"/>
              </a:lnSpc>
            </a:pPr>
            <a:r>
              <a:rPr lang="zh-TW" altLang="en-US" dirty="0" smtClean="0"/>
              <a:t>當某個節點發生錯誤，系統能即時自動的取得備份資料以及佈署運算資源</a:t>
            </a:r>
            <a:endParaRPr lang="zh-TW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3F0C81-2CBB-45FC-BA6D-814848739ABE}" type="slidenum">
              <a:rPr lang="zh-TW" altLang="en-US" smtClean="0"/>
              <a:pPr/>
              <a:t>17</a:t>
            </a:fld>
            <a:endParaRPr lang="en-US" altLang="zh-TW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3987" cy="866775"/>
          </a:xfrm>
        </p:spPr>
        <p:txBody>
          <a:bodyPr lIns="0" tIns="0" rIns="0" bIns="0"/>
          <a:lstStyle/>
          <a:p>
            <a:pPr defTabSz="1008063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  <a:tab pos="8686800" algn="l"/>
              </a:tabLst>
            </a:pPr>
            <a:r>
              <a:rPr lang="en-GB" altLang="zh-TW" dirty="0" err="1" smtClean="0"/>
              <a:t>Hadoop</a:t>
            </a:r>
            <a:r>
              <a:rPr lang="zh-TW" altLang="en-GB" dirty="0" smtClean="0"/>
              <a:t>於</a:t>
            </a:r>
            <a:r>
              <a:rPr lang="en-GB" altLang="zh-TW" dirty="0" smtClean="0"/>
              <a:t>Yahoo</a:t>
            </a:r>
            <a:r>
              <a:rPr lang="zh-TW" altLang="en-GB" dirty="0" smtClean="0"/>
              <a:t>的運作資訊</a:t>
            </a: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50825" y="1125538"/>
          <a:ext cx="8472488" cy="4995862"/>
        </p:xfrm>
        <a:graphic>
          <a:graphicData uri="http://schemas.openxmlformats.org/presentationml/2006/ole">
            <p:oleObj spid="_x0000_s66562" name="OpenOffice.org" r:id="rId4" imgW="8620560" imgH="5153040" progId="opendocument.CalcDocument.1">
              <p:embed/>
            </p:oleObj>
          </a:graphicData>
        </a:graphic>
      </p:graphicFrame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11188" y="6092825"/>
            <a:ext cx="77771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zh-TW"/>
              <a:t>Sort benchmark, every nodes with terabytes data.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0" y="0"/>
            <a:ext cx="971550" cy="841375"/>
          </a:xfrm>
          <a:prstGeom prst="rect">
            <a:avLst/>
          </a:prstGeom>
          <a:solidFill>
            <a:srgbClr val="FFCCFF"/>
          </a:solidFill>
          <a:ln w="19050">
            <a:solidFill>
              <a:srgbClr val="993366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zh-TW" altLang="en-US">
                <a:solidFill>
                  <a:schemeClr val="bg2"/>
                </a:solidFill>
                <a:latin typeface="標楷體" pitchFamily="65" charset="-120"/>
                <a:ea typeface="標楷體" pitchFamily="65" charset="-120"/>
              </a:rPr>
              <a:t>實用案例</a:t>
            </a:r>
            <a:endParaRPr lang="zh-TW" altLang="en-US">
              <a:solidFill>
                <a:schemeClr val="bg2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誰在用</a:t>
            </a:r>
            <a:r>
              <a:rPr lang="en-US" altLang="zh-TW" dirty="0" smtClean="0"/>
              <a:t>Hadoop </a:t>
            </a:r>
            <a:r>
              <a:rPr lang="zh-TW" altLang="en-US" dirty="0" smtClean="0"/>
              <a:t>？</a:t>
            </a:r>
            <a:r>
              <a:rPr lang="en-US" altLang="zh-TW" dirty="0" smtClean="0"/>
              <a:t>(1)</a:t>
            </a:r>
            <a:endParaRPr lang="zh-TW" altLang="en-US" dirty="0" smtClean="0"/>
          </a:p>
        </p:txBody>
      </p:sp>
      <p:sp>
        <p:nvSpPr>
          <p:cNvPr id="18436" name="文字版面配置區 2"/>
          <p:cNvSpPr>
            <a:spLocks noGrp="1"/>
          </p:cNvSpPr>
          <p:nvPr>
            <p:ph idx="1"/>
          </p:nvPr>
        </p:nvSpPr>
        <p:spPr>
          <a:xfrm>
            <a:off x="1014442" y="1071546"/>
            <a:ext cx="7772400" cy="5357850"/>
          </a:xfrm>
        </p:spPr>
        <p:txBody>
          <a:bodyPr/>
          <a:lstStyle/>
          <a:p>
            <a:pPr marL="342900" indent="-342900"/>
            <a:r>
              <a:rPr lang="en-US" altLang="zh-TW" sz="2800" dirty="0" err="1" smtClean="0">
                <a:hlinkClick r:id="rId2"/>
              </a:rPr>
              <a:t>Facebook</a:t>
            </a:r>
            <a:r>
              <a:rPr lang="en-US" altLang="zh-TW" sz="2800" dirty="0" smtClean="0"/>
              <a:t> </a:t>
            </a:r>
          </a:p>
          <a:p>
            <a:pPr marL="742950" lvl="1" indent="-285750"/>
            <a:r>
              <a:rPr lang="zh-TW" altLang="en-US" sz="2400" dirty="0" smtClean="0"/>
              <a:t>處理 </a:t>
            </a:r>
            <a:r>
              <a:rPr lang="en-US" altLang="zh-TW" sz="2400" dirty="0" smtClean="0"/>
              <a:t>internal log and dimension data sources </a:t>
            </a:r>
          </a:p>
          <a:p>
            <a:pPr marL="742950" lvl="1" indent="-285750"/>
            <a:r>
              <a:rPr lang="en-US" altLang="zh-TW" sz="2400" dirty="0" smtClean="0"/>
              <a:t>for reporting/analytics and machine learning. </a:t>
            </a:r>
            <a:endParaRPr lang="en-US" altLang="zh-TW" dirty="0" smtClean="0">
              <a:hlinkClick r:id="rId3"/>
            </a:endParaRPr>
          </a:p>
          <a:p>
            <a:pPr marL="342900" indent="-342900"/>
            <a:r>
              <a:rPr lang="en-US" altLang="zh-TW" dirty="0" smtClean="0">
                <a:hlinkClick r:id="rId3"/>
              </a:rPr>
              <a:t>IBM</a:t>
            </a:r>
            <a:r>
              <a:rPr lang="en-US" altLang="zh-TW" dirty="0" smtClean="0"/>
              <a:t> </a:t>
            </a:r>
          </a:p>
          <a:p>
            <a:pPr marL="742950" lvl="1" indent="-285750"/>
            <a:r>
              <a:rPr lang="en-US" altLang="zh-TW" sz="2400" dirty="0" smtClean="0">
                <a:hlinkClick r:id="rId4"/>
              </a:rPr>
              <a:t>Blue Cloud Computing Clusters</a:t>
            </a:r>
            <a:endParaRPr lang="en-US" altLang="zh-TW" sz="2400" dirty="0" smtClean="0"/>
          </a:p>
          <a:p>
            <a:pPr marL="342900" indent="-342900"/>
            <a:r>
              <a:rPr lang="en-US" altLang="zh-TW" dirty="0" smtClean="0">
                <a:hlinkClick r:id="rId5"/>
              </a:rPr>
              <a:t>Journey Dynamics</a:t>
            </a:r>
            <a:r>
              <a:rPr lang="en-US" altLang="zh-TW" dirty="0" smtClean="0"/>
              <a:t> </a:t>
            </a:r>
          </a:p>
          <a:p>
            <a:pPr marL="742950" lvl="1" indent="-285750"/>
            <a:r>
              <a:rPr lang="zh-TW" altLang="en-US" sz="2400" dirty="0" smtClean="0"/>
              <a:t>用</a:t>
            </a:r>
            <a:r>
              <a:rPr lang="en-US" altLang="zh-TW" sz="2400" dirty="0" smtClean="0"/>
              <a:t> Hadoop </a:t>
            </a:r>
            <a:r>
              <a:rPr lang="en-US" altLang="zh-TW" sz="2400" dirty="0" smtClean="0">
                <a:hlinkClick r:id="rId6"/>
              </a:rPr>
              <a:t>MapReduce</a:t>
            </a:r>
            <a:r>
              <a:rPr lang="en-US" altLang="zh-TW" sz="2400" dirty="0" smtClean="0"/>
              <a:t>  </a:t>
            </a:r>
            <a:r>
              <a:rPr lang="zh-TW" altLang="en-US" sz="2400" dirty="0" smtClean="0"/>
              <a:t>分析</a:t>
            </a:r>
            <a:r>
              <a:rPr lang="en-US" altLang="zh-TW" sz="2400" dirty="0" smtClean="0"/>
              <a:t> billions of lines of GPS data </a:t>
            </a:r>
            <a:r>
              <a:rPr lang="zh-TW" altLang="en-US" sz="2400" dirty="0" smtClean="0"/>
              <a:t>並產生交通路線資訊</a:t>
            </a:r>
            <a:r>
              <a:rPr lang="en-US" altLang="zh-TW" sz="2400" dirty="0" smtClean="0"/>
              <a:t>. </a:t>
            </a:r>
          </a:p>
          <a:p>
            <a:pPr marL="342900" indent="-342900"/>
            <a:r>
              <a:rPr lang="en-US" altLang="zh-TW" dirty="0" err="1" smtClean="0">
                <a:hlinkClick r:id="rId7"/>
              </a:rPr>
              <a:t>Krugle</a:t>
            </a:r>
            <a:r>
              <a:rPr lang="en-US" altLang="zh-TW" dirty="0" smtClean="0"/>
              <a:t> </a:t>
            </a:r>
          </a:p>
          <a:p>
            <a:pPr marL="742950" lvl="1" indent="-285750"/>
            <a:r>
              <a:rPr lang="zh-TW" altLang="en-US" sz="2400" dirty="0" smtClean="0"/>
              <a:t>用 </a:t>
            </a:r>
            <a:r>
              <a:rPr lang="en-US" altLang="zh-TW" sz="2400" dirty="0" smtClean="0"/>
              <a:t>Hadoop and </a:t>
            </a:r>
            <a:r>
              <a:rPr lang="en-US" altLang="zh-TW" sz="2400" dirty="0" err="1" smtClean="0"/>
              <a:t>Nutch</a:t>
            </a:r>
            <a:r>
              <a:rPr lang="en-US" altLang="zh-TW" sz="2400" dirty="0" smtClean="0"/>
              <a:t>  </a:t>
            </a:r>
            <a:r>
              <a:rPr lang="zh-TW" altLang="en-US" sz="2400" dirty="0" smtClean="0"/>
              <a:t>建構 原始碼搜尋引擎</a:t>
            </a:r>
            <a:endParaRPr lang="en-US" altLang="zh-TW" sz="2400" dirty="0" smtClean="0"/>
          </a:p>
        </p:txBody>
      </p:sp>
      <p:sp>
        <p:nvSpPr>
          <p:cNvPr id="1843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41BE6A-B9CC-4FB8-B6BD-BD462E33749D}" type="slidenum">
              <a:rPr lang="zh-TW" altLang="en-US" smtClean="0"/>
              <a:pPr/>
              <a:t>18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誰在用</a:t>
            </a:r>
            <a:r>
              <a:rPr lang="en-US" altLang="zh-TW" dirty="0" smtClean="0"/>
              <a:t>Hadoop </a:t>
            </a:r>
            <a:r>
              <a:rPr lang="zh-TW" altLang="en-US" dirty="0" smtClean="0"/>
              <a:t>？</a:t>
            </a:r>
            <a:r>
              <a:rPr lang="en-US" altLang="zh-TW" dirty="0" smtClean="0"/>
              <a:t>(2)</a:t>
            </a:r>
            <a:endParaRPr lang="zh-TW" altLang="en-US" dirty="0" smtClean="0"/>
          </a:p>
        </p:txBody>
      </p:sp>
      <p:sp>
        <p:nvSpPr>
          <p:cNvPr id="19460" name="文字版面配置區 2"/>
          <p:cNvSpPr>
            <a:spLocks noGrp="1"/>
          </p:cNvSpPr>
          <p:nvPr>
            <p:ph idx="1"/>
          </p:nvPr>
        </p:nvSpPr>
        <p:spPr>
          <a:xfrm>
            <a:off x="685800" y="1000108"/>
            <a:ext cx="7772400" cy="5857892"/>
          </a:xfrm>
        </p:spPr>
        <p:txBody>
          <a:bodyPr/>
          <a:lstStyle/>
          <a:p>
            <a:pPr marL="342900" indent="-342900"/>
            <a:r>
              <a:rPr lang="en-US" altLang="zh-TW" sz="2800" dirty="0" smtClean="0">
                <a:hlinkClick r:id="rId2"/>
              </a:rPr>
              <a:t>SEDNS</a:t>
            </a:r>
            <a:r>
              <a:rPr lang="en-US" altLang="zh-TW" sz="2800" dirty="0" smtClean="0"/>
              <a:t> - Security Enhanced DNS Group </a:t>
            </a:r>
          </a:p>
          <a:p>
            <a:pPr marL="742950" lvl="1" indent="-285750"/>
            <a:r>
              <a:rPr lang="zh-TW" altLang="en-US" sz="2000" dirty="0" smtClean="0"/>
              <a:t>收集全世界的</a:t>
            </a:r>
            <a:r>
              <a:rPr lang="en-US" altLang="zh-TW" sz="2000" dirty="0" smtClean="0"/>
              <a:t> DNS </a:t>
            </a:r>
            <a:r>
              <a:rPr lang="zh-TW" altLang="en-US" sz="2000" dirty="0" smtClean="0"/>
              <a:t>以探索網路分散式內容</a:t>
            </a:r>
            <a:r>
              <a:rPr lang="en-US" altLang="zh-TW" sz="2000" dirty="0" smtClean="0"/>
              <a:t>.</a:t>
            </a:r>
          </a:p>
          <a:p>
            <a:pPr marL="342900" indent="-342900"/>
            <a:r>
              <a:rPr lang="en-US" altLang="zh-TW" sz="2800" dirty="0" smtClean="0">
                <a:hlinkClick r:id="rId3"/>
              </a:rPr>
              <a:t>Technical analysis and Stock Research</a:t>
            </a:r>
            <a:r>
              <a:rPr lang="en-US" altLang="zh-TW" sz="2800" dirty="0" smtClean="0"/>
              <a:t> </a:t>
            </a:r>
          </a:p>
          <a:p>
            <a:pPr marL="742950" lvl="1" indent="-285750"/>
            <a:r>
              <a:rPr lang="zh-TW" altLang="en-US" sz="2000" dirty="0" smtClean="0"/>
              <a:t>分析股票資訊</a:t>
            </a:r>
            <a:endParaRPr lang="en-US" altLang="zh-TW" sz="2000" dirty="0" smtClean="0"/>
          </a:p>
          <a:p>
            <a:pPr marL="342900" indent="-342900"/>
            <a:r>
              <a:rPr lang="en-US" altLang="zh-TW" sz="2800" dirty="0" smtClean="0">
                <a:hlinkClick r:id="rId4"/>
              </a:rPr>
              <a:t>University of Nebraska Lincoln, Research Computing Facility</a:t>
            </a:r>
            <a:r>
              <a:rPr lang="en-US" altLang="zh-TW" sz="2800" dirty="0" smtClean="0"/>
              <a:t> </a:t>
            </a:r>
          </a:p>
          <a:p>
            <a:pPr marL="742950" lvl="1" indent="-285750"/>
            <a:r>
              <a:rPr lang="zh-TW" altLang="en-US" sz="2000" dirty="0" smtClean="0"/>
              <a:t>用</a:t>
            </a:r>
            <a:r>
              <a:rPr lang="en-US" altLang="zh-TW" sz="2000" dirty="0" smtClean="0"/>
              <a:t>Hadoop</a:t>
            </a:r>
            <a:r>
              <a:rPr lang="zh-TW" altLang="en-US" sz="2000" dirty="0" smtClean="0"/>
              <a:t>跑約</a:t>
            </a:r>
            <a:r>
              <a:rPr lang="en-US" altLang="zh-TW" sz="2000" dirty="0" smtClean="0"/>
              <a:t>200TB</a:t>
            </a:r>
            <a:r>
              <a:rPr lang="zh-TW" altLang="en-US" sz="2000" dirty="0" smtClean="0"/>
              <a:t>的</a:t>
            </a:r>
            <a:r>
              <a:rPr lang="en-US" altLang="zh-TW" sz="2000" dirty="0" smtClean="0"/>
              <a:t>CMS</a:t>
            </a:r>
            <a:r>
              <a:rPr lang="zh-TW" altLang="en-US" sz="2000" dirty="0" smtClean="0"/>
              <a:t>經驗分析</a:t>
            </a:r>
            <a:endParaRPr lang="en-US" altLang="zh-TW" sz="2000" dirty="0" smtClean="0"/>
          </a:p>
          <a:p>
            <a:pPr marL="742950" lvl="1" indent="-285750"/>
            <a:r>
              <a:rPr lang="zh-TW" altLang="en-US" sz="2000" b="1" dirty="0" smtClean="0"/>
              <a:t>緊湊渺子線圈</a:t>
            </a:r>
            <a:r>
              <a:rPr lang="zh-TW" altLang="en-US" sz="2000" dirty="0" smtClean="0"/>
              <a:t>（</a:t>
            </a:r>
            <a:r>
              <a:rPr lang="en-US" altLang="zh-TW" sz="2000" b="1" dirty="0" smtClean="0"/>
              <a:t>CMS</a:t>
            </a:r>
            <a:r>
              <a:rPr lang="zh-TW" altLang="en-US" sz="2000" dirty="0" smtClean="0"/>
              <a:t>，</a:t>
            </a:r>
            <a:r>
              <a:rPr lang="en-US" altLang="zh-TW" sz="2000" b="1" dirty="0" smtClean="0"/>
              <a:t>C</a:t>
            </a:r>
            <a:r>
              <a:rPr lang="en-US" altLang="zh-TW" sz="2000" dirty="0" smtClean="0"/>
              <a:t>ompact </a:t>
            </a:r>
            <a:r>
              <a:rPr lang="en-US" altLang="zh-TW" sz="2000" b="1" dirty="0" err="1" smtClean="0"/>
              <a:t>M</a:t>
            </a:r>
            <a:r>
              <a:rPr lang="en-US" altLang="zh-TW" sz="2000" dirty="0" err="1" smtClean="0"/>
              <a:t>uon</a:t>
            </a:r>
            <a:r>
              <a:rPr lang="en-US" altLang="zh-TW" sz="2000" dirty="0" smtClean="0"/>
              <a:t> </a:t>
            </a:r>
            <a:r>
              <a:rPr lang="en-US" altLang="zh-TW" sz="2000" b="1" dirty="0" smtClean="0"/>
              <a:t>S</a:t>
            </a:r>
            <a:r>
              <a:rPr lang="en-US" altLang="zh-TW" sz="2000" dirty="0" smtClean="0"/>
              <a:t>olenoid</a:t>
            </a:r>
            <a:r>
              <a:rPr lang="zh-TW" altLang="en-US" sz="2000" dirty="0" smtClean="0"/>
              <a:t>）為</a:t>
            </a:r>
            <a:r>
              <a:rPr lang="zh-TW" altLang="en-US" sz="2000" dirty="0" smtClean="0">
                <a:hlinkClick r:id="rId5" tooltip="瑞士"/>
              </a:rPr>
              <a:t>瑞士</a:t>
            </a:r>
            <a:r>
              <a:rPr lang="zh-TW" altLang="en-US" sz="2000" dirty="0" smtClean="0"/>
              <a:t>歐洲核子研究組織</a:t>
            </a:r>
            <a:r>
              <a:rPr lang="en-US" altLang="zh-TW" sz="2000" dirty="0" smtClean="0">
                <a:hlinkClick r:id="rId6" tooltip="CERN"/>
              </a:rPr>
              <a:t>CERN</a:t>
            </a:r>
            <a:r>
              <a:rPr lang="zh-TW" altLang="en-US" sz="2000" dirty="0" smtClean="0"/>
              <a:t>的</a:t>
            </a:r>
            <a:r>
              <a:rPr lang="zh-TW" altLang="en-US" sz="2000" dirty="0" smtClean="0">
                <a:hlinkClick r:id="rId7" tooltip="大型強子對撞器"/>
              </a:rPr>
              <a:t>大型強子對撞器</a:t>
            </a:r>
            <a:r>
              <a:rPr lang="zh-TW" altLang="en-US" sz="2000" dirty="0" smtClean="0"/>
              <a:t>計劃的兩大通用型</a:t>
            </a:r>
            <a:r>
              <a:rPr lang="zh-TW" altLang="en-US" sz="2000" dirty="0" smtClean="0">
                <a:hlinkClick r:id="rId8" tooltip="粒子偵測器 （頁面未存在）"/>
              </a:rPr>
              <a:t>粒子偵測器</a:t>
            </a:r>
            <a:r>
              <a:rPr lang="zh-TW" altLang="en-US" sz="2000" dirty="0" smtClean="0"/>
              <a:t>中的一個。</a:t>
            </a:r>
            <a:endParaRPr lang="en-US" altLang="zh-TW" sz="2000" dirty="0" smtClean="0"/>
          </a:p>
        </p:txBody>
      </p:sp>
      <p:sp>
        <p:nvSpPr>
          <p:cNvPr id="1945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5240BE-5638-47A0-B098-E5AE43C90B67}" type="slidenum">
              <a:rPr lang="zh-TW" altLang="en-US" smtClean="0"/>
              <a:pPr/>
              <a:t>19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098C68-CBE4-47EC-9E54-D65010B669EA}" type="slidenum">
              <a:rPr lang="en-US" altLang="zh-TW" smtClean="0">
                <a:ea typeface="新細明體" charset="-120"/>
              </a:rPr>
              <a:pPr/>
              <a:t>2</a:t>
            </a:fld>
            <a:endParaRPr lang="en-US" altLang="zh-TW" smtClean="0">
              <a:ea typeface="新細明體" charset="-120"/>
            </a:endParaRPr>
          </a:p>
        </p:txBody>
      </p:sp>
      <p:graphicFrame>
        <p:nvGraphicFramePr>
          <p:cNvPr id="6235" name="Group 91"/>
          <p:cNvGraphicFramePr>
            <a:graphicFrameLocks noGrp="1"/>
          </p:cNvGraphicFramePr>
          <p:nvPr/>
        </p:nvGraphicFramePr>
        <p:xfrm>
          <a:off x="0" y="1066800"/>
          <a:ext cx="9144001" cy="5576912"/>
        </p:xfrm>
        <a:graphic>
          <a:graphicData uri="http://schemas.openxmlformats.org/drawingml/2006/table">
            <a:tbl>
              <a:tblPr/>
              <a:tblGrid>
                <a:gridCol w="2329133"/>
                <a:gridCol w="6814868"/>
              </a:tblGrid>
              <a:tr h="50699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第一天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506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09:30~10:20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介紹課程 與 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Hadoop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簡介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506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10:20~10:30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699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10:30~12:00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Hadoop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標楷體" pitchFamily="65" charset="-120"/>
                        </a:rPr>
                        <a:t>生態系簡介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50699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實作一：</a:t>
                      </a: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Hadoop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Streaming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範例操作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506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12:00~13:00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午餐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699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13:00~15:00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TW" altLang="en-US" sz="2400" dirty="0" smtClean="0"/>
                        <a:t>開發輔助工具 </a:t>
                      </a:r>
                      <a:r>
                        <a:rPr lang="en-US" altLang="zh-TW" sz="2400" dirty="0" smtClean="0"/>
                        <a:t>Eclipse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50699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 smtClean="0"/>
                        <a:t>Map Reduce </a:t>
                      </a:r>
                      <a:r>
                        <a:rPr lang="zh-TW" altLang="en-US" sz="2400" dirty="0" smtClean="0"/>
                        <a:t>程式架構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506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15:00~15:10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699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15:10~16:30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TW" altLang="en-US" sz="2400" dirty="0" smtClean="0"/>
                        <a:t>程式設計</a:t>
                      </a:r>
                      <a:r>
                        <a:rPr lang="en-US" altLang="zh-TW" sz="2400" dirty="0" smtClean="0"/>
                        <a:t>I- HDFS </a:t>
                      </a:r>
                      <a:r>
                        <a:rPr lang="zh-TW" altLang="en-US" sz="2400" dirty="0" smtClean="0"/>
                        <a:t>操作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506992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zh-TW" altLang="en-US" sz="2400" dirty="0" smtClean="0"/>
                        <a:t>程式設計</a:t>
                      </a:r>
                      <a:r>
                        <a:rPr lang="en-US" altLang="zh-TW" sz="2400" dirty="0" smtClean="0"/>
                        <a:t>II-</a:t>
                      </a:r>
                      <a:r>
                        <a:rPr lang="zh-TW" altLang="en-US" sz="2400" dirty="0" smtClean="0"/>
                        <a:t>範例程式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</a:tbl>
          </a:graphicData>
        </a:graphic>
      </p:graphicFrame>
      <p:sp>
        <p:nvSpPr>
          <p:cNvPr id="5157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>
                <a:latin typeface="標楷體" pitchFamily="65" charset="-120"/>
              </a:rPr>
              <a:t>課程大綱 （</a:t>
            </a:r>
            <a:r>
              <a:rPr lang="en-US" altLang="zh-TW" smtClean="0">
                <a:latin typeface="標楷體" pitchFamily="65" charset="-120"/>
              </a:rPr>
              <a:t>1</a:t>
            </a:r>
            <a:r>
              <a:rPr lang="zh-TW" altLang="en-US" smtClean="0">
                <a:latin typeface="標楷體" pitchFamily="65" charset="-120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誰在用</a:t>
            </a:r>
            <a:r>
              <a:rPr lang="en-US" altLang="zh-TW" dirty="0" smtClean="0"/>
              <a:t>Hadoop </a:t>
            </a:r>
            <a:r>
              <a:rPr lang="zh-TW" altLang="en-US" dirty="0" smtClean="0"/>
              <a:t>？</a:t>
            </a:r>
            <a:r>
              <a:rPr lang="en-US" altLang="zh-TW" dirty="0" smtClean="0"/>
              <a:t> (3)</a:t>
            </a:r>
            <a:endParaRPr lang="zh-TW" altLang="en-US" dirty="0" smtClean="0"/>
          </a:p>
        </p:txBody>
      </p:sp>
      <p:sp>
        <p:nvSpPr>
          <p:cNvPr id="20484" name="文字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altLang="zh-TW" smtClean="0">
                <a:hlinkClick r:id="rId2"/>
              </a:rPr>
              <a:t>Yahoo!</a:t>
            </a:r>
            <a:endParaRPr lang="en-US" altLang="zh-TW" smtClean="0"/>
          </a:p>
          <a:p>
            <a:pPr marL="742950" lvl="1" indent="-285750"/>
            <a:r>
              <a:rPr lang="en-US" altLang="zh-TW" sz="2000" smtClean="0"/>
              <a:t>Used to support research for Ad Systems and Web Search </a:t>
            </a:r>
          </a:p>
          <a:p>
            <a:pPr marL="742950" lvl="1" indent="-285750"/>
            <a:r>
              <a:rPr lang="zh-TW" altLang="en-US" sz="2000" smtClean="0"/>
              <a:t>使用</a:t>
            </a:r>
            <a:r>
              <a:rPr lang="en-US" altLang="zh-TW" sz="2000" smtClean="0"/>
              <a:t>Hadoop</a:t>
            </a:r>
            <a:r>
              <a:rPr lang="zh-TW" altLang="en-US" sz="2000" smtClean="0"/>
              <a:t>平台來發現發送垃圾郵件的殭屍網絡</a:t>
            </a:r>
            <a:endParaRPr lang="en-US" altLang="zh-TW" sz="2000" smtClean="0"/>
          </a:p>
          <a:p>
            <a:pPr marL="342900" indent="-342900"/>
            <a:r>
              <a:rPr lang="zh-TW" altLang="en-US" u="sng" smtClean="0">
                <a:solidFill>
                  <a:srgbClr val="191966"/>
                </a:solidFill>
              </a:rPr>
              <a:t>趨勢科技</a:t>
            </a:r>
            <a:endParaRPr lang="en-US" altLang="zh-TW" u="sng" smtClean="0">
              <a:solidFill>
                <a:srgbClr val="191966"/>
              </a:solidFill>
            </a:endParaRPr>
          </a:p>
          <a:p>
            <a:pPr marL="742950" lvl="1" indent="-285750"/>
            <a:r>
              <a:rPr lang="zh-TW" altLang="en-US" sz="2000" smtClean="0"/>
              <a:t>過濾像是釣魚網站或惡意連結的網頁內容</a:t>
            </a:r>
            <a:endParaRPr lang="en-US" altLang="zh-TW" sz="2000" smtClean="0"/>
          </a:p>
        </p:txBody>
      </p:sp>
      <p:sp>
        <p:nvSpPr>
          <p:cNvPr id="2048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C107E8D-17BE-4A59-8373-4A6ED333FD31}" type="slidenum">
              <a:rPr lang="zh-TW" altLang="en-US" smtClean="0"/>
              <a:pPr/>
              <a:t>20</a:t>
            </a:fld>
            <a:endParaRPr lang="en-US" altLang="zh-TW" smtClean="0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4071938"/>
            <a:ext cx="3271838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6AAB3D-5196-461D-823A-137C7D1BBFB7}" type="slidenum">
              <a:rPr lang="zh-TW" altLang="en-US" smtClean="0"/>
              <a:pPr/>
              <a:t>21</a:t>
            </a:fld>
            <a:endParaRPr lang="en-US" altLang="zh-TW" smtClean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Hadoop </a:t>
            </a:r>
            <a:r>
              <a:rPr lang="zh-TW" altLang="en-US" dirty="0" smtClean="0"/>
              <a:t>的主要架構</a:t>
            </a:r>
            <a:endParaRPr lang="en-US" altLang="zh-TW" dirty="0" smtClean="0"/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5720" y="1319213"/>
            <a:ext cx="8208963" cy="55387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9E386B-66A4-42CF-AF9F-0B7CEA710F53}" type="slidenum">
              <a:rPr lang="zh-TW" altLang="en-US" smtClean="0"/>
              <a:pPr/>
              <a:t>22</a:t>
            </a:fld>
            <a:endParaRPr lang="en-US" altLang="zh-TW" smtClean="0"/>
          </a:p>
        </p:txBody>
      </p:sp>
      <p:sp>
        <p:nvSpPr>
          <p:cNvPr id="9219" name="標題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Building Hadoop</a:t>
            </a:r>
            <a:endParaRPr lang="zh-TW" altLang="en-US" smtClean="0"/>
          </a:p>
        </p:txBody>
      </p:sp>
      <p:sp>
        <p:nvSpPr>
          <p:cNvPr id="9220" name="投影片編號版面配置區 3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E8C2EDD-B627-45FC-87CF-4D192B79E5D9}" type="slidenum">
              <a:rPr kumimoji="0" lang="zh-TW" altLang="en-US" sz="1400"/>
              <a:pPr algn="r"/>
              <a:t>22</a:t>
            </a:fld>
            <a:endParaRPr kumimoji="0" lang="en-US" altLang="zh-TW" sz="1400"/>
          </a:p>
        </p:txBody>
      </p:sp>
      <p:sp>
        <p:nvSpPr>
          <p:cNvPr id="5" name="矩形 4"/>
          <p:cNvSpPr/>
          <p:nvPr/>
        </p:nvSpPr>
        <p:spPr>
          <a:xfrm>
            <a:off x="539750" y="5295900"/>
            <a:ext cx="2500313" cy="7858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Linuux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9750" y="4581525"/>
            <a:ext cx="2500313" cy="5715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Java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8625" y="1357313"/>
            <a:ext cx="8286750" cy="3000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TW" b="1">
              <a:solidFill>
                <a:srgbClr val="000000"/>
              </a:solidFill>
            </a:endParaRPr>
          </a:p>
          <a:p>
            <a:pPr algn="ctr">
              <a:defRPr/>
            </a:pPr>
            <a:endParaRPr lang="en-US" altLang="zh-TW" b="1">
              <a:solidFill>
                <a:srgbClr val="000000"/>
              </a:solidFill>
            </a:endParaRPr>
          </a:p>
          <a:p>
            <a:pPr algn="ctr">
              <a:defRPr/>
            </a:pPr>
            <a:endParaRPr lang="en-US" altLang="zh-TW" b="1">
              <a:solidFill>
                <a:srgbClr val="000000"/>
              </a:solidFill>
            </a:endParaRPr>
          </a:p>
          <a:p>
            <a:pPr algn="ctr">
              <a:defRPr/>
            </a:pPr>
            <a:endParaRPr lang="en-US" altLang="zh-TW" b="1">
              <a:solidFill>
                <a:srgbClr val="000000"/>
              </a:solidFill>
            </a:endParaRPr>
          </a:p>
          <a:p>
            <a:pPr algn="ctr">
              <a:defRPr/>
            </a:pPr>
            <a:endParaRPr lang="en-US" altLang="zh-TW" b="1">
              <a:solidFill>
                <a:srgbClr val="000000"/>
              </a:solidFill>
            </a:endParaRPr>
          </a:p>
          <a:p>
            <a:pPr algn="ctr">
              <a:defRPr/>
            </a:pP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57563" y="5286375"/>
            <a:ext cx="2500312" cy="7858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Linuux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57563" y="4572000"/>
            <a:ext cx="2500312" cy="5715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Java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156325" y="5295900"/>
            <a:ext cx="2500313" cy="7858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Linuux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56325" y="4581525"/>
            <a:ext cx="2500313" cy="5715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Java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2" name="橢圓 11"/>
          <p:cNvSpPr/>
          <p:nvPr/>
        </p:nvSpPr>
        <p:spPr>
          <a:xfrm>
            <a:off x="500063" y="3357563"/>
            <a:ext cx="1285875" cy="9286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Data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3" name="橢圓 12"/>
          <p:cNvSpPr/>
          <p:nvPr/>
        </p:nvSpPr>
        <p:spPr>
          <a:xfrm>
            <a:off x="1928813" y="3357563"/>
            <a:ext cx="1143000" cy="928687"/>
          </a:xfrm>
          <a:prstGeom prst="ellipse">
            <a:avLst/>
          </a:prstGeom>
          <a:solidFill>
            <a:srgbClr val="FFBD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Task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6" name="橢圓 15"/>
          <p:cNvSpPr/>
          <p:nvPr/>
        </p:nvSpPr>
        <p:spPr>
          <a:xfrm>
            <a:off x="3357563" y="3357563"/>
            <a:ext cx="1214437" cy="9286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Data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7" name="橢圓 16"/>
          <p:cNvSpPr/>
          <p:nvPr/>
        </p:nvSpPr>
        <p:spPr>
          <a:xfrm>
            <a:off x="4643438" y="3357563"/>
            <a:ext cx="1143000" cy="928687"/>
          </a:xfrm>
          <a:prstGeom prst="ellipse">
            <a:avLst/>
          </a:prstGeom>
          <a:solidFill>
            <a:srgbClr val="FF99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Task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8" name="橢圓 17"/>
          <p:cNvSpPr/>
          <p:nvPr/>
        </p:nvSpPr>
        <p:spPr>
          <a:xfrm>
            <a:off x="6165850" y="3284538"/>
            <a:ext cx="1192213" cy="92868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Data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19" name="橢圓 18"/>
          <p:cNvSpPr/>
          <p:nvPr/>
        </p:nvSpPr>
        <p:spPr>
          <a:xfrm>
            <a:off x="7380288" y="3284538"/>
            <a:ext cx="1143000" cy="928687"/>
          </a:xfrm>
          <a:prstGeom prst="ellipse">
            <a:avLst/>
          </a:prstGeom>
          <a:solidFill>
            <a:srgbClr val="FF99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Task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20" name="橢圓 19"/>
          <p:cNvSpPr/>
          <p:nvPr/>
        </p:nvSpPr>
        <p:spPr>
          <a:xfrm>
            <a:off x="611188" y="1700213"/>
            <a:ext cx="2376487" cy="7207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Namenode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21" name="橢圓 20"/>
          <p:cNvSpPr/>
          <p:nvPr/>
        </p:nvSpPr>
        <p:spPr>
          <a:xfrm>
            <a:off x="539750" y="2565400"/>
            <a:ext cx="2592388" cy="641350"/>
          </a:xfrm>
          <a:prstGeom prst="ellipse">
            <a:avLst/>
          </a:prstGeom>
          <a:solidFill>
            <a:srgbClr val="FF99FF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>
                <a:solidFill>
                  <a:srgbClr val="000000"/>
                </a:solidFill>
              </a:rPr>
              <a:t>JobTracker</a:t>
            </a:r>
            <a:endParaRPr lang="zh-TW" altLang="en-US" b="1">
              <a:solidFill>
                <a:srgbClr val="000000"/>
              </a:solidFill>
            </a:endParaRPr>
          </a:p>
        </p:txBody>
      </p:sp>
      <p:sp>
        <p:nvSpPr>
          <p:cNvPr id="9236" name="文字方塊 21"/>
          <p:cNvSpPr txBox="1">
            <a:spLocks noChangeArrowheads="1"/>
          </p:cNvSpPr>
          <p:nvPr/>
        </p:nvSpPr>
        <p:spPr bwMode="auto">
          <a:xfrm>
            <a:off x="3071813" y="1500188"/>
            <a:ext cx="3162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TW" b="1"/>
              <a:t>Hadoop</a:t>
            </a:r>
            <a:endParaRPr lang="zh-TW" altLang="en-US" b="1"/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395288" y="1484313"/>
            <a:ext cx="2736850" cy="4897437"/>
          </a:xfrm>
          <a:prstGeom prst="rect">
            <a:avLst/>
          </a:prstGeom>
          <a:noFill/>
          <a:ln w="38100">
            <a:solidFill>
              <a:srgbClr val="008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3276600" y="2133600"/>
            <a:ext cx="2663825" cy="4248150"/>
          </a:xfrm>
          <a:prstGeom prst="rect">
            <a:avLst/>
          </a:prstGeom>
          <a:noFill/>
          <a:ln w="38100">
            <a:solidFill>
              <a:srgbClr val="008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3446" name="Rectangle 22"/>
          <p:cNvSpPr>
            <a:spLocks noChangeArrowheads="1"/>
          </p:cNvSpPr>
          <p:nvPr/>
        </p:nvSpPr>
        <p:spPr bwMode="auto">
          <a:xfrm>
            <a:off x="6084888" y="2133600"/>
            <a:ext cx="2663825" cy="4248150"/>
          </a:xfrm>
          <a:prstGeom prst="rect">
            <a:avLst/>
          </a:prstGeom>
          <a:noFill/>
          <a:ln w="38100">
            <a:solidFill>
              <a:srgbClr val="008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240" name="AutoShape 23"/>
          <p:cNvSpPr>
            <a:spLocks noChangeArrowheads="1"/>
          </p:cNvSpPr>
          <p:nvPr/>
        </p:nvSpPr>
        <p:spPr bwMode="auto">
          <a:xfrm>
            <a:off x="971550" y="6308725"/>
            <a:ext cx="1584325" cy="4333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Node1</a:t>
            </a:r>
          </a:p>
        </p:txBody>
      </p:sp>
      <p:sp>
        <p:nvSpPr>
          <p:cNvPr id="9241" name="AutoShape 24"/>
          <p:cNvSpPr>
            <a:spLocks noChangeArrowheads="1"/>
          </p:cNvSpPr>
          <p:nvPr/>
        </p:nvSpPr>
        <p:spPr bwMode="auto">
          <a:xfrm>
            <a:off x="3851275" y="6237288"/>
            <a:ext cx="1584325" cy="4333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Node2</a:t>
            </a:r>
          </a:p>
        </p:txBody>
      </p:sp>
      <p:sp>
        <p:nvSpPr>
          <p:cNvPr id="9242" name="AutoShape 25"/>
          <p:cNvSpPr>
            <a:spLocks noChangeArrowheads="1"/>
          </p:cNvSpPr>
          <p:nvPr/>
        </p:nvSpPr>
        <p:spPr bwMode="auto">
          <a:xfrm>
            <a:off x="6516688" y="6237288"/>
            <a:ext cx="1584325" cy="4333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TW"/>
              <a:t>Node3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3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03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7" dur="500"/>
                                        <p:tgtEl>
                                          <p:spTgt spid="103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0" dur="500"/>
                                        <p:tgtEl>
                                          <p:spTgt spid="1034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3" dur="500"/>
                                        <p:tgtEl>
                                          <p:spTgt spid="103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103444" grpId="0" animBg="1"/>
      <p:bldP spid="103444" grpId="1" animBg="1"/>
      <p:bldP spid="103445" grpId="0" animBg="1"/>
      <p:bldP spid="103445" grpId="1" animBg="1"/>
      <p:bldP spid="103446" grpId="0" animBg="1"/>
      <p:bldP spid="103446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投影片編號版面配置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B80F22-FA0D-495C-8009-A381141EDF6C}" type="slidenum">
              <a:rPr lang="zh-TW" altLang="en-US" smtClean="0"/>
              <a:pPr/>
              <a:t>23</a:t>
            </a:fld>
            <a:endParaRPr lang="en-US" altLang="zh-TW" smtClean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名詞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57318" y="1341438"/>
            <a:ext cx="381000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TW" sz="2400" dirty="0" smtClean="0"/>
              <a:t>Job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dirty="0" smtClean="0"/>
              <a:t>任務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dirty="0" smtClean="0"/>
              <a:t>Task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dirty="0" smtClean="0"/>
              <a:t>小工作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dirty="0" err="1" smtClean="0"/>
              <a:t>JobTracker</a:t>
            </a:r>
            <a:endParaRPr lang="en-US" altLang="zh-TW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dirty="0" smtClean="0"/>
              <a:t>任務分派者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dirty="0" err="1" smtClean="0"/>
              <a:t>TaskTracker</a:t>
            </a:r>
            <a:endParaRPr lang="en-US" altLang="zh-TW" sz="2400" dirty="0" smtClean="0"/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dirty="0" smtClean="0"/>
              <a:t>小工作的執行者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dirty="0" smtClean="0"/>
              <a:t>Client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dirty="0" smtClean="0"/>
              <a:t>發起任務的客戶端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dirty="0" smtClean="0"/>
              <a:t>Map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dirty="0" smtClean="0"/>
              <a:t>應對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dirty="0" smtClean="0"/>
              <a:t>Reduce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dirty="0" smtClean="0"/>
              <a:t>總和</a:t>
            </a:r>
          </a:p>
        </p:txBody>
      </p:sp>
      <p:sp>
        <p:nvSpPr>
          <p:cNvPr id="512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19718" y="1341438"/>
            <a:ext cx="3810000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TW" sz="2400" smtClean="0"/>
              <a:t>Namenode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smtClean="0"/>
              <a:t>名稱節點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smtClean="0"/>
              <a:t>Datanode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smtClean="0"/>
              <a:t>資料節點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smtClean="0"/>
              <a:t>Namespace</a:t>
            </a:r>
          </a:p>
          <a:p>
            <a:pPr lvl="1" eaLnBrk="1" hangingPunct="1">
              <a:lnSpc>
                <a:spcPct val="90000"/>
              </a:lnSpc>
            </a:pPr>
            <a:r>
              <a:rPr kumimoji="0" lang="zh-TW" altLang="en-US" sz="2000" smtClean="0"/>
              <a:t>名稱空間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smtClean="0"/>
              <a:t>Replication</a:t>
            </a:r>
          </a:p>
          <a:p>
            <a:pPr lvl="1" eaLnBrk="1" hangingPunct="1">
              <a:lnSpc>
                <a:spcPct val="90000"/>
              </a:lnSpc>
            </a:pPr>
            <a:r>
              <a:rPr kumimoji="0" lang="zh-TW" altLang="en-US" sz="2000" smtClean="0"/>
              <a:t>副本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smtClean="0"/>
              <a:t>Blocks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smtClean="0"/>
              <a:t>檔案區塊 </a:t>
            </a:r>
            <a:r>
              <a:rPr lang="en-US" altLang="zh-TW" sz="2000" smtClean="0"/>
              <a:t>(64M)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400" smtClean="0"/>
              <a:t>Metadata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000" smtClean="0"/>
              <a:t>屬性資料</a:t>
            </a:r>
          </a:p>
        </p:txBody>
      </p:sp>
      <p:pic>
        <p:nvPicPr>
          <p:cNvPr id="8" name="圖片 7" descr="jobtrac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5172098"/>
            <a:ext cx="1571624" cy="1471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C643F5-8B90-4513-AA58-2FE720A93DC9}" type="slidenum">
              <a:rPr lang="zh-TW" altLang="en-US" smtClean="0"/>
              <a:pPr/>
              <a:t>24</a:t>
            </a:fld>
            <a:endParaRPr lang="en-US" altLang="zh-TW" smtClean="0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250825" y="1384300"/>
            <a:ext cx="8713788" cy="4708525"/>
            <a:chOff x="158" y="872"/>
            <a:chExt cx="5489" cy="2966"/>
          </a:xfrm>
        </p:grpSpPr>
        <p:sp>
          <p:nvSpPr>
            <p:cNvPr id="6157" name="Rectangle 8"/>
            <p:cNvSpPr>
              <a:spLocks noChangeArrowheads="1"/>
            </p:cNvSpPr>
            <p:nvPr/>
          </p:nvSpPr>
          <p:spPr bwMode="auto">
            <a:xfrm>
              <a:off x="158" y="872"/>
              <a:ext cx="5489" cy="2966"/>
            </a:xfrm>
            <a:prstGeom prst="rect">
              <a:avLst/>
            </a:prstGeom>
            <a:gradFill rotWithShape="1">
              <a:gsLst>
                <a:gs pos="0">
                  <a:srgbClr val="CE9800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0033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6158" name="Line 9"/>
            <p:cNvSpPr>
              <a:spLocks noChangeShapeType="1"/>
            </p:cNvSpPr>
            <p:nvPr/>
          </p:nvSpPr>
          <p:spPr bwMode="auto">
            <a:xfrm>
              <a:off x="2925" y="890"/>
              <a:ext cx="0" cy="2948"/>
            </a:xfrm>
            <a:prstGeom prst="line">
              <a:avLst/>
            </a:prstGeom>
            <a:noFill/>
            <a:ln w="12700">
              <a:solidFill>
                <a:srgbClr val="0033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323850" y="2205038"/>
            <a:ext cx="4176713" cy="3938587"/>
          </a:xfrm>
          <a:prstGeom prst="roundRect">
            <a:avLst>
              <a:gd name="adj" fmla="val 16667"/>
            </a:avLst>
          </a:prstGeom>
          <a:solidFill>
            <a:srgbClr val="FFC7E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管理資料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349500"/>
            <a:ext cx="4032250" cy="3579813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-US" altLang="zh-TW" sz="2600" dirty="0" smtClean="0"/>
              <a:t>Master</a:t>
            </a:r>
          </a:p>
          <a:p>
            <a:pPr eaLnBrk="1" hangingPunct="1">
              <a:lnSpc>
                <a:spcPct val="100000"/>
              </a:lnSpc>
            </a:pPr>
            <a:r>
              <a:rPr lang="zh-TW" altLang="en-US" sz="2600" dirty="0" smtClean="0"/>
              <a:t>管理</a:t>
            </a:r>
            <a:r>
              <a:rPr lang="en-US" altLang="zh-TW" sz="2600" dirty="0" smtClean="0"/>
              <a:t>HDFS</a:t>
            </a:r>
            <a:r>
              <a:rPr lang="zh-TW" altLang="en-US" sz="2600" dirty="0" smtClean="0"/>
              <a:t>的名稱空間</a:t>
            </a:r>
          </a:p>
          <a:p>
            <a:pPr eaLnBrk="1" hangingPunct="1">
              <a:lnSpc>
                <a:spcPct val="100000"/>
              </a:lnSpc>
            </a:pPr>
            <a:r>
              <a:rPr lang="zh-TW" altLang="en-US" sz="2600" dirty="0" smtClean="0"/>
              <a:t>控制對檔案的讀</a:t>
            </a:r>
            <a:r>
              <a:rPr lang="en-US" altLang="zh-TW" sz="2600" dirty="0" smtClean="0"/>
              <a:t>/</a:t>
            </a:r>
            <a:r>
              <a:rPr lang="zh-TW" altLang="en-US" sz="2600" dirty="0" smtClean="0"/>
              <a:t>寫</a:t>
            </a:r>
          </a:p>
          <a:p>
            <a:pPr eaLnBrk="1" hangingPunct="1">
              <a:lnSpc>
                <a:spcPct val="100000"/>
              </a:lnSpc>
            </a:pPr>
            <a:r>
              <a:rPr kumimoji="0" lang="zh-TW" altLang="en-US" sz="2600" dirty="0" smtClean="0"/>
              <a:t>配置副本策略</a:t>
            </a:r>
          </a:p>
          <a:p>
            <a:pPr eaLnBrk="1" hangingPunct="1">
              <a:lnSpc>
                <a:spcPct val="100000"/>
              </a:lnSpc>
            </a:pPr>
            <a:r>
              <a:rPr lang="zh-TW" altLang="en-US" sz="2600" dirty="0" smtClean="0"/>
              <a:t>對名稱空間作檢查及紀錄</a:t>
            </a:r>
            <a:endParaRPr lang="en-US" altLang="zh-TW" sz="2600" dirty="0" smtClean="0"/>
          </a:p>
          <a:p>
            <a:pPr eaLnBrk="1" hangingPunct="1">
              <a:lnSpc>
                <a:spcPct val="100000"/>
              </a:lnSpc>
            </a:pPr>
            <a:r>
              <a:rPr lang="zh-TW" altLang="en-US" sz="2600" dirty="0" smtClean="0"/>
              <a:t>只能有一個</a:t>
            </a:r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900113" y="1484313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600" b="1"/>
              <a:t>Namenode</a:t>
            </a:r>
          </a:p>
        </p:txBody>
      </p: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5292725" y="1557338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600" b="1"/>
              <a:t>Datanode</a:t>
            </a:r>
          </a:p>
        </p:txBody>
      </p:sp>
      <p:sp>
        <p:nvSpPr>
          <p:cNvPr id="6153" name="AutoShape 13"/>
          <p:cNvSpPr>
            <a:spLocks noChangeArrowheads="1"/>
          </p:cNvSpPr>
          <p:nvPr/>
        </p:nvSpPr>
        <p:spPr bwMode="auto">
          <a:xfrm>
            <a:off x="5076825" y="3213100"/>
            <a:ext cx="3816350" cy="24304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4" name="AutoShape 12"/>
          <p:cNvSpPr>
            <a:spLocks noChangeArrowheads="1"/>
          </p:cNvSpPr>
          <p:nvPr/>
        </p:nvSpPr>
        <p:spPr bwMode="auto">
          <a:xfrm>
            <a:off x="4932363" y="2852738"/>
            <a:ext cx="3816350" cy="2640012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5" name="AutoShape 5"/>
          <p:cNvSpPr>
            <a:spLocks noChangeArrowheads="1"/>
          </p:cNvSpPr>
          <p:nvPr/>
        </p:nvSpPr>
        <p:spPr bwMode="auto">
          <a:xfrm>
            <a:off x="4787900" y="2492375"/>
            <a:ext cx="3816350" cy="2851150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156" name="Rectangle 14"/>
          <p:cNvSpPr>
            <a:spLocks noChangeArrowheads="1"/>
          </p:cNvSpPr>
          <p:nvPr/>
        </p:nvSpPr>
        <p:spPr bwMode="auto">
          <a:xfrm>
            <a:off x="4859338" y="2565400"/>
            <a:ext cx="3213124" cy="214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TW" sz="2800" dirty="0">
                <a:ea typeface="標楷體" pitchFamily="65" charset="-120"/>
              </a:rPr>
              <a:t>Workers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TW" altLang="en-US" sz="2800" dirty="0">
                <a:ea typeface="標楷體" pitchFamily="65" charset="-120"/>
              </a:rPr>
              <a:t>執行讀</a:t>
            </a:r>
            <a:r>
              <a:rPr lang="en-US" altLang="zh-TW" sz="2800" dirty="0">
                <a:ea typeface="標楷體" pitchFamily="65" charset="-120"/>
              </a:rPr>
              <a:t>/</a:t>
            </a:r>
            <a:r>
              <a:rPr lang="zh-TW" altLang="en-US" sz="2800" dirty="0">
                <a:ea typeface="標楷體" pitchFamily="65" charset="-120"/>
              </a:rPr>
              <a:t>寫動作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TW" altLang="en-US" sz="2800" dirty="0">
                <a:ea typeface="標楷體" pitchFamily="65" charset="-120"/>
              </a:rPr>
              <a:t>執行</a:t>
            </a:r>
            <a:r>
              <a:rPr lang="en-US" altLang="zh-TW" sz="2800" dirty="0" err="1">
                <a:ea typeface="標楷體" pitchFamily="65" charset="-120"/>
              </a:rPr>
              <a:t>Namenode</a:t>
            </a:r>
            <a:r>
              <a:rPr lang="zh-TW" altLang="en-US" sz="2800" dirty="0">
                <a:ea typeface="標楷體" pitchFamily="65" charset="-120"/>
              </a:rPr>
              <a:t>的副本策略</a:t>
            </a:r>
            <a:endParaRPr lang="en-US" altLang="zh-TW" sz="2800" dirty="0">
              <a:ea typeface="標楷體" pitchFamily="65" charset="-12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zh-TW" altLang="en-US" sz="2800" dirty="0">
                <a:ea typeface="標楷體" pitchFamily="65" charset="-120"/>
              </a:rPr>
              <a:t>可多個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CF8FCF-5A23-4418-BF12-D9459EA57245}" type="slidenum">
              <a:rPr lang="zh-TW" altLang="en-US" smtClean="0"/>
              <a:pPr/>
              <a:t>25</a:t>
            </a:fld>
            <a:endParaRPr lang="en-US" altLang="zh-TW" smtClean="0"/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250825" y="1384300"/>
            <a:ext cx="8713788" cy="4708525"/>
          </a:xfrm>
          <a:prstGeom prst="rect">
            <a:avLst/>
          </a:prstGeom>
          <a:gradFill rotWithShape="1">
            <a:gsLst>
              <a:gs pos="0">
                <a:srgbClr val="BABABA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323850" y="2205038"/>
            <a:ext cx="4176713" cy="3938587"/>
          </a:xfrm>
          <a:prstGeom prst="roundRect">
            <a:avLst>
              <a:gd name="adj" fmla="val 16667"/>
            </a:avLst>
          </a:prstGeom>
          <a:solidFill>
            <a:srgbClr val="FFC7E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分派程序</a:t>
            </a:r>
          </a:p>
        </p:txBody>
      </p:sp>
      <p:sp>
        <p:nvSpPr>
          <p:cNvPr id="717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5288" y="2349500"/>
            <a:ext cx="4032250" cy="35798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TW" sz="2800" smtClean="0"/>
              <a:t>Master</a:t>
            </a:r>
          </a:p>
          <a:p>
            <a:pPr eaLnBrk="1" hangingPunct="1">
              <a:lnSpc>
                <a:spcPct val="90000"/>
              </a:lnSpc>
            </a:pPr>
            <a:r>
              <a:rPr kumimoji="0" lang="zh-TW" altLang="en-US" smtClean="0"/>
              <a:t>使用者發起工作</a:t>
            </a:r>
            <a:endParaRPr kumimoji="0" lang="en-US" altLang="zh-TW" smtClean="0"/>
          </a:p>
          <a:p>
            <a:pPr eaLnBrk="1" hangingPunct="1">
              <a:lnSpc>
                <a:spcPct val="90000"/>
              </a:lnSpc>
            </a:pPr>
            <a:r>
              <a:rPr kumimoji="0" lang="zh-TW" altLang="en-US" smtClean="0"/>
              <a:t>指派工作給</a:t>
            </a:r>
            <a:r>
              <a:rPr kumimoji="0" lang="en-US" altLang="zh-TW" smtClean="0"/>
              <a:t>Tasktrackers</a:t>
            </a:r>
          </a:p>
          <a:p>
            <a:pPr eaLnBrk="1" hangingPunct="1">
              <a:lnSpc>
                <a:spcPct val="90000"/>
              </a:lnSpc>
            </a:pPr>
            <a:r>
              <a:rPr kumimoji="0" lang="zh-TW" altLang="en-US" smtClean="0"/>
              <a:t>排程決策、工作分配、錯誤處理</a:t>
            </a:r>
            <a:endParaRPr kumimoji="0" lang="en-US" altLang="zh-TW" smtClean="0"/>
          </a:p>
          <a:p>
            <a:pPr eaLnBrk="1" hangingPunct="1">
              <a:lnSpc>
                <a:spcPct val="90000"/>
              </a:lnSpc>
            </a:pPr>
            <a:r>
              <a:rPr kumimoji="0" lang="zh-TW" altLang="en-US" smtClean="0"/>
              <a:t>只能有一個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643438" y="1412875"/>
            <a:ext cx="0" cy="467995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900113" y="1484313"/>
            <a:ext cx="28797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600" b="1"/>
              <a:t>Jobtracker</a:t>
            </a: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5292725" y="1557338"/>
            <a:ext cx="30241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3600" b="1"/>
              <a:t>Tasktrackers</a:t>
            </a:r>
          </a:p>
        </p:txBody>
      </p:sp>
      <p:sp>
        <p:nvSpPr>
          <p:cNvPr id="7178" name="AutoShape 9"/>
          <p:cNvSpPr>
            <a:spLocks noChangeArrowheads="1"/>
          </p:cNvSpPr>
          <p:nvPr/>
        </p:nvSpPr>
        <p:spPr bwMode="auto">
          <a:xfrm>
            <a:off x="5076825" y="3213100"/>
            <a:ext cx="3816350" cy="285908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7179" name="AutoShape 10"/>
          <p:cNvSpPr>
            <a:spLocks noChangeArrowheads="1"/>
          </p:cNvSpPr>
          <p:nvPr/>
        </p:nvSpPr>
        <p:spPr bwMode="auto">
          <a:xfrm>
            <a:off x="4932363" y="2852738"/>
            <a:ext cx="3816350" cy="3144837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7180" name="AutoShape 11"/>
          <p:cNvSpPr>
            <a:spLocks noChangeArrowheads="1"/>
          </p:cNvSpPr>
          <p:nvPr/>
        </p:nvSpPr>
        <p:spPr bwMode="auto">
          <a:xfrm>
            <a:off x="4787900" y="2492375"/>
            <a:ext cx="3816350" cy="3430588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7181" name="Rectangle 12"/>
          <p:cNvSpPr>
            <a:spLocks noChangeArrowheads="1"/>
          </p:cNvSpPr>
          <p:nvPr/>
        </p:nvSpPr>
        <p:spPr bwMode="auto">
          <a:xfrm>
            <a:off x="4859338" y="2565400"/>
            <a:ext cx="3600450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altLang="zh-TW" sz="2800">
                <a:ea typeface="標楷體" pitchFamily="65" charset="-120"/>
              </a:rPr>
              <a:t>Workers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kumimoji="0" lang="zh-TW" altLang="en-US" sz="2800">
                <a:ea typeface="標楷體" pitchFamily="65" charset="-120"/>
              </a:rPr>
              <a:t>運作</a:t>
            </a:r>
            <a:r>
              <a:rPr kumimoji="0" lang="en-US" altLang="zh-TW" sz="2800">
                <a:ea typeface="標楷體" pitchFamily="65" charset="-120"/>
              </a:rPr>
              <a:t>Map </a:t>
            </a:r>
            <a:r>
              <a:rPr kumimoji="0" lang="zh-TW" altLang="en-US" sz="2800">
                <a:ea typeface="標楷體" pitchFamily="65" charset="-120"/>
              </a:rPr>
              <a:t>與 </a:t>
            </a:r>
            <a:r>
              <a:rPr kumimoji="0" lang="en-US" altLang="zh-TW" sz="2800">
                <a:ea typeface="標楷體" pitchFamily="65" charset="-120"/>
              </a:rPr>
              <a:t>Reduce </a:t>
            </a:r>
            <a:r>
              <a:rPr kumimoji="0" lang="zh-TW" altLang="en-US" sz="2800">
                <a:ea typeface="標楷體" pitchFamily="65" charset="-120"/>
              </a:rPr>
              <a:t>的工作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kumimoji="0" lang="zh-TW" altLang="en-US" sz="2800">
                <a:ea typeface="標楷體" pitchFamily="65" charset="-120"/>
              </a:rPr>
              <a:t>管理儲存、回覆運算結果</a:t>
            </a:r>
            <a:endParaRPr kumimoji="0" lang="en-US" altLang="zh-TW" sz="2800">
              <a:ea typeface="標楷體" pitchFamily="65" charset="-120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  <a:buFontTx/>
              <a:buChar char="•"/>
            </a:pPr>
            <a:r>
              <a:rPr kumimoji="0" lang="zh-TW" altLang="en-US" sz="2800">
                <a:ea typeface="標楷體" pitchFamily="65" charset="-120"/>
              </a:rPr>
              <a:t>可多個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B564CB-099A-48BE-9F96-F5569F4890B5}" type="slidenum">
              <a:rPr lang="zh-TW" altLang="en-US" smtClean="0"/>
              <a:pPr/>
              <a:t>26</a:t>
            </a:fld>
            <a:endParaRPr lang="en-US" altLang="zh-TW" smtClean="0"/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不在雲裡的 </a:t>
            </a:r>
            <a:r>
              <a:rPr lang="en-US" altLang="zh-TW" dirty="0" smtClean="0"/>
              <a:t>Client </a:t>
            </a:r>
            <a:endParaRPr lang="zh-TW" altLang="en-US" dirty="0" smtClean="0"/>
          </a:p>
        </p:txBody>
      </p:sp>
      <p:pic>
        <p:nvPicPr>
          <p:cNvPr id="10244" name="Picture 4" descr="2009-03-17-144823_1047x512_scrot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3" y="2000250"/>
            <a:ext cx="8799512" cy="42306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B00573-6E7E-4972-8A61-E4FF58AF138F}" type="slidenum">
              <a:rPr lang="zh-TW" altLang="en-US" smtClean="0"/>
              <a:pPr/>
              <a:t>27</a:t>
            </a:fld>
            <a:endParaRPr lang="en-US" altLang="zh-TW" smtClean="0"/>
          </a:p>
        </p:txBody>
      </p:sp>
      <p:sp>
        <p:nvSpPr>
          <p:cNvPr id="7171" name="投影片編號版面配置區 5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7BAA57-3DC9-4B22-B867-EA3BF4FBAF72}" type="slidenum">
              <a:rPr kumimoji="0" lang="zh-TW" altLang="en-US" sz="1400"/>
              <a:pPr algn="r"/>
              <a:t>27</a:t>
            </a:fld>
            <a:endParaRPr kumimoji="0" lang="en-US" altLang="zh-TW" sz="140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692043"/>
            <a:ext cx="5868333" cy="187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428596" y="3334895"/>
          <a:ext cx="8215371" cy="8799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2786082"/>
                <a:gridCol w="3143273"/>
              </a:tblGrid>
              <a:tr h="8799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solidFill>
                            <a:schemeClr val="tx2"/>
                          </a:solidFill>
                        </a:rPr>
                        <a:t>Sector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0" u="none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The National Center for Data Mining (NCDM)</a:t>
                      </a: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2000" b="0" dirty="0" smtClean="0">
                          <a:solidFill>
                            <a:schemeClr val="tx2"/>
                          </a:solidFill>
                        </a:rPr>
                        <a:t>http://sector.sourceforge.net/</a:t>
                      </a:r>
                      <a:endParaRPr lang="zh-TW" altLang="en-US" sz="2000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191" name="文字方塊 8"/>
          <p:cNvSpPr txBox="1">
            <a:spLocks noChangeArrowheads="1"/>
          </p:cNvSpPr>
          <p:nvPr/>
        </p:nvSpPr>
        <p:spPr bwMode="auto">
          <a:xfrm>
            <a:off x="428625" y="2619373"/>
            <a:ext cx="5000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800" dirty="0" smtClean="0">
                <a:ea typeface="標楷體" pitchFamily="65" charset="-120"/>
              </a:rPr>
              <a:t>其他的 </a:t>
            </a:r>
            <a:r>
              <a:rPr lang="en-US" altLang="zh-TW" sz="2800" dirty="0" smtClean="0">
                <a:ea typeface="標楷體" pitchFamily="65" charset="-120"/>
              </a:rPr>
              <a:t>Open </a:t>
            </a:r>
            <a:r>
              <a:rPr lang="en-US" altLang="zh-TW" sz="2800" dirty="0">
                <a:ea typeface="標楷體" pitchFamily="65" charset="-120"/>
              </a:rPr>
              <a:t>Source </a:t>
            </a:r>
            <a:r>
              <a:rPr lang="zh-TW" altLang="en-US" sz="2800" dirty="0" smtClean="0">
                <a:ea typeface="標楷體" pitchFamily="65" charset="-120"/>
              </a:rPr>
              <a:t>專案</a:t>
            </a:r>
            <a:r>
              <a:rPr lang="en-US" altLang="zh-TW" sz="2800" dirty="0" smtClean="0">
                <a:ea typeface="標楷體" pitchFamily="65" charset="-120"/>
              </a:rPr>
              <a:t>:</a:t>
            </a:r>
            <a:endParaRPr lang="zh-TW" altLang="en-US" sz="2800" dirty="0">
              <a:ea typeface="標楷體" pitchFamily="65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7158" y="4514687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 smtClean="0">
                <a:latin typeface="+mn-ea"/>
                <a:ea typeface="+mn-ea"/>
              </a:rPr>
              <a:t>其他不同語言實作的 </a:t>
            </a:r>
            <a:r>
              <a:rPr lang="en-US" altLang="zh-TW" dirty="0" err="1" smtClean="0">
                <a:latin typeface="+mn-ea"/>
                <a:ea typeface="+mn-ea"/>
              </a:rPr>
              <a:t>MapReduce</a:t>
            </a:r>
            <a:r>
              <a:rPr lang="en-US" altLang="zh-TW" dirty="0" smtClean="0">
                <a:latin typeface="+mn-ea"/>
                <a:ea typeface="+mn-ea"/>
              </a:rPr>
              <a:t> </a:t>
            </a:r>
            <a:r>
              <a:rPr lang="zh-TW" altLang="en-US" dirty="0" smtClean="0">
                <a:latin typeface="+mn-ea"/>
                <a:ea typeface="+mn-ea"/>
              </a:rPr>
              <a:t>函式庫</a:t>
            </a:r>
            <a:endParaRPr lang="en-US" altLang="zh-TW" dirty="0" smtClean="0">
              <a:latin typeface="+mn-ea"/>
              <a:ea typeface="+mn-ea"/>
            </a:endParaRPr>
          </a:p>
          <a:p>
            <a:endParaRPr lang="en-US" altLang="zh-TW" dirty="0" smtClean="0">
              <a:hlinkClick r:id="rId4"/>
            </a:endParaRPr>
          </a:p>
          <a:p>
            <a:r>
              <a:rPr lang="en-US" altLang="zh-TW" dirty="0" smtClean="0">
                <a:hlinkClick r:id="rId4"/>
              </a:rPr>
              <a:t>http://trac.nchc.org.tw/grid/wiki/jazz/09-04-14#MapReduce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AutoShape 1"/>
          <p:cNvSpPr>
            <a:spLocks noChangeArrowheads="1"/>
          </p:cNvSpPr>
          <p:nvPr/>
        </p:nvSpPr>
        <p:spPr bwMode="auto">
          <a:xfrm>
            <a:off x="178622" y="500042"/>
            <a:ext cx="8749602" cy="874213"/>
          </a:xfrm>
          <a:prstGeom prst="roundRect">
            <a:avLst>
              <a:gd name="adj" fmla="val 16667"/>
            </a:avLst>
          </a:prstGeom>
          <a:solidFill>
            <a:srgbClr val="99CCFF">
              <a:alpha val="50000"/>
            </a:srgbClr>
          </a:solidFill>
          <a:ln w="9525">
            <a:noFill/>
            <a:round/>
            <a:headEnd/>
            <a:tailEnd/>
          </a:ln>
          <a:effectLst>
            <a:outerShdw dist="50912" dir="2700000" algn="ctr" rotWithShape="0">
              <a:srgbClr val="C0C0C0">
                <a:alpha val="50027"/>
              </a:srgbClr>
            </a:outerShdw>
          </a:effectLst>
        </p:spPr>
        <p:txBody>
          <a:bodyPr wrap="none" lIns="80991" tIns="40496" rIns="80991" bIns="40496" anchor="ctr"/>
          <a:lstStyle/>
          <a:p>
            <a:pPr algn="ctr">
              <a:tabLst>
                <a:tab pos="0" algn="l"/>
                <a:tab pos="822960" algn="l"/>
                <a:tab pos="1645920" algn="l"/>
                <a:tab pos="2468880" algn="l"/>
                <a:tab pos="3291840" algn="l"/>
                <a:tab pos="4114800" algn="l"/>
                <a:tab pos="4937760" algn="l"/>
                <a:tab pos="5760720" algn="l"/>
                <a:tab pos="6583680" algn="l"/>
                <a:tab pos="7406640" algn="l"/>
                <a:tab pos="8229600" algn="l"/>
                <a:tab pos="9052560" algn="l"/>
              </a:tabLst>
              <a:defRPr/>
            </a:pPr>
            <a:r>
              <a:rPr lang="zh-TW" alt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itchFamily="65" charset="-120"/>
                <a:ea typeface="標楷體" pitchFamily="65" charset="-120"/>
              </a:rPr>
              <a:t>關於 </a:t>
            </a:r>
            <a:r>
              <a:rPr lang="en-US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Sector </a:t>
            </a:r>
            <a:r>
              <a:rPr 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/ Sphere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227207" y="1522730"/>
            <a:ext cx="8586700" cy="421107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2223" rIns="0" bIns="0"/>
          <a:lstStyle/>
          <a:p>
            <a:pPr marL="307182" indent="-307182">
              <a:lnSpc>
                <a:spcPct val="93000"/>
              </a:lnSpc>
              <a:spcBef>
                <a:spcPts val="720"/>
              </a:spcBef>
              <a:buFont typeface="Times New Roman" pitchFamily="18" charset="0"/>
              <a:buChar char="•"/>
              <a:tabLst>
                <a:tab pos="820103" algn="l"/>
                <a:tab pos="1643063" algn="l"/>
                <a:tab pos="2466023" algn="l"/>
                <a:tab pos="3288983" algn="l"/>
                <a:tab pos="4111943" algn="l"/>
                <a:tab pos="4934903" algn="l"/>
                <a:tab pos="5757863" algn="l"/>
                <a:tab pos="6580823" algn="l"/>
                <a:tab pos="7403783" algn="l"/>
                <a:tab pos="8226743" algn="l"/>
                <a:tab pos="9049703" algn="l"/>
              </a:tabLst>
            </a:pPr>
            <a:r>
              <a:rPr lang="en-US" altLang="zh-TW" sz="2500" u="sng" dirty="0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3"/>
              </a:rPr>
              <a:t>http://sector.sourceforge.net/</a:t>
            </a:r>
          </a:p>
          <a:p>
            <a:pPr marL="307182" indent="-307182">
              <a:lnSpc>
                <a:spcPct val="93000"/>
              </a:lnSpc>
              <a:spcBef>
                <a:spcPts val="720"/>
              </a:spcBef>
              <a:buFont typeface="Times New Roman" pitchFamily="18" charset="0"/>
              <a:buChar char="•"/>
              <a:tabLst>
                <a:tab pos="820103" algn="l"/>
                <a:tab pos="1643063" algn="l"/>
                <a:tab pos="2466023" algn="l"/>
                <a:tab pos="3288983" algn="l"/>
                <a:tab pos="4111943" algn="l"/>
                <a:tab pos="4934903" algn="l"/>
                <a:tab pos="5757863" algn="l"/>
                <a:tab pos="6580823" algn="l"/>
                <a:tab pos="7403783" algn="l"/>
                <a:tab pos="8226743" algn="l"/>
                <a:tab pos="9049703" algn="l"/>
              </a:tabLst>
            </a:pP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由美國資料探勘中心</a:t>
            </a:r>
            <a:r>
              <a:rPr lang="en-US" altLang="zh-TW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(National Center for Data Mining)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研發的自由軟體專案</a:t>
            </a:r>
            <a:r>
              <a:rPr lang="en-US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。</a:t>
            </a:r>
          </a:p>
          <a:p>
            <a:pPr marL="307182" indent="-307182">
              <a:lnSpc>
                <a:spcPct val="93000"/>
              </a:lnSpc>
              <a:spcBef>
                <a:spcPts val="720"/>
              </a:spcBef>
              <a:buFont typeface="Times New Roman" pitchFamily="18" charset="0"/>
              <a:buChar char="•"/>
              <a:tabLst>
                <a:tab pos="820103" algn="l"/>
                <a:tab pos="1643063" algn="l"/>
                <a:tab pos="2466023" algn="l"/>
                <a:tab pos="3288983" algn="l"/>
                <a:tab pos="4111943" algn="l"/>
                <a:tab pos="4934903" algn="l"/>
                <a:tab pos="5757863" algn="l"/>
                <a:tab pos="6580823" algn="l"/>
                <a:tab pos="7403783" algn="l"/>
                <a:tab pos="8226743" algn="l"/>
                <a:tab pos="9049703" algn="l"/>
              </a:tabLst>
            </a:pP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採用</a:t>
            </a:r>
            <a:r>
              <a:rPr lang="en-US" altLang="zh-TW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C</a:t>
            </a:r>
            <a:r>
              <a:rPr lang="en-US" altLang="zh-TW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/C++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語言撰寫，因此效能較</a:t>
            </a:r>
            <a:r>
              <a:rPr lang="en-US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 </a:t>
            </a:r>
            <a:r>
              <a:rPr lang="en-US" altLang="zh-TW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Hadoop</a:t>
            </a:r>
            <a:r>
              <a:rPr lang="en-US" altLang="zh-TW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更好</a:t>
            </a:r>
            <a:r>
              <a:rPr lang="en-US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。</a:t>
            </a:r>
          </a:p>
          <a:p>
            <a:pPr marL="307182" indent="-307182">
              <a:lnSpc>
                <a:spcPct val="93000"/>
              </a:lnSpc>
              <a:spcBef>
                <a:spcPts val="720"/>
              </a:spcBef>
              <a:buFont typeface="Times New Roman" pitchFamily="18" charset="0"/>
              <a:buChar char="•"/>
              <a:tabLst>
                <a:tab pos="820103" algn="l"/>
                <a:tab pos="1643063" algn="l"/>
                <a:tab pos="2466023" algn="l"/>
                <a:tab pos="3288983" algn="l"/>
                <a:tab pos="4111943" algn="l"/>
                <a:tab pos="4934903" algn="l"/>
                <a:tab pos="5757863" algn="l"/>
                <a:tab pos="6580823" algn="l"/>
                <a:tab pos="7403783" algn="l"/>
                <a:tab pos="8226743" algn="l"/>
                <a:tab pos="9049703" algn="l"/>
              </a:tabLst>
            </a:pP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提供「</a:t>
            </a:r>
            <a:r>
              <a:rPr lang="en-US" sz="2500" dirty="0" err="1">
                <a:solidFill>
                  <a:srgbClr val="FF0000"/>
                </a:solidFill>
                <a:latin typeface="Arial" pitchFamily="34" charset="0"/>
                <a:ea typeface="標楷體" pitchFamily="65" charset="-120"/>
              </a:rPr>
              <a:t>類似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」</a:t>
            </a:r>
            <a:r>
              <a:rPr lang="en-US" altLang="zh-TW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Google</a:t>
            </a:r>
            <a:r>
              <a:rPr lang="en-US" altLang="zh-TW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 File </a:t>
            </a:r>
            <a:r>
              <a:rPr lang="en-US" altLang="zh-TW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System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與</a:t>
            </a:r>
            <a:r>
              <a:rPr lang="en-US" altLang="zh-TW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MapReduce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的機制</a:t>
            </a:r>
            <a:endParaRPr lang="en-US" sz="2500" dirty="0">
              <a:solidFill>
                <a:srgbClr val="000000"/>
              </a:solidFill>
              <a:latin typeface="Arial" pitchFamily="34" charset="0"/>
              <a:ea typeface="標楷體" pitchFamily="65" charset="-120"/>
            </a:endParaRPr>
          </a:p>
          <a:p>
            <a:pPr marL="307182" indent="-307182">
              <a:lnSpc>
                <a:spcPct val="93000"/>
              </a:lnSpc>
              <a:spcBef>
                <a:spcPts val="720"/>
              </a:spcBef>
              <a:buFont typeface="Times New Roman" pitchFamily="18" charset="0"/>
              <a:buChar char="•"/>
              <a:tabLst>
                <a:tab pos="820103" algn="l"/>
                <a:tab pos="1643063" algn="l"/>
                <a:tab pos="2466023" algn="l"/>
                <a:tab pos="3288983" algn="l"/>
                <a:tab pos="4111943" algn="l"/>
                <a:tab pos="4934903" algn="l"/>
                <a:tab pos="5757863" algn="l"/>
                <a:tab pos="6580823" algn="l"/>
                <a:tab pos="7403783" algn="l"/>
                <a:tab pos="8226743" algn="l"/>
                <a:tab pos="9049703" algn="l"/>
              </a:tabLst>
            </a:pP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基於</a:t>
            </a:r>
            <a:r>
              <a:rPr lang="en-US" altLang="zh-TW" sz="2500" u="sng" dirty="0" err="1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4"/>
              </a:rPr>
              <a:t>UDT</a:t>
            </a:r>
            <a:r>
              <a:rPr lang="en-US" sz="2500" u="sng" dirty="0" err="1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4"/>
              </a:rPr>
              <a:t>高效率網路協定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來加速資料傳輸效率</a:t>
            </a:r>
            <a:endParaRPr lang="en-US" sz="2500" dirty="0">
              <a:solidFill>
                <a:srgbClr val="000000"/>
              </a:solidFill>
              <a:latin typeface="Arial" pitchFamily="34" charset="0"/>
              <a:ea typeface="標楷體" pitchFamily="65" charset="-120"/>
            </a:endParaRPr>
          </a:p>
          <a:p>
            <a:pPr marL="307182" indent="-307182">
              <a:lnSpc>
                <a:spcPct val="93000"/>
              </a:lnSpc>
              <a:spcBef>
                <a:spcPts val="720"/>
              </a:spcBef>
              <a:buFont typeface="Times New Roman" pitchFamily="18" charset="0"/>
              <a:buChar char="•"/>
              <a:tabLst>
                <a:tab pos="820103" algn="l"/>
                <a:tab pos="1643063" algn="l"/>
                <a:tab pos="2466023" algn="l"/>
                <a:tab pos="3288983" algn="l"/>
                <a:tab pos="4111943" algn="l"/>
                <a:tab pos="4934903" algn="l"/>
                <a:tab pos="5757863" algn="l"/>
                <a:tab pos="6580823" algn="l"/>
                <a:tab pos="7403783" algn="l"/>
                <a:tab pos="8226743" algn="l"/>
                <a:tab pos="9049703" algn="l"/>
              </a:tabLst>
            </a:pPr>
            <a:r>
              <a:rPr lang="en-US" altLang="zh-TW" sz="2500" u="sng" dirty="0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5"/>
              </a:rPr>
              <a:t>Open Cloud </a:t>
            </a:r>
            <a:r>
              <a:rPr lang="en-US" altLang="zh-TW" sz="2500" u="sng" dirty="0" err="1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5"/>
              </a:rPr>
              <a:t>Consortium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的</a:t>
            </a:r>
            <a:r>
              <a:rPr lang="en-US" altLang="zh-TW" sz="2500" u="sng" dirty="0" err="1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6"/>
              </a:rPr>
              <a:t>Open</a:t>
            </a:r>
            <a:r>
              <a:rPr lang="en-US" altLang="zh-TW" sz="2500" u="sng" dirty="0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6"/>
              </a:rPr>
              <a:t> Cloud </a:t>
            </a:r>
            <a:r>
              <a:rPr lang="en-US" altLang="zh-TW" sz="2500" u="sng" dirty="0" err="1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6"/>
              </a:rPr>
              <a:t>Testbed</a:t>
            </a:r>
            <a:r>
              <a:rPr lang="en-US" sz="2500" dirty="0" err="1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，有提供測試環境，並開發了</a:t>
            </a:r>
            <a:r>
              <a:rPr lang="en-US" altLang="zh-TW" sz="2500" u="sng" dirty="0" err="1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7"/>
              </a:rPr>
              <a:t>MalStone</a:t>
            </a:r>
            <a:r>
              <a:rPr lang="en-US" sz="2500" u="sng" dirty="0" err="1">
                <a:solidFill>
                  <a:srgbClr val="0000FF"/>
                </a:solidFill>
                <a:latin typeface="Arial" pitchFamily="34" charset="0"/>
                <a:ea typeface="標楷體" pitchFamily="65" charset="-120"/>
                <a:hlinkClick r:id="rId7"/>
              </a:rPr>
              <a:t>效能評比軟體</a:t>
            </a:r>
            <a:r>
              <a:rPr lang="en-US" sz="2500" dirty="0">
                <a:solidFill>
                  <a:srgbClr val="000000"/>
                </a:solidFill>
                <a:latin typeface="Arial" pitchFamily="34" charset="0"/>
                <a:ea typeface="標楷體" pitchFamily="65" charset="-120"/>
              </a:rPr>
              <a:t>。</a:t>
            </a:r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0088" y="5099384"/>
            <a:ext cx="6717603" cy="7456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4821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16451" y="5112240"/>
            <a:ext cx="6318920" cy="745652"/>
          </a:xfrm>
          <a:prstGeom prst="rect">
            <a:avLst/>
          </a:prstGeom>
          <a:noFill/>
          <a:ln w="36000">
            <a:solidFill>
              <a:srgbClr val="FFFFFF"/>
            </a:solidFill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 smtClean="0"/>
          </a:p>
        </p:txBody>
      </p:sp>
      <p:sp>
        <p:nvSpPr>
          <p:cNvPr id="11267" name="內容版面配置區 2"/>
          <p:cNvSpPr>
            <a:spLocks noGrp="1"/>
          </p:cNvSpPr>
          <p:nvPr>
            <p:ph idx="1"/>
          </p:nvPr>
        </p:nvSpPr>
        <p:spPr>
          <a:xfrm>
            <a:off x="428625" y="1071563"/>
            <a:ext cx="8501063" cy="5516562"/>
          </a:xfrm>
        </p:spPr>
        <p:txBody>
          <a:bodyPr/>
          <a:lstStyle/>
          <a:p>
            <a:pPr algn="just"/>
            <a:r>
              <a:rPr lang="zh-TW" altLang="en-US" dirty="0" smtClean="0"/>
              <a:t>所有工作都由</a:t>
            </a:r>
            <a:r>
              <a:rPr lang="en-US" altLang="zh-TW" dirty="0" err="1" smtClean="0"/>
              <a:t>JobTracker</a:t>
            </a:r>
            <a:r>
              <a:rPr lang="zh-TW" altLang="en-US" dirty="0" smtClean="0"/>
              <a:t>統一分派，由眾多</a:t>
            </a:r>
            <a:r>
              <a:rPr lang="en-US" altLang="zh-TW" dirty="0" err="1" smtClean="0"/>
              <a:t>TaskTracker</a:t>
            </a:r>
            <a:r>
              <a:rPr lang="en-US" altLang="zh-TW" dirty="0" smtClean="0"/>
              <a:t> </a:t>
            </a:r>
            <a:r>
              <a:rPr lang="zh-TW" altLang="en-US" dirty="0" smtClean="0"/>
              <a:t>執行，每個</a:t>
            </a:r>
            <a:r>
              <a:rPr lang="en-US" altLang="zh-TW" dirty="0" err="1" smtClean="0"/>
              <a:t>TaskTracker</a:t>
            </a:r>
            <a:r>
              <a:rPr lang="zh-TW" altLang="en-US" dirty="0" smtClean="0"/>
              <a:t>又可以執行多個</a:t>
            </a:r>
            <a:r>
              <a:rPr lang="en-US" altLang="zh-TW" dirty="0" smtClean="0"/>
              <a:t>Task threads</a:t>
            </a:r>
          </a:p>
          <a:p>
            <a:pPr algn="just"/>
            <a:r>
              <a:rPr lang="zh-TW" altLang="en-US" dirty="0" smtClean="0"/>
              <a:t>所有名稱空間與檔案的</a:t>
            </a:r>
            <a:r>
              <a:rPr lang="en-US" altLang="zh-TW" dirty="0" smtClean="0"/>
              <a:t>metadata</a:t>
            </a:r>
            <a:r>
              <a:rPr lang="zh-TW" altLang="en-US" dirty="0" smtClean="0"/>
              <a:t>都由一個</a:t>
            </a:r>
            <a:r>
              <a:rPr lang="en-US" altLang="zh-TW" dirty="0" err="1" smtClean="0"/>
              <a:t>Namenode</a:t>
            </a:r>
            <a:r>
              <a:rPr lang="zh-TW" altLang="en-US" dirty="0" smtClean="0"/>
              <a:t>統籌，檔案空間為所有</a:t>
            </a:r>
            <a:r>
              <a:rPr lang="en-US" altLang="zh-TW" dirty="0" err="1" smtClean="0"/>
              <a:t>Datanode</a:t>
            </a:r>
            <a:r>
              <a:rPr lang="zh-TW" altLang="en-US" dirty="0" smtClean="0"/>
              <a:t>的集合，</a:t>
            </a:r>
            <a:r>
              <a:rPr lang="en-US" altLang="zh-TW" dirty="0" err="1" smtClean="0"/>
              <a:t>hdfs</a:t>
            </a:r>
            <a:r>
              <a:rPr lang="zh-TW" altLang="en-US" dirty="0" smtClean="0"/>
              <a:t>的基本單位為</a:t>
            </a:r>
            <a:r>
              <a:rPr lang="en-US" altLang="zh-TW" dirty="0" smtClean="0"/>
              <a:t>block</a:t>
            </a:r>
          </a:p>
          <a:p>
            <a:pPr algn="just"/>
            <a:r>
              <a:rPr lang="en-US" altLang="zh-TW" dirty="0" smtClean="0"/>
              <a:t>Client </a:t>
            </a:r>
            <a:r>
              <a:rPr lang="zh-TW" altLang="en-US" dirty="0" smtClean="0"/>
              <a:t>只需要丟工作或存取在 </a:t>
            </a:r>
            <a:r>
              <a:rPr lang="en-US" altLang="zh-TW" dirty="0" smtClean="0"/>
              <a:t>“</a:t>
            </a:r>
            <a:r>
              <a:rPr lang="zh-TW" altLang="en-US" dirty="0" smtClean="0"/>
              <a:t>雲</a:t>
            </a:r>
            <a:r>
              <a:rPr lang="en-US" altLang="zh-TW" dirty="0" smtClean="0"/>
              <a:t>” </a:t>
            </a:r>
            <a:r>
              <a:rPr lang="zh-TW" altLang="en-US" dirty="0" smtClean="0"/>
              <a:t>的資料</a:t>
            </a:r>
            <a:endParaRPr lang="en-US" altLang="zh-TW" dirty="0" smtClean="0"/>
          </a:p>
        </p:txBody>
      </p:sp>
      <p:sp>
        <p:nvSpPr>
          <p:cNvPr id="11268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686B9A-A25C-40C0-B70E-1C652E9F9EC6}" type="slidenum">
              <a:rPr lang="zh-TW" altLang="en-US" smtClean="0"/>
              <a:pPr/>
              <a:t>29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投影片編號版面配置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35DB40-AB57-4AF0-9D43-A36C389CD88E}" type="slidenum">
              <a:rPr lang="en-US" altLang="zh-TW" smtClean="0">
                <a:ea typeface="新細明體" charset="-120"/>
              </a:rPr>
              <a:pPr/>
              <a:t>3</a:t>
            </a:fld>
            <a:endParaRPr lang="en-US" altLang="zh-TW" smtClean="0">
              <a:ea typeface="新細明體" charset="-120"/>
            </a:endParaRPr>
          </a:p>
        </p:txBody>
      </p:sp>
      <p:graphicFrame>
        <p:nvGraphicFramePr>
          <p:cNvPr id="7311" name="Group 143"/>
          <p:cNvGraphicFramePr>
            <a:graphicFrameLocks noGrp="1"/>
          </p:cNvGraphicFramePr>
          <p:nvPr/>
        </p:nvGraphicFramePr>
        <p:xfrm>
          <a:off x="71406" y="932712"/>
          <a:ext cx="8991600" cy="4443984"/>
        </p:xfrm>
        <a:graphic>
          <a:graphicData uri="http://schemas.openxmlformats.org/drawingml/2006/table">
            <a:tbl>
              <a:tblPr/>
              <a:tblGrid>
                <a:gridCol w="2389216"/>
                <a:gridCol w="6602384"/>
              </a:tblGrid>
              <a:tr h="395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第二天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09:30~10:20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 err="1" smtClean="0"/>
                        <a:t>HBase</a:t>
                      </a:r>
                      <a:r>
                        <a:rPr lang="en-US" sz="2400" dirty="0" smtClean="0"/>
                        <a:t> </a:t>
                      </a:r>
                      <a:r>
                        <a:rPr lang="zh-TW" altLang="en-US" sz="2400" dirty="0" smtClean="0"/>
                        <a:t>簡介與架構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10:20~10:30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10:30~12:00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2400" dirty="0" err="1" smtClean="0"/>
                        <a:t>HBase</a:t>
                      </a:r>
                      <a:r>
                        <a:rPr lang="en-US" altLang="zh-TW" sz="2400" dirty="0" smtClean="0"/>
                        <a:t> </a:t>
                      </a:r>
                      <a:r>
                        <a:rPr lang="zh-TW" altLang="en-US" sz="2400" dirty="0" smtClean="0"/>
                        <a:t>安裝操作說明 </a:t>
                      </a:r>
                      <a:endParaRPr kumimoji="1" lang="en-US" altLang="zh-TW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12:00~13:00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午餐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13:00~15:00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altLang="zh-TW" sz="2400" dirty="0" err="1" smtClean="0"/>
                        <a:t>HBase</a:t>
                      </a:r>
                      <a:r>
                        <a:rPr lang="en-US" altLang="zh-TW" sz="2400" dirty="0" smtClean="0"/>
                        <a:t> </a:t>
                      </a:r>
                      <a:r>
                        <a:rPr lang="zh-TW" altLang="en-US" sz="2400" dirty="0" smtClean="0"/>
                        <a:t>程式架構與範例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15:00~15:10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休息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15:10~16:00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 err="1" smtClean="0"/>
                        <a:t>Hadoop</a:t>
                      </a:r>
                      <a:r>
                        <a:rPr lang="en-US" sz="2400" dirty="0" smtClean="0"/>
                        <a:t> + </a:t>
                      </a:r>
                      <a:r>
                        <a:rPr lang="en-US" sz="2400" dirty="0" err="1" smtClean="0"/>
                        <a:t>HBase</a:t>
                      </a:r>
                      <a:r>
                        <a:rPr lang="en-US" sz="2400" dirty="0" smtClean="0"/>
                        <a:t> + PHP </a:t>
                      </a:r>
                      <a:r>
                        <a:rPr lang="zh-TW" altLang="en-US" sz="2400" dirty="0" smtClean="0"/>
                        <a:t>案例實務 </a:t>
                      </a:r>
                      <a:endParaRPr kumimoji="1" lang="zh-TW" alt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標楷體" pitchFamily="65" charset="-12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BDFF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16:00~16:30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FDB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zh-TW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hadoop</a:t>
                      </a:r>
                      <a:r>
                        <a:rPr kumimoji="1" lang="en-US" altLang="zh-TW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+ </a:t>
                      </a:r>
                      <a:r>
                        <a:rPr kumimoji="1" lang="zh-TW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關聯式資料庫 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F97"/>
                    </a:solidFill>
                  </a:tcPr>
                </a:tc>
              </a:tr>
            </a:tbl>
          </a:graphicData>
        </a:graphic>
      </p:graphicFrame>
      <p:sp>
        <p:nvSpPr>
          <p:cNvPr id="6187" name="Rectangle 39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865188"/>
          </a:xfrm>
        </p:spPr>
        <p:txBody>
          <a:bodyPr/>
          <a:lstStyle/>
          <a:p>
            <a:pPr eaLnBrk="1" hangingPunct="1"/>
            <a:r>
              <a:rPr lang="zh-TW" altLang="en-US" smtClean="0">
                <a:latin typeface="標楷體" pitchFamily="65" charset="-120"/>
              </a:rPr>
              <a:t>課程大綱 （</a:t>
            </a:r>
            <a:r>
              <a:rPr lang="en-US" altLang="zh-TW" smtClean="0">
                <a:latin typeface="標楷體" pitchFamily="65" charset="-120"/>
              </a:rPr>
              <a:t>2</a:t>
            </a:r>
            <a:r>
              <a:rPr lang="zh-TW" altLang="en-US" smtClean="0">
                <a:latin typeface="標楷體" pitchFamily="65" charset="-120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1"/>
          <p:cNvSpPr>
            <a:spLocks noGrp="1"/>
          </p:cNvSpPr>
          <p:nvPr>
            <p:ph type="sldNum" idx="10"/>
          </p:nvPr>
        </p:nvSpPr>
        <p:spPr/>
        <p:txBody>
          <a:bodyPr lIns="82945" tIns="41473" rIns="82945" bIns="41473"/>
          <a:lstStyle/>
          <a:p>
            <a:fld id="{875CD199-8E65-4DF3-9DB0-8BBA1B0B1F19}" type="slidenum">
              <a:rPr lang="en-US"/>
              <a:pPr/>
              <a:t>30</a:t>
            </a:fld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6000" y="5151421"/>
            <a:ext cx="1296000" cy="1296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000" y="3725672"/>
            <a:ext cx="1296000" cy="1296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6000" y="744559"/>
            <a:ext cx="790560" cy="1296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33760" y="2429536"/>
            <a:ext cx="777600" cy="12961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1490400" y="3466444"/>
            <a:ext cx="7452000" cy="1296136"/>
          </a:xfrm>
          <a:prstGeom prst="wedgeEllipseCallout">
            <a:avLst>
              <a:gd name="adj1" fmla="val -51833"/>
              <a:gd name="adj2" fmla="val 26792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/>
          <a:lstStyle/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可以跟資料庫結合嘛</a:t>
            </a:r>
            <a:r>
              <a:rPr lang="en-US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？</a:t>
            </a:r>
          </a:p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Can </a:t>
            </a:r>
            <a:r>
              <a:rPr lang="en-US" dirty="0" err="1">
                <a:solidFill>
                  <a:srgbClr val="FF0000"/>
                </a:solidFill>
                <a:latin typeface="Arial Black" pitchFamily="34" charset="0"/>
              </a:rPr>
              <a:t>Hadoop</a:t>
            </a: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 work with Databases ?</a:t>
            </a: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161281" y="1944204"/>
            <a:ext cx="7809120" cy="1296136"/>
          </a:xfrm>
          <a:prstGeom prst="wedgeEllipseCallout">
            <a:avLst>
              <a:gd name="adj1" fmla="val 53051"/>
              <a:gd name="adj2" fmla="val 31125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/>
          <a:lstStyle/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總不能全部都重新設計吧</a:t>
            </a:r>
            <a:r>
              <a:rPr lang="en-US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？</a:t>
            </a:r>
            <a:r>
              <a:rPr lang="en-US" dirty="0" err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如何與舊系統相容</a:t>
            </a:r>
            <a:r>
              <a:rPr lang="en-US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？</a:t>
            </a:r>
          </a:p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Can </a:t>
            </a:r>
            <a:r>
              <a:rPr lang="en-US" dirty="0" err="1">
                <a:solidFill>
                  <a:srgbClr val="FF0000"/>
                </a:solidFill>
                <a:latin typeface="Arial Black" pitchFamily="34" charset="0"/>
              </a:rPr>
              <a:t>Hadoop</a:t>
            </a: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 work with  existing software ?</a:t>
            </a: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>
            <a:off x="1458720" y="518454"/>
            <a:ext cx="7452000" cy="1101716"/>
          </a:xfrm>
          <a:prstGeom prst="wedgeEllipseCallout">
            <a:avLst>
              <a:gd name="adj1" fmla="val -51833"/>
              <a:gd name="adj2" fmla="val 25546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/>
          <a:lstStyle/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b="1" dirty="0" err="1">
                <a:solidFill>
                  <a:srgbClr val="0000FF"/>
                </a:solidFill>
                <a:latin typeface="Arial Black" pitchFamily="34" charset="0"/>
                <a:ea typeface="標楷體" pitchFamily="65" charset="-120"/>
              </a:rPr>
              <a:t>Hadoop只支援用Java開發嘛</a:t>
            </a:r>
            <a:r>
              <a:rPr lang="en-US" b="1" dirty="0">
                <a:solidFill>
                  <a:srgbClr val="0000FF"/>
                </a:solidFill>
                <a:latin typeface="Arial Black" pitchFamily="34" charset="0"/>
                <a:ea typeface="標楷體" pitchFamily="65" charset="-120"/>
              </a:rPr>
              <a:t>？</a:t>
            </a:r>
          </a:p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Is </a:t>
            </a:r>
            <a:r>
              <a:rPr lang="en-US" dirty="0" err="1">
                <a:solidFill>
                  <a:srgbClr val="FF0000"/>
                </a:solidFill>
                <a:latin typeface="Arial Black" pitchFamily="34" charset="0"/>
              </a:rPr>
              <a:t>Hadoop</a:t>
            </a: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 only support Java ?</a:t>
            </a: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420481" y="4957000"/>
            <a:ext cx="7452000" cy="1198206"/>
          </a:xfrm>
          <a:prstGeom prst="wedgeEllipseCallout">
            <a:avLst>
              <a:gd name="adj1" fmla="val 53162"/>
              <a:gd name="adj2" fmla="val 2678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1639" tIns="40820" rIns="81639" bIns="40820" anchor="ctr"/>
          <a:lstStyle/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開發者們有聽到大家的需求</a:t>
            </a:r>
            <a:r>
              <a:rPr lang="en-US" dirty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.....</a:t>
            </a:r>
          </a:p>
          <a:p>
            <a:pPr algn="ctr"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FF0000"/>
                </a:solidFill>
                <a:latin typeface="Arial Black" pitchFamily="34" charset="0"/>
              </a:rPr>
              <a:t>Yes, we hear the feedback of developers ...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二、</a:t>
            </a:r>
            <a:r>
              <a:rPr lang="en-US" altLang="zh-TW" dirty="0" smtClean="0"/>
              <a:t>Hadoop </a:t>
            </a:r>
            <a:r>
              <a:rPr lang="zh-TW" altLang="en-US" dirty="0" smtClean="0"/>
              <a:t>相關子專案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710C73-0DB5-4849-A2E3-FE54964428F3}" type="slidenum">
              <a:rPr lang="en-US" altLang="zh-TW" smtClean="0"/>
              <a:pPr>
                <a:defRPr/>
              </a:pPr>
              <a:t>31</a:t>
            </a:fld>
            <a:endParaRPr lang="en-US" altLang="zh-TW"/>
          </a:p>
        </p:txBody>
      </p:sp>
      <p:sp>
        <p:nvSpPr>
          <p:cNvPr id="6" name="Text Box 4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00100" y="4571984"/>
            <a:ext cx="7772400" cy="2286016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marL="309605" indent="-309605">
              <a:buFont typeface="Times New Roman" pitchFamily="18" charset="0"/>
              <a:buChar char="•"/>
              <a:tabLst>
                <a:tab pos="309605" algn="l"/>
                <a:tab pos="1139057" algn="l"/>
                <a:tab pos="1968510" algn="l"/>
                <a:tab pos="2797962" algn="l"/>
                <a:tab pos="3627414" algn="l"/>
                <a:tab pos="4456866" algn="l"/>
                <a:tab pos="5286318" algn="l"/>
                <a:tab pos="6115771" algn="l"/>
                <a:tab pos="6945223" algn="l"/>
                <a:tab pos="7774675" algn="l"/>
                <a:tab pos="8604127" algn="l"/>
                <a:tab pos="9433580" algn="l"/>
              </a:tabLst>
            </a:pPr>
            <a:r>
              <a:rPr lang="en-US" sz="2400" dirty="0" err="1">
                <a:solidFill>
                  <a:srgbClr val="FF0000"/>
                </a:solidFill>
              </a:rPr>
              <a:t>Hadoop</a:t>
            </a:r>
            <a:r>
              <a:rPr lang="en-US" sz="2400" dirty="0">
                <a:solidFill>
                  <a:srgbClr val="FF0000"/>
                </a:solidFill>
              </a:rPr>
              <a:t> Common: </a:t>
            </a:r>
            <a:r>
              <a:rPr lang="en-US" sz="2400" dirty="0">
                <a:solidFill>
                  <a:srgbClr val="000000"/>
                </a:solidFill>
              </a:rPr>
              <a:t>The common utilities that support the other </a:t>
            </a:r>
            <a:r>
              <a:rPr lang="en-US" sz="2400" dirty="0" err="1">
                <a:solidFill>
                  <a:srgbClr val="000000"/>
                </a:solidFill>
              </a:rPr>
              <a:t>Hadoop</a:t>
            </a:r>
            <a:r>
              <a:rPr lang="en-US" sz="2400" dirty="0">
                <a:solidFill>
                  <a:srgbClr val="000000"/>
                </a:solidFill>
              </a:rPr>
              <a:t> subprojects.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309605" algn="l"/>
                <a:tab pos="1139057" algn="l"/>
                <a:tab pos="1968510" algn="l"/>
                <a:tab pos="2797962" algn="l"/>
                <a:tab pos="3627414" algn="l"/>
                <a:tab pos="4456866" algn="l"/>
                <a:tab pos="5286318" algn="l"/>
                <a:tab pos="6115771" algn="l"/>
                <a:tab pos="6945223" algn="l"/>
                <a:tab pos="7774675" algn="l"/>
                <a:tab pos="8604127" algn="l"/>
                <a:tab pos="9433580" algn="l"/>
              </a:tabLst>
            </a:pPr>
            <a:r>
              <a:rPr lang="en-US" sz="2400" dirty="0">
                <a:solidFill>
                  <a:srgbClr val="FF0000"/>
                </a:solidFill>
              </a:rPr>
              <a:t>HDFS: </a:t>
            </a:r>
            <a:r>
              <a:rPr lang="en-US" sz="2400" dirty="0">
                <a:solidFill>
                  <a:srgbClr val="000000"/>
                </a:solidFill>
              </a:rPr>
              <a:t>A distributed file system that provides high throughput access to application data.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309605" algn="l"/>
                <a:tab pos="1139057" algn="l"/>
                <a:tab pos="1968510" algn="l"/>
                <a:tab pos="2797962" algn="l"/>
                <a:tab pos="3627414" algn="l"/>
                <a:tab pos="4456866" algn="l"/>
                <a:tab pos="5286318" algn="l"/>
                <a:tab pos="6115771" algn="l"/>
                <a:tab pos="6945223" algn="l"/>
                <a:tab pos="7774675" algn="l"/>
                <a:tab pos="8604127" algn="l"/>
                <a:tab pos="9433580" algn="l"/>
              </a:tabLst>
            </a:pPr>
            <a:r>
              <a:rPr lang="en-US" sz="2400" dirty="0" err="1">
                <a:solidFill>
                  <a:srgbClr val="FF0000"/>
                </a:solidFill>
              </a:rPr>
              <a:t>MapReduce</a:t>
            </a:r>
            <a:r>
              <a:rPr lang="en-US" sz="2400" dirty="0">
                <a:solidFill>
                  <a:srgbClr val="FF0000"/>
                </a:solidFill>
              </a:rPr>
              <a:t>: </a:t>
            </a:r>
            <a:r>
              <a:rPr lang="en-US" sz="2400" dirty="0">
                <a:solidFill>
                  <a:srgbClr val="000000"/>
                </a:solidFill>
              </a:rPr>
              <a:t>A software framework for distributed processing of large data sets on compute clusters.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r="24930" b="45338"/>
          <a:stretch>
            <a:fillRect/>
          </a:stretch>
        </p:blipFill>
        <p:spPr bwMode="auto">
          <a:xfrm>
            <a:off x="-1" y="0"/>
            <a:ext cx="9122247" cy="1857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3"/>
          <p:cNvSpPr>
            <a:spLocks noGrp="1"/>
          </p:cNvSpPr>
          <p:nvPr>
            <p:ph type="sldNum" idx="10"/>
          </p:nvPr>
        </p:nvSpPr>
        <p:spPr/>
        <p:txBody>
          <a:bodyPr lIns="82945" tIns="41473" rIns="82945" bIns="41473"/>
          <a:lstStyle/>
          <a:p>
            <a:fld id="{D05E7455-E38C-4E2A-AFD0-934B209266FB}" type="slidenum">
              <a:rPr lang="en-US"/>
              <a:pPr/>
              <a:t>32</a:t>
            </a:fld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" y="928670"/>
            <a:ext cx="9144032" cy="5929330"/>
          </a:xfrm>
          <a:solidFill>
            <a:schemeClr val="bg1"/>
          </a:solidFill>
          <a:ln/>
        </p:spPr>
        <p:txBody>
          <a:bodyPr/>
          <a:lstStyle/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 err="1">
                <a:solidFill>
                  <a:srgbClr val="FF0000"/>
                </a:solidFill>
              </a:rPr>
              <a:t>Chukwa</a:t>
            </a:r>
            <a:r>
              <a:rPr lang="en-US" dirty="0"/>
              <a:t>: A data collection system for managing large distributed systems.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 err="1">
                <a:solidFill>
                  <a:srgbClr val="FF0000"/>
                </a:solidFill>
              </a:rPr>
              <a:t>HBase</a:t>
            </a:r>
            <a:r>
              <a:rPr lang="en-US" dirty="0"/>
              <a:t>: A scalable, distributed database that supports structured data storage for large tables.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>
                <a:solidFill>
                  <a:srgbClr val="FF0000"/>
                </a:solidFill>
              </a:rPr>
              <a:t>Hive</a:t>
            </a:r>
            <a:r>
              <a:rPr lang="en-US" dirty="0"/>
              <a:t>: A data warehouse infrastructure that provides data summarization and ad hoc querying.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>
                <a:solidFill>
                  <a:srgbClr val="FF0000"/>
                </a:solidFill>
              </a:rPr>
              <a:t>Pig</a:t>
            </a:r>
            <a:r>
              <a:rPr lang="en-US" dirty="0"/>
              <a:t>: A high-level data-flow language and execution framework for parallel computation.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 err="1">
                <a:solidFill>
                  <a:srgbClr val="FF0000"/>
                </a:solidFill>
              </a:rPr>
              <a:t>ZooKeeper</a:t>
            </a:r>
            <a:r>
              <a:rPr lang="en-US" dirty="0"/>
              <a:t>: A high-performance coordination service for distributed applications.</a:t>
            </a:r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zh-TW" dirty="0" err="1" smtClean="0"/>
              <a:t>Hadoop</a:t>
            </a:r>
            <a:r>
              <a:rPr lang="en-US" altLang="zh-TW" dirty="0" smtClean="0"/>
              <a:t> </a:t>
            </a:r>
            <a:r>
              <a:rPr lang="zh-TW" altLang="en-US" dirty="0" smtClean="0"/>
              <a:t>相關子專案</a:t>
            </a:r>
            <a:endParaRPr lang="zh-TW" alt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85440" y="155537"/>
            <a:ext cx="7773120" cy="97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28802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  <a:defRPr/>
            </a:pPr>
            <a:endParaRPr kumimoji="1" lang="en-US" sz="4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標題 16"/>
          <p:cNvSpPr>
            <a:spLocks noGrp="1"/>
          </p:cNvSpPr>
          <p:nvPr>
            <p:ph type="title"/>
          </p:nvPr>
        </p:nvSpPr>
        <p:spPr>
          <a:xfrm>
            <a:off x="684213" y="642918"/>
            <a:ext cx="7772400" cy="865187"/>
          </a:xfrm>
        </p:spPr>
        <p:txBody>
          <a:bodyPr/>
          <a:lstStyle/>
          <a:p>
            <a:r>
              <a:rPr lang="en-US" altLang="zh-TW" dirty="0" err="1" smtClean="0"/>
              <a:t>Hadoop</a:t>
            </a:r>
            <a:r>
              <a:rPr lang="en-US" altLang="zh-TW" dirty="0" smtClean="0"/>
              <a:t> </a:t>
            </a:r>
            <a:r>
              <a:rPr lang="zh-TW" altLang="en-US" dirty="0" smtClean="0"/>
              <a:t>生態系</a:t>
            </a:r>
            <a:r>
              <a:rPr lang="en-US" altLang="zh-TW" dirty="0" smtClean="0"/>
              <a:t>(Ecosystem)</a:t>
            </a:r>
            <a:endParaRPr lang="zh-TW" altLang="en-US" dirty="0"/>
          </a:p>
        </p:txBody>
      </p:sp>
      <p:sp>
        <p:nvSpPr>
          <p:cNvPr id="15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fld id="{FF7AC172-7D97-4E0E-A4FD-48FE1A023D70}" type="slidenum">
              <a:rPr lang="en-US"/>
              <a:pPr/>
              <a:t>33</a:t>
            </a:fld>
            <a:endParaRPr lang="en-US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849600" y="1893799"/>
            <a:ext cx="7345440" cy="3427560"/>
            <a:chOff x="590" y="1315"/>
            <a:chExt cx="5101" cy="2380"/>
          </a:xfrm>
        </p:grpSpPr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590" y="2903"/>
              <a:ext cx="2835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 err="1">
                  <a:solidFill>
                    <a:srgbClr val="000000"/>
                  </a:solidFill>
                  <a:latin typeface="Arial Black" pitchFamily="34" charset="0"/>
                </a:rPr>
                <a:t>Hadoop</a:t>
              </a:r>
              <a:r>
                <a:rPr lang="en-US" dirty="0">
                  <a:solidFill>
                    <a:srgbClr val="000000"/>
                  </a:solidFill>
                  <a:latin typeface="Arial Black" pitchFamily="34" charset="0"/>
                </a:rPr>
                <a:t> Core</a:t>
              </a:r>
            </a:p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>
                  <a:solidFill>
                    <a:srgbClr val="000000"/>
                  </a:solidFill>
                  <a:latin typeface="Arial Black" pitchFamily="34" charset="0"/>
                </a:rPr>
                <a:t>(</a:t>
              </a:r>
              <a:r>
                <a:rPr lang="en-US" dirty="0" err="1">
                  <a:solidFill>
                    <a:srgbClr val="000000"/>
                  </a:solidFill>
                  <a:latin typeface="Arial Black" pitchFamily="34" charset="0"/>
                </a:rPr>
                <a:t>Hadoop</a:t>
              </a:r>
              <a:r>
                <a:rPr lang="en-US" dirty="0">
                  <a:solidFill>
                    <a:srgbClr val="000000"/>
                  </a:solidFill>
                  <a:latin typeface="Arial Black" pitchFamily="34" charset="0"/>
                </a:rPr>
                <a:t> Common)</a:t>
              </a:r>
            </a:p>
          </p:txBody>
        </p:sp>
        <p:sp>
          <p:nvSpPr>
            <p:cNvPr id="14341" name="Rectangle 5"/>
            <p:cNvSpPr>
              <a:spLocks noChangeArrowheads="1"/>
            </p:cNvSpPr>
            <p:nvPr/>
          </p:nvSpPr>
          <p:spPr bwMode="auto">
            <a:xfrm>
              <a:off x="3424" y="2903"/>
              <a:ext cx="2268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>
                  <a:solidFill>
                    <a:srgbClr val="000000"/>
                  </a:solidFill>
                  <a:latin typeface="Arial Black" pitchFamily="34" charset="0"/>
                </a:rPr>
                <a:t>Avro</a:t>
              </a:r>
            </a:p>
          </p:txBody>
        </p:sp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422" y="2109"/>
              <a:ext cx="1270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 err="1">
                  <a:solidFill>
                    <a:srgbClr val="000000"/>
                  </a:solidFill>
                  <a:latin typeface="Arial Black" pitchFamily="34" charset="0"/>
                </a:rPr>
                <a:t>ZooKeeper</a:t>
              </a:r>
              <a:endParaRPr lang="en-US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/>
          </p:nvSpPr>
          <p:spPr bwMode="auto">
            <a:xfrm>
              <a:off x="2608" y="2109"/>
              <a:ext cx="1814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>
                  <a:solidFill>
                    <a:srgbClr val="000000"/>
                  </a:solidFill>
                  <a:latin typeface="Arial Black" pitchFamily="34" charset="0"/>
                </a:rPr>
                <a:t>HDFS</a:t>
              </a:r>
            </a:p>
          </p:txBody>
        </p:sp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590" y="2109"/>
              <a:ext cx="2018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 err="1">
                  <a:solidFill>
                    <a:srgbClr val="000000"/>
                  </a:solidFill>
                  <a:latin typeface="Arial Black" pitchFamily="34" charset="0"/>
                </a:rPr>
                <a:t>MapReduce</a:t>
              </a:r>
              <a:endParaRPr lang="en-US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3969" y="1315"/>
              <a:ext cx="1723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 err="1">
                  <a:solidFill>
                    <a:srgbClr val="000000"/>
                  </a:solidFill>
                  <a:latin typeface="Arial Black" pitchFamily="34" charset="0"/>
                </a:rPr>
                <a:t>HBase</a:t>
              </a:r>
              <a:endParaRPr lang="en-US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2948" y="1315"/>
              <a:ext cx="1020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>
                  <a:solidFill>
                    <a:srgbClr val="000000"/>
                  </a:solidFill>
                  <a:latin typeface="Arial Black" pitchFamily="34" charset="0"/>
                </a:rPr>
                <a:t>Hive</a:t>
              </a:r>
            </a:p>
          </p:txBody>
        </p:sp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1928" y="1315"/>
              <a:ext cx="1020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 err="1">
                  <a:solidFill>
                    <a:srgbClr val="000000"/>
                  </a:solidFill>
                  <a:latin typeface="Arial Black" pitchFamily="34" charset="0"/>
                </a:rPr>
                <a:t>Chukwa</a:t>
              </a:r>
              <a:endParaRPr lang="en-US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590" y="1315"/>
              <a:ext cx="1338" cy="79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90000" tIns="45000" rIns="90000" bIns="45000" anchor="ctr"/>
            <a:lstStyle/>
            <a:p>
              <a:pPr algn="ctr">
                <a:tabLst>
                  <a:tab pos="0" algn="l"/>
                  <a:tab pos="829452" algn="l"/>
                  <a:tab pos="1658904" algn="l"/>
                  <a:tab pos="2488357" algn="l"/>
                  <a:tab pos="3317809" algn="l"/>
                  <a:tab pos="4147261" algn="l"/>
                  <a:tab pos="4976713" algn="l"/>
                  <a:tab pos="5806166" algn="l"/>
                  <a:tab pos="6635618" algn="l"/>
                  <a:tab pos="7465070" algn="l"/>
                  <a:tab pos="8294522" algn="l"/>
                  <a:tab pos="9123975" algn="l"/>
                </a:tabLst>
              </a:pPr>
              <a:r>
                <a:rPr lang="en-US" dirty="0">
                  <a:solidFill>
                    <a:srgbClr val="000000"/>
                  </a:solidFill>
                  <a:latin typeface="Arial Black" pitchFamily="34" charset="0"/>
                </a:rPr>
                <a:t>Pig</a:t>
              </a:r>
            </a:p>
          </p:txBody>
        </p:sp>
      </p:grp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155681" y="5616590"/>
            <a:ext cx="4453920" cy="4133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>
                <a:solidFill>
                  <a:srgbClr val="000000"/>
                </a:solidFill>
              </a:rPr>
              <a:t>Source: </a:t>
            </a:r>
            <a:r>
              <a:rPr lang="en-US" i="1" dirty="0" err="1">
                <a:solidFill>
                  <a:srgbClr val="000000"/>
                </a:solidFill>
              </a:rPr>
              <a:t>Hadoop</a:t>
            </a:r>
            <a:r>
              <a:rPr lang="en-US" i="1" dirty="0">
                <a:solidFill>
                  <a:srgbClr val="000000"/>
                </a:solidFill>
              </a:rPr>
              <a:t>: The Definitive Guide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Avro</a:t>
            </a:r>
            <a:endParaRPr lang="zh-TW" altLang="en-US" dirty="0"/>
          </a:p>
        </p:txBody>
      </p:sp>
      <p:sp>
        <p:nvSpPr>
          <p:cNvPr id="6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fld id="{41DB6372-3AD8-4D81-8A18-24A3BD3B260B}" type="slidenum">
              <a:rPr lang="en-US"/>
              <a:pPr/>
              <a:t>34</a:t>
            </a:fld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000108"/>
            <a:ext cx="9144000" cy="4786346"/>
          </a:xfrm>
          <a:solidFill>
            <a:schemeClr val="bg1"/>
          </a:solidFill>
          <a:ln/>
        </p:spPr>
        <p:txBody>
          <a:bodyPr tIns="22401"/>
          <a:lstStyle/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/>
              <a:t>Avro is a </a:t>
            </a:r>
            <a:r>
              <a:rPr lang="en-US" sz="2500" dirty="0">
                <a:solidFill>
                  <a:srgbClr val="FF0000"/>
                </a:solidFill>
              </a:rPr>
              <a:t>data serialization system</a:t>
            </a:r>
            <a:r>
              <a:rPr lang="en-US" sz="2500" dirty="0"/>
              <a:t>.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/>
              <a:t>It provides:</a:t>
            </a:r>
          </a:p>
          <a:p>
            <a:pPr marL="672490" lvl="1" indent="-257764" algn="just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i="1" dirty="0"/>
              <a:t>Rich data structures.</a:t>
            </a:r>
          </a:p>
          <a:p>
            <a:pPr marL="672490" lvl="1" indent="-257764" algn="just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i="1" dirty="0"/>
              <a:t>A compact, fast, binary data format.</a:t>
            </a:r>
          </a:p>
          <a:p>
            <a:pPr marL="672490" lvl="1" indent="-257764" algn="just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i="1" dirty="0"/>
              <a:t>A container file, to store persistent data.</a:t>
            </a:r>
          </a:p>
          <a:p>
            <a:pPr marL="672490" lvl="1" indent="-257764" algn="just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i="1" dirty="0">
                <a:solidFill>
                  <a:srgbClr val="2300DC"/>
                </a:solidFill>
              </a:rPr>
              <a:t>Remote procedure call (RPC).</a:t>
            </a:r>
          </a:p>
          <a:p>
            <a:pPr marL="672490" lvl="1" indent="-257764" algn="just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i="1" dirty="0"/>
              <a:t>Simple integration with dynamic languages. 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 smtClean="0"/>
              <a:t>For </a:t>
            </a:r>
            <a:r>
              <a:rPr lang="en-US" sz="2500" dirty="0"/>
              <a:t>more detail, please check the official </a:t>
            </a:r>
            <a:r>
              <a:rPr lang="en-US" sz="2500" dirty="0" smtClean="0"/>
              <a:t>document:</a:t>
            </a:r>
            <a:r>
              <a:rPr lang="zh-TW" altLang="en-US" sz="2500" dirty="0" smtClean="0"/>
              <a:t> </a:t>
            </a:r>
            <a:r>
              <a:rPr lang="en-US" sz="2500" dirty="0" smtClean="0">
                <a:hlinkClick r:id="rId3"/>
              </a:rPr>
              <a:t>http</a:t>
            </a:r>
            <a:r>
              <a:rPr lang="en-US" sz="2500" dirty="0">
                <a:hlinkClick r:id="rId3"/>
              </a:rPr>
              <a:t>://avro.apache.org/docs/current/</a:t>
            </a:r>
            <a:r>
              <a:rPr lang="en-US" sz="2500" dirty="0"/>
              <a:t> 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4960" y="1468954"/>
            <a:ext cx="2557440" cy="794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Zoo Keeper</a:t>
            </a:r>
            <a:endParaRPr lang="zh-TW" altLang="en-US" dirty="0"/>
          </a:p>
        </p:txBody>
      </p:sp>
      <p:sp>
        <p:nvSpPr>
          <p:cNvPr id="6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 lIns="82945" tIns="41473" rIns="82945" bIns="41473"/>
          <a:lstStyle/>
          <a:p>
            <a:fld id="{C7D3CADE-1439-45E4-8768-540BB76E6FFB}" type="slidenum">
              <a:rPr lang="en-US"/>
              <a:pPr/>
              <a:t>35</a:t>
            </a:fld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9918" y="1714488"/>
            <a:ext cx="8488362" cy="3000375"/>
          </a:xfrm>
          <a:ln/>
        </p:spPr>
        <p:txBody>
          <a:bodyPr tIns="22401"/>
          <a:lstStyle/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 smtClean="0">
                <a:hlinkClick r:id="rId3"/>
              </a:rPr>
              <a:t>http</a:t>
            </a:r>
            <a:r>
              <a:rPr lang="en-US" sz="2500" dirty="0">
                <a:hlinkClick r:id="rId3"/>
              </a:rPr>
              <a:t>://hadoop.apache.org/zookeeper/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 err="1"/>
              <a:t>ZooKeeper</a:t>
            </a:r>
            <a:r>
              <a:rPr lang="en-US" sz="2500" dirty="0"/>
              <a:t> is a </a:t>
            </a:r>
            <a:r>
              <a:rPr lang="en-US" sz="2500" dirty="0">
                <a:solidFill>
                  <a:srgbClr val="FF0000"/>
                </a:solidFill>
              </a:rPr>
              <a:t>centralized service</a:t>
            </a:r>
            <a:r>
              <a:rPr lang="en-US" sz="2500" dirty="0"/>
              <a:t> for </a:t>
            </a:r>
            <a:r>
              <a:rPr lang="en-US" sz="2500" dirty="0">
                <a:solidFill>
                  <a:srgbClr val="2300DC"/>
                </a:solidFill>
              </a:rPr>
              <a:t>maintaining configuration</a:t>
            </a:r>
            <a:r>
              <a:rPr lang="en-US" sz="2500" dirty="0"/>
              <a:t> information, naming, </a:t>
            </a:r>
            <a:r>
              <a:rPr lang="en-US" sz="2500" dirty="0">
                <a:solidFill>
                  <a:srgbClr val="2300DC"/>
                </a:solidFill>
              </a:rPr>
              <a:t>providing distributed synchronization</a:t>
            </a:r>
            <a:r>
              <a:rPr lang="en-US" sz="2500" dirty="0"/>
              <a:t>, and providing group services. All of these kinds of services are used in some form or another by distributed applications. 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3761" y="293791"/>
            <a:ext cx="1045440" cy="17137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13772"/>
            <a:ext cx="7773120" cy="1052750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smtClean="0"/>
              <a:t>Pig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0" y="1142984"/>
            <a:ext cx="8488800" cy="5191746"/>
          </a:xfrm>
          <a:ln/>
        </p:spPr>
        <p:txBody>
          <a:bodyPr tIns="22401"/>
          <a:lstStyle/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smtClean="0">
                <a:hlinkClick r:id="rId3"/>
              </a:rPr>
              <a:t>http://hadoop.apache.org/pig/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smtClean="0"/>
              <a:t>Pig is a platform for </a:t>
            </a:r>
            <a:r>
              <a:rPr lang="en-US" sz="2500" smtClean="0">
                <a:solidFill>
                  <a:srgbClr val="2300DC"/>
                </a:solidFill>
              </a:rPr>
              <a:t>analyzing large data sets</a:t>
            </a:r>
            <a:r>
              <a:rPr lang="en-US" sz="2500" smtClean="0"/>
              <a:t> that consists of a </a:t>
            </a:r>
            <a:r>
              <a:rPr lang="en-US" sz="2500" smtClean="0">
                <a:solidFill>
                  <a:srgbClr val="FF0000"/>
                </a:solidFill>
              </a:rPr>
              <a:t>high-level language</a:t>
            </a:r>
            <a:r>
              <a:rPr lang="en-US" sz="2500" smtClean="0"/>
              <a:t> for expressing data analysis programs, coupled with infrastructure for evaluating these programs. 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smtClean="0"/>
              <a:t>Pig's infrastructure layer consists of a </a:t>
            </a:r>
            <a:r>
              <a:rPr lang="en-US" sz="2500" smtClean="0">
                <a:solidFill>
                  <a:srgbClr val="FF0000"/>
                </a:solidFill>
              </a:rPr>
              <a:t>compiler</a:t>
            </a:r>
            <a:r>
              <a:rPr lang="en-US" sz="2500" smtClean="0"/>
              <a:t> that produces sequences of </a:t>
            </a:r>
            <a:r>
              <a:rPr lang="en-US" sz="2500" smtClean="0">
                <a:solidFill>
                  <a:srgbClr val="FF0000"/>
                </a:solidFill>
              </a:rPr>
              <a:t>Map-Reduce programs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smtClean="0"/>
              <a:t>Pig's language layer currently consists of a textual language called </a:t>
            </a:r>
            <a:r>
              <a:rPr lang="en-US" sz="2500" smtClean="0">
                <a:solidFill>
                  <a:srgbClr val="FF0000"/>
                </a:solidFill>
              </a:rPr>
              <a:t>Pig Latin</a:t>
            </a:r>
            <a:r>
              <a:rPr lang="en-US" sz="2500" smtClean="0"/>
              <a:t>, which has the following key properties: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smtClean="0">
                <a:solidFill>
                  <a:srgbClr val="2300DC"/>
                </a:solidFill>
              </a:rPr>
              <a:t>Ease of programming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smtClean="0">
                <a:solidFill>
                  <a:srgbClr val="2300DC"/>
                </a:solidFill>
              </a:rPr>
              <a:t>Optimization opportunities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smtClean="0">
                <a:solidFill>
                  <a:srgbClr val="2300DC"/>
                </a:solidFill>
              </a:rPr>
              <a:t>Extensibility</a:t>
            </a:r>
            <a:endParaRPr lang="en-US" sz="2500" dirty="0">
              <a:solidFill>
                <a:srgbClr val="2300DC"/>
              </a:solidFill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84161" y="4899395"/>
            <a:ext cx="1464480" cy="16331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13772"/>
            <a:ext cx="7773120" cy="1052750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/>
              <a:t>Hive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0" y="1296136"/>
            <a:ext cx="8488800" cy="4444307"/>
          </a:xfrm>
          <a:ln/>
        </p:spPr>
        <p:txBody>
          <a:bodyPr tIns="22401"/>
          <a:lstStyle/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hlinkClick r:id="rId3"/>
              </a:rPr>
              <a:t>http://hadoop.apache.org/hive/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/>
              <a:t>Hive is a </a:t>
            </a:r>
            <a:r>
              <a:rPr lang="en-US" sz="2500" dirty="0">
                <a:solidFill>
                  <a:srgbClr val="FF0000"/>
                </a:solidFill>
              </a:rPr>
              <a:t>data warehouse</a:t>
            </a:r>
            <a:r>
              <a:rPr lang="en-US" sz="2500" dirty="0"/>
              <a:t> infrastructure built on top of </a:t>
            </a:r>
            <a:r>
              <a:rPr lang="en-US" sz="2500" dirty="0" err="1"/>
              <a:t>Hadoop</a:t>
            </a:r>
            <a:r>
              <a:rPr lang="en-US" sz="2500" dirty="0"/>
              <a:t> that provides tools to enable easy </a:t>
            </a:r>
            <a:r>
              <a:rPr lang="en-US" sz="2500" dirty="0">
                <a:solidFill>
                  <a:srgbClr val="2300DC"/>
                </a:solidFill>
              </a:rPr>
              <a:t>data summarization</a:t>
            </a:r>
            <a:r>
              <a:rPr lang="en-US" sz="2500" dirty="0"/>
              <a:t>, </a:t>
            </a:r>
            <a:r>
              <a:rPr lang="en-US" sz="2500" dirty="0" err="1">
                <a:solidFill>
                  <a:srgbClr val="FF0000"/>
                </a:solidFill>
              </a:rPr>
              <a:t>adhoc</a:t>
            </a:r>
            <a:r>
              <a:rPr lang="en-US" sz="2500" dirty="0">
                <a:solidFill>
                  <a:srgbClr val="FF0000"/>
                </a:solidFill>
              </a:rPr>
              <a:t> queryin</a:t>
            </a:r>
            <a:r>
              <a:rPr lang="en-US" sz="2500" dirty="0"/>
              <a:t>g and analysis of large datasets data stored in </a:t>
            </a:r>
            <a:r>
              <a:rPr lang="en-US" sz="2500" dirty="0" err="1"/>
              <a:t>Hadoop</a:t>
            </a:r>
            <a:r>
              <a:rPr lang="en-US" sz="2500" dirty="0"/>
              <a:t> files. 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solidFill>
                  <a:srgbClr val="FF0000"/>
                </a:solidFill>
              </a:rPr>
              <a:t>Hive QL</a:t>
            </a:r>
            <a:r>
              <a:rPr lang="en-US" sz="2500" dirty="0"/>
              <a:t> is based on SQL and enables users familiar with SQL to query this data.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6720" y="4082829"/>
            <a:ext cx="1360800" cy="1520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001" y="188661"/>
            <a:ext cx="7771680" cy="865530"/>
          </a:xfrm>
          <a:ln/>
        </p:spPr>
        <p:txBody>
          <a:bodyPr lIns="81639" tIns="71255" rIns="81639" bIns="4245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 smtClean="0"/>
              <a:t>HBase</a:t>
            </a:r>
            <a:endParaRPr lang="en-US" dirty="0"/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42844" y="1340782"/>
            <a:ext cx="8786874" cy="47553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2452" rIns="81639" bIns="42452"/>
          <a:lstStyle/>
          <a:p>
            <a:pPr marL="309605" indent="-309605" algn="just">
              <a:spcBef>
                <a:spcPts val="635"/>
              </a:spcBef>
              <a:buFont typeface="Times New Roman" pitchFamily="18" charset="0"/>
              <a:buChar char="•"/>
              <a:tabLst>
                <a:tab pos="309605" algn="l"/>
                <a:tab pos="1139057" algn="l"/>
                <a:tab pos="1968510" algn="l"/>
                <a:tab pos="2797962" algn="l"/>
                <a:tab pos="3627414" algn="l"/>
                <a:tab pos="4456866" algn="l"/>
                <a:tab pos="5286318" algn="l"/>
                <a:tab pos="6115771" algn="l"/>
                <a:tab pos="6945223" algn="l"/>
                <a:tab pos="7774675" algn="l"/>
                <a:tab pos="8604127" algn="l"/>
                <a:tab pos="9433580" algn="l"/>
              </a:tabLst>
            </a:pPr>
            <a:r>
              <a:rPr lang="en-US" sz="2500" dirty="0" err="1">
                <a:solidFill>
                  <a:srgbClr val="1C1C1C"/>
                </a:solidFill>
              </a:rPr>
              <a:t>HBase</a:t>
            </a:r>
            <a:r>
              <a:rPr lang="en-US" sz="2500" dirty="0">
                <a:solidFill>
                  <a:srgbClr val="1C1C1C"/>
                </a:solidFill>
              </a:rPr>
              <a:t> is a distributed </a:t>
            </a:r>
            <a:r>
              <a:rPr lang="en-US" sz="2500" dirty="0">
                <a:solidFill>
                  <a:srgbClr val="FF0000"/>
                </a:solidFill>
              </a:rPr>
              <a:t>column-oriented database</a:t>
            </a:r>
            <a:r>
              <a:rPr lang="en-US" sz="2500" dirty="0">
                <a:solidFill>
                  <a:srgbClr val="1C1C1C"/>
                </a:solidFill>
              </a:rPr>
              <a:t> built on top of HDFS. </a:t>
            </a:r>
          </a:p>
          <a:p>
            <a:pPr marL="309605" indent="-309605" algn="just">
              <a:spcBef>
                <a:spcPts val="635"/>
              </a:spcBef>
              <a:buFont typeface="Times New Roman" pitchFamily="18" charset="0"/>
              <a:buChar char="•"/>
              <a:tabLst>
                <a:tab pos="309605" algn="l"/>
                <a:tab pos="1139057" algn="l"/>
                <a:tab pos="1968510" algn="l"/>
                <a:tab pos="2797962" algn="l"/>
                <a:tab pos="3627414" algn="l"/>
                <a:tab pos="4456866" algn="l"/>
                <a:tab pos="5286318" algn="l"/>
                <a:tab pos="6115771" algn="l"/>
                <a:tab pos="6945223" algn="l"/>
                <a:tab pos="7774675" algn="l"/>
                <a:tab pos="8604127" algn="l"/>
                <a:tab pos="9433580" algn="l"/>
              </a:tabLst>
            </a:pPr>
            <a:r>
              <a:rPr lang="en-US" sz="2500" dirty="0">
                <a:solidFill>
                  <a:srgbClr val="1C1C1C"/>
                </a:solidFill>
              </a:rPr>
              <a:t>A distributed data store that can scale horizontally to 1,000s of commodity servers and </a:t>
            </a:r>
            <a:r>
              <a:rPr lang="en-US" sz="2500" dirty="0" err="1">
                <a:solidFill>
                  <a:srgbClr val="2300DC"/>
                </a:solidFill>
              </a:rPr>
              <a:t>petabytes</a:t>
            </a:r>
            <a:r>
              <a:rPr lang="en-US" sz="2500" dirty="0">
                <a:solidFill>
                  <a:srgbClr val="1C1C1C"/>
                </a:solidFill>
              </a:rPr>
              <a:t> of indexed storage.</a:t>
            </a:r>
          </a:p>
          <a:p>
            <a:pPr marL="309605" indent="-309605" algn="just">
              <a:spcBef>
                <a:spcPts val="635"/>
              </a:spcBef>
              <a:buFont typeface="Times New Roman" pitchFamily="18" charset="0"/>
              <a:buChar char="•"/>
              <a:tabLst>
                <a:tab pos="309605" algn="l"/>
                <a:tab pos="1139057" algn="l"/>
                <a:tab pos="1968510" algn="l"/>
                <a:tab pos="2797962" algn="l"/>
                <a:tab pos="3627414" algn="l"/>
                <a:tab pos="4456866" algn="l"/>
                <a:tab pos="5286318" algn="l"/>
                <a:tab pos="6115771" algn="l"/>
                <a:tab pos="6945223" algn="l"/>
                <a:tab pos="7774675" algn="l"/>
                <a:tab pos="8604127" algn="l"/>
                <a:tab pos="9433580" algn="l"/>
              </a:tabLst>
            </a:pPr>
            <a:r>
              <a:rPr lang="en-US" sz="2500" dirty="0">
                <a:solidFill>
                  <a:srgbClr val="1C1C1C"/>
                </a:solidFill>
              </a:rPr>
              <a:t>Designed to operate on top of the </a:t>
            </a:r>
            <a:r>
              <a:rPr lang="en-US" sz="2500" dirty="0" err="1">
                <a:solidFill>
                  <a:srgbClr val="1C1C1C"/>
                </a:solidFill>
              </a:rPr>
              <a:t>Hadoop</a:t>
            </a:r>
            <a:r>
              <a:rPr lang="en-US" sz="2500" dirty="0">
                <a:solidFill>
                  <a:srgbClr val="1C1C1C"/>
                </a:solidFill>
              </a:rPr>
              <a:t> distributed file system (</a:t>
            </a:r>
            <a:r>
              <a:rPr lang="en-US" sz="2500" dirty="0">
                <a:solidFill>
                  <a:srgbClr val="FF0000"/>
                </a:solidFill>
              </a:rPr>
              <a:t>HDFS</a:t>
            </a:r>
            <a:r>
              <a:rPr lang="en-US" sz="2500" dirty="0">
                <a:solidFill>
                  <a:srgbClr val="1C1C1C"/>
                </a:solidFill>
              </a:rPr>
              <a:t>) or </a:t>
            </a:r>
            <a:r>
              <a:rPr lang="en-US" sz="2500" dirty="0" err="1">
                <a:solidFill>
                  <a:srgbClr val="1C1C1C"/>
                </a:solidFill>
              </a:rPr>
              <a:t>Kosmos</a:t>
            </a:r>
            <a:r>
              <a:rPr lang="en-US" sz="2500" dirty="0">
                <a:solidFill>
                  <a:srgbClr val="1C1C1C"/>
                </a:solidFill>
              </a:rPr>
              <a:t> File System (</a:t>
            </a:r>
            <a:r>
              <a:rPr lang="en-US" sz="2500" dirty="0">
                <a:solidFill>
                  <a:srgbClr val="FF0000"/>
                </a:solidFill>
              </a:rPr>
              <a:t>KFS</a:t>
            </a:r>
            <a:r>
              <a:rPr lang="en-US" sz="2500" dirty="0">
                <a:solidFill>
                  <a:srgbClr val="1C1C1C"/>
                </a:solidFill>
              </a:rPr>
              <a:t>, aka </a:t>
            </a:r>
            <a:r>
              <a:rPr lang="en-US" sz="2500" dirty="0" err="1">
                <a:solidFill>
                  <a:srgbClr val="1C1C1C"/>
                </a:solidFill>
              </a:rPr>
              <a:t>Cloudstore</a:t>
            </a:r>
            <a:r>
              <a:rPr lang="en-US" sz="2500" dirty="0">
                <a:solidFill>
                  <a:srgbClr val="1C1C1C"/>
                </a:solidFill>
              </a:rPr>
              <a:t>) for scalability, fault tolerance, and high availability.</a:t>
            </a:r>
          </a:p>
          <a:p>
            <a:pPr marL="309605" indent="-309605" algn="just">
              <a:spcBef>
                <a:spcPts val="635"/>
              </a:spcBef>
              <a:buFont typeface="Times New Roman" pitchFamily="18" charset="0"/>
              <a:buChar char="•"/>
              <a:tabLst>
                <a:tab pos="309605" algn="l"/>
                <a:tab pos="1139057" algn="l"/>
                <a:tab pos="1968510" algn="l"/>
                <a:tab pos="2797962" algn="l"/>
                <a:tab pos="3627414" algn="l"/>
                <a:tab pos="4456866" algn="l"/>
                <a:tab pos="5286318" algn="l"/>
                <a:tab pos="6115771" algn="l"/>
                <a:tab pos="6945223" algn="l"/>
                <a:tab pos="7774675" algn="l"/>
                <a:tab pos="8604127" algn="l"/>
                <a:tab pos="9433580" algn="l"/>
              </a:tabLst>
            </a:pPr>
            <a:r>
              <a:rPr lang="en-US" sz="2500" dirty="0">
                <a:solidFill>
                  <a:srgbClr val="1C1C1C"/>
                </a:solidFill>
              </a:rPr>
              <a:t>Integrated into the </a:t>
            </a:r>
            <a:r>
              <a:rPr lang="en-US" sz="2500" dirty="0" err="1">
                <a:solidFill>
                  <a:srgbClr val="1C1C1C"/>
                </a:solidFill>
              </a:rPr>
              <a:t>Hadoop</a:t>
            </a:r>
            <a:r>
              <a:rPr lang="en-US" sz="2500" dirty="0">
                <a:solidFill>
                  <a:srgbClr val="1C1C1C"/>
                </a:solidFill>
              </a:rPr>
              <a:t> </a:t>
            </a:r>
            <a:r>
              <a:rPr lang="en-US" sz="2500" dirty="0">
                <a:solidFill>
                  <a:srgbClr val="FF0000"/>
                </a:solidFill>
              </a:rPr>
              <a:t>map-reduce</a:t>
            </a:r>
            <a:r>
              <a:rPr lang="en-US" sz="2500" dirty="0">
                <a:solidFill>
                  <a:srgbClr val="1C1C1C"/>
                </a:solidFill>
              </a:rPr>
              <a:t> platform and paradigm.</a:t>
            </a:r>
          </a:p>
        </p:txBody>
      </p:sp>
      <p:pic>
        <p:nvPicPr>
          <p:cNvPr id="5" name="圖片 4" descr="hbase_smal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4857760"/>
            <a:ext cx="1795469" cy="130220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13772"/>
            <a:ext cx="7773120" cy="1052750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/>
              <a:t>Chukwa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0" y="1296136"/>
            <a:ext cx="8488800" cy="4444307"/>
          </a:xfrm>
          <a:ln/>
        </p:spPr>
        <p:txBody>
          <a:bodyPr/>
          <a:lstStyle/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>
                <a:hlinkClick r:id="rId3"/>
              </a:rPr>
              <a:t>http://hadoop.apache.org/chukwa/</a:t>
            </a:r>
            <a:r>
              <a:rPr lang="en-US" dirty="0"/>
              <a:t> 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 err="1"/>
              <a:t>Chukwa</a:t>
            </a:r>
            <a:r>
              <a:rPr lang="en-US" dirty="0"/>
              <a:t> is an open source </a:t>
            </a:r>
            <a:r>
              <a:rPr lang="en-US" dirty="0">
                <a:solidFill>
                  <a:srgbClr val="FF0000"/>
                </a:solidFill>
              </a:rPr>
              <a:t>data collection system</a:t>
            </a:r>
            <a:r>
              <a:rPr lang="en-US" dirty="0"/>
              <a:t> for monitoring large distributed systems. 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/>
              <a:t>built on top of HDFS and Map/Reduce framework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dirty="0"/>
              <a:t>includes a </a:t>
            </a:r>
            <a:r>
              <a:rPr lang="en-US" dirty="0" err="1"/>
              <a:t>ﬂexible</a:t>
            </a:r>
            <a:r>
              <a:rPr lang="en-US" dirty="0"/>
              <a:t> and powerful toolkit for displaying, monitoring and analyzing results to make the best use of the collected data.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3760" y="4899395"/>
            <a:ext cx="1296000" cy="15121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EFCECA-D538-4FA9-A77A-9D9692A36E0F}" type="slidenum">
              <a:rPr lang="en-US" altLang="zh-TW" smtClean="0">
                <a:ea typeface="新細明體" charset="-120"/>
              </a:rPr>
              <a:pPr/>
              <a:t>4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dirty="0" smtClean="0"/>
              <a:t>學員背景調查</a:t>
            </a:r>
            <a:endParaRPr lang="en-US" altLang="zh-TW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Java </a:t>
            </a:r>
            <a:r>
              <a:rPr lang="zh-TW" altLang="en-US" dirty="0" smtClean="0"/>
              <a:t>語言 </a:t>
            </a:r>
            <a:r>
              <a:rPr lang="en-US" altLang="zh-TW" dirty="0" smtClean="0"/>
              <a:t>?? </a:t>
            </a:r>
          </a:p>
          <a:p>
            <a:pPr eaLnBrk="1" hangingPunct="1"/>
            <a:r>
              <a:rPr lang="en-US" altLang="zh-TW" dirty="0" smtClean="0"/>
              <a:t>PHP </a:t>
            </a:r>
            <a:r>
              <a:rPr lang="zh-TW" altLang="en-US" dirty="0" smtClean="0"/>
              <a:t>語言 </a:t>
            </a:r>
            <a:r>
              <a:rPr lang="en-US" altLang="zh-TW" dirty="0" smtClean="0"/>
              <a:t>??  </a:t>
            </a:r>
            <a:r>
              <a:rPr lang="en-US" altLang="zh-TW" dirty="0" err="1" smtClean="0"/>
              <a:t>MySQL</a:t>
            </a:r>
            <a:r>
              <a:rPr lang="en-US" altLang="zh-TW" dirty="0" smtClean="0"/>
              <a:t> </a:t>
            </a:r>
            <a:r>
              <a:rPr lang="zh-TW" altLang="en-US" dirty="0" smtClean="0"/>
              <a:t>資料庫 </a:t>
            </a:r>
            <a:r>
              <a:rPr lang="en-US" altLang="zh-TW" dirty="0" smtClean="0"/>
              <a:t>??</a:t>
            </a:r>
            <a:endParaRPr lang="zh-TW" altLang="en-US" dirty="0" smtClean="0"/>
          </a:p>
          <a:p>
            <a:pPr eaLnBrk="1" hangingPunct="1"/>
            <a:r>
              <a:rPr kumimoji="0" lang="en-US" altLang="zh-TW" dirty="0" smtClean="0"/>
              <a:t>Linux </a:t>
            </a:r>
            <a:r>
              <a:rPr kumimoji="0" lang="zh-TW" altLang="en-US" dirty="0" smtClean="0"/>
              <a:t>操作 </a:t>
            </a:r>
            <a:r>
              <a:rPr kumimoji="0" lang="en-US" altLang="zh-TW" dirty="0" smtClean="0"/>
              <a:t>??  </a:t>
            </a:r>
            <a:r>
              <a:rPr kumimoji="0" lang="zh-TW" altLang="en-US" dirty="0" smtClean="0"/>
              <a:t>電腦叢集維護 </a:t>
            </a:r>
            <a:r>
              <a:rPr kumimoji="0" lang="en-US" altLang="zh-TW" dirty="0" smtClean="0"/>
              <a:t>??</a:t>
            </a:r>
          </a:p>
          <a:p>
            <a:pPr eaLnBrk="1" hangingPunct="1"/>
            <a:r>
              <a:rPr kumimoji="0" lang="zh-TW" altLang="en-US" dirty="0" smtClean="0"/>
              <a:t>安裝過 </a:t>
            </a:r>
            <a:r>
              <a:rPr kumimoji="0" lang="en-US" altLang="zh-TW" dirty="0" err="1" smtClean="0"/>
              <a:t>Hadoop</a:t>
            </a:r>
            <a:r>
              <a:rPr kumimoji="0" lang="zh-TW" altLang="en-US" dirty="0" smtClean="0"/>
              <a:t> </a:t>
            </a:r>
            <a:r>
              <a:rPr kumimoji="0" lang="en-US" altLang="zh-TW" dirty="0" smtClean="0"/>
              <a:t>??</a:t>
            </a:r>
          </a:p>
          <a:p>
            <a:pPr eaLnBrk="1" hangingPunct="1"/>
            <a:r>
              <a:rPr kumimoji="0" lang="zh-TW" altLang="en-US" dirty="0" smtClean="0"/>
              <a:t>參加過 </a:t>
            </a:r>
            <a:r>
              <a:rPr kumimoji="0" lang="en-US" altLang="zh-TW" dirty="0" err="1" smtClean="0"/>
              <a:t>Hadoop</a:t>
            </a:r>
            <a:r>
              <a:rPr kumimoji="0" lang="en-US" altLang="zh-TW" dirty="0" smtClean="0"/>
              <a:t> </a:t>
            </a:r>
            <a:r>
              <a:rPr kumimoji="0" lang="zh-TW" altLang="en-US" dirty="0" smtClean="0"/>
              <a:t>基礎課程 </a:t>
            </a:r>
            <a:r>
              <a:rPr kumimoji="0" lang="en-US" altLang="zh-TW" dirty="0" smtClean="0"/>
              <a:t>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13772"/>
            <a:ext cx="7773120" cy="1052750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/>
              <a:t>Mahout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0" y="1296136"/>
            <a:ext cx="8488800" cy="4444307"/>
          </a:xfrm>
          <a:ln/>
        </p:spPr>
        <p:txBody>
          <a:bodyPr tIns="22401"/>
          <a:lstStyle/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hlinkClick r:id="rId3"/>
              </a:rPr>
              <a:t>http://mahout.apache.org/</a:t>
            </a:r>
            <a:r>
              <a:rPr lang="en-US" sz="2500" dirty="0"/>
              <a:t> 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/>
              <a:t>Mahout is a scalable </a:t>
            </a:r>
            <a:r>
              <a:rPr lang="en-US" sz="2500" dirty="0">
                <a:solidFill>
                  <a:srgbClr val="FF0000"/>
                </a:solidFill>
              </a:rPr>
              <a:t>machine learning libraries</a:t>
            </a:r>
            <a:r>
              <a:rPr lang="en-US" sz="2500" dirty="0"/>
              <a:t>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/>
              <a:t>implemented on top of Apache </a:t>
            </a:r>
            <a:r>
              <a:rPr lang="en-US" sz="2500" dirty="0" err="1"/>
              <a:t>Hadoop</a:t>
            </a:r>
            <a:r>
              <a:rPr lang="en-US" sz="2500" dirty="0"/>
              <a:t> using the map/reduce paradigm.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/>
              <a:t>Mahout currently has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solidFill>
                  <a:srgbClr val="2300DC"/>
                </a:solidFill>
              </a:rPr>
              <a:t>Collaborative Filtering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solidFill>
                  <a:srgbClr val="2300DC"/>
                </a:solidFill>
              </a:rPr>
              <a:t>User and Item based recommenders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solidFill>
                  <a:srgbClr val="FF0000"/>
                </a:solidFill>
              </a:rPr>
              <a:t>K-Means, Fuzzy K-Means clustering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solidFill>
                  <a:srgbClr val="2300DC"/>
                </a:solidFill>
              </a:rPr>
              <a:t>Mean Shift clustering</a:t>
            </a:r>
          </a:p>
          <a:p>
            <a:pPr marL="672490" lvl="1" indent="-257764">
              <a:buFont typeface="Times New Roman" pitchFamily="18" charset="0"/>
              <a:buChar char="–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500" dirty="0">
                <a:solidFill>
                  <a:srgbClr val="2300DC"/>
                </a:solidFill>
              </a:rPr>
              <a:t>More ...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7841" y="4735217"/>
            <a:ext cx="4432320" cy="1745463"/>
          </a:xfrm>
          <a:prstGeom prst="rect">
            <a:avLst/>
          </a:pr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55537"/>
            <a:ext cx="7773120" cy="970662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 smtClean="0"/>
              <a:t>Hadoop</a:t>
            </a:r>
            <a:r>
              <a:rPr lang="en-US" dirty="0" smtClean="0"/>
              <a:t> </a:t>
            </a:r>
            <a:r>
              <a:rPr lang="zh-TW" altLang="en-US" dirty="0" smtClean="0"/>
              <a:t>只支援 </a:t>
            </a:r>
            <a:r>
              <a:rPr lang="en-US" dirty="0" smtClean="0"/>
              <a:t>Java </a:t>
            </a:r>
            <a:r>
              <a:rPr lang="zh-TW" altLang="en-US" dirty="0" smtClean="0"/>
              <a:t>嗎？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6136"/>
            <a:ext cx="9144000" cy="4444307"/>
          </a:xfrm>
          <a:ln/>
        </p:spPr>
        <p:txBody>
          <a:bodyPr/>
          <a:lstStyle/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800" dirty="0"/>
              <a:t>Although the </a:t>
            </a:r>
            <a:r>
              <a:rPr lang="en-US" sz="2800" dirty="0" err="1"/>
              <a:t>Hadoop</a:t>
            </a:r>
            <a:r>
              <a:rPr lang="en-US" sz="2800" dirty="0"/>
              <a:t> framework is implemented in </a:t>
            </a:r>
            <a:r>
              <a:rPr lang="en-US" sz="2800" dirty="0" err="1"/>
              <a:t>Java</a:t>
            </a:r>
            <a:r>
              <a:rPr lang="en-US" sz="2800" baseline="33000" dirty="0" err="1"/>
              <a:t>TM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FF0000"/>
                </a:solidFill>
              </a:rPr>
              <a:t>Map/Reduce applications need not be written in Java.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800" dirty="0" err="1">
                <a:solidFill>
                  <a:srgbClr val="FF0000"/>
                </a:solidFill>
              </a:rPr>
              <a:t>Hadoop</a:t>
            </a:r>
            <a:r>
              <a:rPr lang="en-US" sz="2800" dirty="0">
                <a:solidFill>
                  <a:srgbClr val="FF0000"/>
                </a:solidFill>
              </a:rPr>
              <a:t> Streaming</a:t>
            </a:r>
            <a:r>
              <a:rPr lang="en-US" sz="2800" dirty="0"/>
              <a:t> is a utility which allows users to </a:t>
            </a:r>
            <a:r>
              <a:rPr lang="en-US" sz="2800" dirty="0">
                <a:solidFill>
                  <a:srgbClr val="2300DC"/>
                </a:solidFill>
              </a:rPr>
              <a:t>create and run jobs with any executables (e.g. shell utilities) as the </a:t>
            </a:r>
            <a:r>
              <a:rPr lang="en-US" sz="2800" dirty="0" err="1">
                <a:solidFill>
                  <a:srgbClr val="2300DC"/>
                </a:solidFill>
              </a:rPr>
              <a:t>mapper</a:t>
            </a:r>
            <a:r>
              <a:rPr lang="en-US" sz="2800" dirty="0">
                <a:solidFill>
                  <a:srgbClr val="2300DC"/>
                </a:solidFill>
              </a:rPr>
              <a:t> and/or the reducer.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800" dirty="0" err="1">
                <a:solidFill>
                  <a:srgbClr val="FF0000"/>
                </a:solidFill>
              </a:rPr>
              <a:t>Hadoop</a:t>
            </a:r>
            <a:r>
              <a:rPr lang="en-US" sz="2800" dirty="0">
                <a:solidFill>
                  <a:srgbClr val="FF0000"/>
                </a:solidFill>
              </a:rPr>
              <a:t> Pipes</a:t>
            </a:r>
            <a:r>
              <a:rPr lang="en-US" sz="2800" dirty="0"/>
              <a:t> is a SWIG-compatible </a:t>
            </a:r>
            <a:r>
              <a:rPr lang="en-US" sz="2800" dirty="0">
                <a:solidFill>
                  <a:srgbClr val="2300DC"/>
                </a:solidFill>
              </a:rPr>
              <a:t>C++ API </a:t>
            </a:r>
            <a:r>
              <a:rPr lang="en-US" sz="2800" dirty="0"/>
              <a:t>to implement Map/Reduce applications (non JNI</a:t>
            </a:r>
            <a:r>
              <a:rPr lang="en-US" sz="2800" baseline="33000" dirty="0"/>
              <a:t>TM</a:t>
            </a:r>
            <a:r>
              <a:rPr lang="en-US" sz="2800" dirty="0"/>
              <a:t> based).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3"/>
          <p:cNvSpPr>
            <a:spLocks noGrp="1"/>
          </p:cNvSpPr>
          <p:nvPr>
            <p:ph type="sldNum" idx="10"/>
          </p:nvPr>
        </p:nvSpPr>
        <p:spPr/>
        <p:txBody>
          <a:bodyPr lIns="82945" tIns="41473" rIns="82945" bIns="41473"/>
          <a:lstStyle/>
          <a:p>
            <a:fld id="{FE9A88D2-BB5B-4FF2-BB78-F2962D7ADE01}" type="slidenum">
              <a:rPr lang="en-US"/>
              <a:pPr/>
              <a:t>42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13772"/>
            <a:ext cx="7773120" cy="1052750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/>
              <a:t>Hadoop</a:t>
            </a:r>
            <a:r>
              <a:rPr lang="en-US" dirty="0"/>
              <a:t> Pipes (C++, Python)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1296136"/>
            <a:ext cx="8858312" cy="5101016"/>
          </a:xfrm>
          <a:ln/>
        </p:spPr>
        <p:txBody>
          <a:bodyPr/>
          <a:lstStyle/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400" dirty="0" err="1"/>
              <a:t>Hadoop</a:t>
            </a:r>
            <a:r>
              <a:rPr lang="en-US" sz="2400" dirty="0"/>
              <a:t> Pipes allows </a:t>
            </a:r>
            <a:r>
              <a:rPr lang="en-US" sz="2400" dirty="0">
                <a:solidFill>
                  <a:srgbClr val="FF0000"/>
                </a:solidFill>
              </a:rPr>
              <a:t>C++</a:t>
            </a:r>
            <a:r>
              <a:rPr lang="en-US" sz="2400" dirty="0"/>
              <a:t> code to use </a:t>
            </a:r>
            <a:r>
              <a:rPr lang="en-US" sz="2400" dirty="0" err="1"/>
              <a:t>Hadoop</a:t>
            </a:r>
            <a:r>
              <a:rPr lang="en-US" sz="2400" dirty="0"/>
              <a:t> DFS and map/reduce.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400" dirty="0"/>
              <a:t>The C++ interface is "</a:t>
            </a:r>
            <a:r>
              <a:rPr lang="en-US" sz="2400" dirty="0" err="1"/>
              <a:t>swigable</a:t>
            </a:r>
            <a:r>
              <a:rPr lang="en-US" sz="2400" dirty="0"/>
              <a:t>" so that interfaces can be generated for </a:t>
            </a:r>
            <a:r>
              <a:rPr lang="en-US" sz="2400" dirty="0">
                <a:solidFill>
                  <a:srgbClr val="FF0000"/>
                </a:solidFill>
              </a:rPr>
              <a:t>python</a:t>
            </a:r>
            <a:r>
              <a:rPr lang="en-US" sz="2400" dirty="0"/>
              <a:t> and other scripting languages.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400" dirty="0"/>
              <a:t>For more detail, check the API Document of </a:t>
            </a:r>
            <a:r>
              <a:rPr lang="en-US" sz="2400" dirty="0" err="1">
                <a:hlinkClick r:id="rId3"/>
              </a:rPr>
              <a:t>org.apache.hadoop.mapred.pipes</a:t>
            </a:r>
            <a:endParaRPr lang="en-US" sz="2400" dirty="0">
              <a:hlinkClick r:id="rId3"/>
            </a:endParaRP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400" dirty="0"/>
              <a:t>You can also find example code at</a:t>
            </a:r>
          </a:p>
          <a:p>
            <a:pPr marL="309605" indent="-309605"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400" dirty="0" err="1">
                <a:solidFill>
                  <a:srgbClr val="FF0000"/>
                </a:solidFill>
              </a:rPr>
              <a:t>hadoop</a:t>
            </a:r>
            <a:r>
              <a:rPr lang="en-US" sz="2400" dirty="0">
                <a:solidFill>
                  <a:srgbClr val="FF0000"/>
                </a:solidFill>
              </a:rPr>
              <a:t>-*/</a:t>
            </a:r>
            <a:r>
              <a:rPr lang="en-US" sz="2400" dirty="0" err="1">
                <a:solidFill>
                  <a:srgbClr val="FF0000"/>
                </a:solidFill>
              </a:rPr>
              <a:t>src</a:t>
            </a:r>
            <a:r>
              <a:rPr lang="en-US" sz="2400" dirty="0">
                <a:solidFill>
                  <a:srgbClr val="FF0000"/>
                </a:solidFill>
              </a:rPr>
              <a:t>/examples/pipes</a:t>
            </a:r>
          </a:p>
          <a:p>
            <a:pPr marL="309605" indent="-309605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400" dirty="0"/>
              <a:t>About the pipes C++ </a:t>
            </a:r>
            <a:r>
              <a:rPr lang="en-US" sz="2400" dirty="0" err="1"/>
              <a:t>WordCount</a:t>
            </a:r>
            <a:r>
              <a:rPr lang="en-US" sz="2400" dirty="0"/>
              <a:t> example code:</a:t>
            </a:r>
          </a:p>
          <a:p>
            <a:pPr marL="309605" indent="-309605"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400" dirty="0">
                <a:solidFill>
                  <a:srgbClr val="2300DC"/>
                </a:solidFill>
                <a:hlinkClick r:id="rId4"/>
              </a:rPr>
              <a:t>http://wiki.apache.org/hadoop/C++WordCount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13772"/>
            <a:ext cx="7773120" cy="1052750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/>
              <a:t>Hadoop</a:t>
            </a:r>
            <a:r>
              <a:rPr lang="en-US" dirty="0"/>
              <a:t> Streaming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33385"/>
            <a:ext cx="9144000" cy="4824507"/>
          </a:xfrm>
          <a:ln/>
        </p:spPr>
        <p:txBody>
          <a:bodyPr/>
          <a:lstStyle/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800" dirty="0" err="1"/>
              <a:t>Hadoop</a:t>
            </a:r>
            <a:r>
              <a:rPr lang="en-US" sz="2800" dirty="0"/>
              <a:t> Streaming is a utility which allows users to create and run Map-Reduce jobs </a:t>
            </a:r>
            <a:r>
              <a:rPr lang="en-US" sz="2800" dirty="0">
                <a:solidFill>
                  <a:srgbClr val="FF0000"/>
                </a:solidFill>
              </a:rPr>
              <a:t>with any executables (e.g. Unix shell utilities)</a:t>
            </a:r>
            <a:r>
              <a:rPr lang="en-US" sz="2800" dirty="0"/>
              <a:t> as the </a:t>
            </a:r>
            <a:r>
              <a:rPr lang="en-US" sz="2800" dirty="0" err="1"/>
              <a:t>mapper</a:t>
            </a:r>
            <a:r>
              <a:rPr lang="en-US" sz="2800" dirty="0"/>
              <a:t> and/or the reducer.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800" dirty="0"/>
              <a:t>It's useful when you need to run </a:t>
            </a:r>
            <a:r>
              <a:rPr lang="en-US" sz="2800" dirty="0">
                <a:solidFill>
                  <a:srgbClr val="FF0000"/>
                </a:solidFill>
              </a:rPr>
              <a:t>existing program</a:t>
            </a:r>
            <a:r>
              <a:rPr lang="en-US" sz="2800" dirty="0"/>
              <a:t> written in shell script, </a:t>
            </a:r>
            <a:r>
              <a:rPr lang="en-US" sz="2800" dirty="0" err="1"/>
              <a:t>perl</a:t>
            </a:r>
            <a:r>
              <a:rPr lang="en-US" sz="2800" dirty="0"/>
              <a:t> script or even PHP.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800" dirty="0"/>
              <a:t>Note: both the </a:t>
            </a:r>
            <a:r>
              <a:rPr lang="en-US" sz="2800" dirty="0" err="1">
                <a:solidFill>
                  <a:srgbClr val="2300DC"/>
                </a:solidFill>
              </a:rPr>
              <a:t>mapper</a:t>
            </a:r>
            <a:r>
              <a:rPr lang="en-US" sz="2800" dirty="0"/>
              <a:t> and the </a:t>
            </a:r>
            <a:r>
              <a:rPr lang="en-US" sz="2800" dirty="0">
                <a:solidFill>
                  <a:srgbClr val="2300DC"/>
                </a:solidFill>
              </a:rPr>
              <a:t>reducer</a:t>
            </a:r>
            <a:r>
              <a:rPr lang="en-US" sz="2800" dirty="0"/>
              <a:t> are </a:t>
            </a:r>
            <a:r>
              <a:rPr lang="en-US" sz="2800" dirty="0">
                <a:solidFill>
                  <a:srgbClr val="2300DC"/>
                </a:solidFill>
              </a:rPr>
              <a:t>executables</a:t>
            </a:r>
            <a:r>
              <a:rPr lang="en-US" sz="2800" dirty="0"/>
              <a:t> that read the input from </a:t>
            </a:r>
            <a:r>
              <a:rPr lang="en-US" sz="2800" dirty="0">
                <a:solidFill>
                  <a:srgbClr val="FF0000"/>
                </a:solidFill>
              </a:rPr>
              <a:t>STDIN</a:t>
            </a:r>
            <a:r>
              <a:rPr lang="en-US" sz="2800" dirty="0"/>
              <a:t> (line by line) and emit the output to </a:t>
            </a:r>
            <a:r>
              <a:rPr lang="en-US" sz="2800" dirty="0">
                <a:solidFill>
                  <a:srgbClr val="FF0000"/>
                </a:solidFill>
              </a:rPr>
              <a:t>STDOUT</a:t>
            </a:r>
            <a:r>
              <a:rPr lang="en-US" sz="2800" dirty="0"/>
              <a:t>. </a:t>
            </a:r>
          </a:p>
          <a:p>
            <a:pPr marL="309605" indent="-309605" algn="just">
              <a:buFont typeface="Times New Roman" pitchFamily="18" charset="0"/>
              <a:buChar char="•"/>
              <a:tabLst>
                <a:tab pos="826572" algn="l"/>
                <a:tab pos="1656024" algn="l"/>
                <a:tab pos="2485477" algn="l"/>
                <a:tab pos="3314929" algn="l"/>
                <a:tab pos="4144381" algn="l"/>
                <a:tab pos="4973833" algn="l"/>
                <a:tab pos="5803286" algn="l"/>
                <a:tab pos="6632738" algn="l"/>
                <a:tab pos="7462190" algn="l"/>
                <a:tab pos="8291642" algn="l"/>
                <a:tab pos="9121095" algn="l"/>
              </a:tabLst>
            </a:pPr>
            <a:r>
              <a:rPr lang="en-US" sz="2800" dirty="0"/>
              <a:t>For more detail, check the official document of </a:t>
            </a:r>
            <a:r>
              <a:rPr lang="en-US" sz="2800" dirty="0" err="1">
                <a:hlinkClick r:id="rId3"/>
              </a:rPr>
              <a:t>Hadoop</a:t>
            </a:r>
            <a:r>
              <a:rPr lang="en-US" sz="2800" dirty="0">
                <a:hlinkClick r:id="rId3"/>
              </a:rPr>
              <a:t> Streaming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440" y="113772"/>
            <a:ext cx="7773120" cy="1052750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/>
              <a:t>Running </a:t>
            </a:r>
            <a:r>
              <a:rPr lang="en-US" dirty="0" err="1"/>
              <a:t>Hadoop</a:t>
            </a:r>
            <a:r>
              <a:rPr lang="en-US" dirty="0"/>
              <a:t> Streaming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5680" y="1142984"/>
            <a:ext cx="8488800" cy="5535941"/>
          </a:xfrm>
          <a:ln/>
        </p:spPr>
        <p:txBody>
          <a:bodyPr tIns="10972"/>
          <a:lstStyle/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 err="1">
                <a:latin typeface="Courier New" pitchFamily="49" charset="0"/>
              </a:rPr>
              <a:t>jazz@hadoop</a:t>
            </a:r>
            <a:r>
              <a:rPr lang="en-US" sz="1500" dirty="0">
                <a:latin typeface="Courier New" pitchFamily="49" charset="0"/>
              </a:rPr>
              <a:t>:~$ </a:t>
            </a:r>
            <a:r>
              <a:rPr lang="en-US" sz="15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hadoop</a:t>
            </a:r>
            <a:r>
              <a:rPr lang="en-US" sz="15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urier New" pitchFamily="49" charset="0"/>
              </a:rPr>
              <a:t> jar hadoop-streaming.jar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smtClean="0">
                <a:latin typeface="Courier New" pitchFamily="49" charset="0"/>
              </a:rPr>
              <a:t>–help</a:t>
            </a:r>
            <a:endParaRPr lang="en-US" sz="1500" dirty="0">
              <a:latin typeface="Courier New" pitchFamily="49" charset="0"/>
            </a:endParaRP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 smtClean="0">
                <a:latin typeface="Courier New" pitchFamily="49" charset="0"/>
              </a:rPr>
              <a:t>Usage</a:t>
            </a:r>
            <a:r>
              <a:rPr lang="en-US" sz="1500" dirty="0">
                <a:latin typeface="Courier New" pitchFamily="49" charset="0"/>
              </a:rPr>
              <a:t>: $HADOOP_HOME/bin/</a:t>
            </a:r>
            <a:r>
              <a:rPr lang="en-US" sz="1500" dirty="0" err="1">
                <a:latin typeface="Courier New" pitchFamily="49" charset="0"/>
              </a:rPr>
              <a:t>hadoop</a:t>
            </a:r>
            <a:r>
              <a:rPr lang="en-US" sz="1500" dirty="0">
                <a:latin typeface="Courier New" pitchFamily="49" charset="0"/>
              </a:rPr>
              <a:t> [--</a:t>
            </a:r>
            <a:r>
              <a:rPr lang="en-US" sz="1500" dirty="0" err="1">
                <a:latin typeface="Courier New" pitchFamily="49" charset="0"/>
              </a:rPr>
              <a:t>config</a:t>
            </a:r>
            <a:r>
              <a:rPr lang="en-US" sz="1500" dirty="0">
                <a:latin typeface="Courier New" pitchFamily="49" charset="0"/>
              </a:rPr>
              <a:t> dir] jar \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latin typeface="Courier New" pitchFamily="49" charset="0"/>
              </a:rPr>
              <a:t>          $HADOOP_HOME/hadoop-streaming.jar [options]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latin typeface="Courier New" pitchFamily="49" charset="0"/>
              </a:rPr>
              <a:t>Options: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  -input    &lt;path&gt;     </a:t>
            </a:r>
            <a:r>
              <a:rPr lang="en-US" sz="1500" b="1" dirty="0">
                <a:solidFill>
                  <a:srgbClr val="FF0000"/>
                </a:solidFill>
                <a:latin typeface="Courier New" pitchFamily="49" charset="0"/>
              </a:rPr>
              <a:t>DFS input file(s)</a:t>
            </a: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 for the Map step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  -output   &lt;path&gt;     </a:t>
            </a:r>
            <a:r>
              <a:rPr lang="en-US" sz="1500" b="1" dirty="0">
                <a:solidFill>
                  <a:srgbClr val="FF0000"/>
                </a:solidFill>
                <a:latin typeface="Courier New" pitchFamily="49" charset="0"/>
              </a:rPr>
              <a:t>DFS output directory</a:t>
            </a: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 for the Reduce step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  -</a:t>
            </a:r>
            <a:r>
              <a:rPr lang="en-US" sz="1500" dirty="0" err="1">
                <a:solidFill>
                  <a:srgbClr val="FF0000"/>
                </a:solidFill>
                <a:latin typeface="Courier New" pitchFamily="49" charset="0"/>
              </a:rPr>
              <a:t>mapper</a:t>
            </a: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   &lt;</a:t>
            </a:r>
            <a:r>
              <a:rPr lang="en-US" sz="1500" dirty="0" err="1">
                <a:solidFill>
                  <a:srgbClr val="FF0000"/>
                </a:solidFill>
                <a:latin typeface="Courier New" pitchFamily="49" charset="0"/>
              </a:rPr>
              <a:t>cmd|JavaClassName</a:t>
            </a: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&gt;      </a:t>
            </a:r>
            <a:r>
              <a:rPr lang="en-US" sz="1500" b="1" dirty="0">
                <a:solidFill>
                  <a:srgbClr val="FF0000"/>
                </a:solidFill>
                <a:latin typeface="Courier New" pitchFamily="49" charset="0"/>
              </a:rPr>
              <a:t>The streaming command to run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latin typeface="Courier New" pitchFamily="49" charset="0"/>
              </a:rPr>
              <a:t>  -combiner &lt;</a:t>
            </a:r>
            <a:r>
              <a:rPr lang="en-US" sz="1500" dirty="0" err="1">
                <a:latin typeface="Courier New" pitchFamily="49" charset="0"/>
              </a:rPr>
              <a:t>JavaClassName</a:t>
            </a:r>
            <a:r>
              <a:rPr lang="en-US" sz="1500" dirty="0">
                <a:latin typeface="Courier New" pitchFamily="49" charset="0"/>
              </a:rPr>
              <a:t>&gt; Combiner has to be a Java class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  -reducer  &lt;</a:t>
            </a:r>
            <a:r>
              <a:rPr lang="en-US" sz="1500" dirty="0" err="1">
                <a:solidFill>
                  <a:srgbClr val="FF0000"/>
                </a:solidFill>
                <a:latin typeface="Courier New" pitchFamily="49" charset="0"/>
              </a:rPr>
              <a:t>cmd|JavaClassName</a:t>
            </a:r>
            <a:r>
              <a:rPr lang="en-US" sz="1500" dirty="0">
                <a:solidFill>
                  <a:srgbClr val="FF0000"/>
                </a:solidFill>
                <a:latin typeface="Courier New" pitchFamily="49" charset="0"/>
              </a:rPr>
              <a:t>&gt;      </a:t>
            </a:r>
            <a:r>
              <a:rPr lang="en-US" sz="1500" b="1" dirty="0">
                <a:solidFill>
                  <a:srgbClr val="FF0000"/>
                </a:solidFill>
                <a:latin typeface="Courier New" pitchFamily="49" charset="0"/>
              </a:rPr>
              <a:t>The streaming command to run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solidFill>
                  <a:srgbClr val="2323DC"/>
                </a:solidFill>
                <a:latin typeface="Courier New" pitchFamily="49" charset="0"/>
              </a:rPr>
              <a:t>  -file     &lt;file&gt;     File/dir to be shipped in the Job jar file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latin typeface="Courier New" pitchFamily="49" charset="0"/>
              </a:rPr>
              <a:t>  -</a:t>
            </a:r>
            <a:r>
              <a:rPr lang="en-US" sz="1500" dirty="0" err="1">
                <a:latin typeface="Courier New" pitchFamily="49" charset="0"/>
              </a:rPr>
              <a:t>dfs</a:t>
            </a:r>
            <a:r>
              <a:rPr lang="en-US" sz="1500" dirty="0">
                <a:latin typeface="Courier New" pitchFamily="49" charset="0"/>
              </a:rPr>
              <a:t>    &lt;h:p&gt;|local  Optional. Override DFS configuration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latin typeface="Courier New" pitchFamily="49" charset="0"/>
              </a:rPr>
              <a:t>  -</a:t>
            </a:r>
            <a:r>
              <a:rPr lang="en-US" sz="1500" dirty="0" err="1">
                <a:latin typeface="Courier New" pitchFamily="49" charset="0"/>
              </a:rPr>
              <a:t>jt</a:t>
            </a:r>
            <a:r>
              <a:rPr lang="en-US" sz="1500" dirty="0">
                <a:latin typeface="Courier New" pitchFamily="49" charset="0"/>
              </a:rPr>
              <a:t>     &lt;h:p&gt;|local  Optional. Override </a:t>
            </a:r>
            <a:r>
              <a:rPr lang="en-US" sz="1500" dirty="0" err="1">
                <a:latin typeface="Courier New" pitchFamily="49" charset="0"/>
              </a:rPr>
              <a:t>JobTracker</a:t>
            </a:r>
            <a:r>
              <a:rPr lang="en-US" sz="1500" dirty="0">
                <a:latin typeface="Courier New" pitchFamily="49" charset="0"/>
              </a:rPr>
              <a:t> configuration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latin typeface="Courier New" pitchFamily="49" charset="0"/>
              </a:rPr>
              <a:t>  -</a:t>
            </a:r>
            <a:r>
              <a:rPr lang="en-US" sz="1500" dirty="0" err="1">
                <a:latin typeface="Courier New" pitchFamily="49" charset="0"/>
              </a:rPr>
              <a:t>additionalconfspec</a:t>
            </a:r>
            <a:r>
              <a:rPr lang="en-US" sz="1500" dirty="0">
                <a:latin typeface="Courier New" pitchFamily="49" charset="0"/>
              </a:rPr>
              <a:t> </a:t>
            </a:r>
            <a:r>
              <a:rPr lang="en-US" sz="1500" dirty="0" err="1">
                <a:latin typeface="Courier New" pitchFamily="49" charset="0"/>
              </a:rPr>
              <a:t>specfile</a:t>
            </a:r>
            <a:r>
              <a:rPr lang="en-US" sz="1500" dirty="0">
                <a:latin typeface="Courier New" pitchFamily="49" charset="0"/>
              </a:rPr>
              <a:t>  Optional.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  -</a:t>
            </a:r>
            <a:r>
              <a:rPr lang="en-US" sz="1500" dirty="0" err="1">
                <a:solidFill>
                  <a:srgbClr val="2300DC"/>
                </a:solidFill>
                <a:latin typeface="Courier New" pitchFamily="49" charset="0"/>
              </a:rPr>
              <a:t>inputformat</a:t>
            </a: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 </a:t>
            </a:r>
            <a:r>
              <a:rPr lang="en-US" sz="1500" b="1" dirty="0" err="1">
                <a:solidFill>
                  <a:srgbClr val="2300DC"/>
                </a:solidFill>
                <a:latin typeface="Courier New" pitchFamily="49" charset="0"/>
              </a:rPr>
              <a:t>TextInputFormat</a:t>
            </a:r>
            <a:r>
              <a:rPr lang="en-US" sz="1500" b="1" dirty="0">
                <a:solidFill>
                  <a:srgbClr val="2300DC"/>
                </a:solidFill>
                <a:latin typeface="Courier New" pitchFamily="49" charset="0"/>
              </a:rPr>
              <a:t>(default)</a:t>
            </a: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|</a:t>
            </a:r>
            <a:r>
              <a:rPr lang="en-US" sz="1500" dirty="0" err="1">
                <a:solidFill>
                  <a:srgbClr val="2300DC"/>
                </a:solidFill>
                <a:latin typeface="Courier New" pitchFamily="49" charset="0"/>
              </a:rPr>
              <a:t>SequenceFileAsTextInputFormat|JavaClassName</a:t>
            </a: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 Optional.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  -</a:t>
            </a:r>
            <a:r>
              <a:rPr lang="en-US" sz="1500" dirty="0" err="1">
                <a:solidFill>
                  <a:srgbClr val="2300DC"/>
                </a:solidFill>
                <a:latin typeface="Courier New" pitchFamily="49" charset="0"/>
              </a:rPr>
              <a:t>outputformat</a:t>
            </a: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 </a:t>
            </a:r>
            <a:r>
              <a:rPr lang="en-US" sz="1500" b="1" dirty="0" err="1">
                <a:solidFill>
                  <a:srgbClr val="2300DC"/>
                </a:solidFill>
                <a:latin typeface="Courier New" pitchFamily="49" charset="0"/>
              </a:rPr>
              <a:t>TextOutputFormat</a:t>
            </a:r>
            <a:r>
              <a:rPr lang="en-US" sz="1500" b="1" dirty="0">
                <a:solidFill>
                  <a:srgbClr val="2300DC"/>
                </a:solidFill>
                <a:latin typeface="Courier New" pitchFamily="49" charset="0"/>
              </a:rPr>
              <a:t>(default)</a:t>
            </a: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|</a:t>
            </a:r>
            <a:r>
              <a:rPr lang="en-US" sz="1500" dirty="0" err="1">
                <a:solidFill>
                  <a:srgbClr val="2300DC"/>
                </a:solidFill>
                <a:latin typeface="Courier New" pitchFamily="49" charset="0"/>
              </a:rPr>
              <a:t>JavaClassName</a:t>
            </a:r>
            <a:r>
              <a:rPr lang="en-US" sz="1500" dirty="0">
                <a:solidFill>
                  <a:srgbClr val="2300DC"/>
                </a:solidFill>
                <a:latin typeface="Courier New" pitchFamily="49" charset="0"/>
              </a:rPr>
              <a:t>  Optional.</a:t>
            </a: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endParaRPr lang="en-US" sz="1500" dirty="0">
              <a:latin typeface="Courier New" pitchFamily="49" charset="0"/>
            </a:endParaRPr>
          </a:p>
          <a:p>
            <a:pPr algn="just"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1500" dirty="0">
                <a:latin typeface="Courier New" pitchFamily="49" charset="0"/>
              </a:rPr>
              <a:t>… More …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3"/>
          <p:cNvSpPr>
            <a:spLocks noGrp="1"/>
          </p:cNvSpPr>
          <p:nvPr>
            <p:ph type="sldNum" idx="10"/>
          </p:nvPr>
        </p:nvSpPr>
        <p:spPr/>
        <p:txBody>
          <a:bodyPr lIns="82945" tIns="41473" rIns="82945" bIns="41473"/>
          <a:lstStyle/>
          <a:p>
            <a:fld id="{639002A8-C314-4FAB-88A9-E5E8CE9BAA99}" type="slidenum">
              <a:rPr lang="en-US"/>
              <a:pPr/>
              <a:t>45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6880" y="155537"/>
            <a:ext cx="8490240" cy="970662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/>
              <a:t>Hadoop</a:t>
            </a:r>
            <a:r>
              <a:rPr lang="en-US" dirty="0"/>
              <a:t> Streaming </a:t>
            </a:r>
            <a:r>
              <a:rPr lang="zh-TW" altLang="en-US" dirty="0" smtClean="0"/>
              <a:t>範例</a:t>
            </a:r>
            <a:r>
              <a:rPr lang="en-US" dirty="0" smtClean="0"/>
              <a:t> </a:t>
            </a:r>
            <a:r>
              <a:rPr lang="en-US" dirty="0"/>
              <a:t>(1)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080" y="1296136"/>
            <a:ext cx="8755200" cy="4444307"/>
          </a:xfrm>
          <a:ln/>
        </p:spPr>
        <p:txBody>
          <a:bodyPr tIns="17830"/>
          <a:lstStyle/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400" dirty="0" err="1">
                <a:latin typeface="Courier New" pitchFamily="49" charset="0"/>
              </a:rPr>
              <a:t>hadoop</a:t>
            </a:r>
            <a:r>
              <a:rPr lang="en-US" sz="2400" dirty="0">
                <a:latin typeface="Courier New" pitchFamily="49" charset="0"/>
              </a:rPr>
              <a:t>:~$ 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hadoop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fs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-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rmr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input output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400" dirty="0" err="1">
                <a:latin typeface="Courier New" pitchFamily="49" charset="0"/>
              </a:rPr>
              <a:t>hadoop</a:t>
            </a:r>
            <a:r>
              <a:rPr lang="en-US" sz="2400" dirty="0">
                <a:latin typeface="Courier New" pitchFamily="49" charset="0"/>
              </a:rPr>
              <a:t>:~$ 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hadoop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fs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-put /etc/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hadoop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/conf input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400" dirty="0" err="1">
                <a:latin typeface="Courier New" pitchFamily="49" charset="0"/>
              </a:rPr>
              <a:t>hadoop</a:t>
            </a:r>
            <a:r>
              <a:rPr lang="en-US" sz="2400" dirty="0">
                <a:latin typeface="Courier New" pitchFamily="49" charset="0"/>
              </a:rPr>
              <a:t>:~$ 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hadoop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jar hadoop-streaming.jar </a:t>
            </a:r>
            <a:r>
              <a:rPr lang="en-US" sz="2400" dirty="0" smtClean="0">
                <a:solidFill>
                  <a:srgbClr val="FF0000"/>
                </a:solidFill>
                <a:latin typeface="Courier New" pitchFamily="49" charset="0"/>
              </a:rPr>
              <a:t>    </a:t>
            </a:r>
            <a:r>
              <a:rPr lang="en-US" sz="2400" dirty="0" smtClean="0">
                <a:solidFill>
                  <a:srgbClr val="2300DC"/>
                </a:solidFill>
                <a:latin typeface="Courier New" pitchFamily="49" charset="0"/>
              </a:rPr>
              <a:t>-</a:t>
            </a:r>
            <a:r>
              <a:rPr lang="en-US" sz="2400" dirty="0">
                <a:solidFill>
                  <a:srgbClr val="2300DC"/>
                </a:solidFill>
                <a:latin typeface="Courier New" pitchFamily="49" charset="0"/>
              </a:rPr>
              <a:t>input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input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dirty="0">
                <a:solidFill>
                  <a:srgbClr val="2300DC"/>
                </a:solidFill>
                <a:latin typeface="Courier New" pitchFamily="49" charset="0"/>
              </a:rPr>
              <a:t>-output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output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400" dirty="0">
                <a:solidFill>
                  <a:srgbClr val="2300DC"/>
                </a:solidFill>
                <a:latin typeface="Courier New" pitchFamily="49" charset="0"/>
              </a:rPr>
              <a:t>-</a:t>
            </a:r>
            <a:r>
              <a:rPr lang="en-US" sz="2400" dirty="0" err="1">
                <a:solidFill>
                  <a:srgbClr val="2300DC"/>
                </a:solidFill>
                <a:latin typeface="Courier New" pitchFamily="49" charset="0"/>
              </a:rPr>
              <a:t>mapper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/bin/cat </a:t>
            </a:r>
            <a:r>
              <a:rPr lang="en-US" sz="2400" dirty="0">
                <a:solidFill>
                  <a:srgbClr val="2300DC"/>
                </a:solidFill>
                <a:latin typeface="Courier New" pitchFamily="49" charset="0"/>
              </a:rPr>
              <a:t>-reducer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 /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usr</a:t>
            </a:r>
            <a:r>
              <a:rPr lang="en-US" sz="2400" dirty="0">
                <a:solidFill>
                  <a:srgbClr val="FF0000"/>
                </a:solidFill>
                <a:latin typeface="Courier New" pitchFamily="49" charset="0"/>
              </a:rPr>
              <a:t>/bin/</a:t>
            </a:r>
            <a:r>
              <a:rPr lang="en-US" sz="2400" dirty="0" err="1">
                <a:solidFill>
                  <a:srgbClr val="FF0000"/>
                </a:solidFill>
                <a:latin typeface="Courier New" pitchFamily="49" charset="0"/>
              </a:rPr>
              <a:t>wc</a:t>
            </a:r>
            <a:endParaRPr lang="en-US" sz="2400" dirty="0">
              <a:solidFill>
                <a:srgbClr val="FF0000"/>
              </a:solidFill>
              <a:latin typeface="Courier New" pitchFamily="49" charset="0"/>
            </a:endParaRP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endParaRPr lang="en-US" sz="2400" dirty="0">
              <a:solidFill>
                <a:srgbClr val="2300DC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3"/>
          <p:cNvSpPr>
            <a:spLocks noGrp="1"/>
          </p:cNvSpPr>
          <p:nvPr>
            <p:ph type="sldNum" idx="10"/>
          </p:nvPr>
        </p:nvSpPr>
        <p:spPr/>
        <p:txBody>
          <a:bodyPr lIns="82945" tIns="41473" rIns="82945" bIns="41473"/>
          <a:lstStyle/>
          <a:p>
            <a:fld id="{1B96D8B9-A01C-4521-BCB9-E0A4B9B09D79}" type="slidenum">
              <a:rPr lang="en-US"/>
              <a:pPr/>
              <a:t>46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6880" y="155537"/>
            <a:ext cx="8490240" cy="970662"/>
          </a:xfrm>
          <a:ln/>
        </p:spPr>
        <p:txBody>
          <a:bodyPr tIns="28802"/>
          <a:lstStyle/>
          <a:p>
            <a:pPr>
              <a:tabLst>
                <a:tab pos="0" algn="l"/>
                <a:tab pos="829452" algn="l"/>
                <a:tab pos="1658904" algn="l"/>
                <a:tab pos="2488357" algn="l"/>
                <a:tab pos="3317809" algn="l"/>
                <a:tab pos="4147261" algn="l"/>
                <a:tab pos="4976713" algn="l"/>
                <a:tab pos="5806166" algn="l"/>
                <a:tab pos="6635618" algn="l"/>
                <a:tab pos="7465070" algn="l"/>
                <a:tab pos="8294522" algn="l"/>
                <a:tab pos="9123975" algn="l"/>
              </a:tabLst>
            </a:pPr>
            <a:r>
              <a:rPr lang="en-US" dirty="0" err="1"/>
              <a:t>Hadoop</a:t>
            </a:r>
            <a:r>
              <a:rPr lang="en-US" dirty="0"/>
              <a:t> Streaming </a:t>
            </a:r>
            <a:r>
              <a:rPr lang="zh-TW" altLang="en-US" dirty="0" smtClean="0"/>
              <a:t>範例</a:t>
            </a:r>
            <a:r>
              <a:rPr lang="en-US" dirty="0" smtClean="0"/>
              <a:t> </a:t>
            </a:r>
            <a:r>
              <a:rPr lang="en-US" dirty="0"/>
              <a:t>(2)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080" y="1296136"/>
            <a:ext cx="8755200" cy="4641608"/>
          </a:xfrm>
          <a:ln/>
        </p:spPr>
        <p:txBody>
          <a:bodyPr tIns="17830"/>
          <a:lstStyle/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000" dirty="0" err="1">
                <a:latin typeface="Courier New" pitchFamily="49" charset="0"/>
              </a:rPr>
              <a:t>hadoop</a:t>
            </a:r>
            <a:r>
              <a:rPr lang="en-US" sz="2000" dirty="0">
                <a:latin typeface="Courier New" pitchFamily="49" charset="0"/>
              </a:rPr>
              <a:t>:~$ 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echo "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sed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-e \"s/ /\n/g\" |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grep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." &gt; streamingMapper.sh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000" dirty="0" err="1">
                <a:latin typeface="Courier New" pitchFamily="49" charset="0"/>
              </a:rPr>
              <a:t>hadoop</a:t>
            </a:r>
            <a:r>
              <a:rPr lang="en-US" sz="2000" dirty="0">
                <a:latin typeface="Courier New" pitchFamily="49" charset="0"/>
              </a:rPr>
              <a:t>:~$ 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echo "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uniq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-c |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awk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'{print \$2 \"\t\" \$1}'" &gt; streamingReducer.sh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000" dirty="0" err="1">
                <a:latin typeface="Courier New" pitchFamily="49" charset="0"/>
              </a:rPr>
              <a:t>hadoop</a:t>
            </a:r>
            <a:r>
              <a:rPr lang="en-US" sz="2000" dirty="0">
                <a:latin typeface="Courier New" pitchFamily="49" charset="0"/>
              </a:rPr>
              <a:t>:~$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chmod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a+x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streamingMapper.sh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000" dirty="0" err="1">
                <a:latin typeface="Courier New" pitchFamily="49" charset="0"/>
              </a:rPr>
              <a:t>hadoop</a:t>
            </a:r>
            <a:r>
              <a:rPr lang="en-US" sz="2000" dirty="0">
                <a:latin typeface="Courier New" pitchFamily="49" charset="0"/>
              </a:rPr>
              <a:t>:~$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chmod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a+x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streamingReducer.sh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000" dirty="0" err="1">
                <a:latin typeface="Courier New" pitchFamily="49" charset="0"/>
              </a:rPr>
              <a:t>hadoop</a:t>
            </a:r>
            <a:r>
              <a:rPr lang="en-US" sz="2000" dirty="0">
                <a:latin typeface="Courier New" pitchFamily="49" charset="0"/>
              </a:rPr>
              <a:t>:~$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hadoop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fs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-put /etc/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hadoop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/conf input</a:t>
            </a:r>
          </a:p>
          <a:p>
            <a:pPr>
              <a:lnSpc>
                <a:spcPct val="94000"/>
              </a:lnSpc>
              <a:buNone/>
              <a:tabLst>
                <a:tab pos="516968" algn="l"/>
                <a:tab pos="1346420" algn="l"/>
                <a:tab pos="2175873" algn="l"/>
                <a:tab pos="3005325" algn="l"/>
                <a:tab pos="3834777" algn="l"/>
                <a:tab pos="4664229" algn="l"/>
                <a:tab pos="5493682" algn="l"/>
                <a:tab pos="6323134" algn="l"/>
                <a:tab pos="7152586" algn="l"/>
                <a:tab pos="7982038" algn="l"/>
                <a:tab pos="8811490" algn="l"/>
              </a:tabLst>
            </a:pPr>
            <a:r>
              <a:rPr lang="en-US" sz="2000" dirty="0" err="1">
                <a:latin typeface="Courier New" pitchFamily="49" charset="0"/>
              </a:rPr>
              <a:t>hadoop</a:t>
            </a:r>
            <a:r>
              <a:rPr lang="en-US" sz="2000" dirty="0">
                <a:latin typeface="Courier New" pitchFamily="49" charset="0"/>
              </a:rPr>
              <a:t>:~$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hadoop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jar hadoop-streaming.jar -input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input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urier New" pitchFamily="49" charset="0"/>
              </a:rPr>
              <a:t> -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output 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output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-</a:t>
            </a:r>
            <a:r>
              <a:rPr lang="en-US" sz="2000" dirty="0" err="1">
                <a:solidFill>
                  <a:srgbClr val="FF0000"/>
                </a:solidFill>
                <a:latin typeface="Courier New" pitchFamily="49" charset="0"/>
              </a:rPr>
              <a:t>mapper</a:t>
            </a:r>
            <a:r>
              <a:rPr lang="en-US" sz="2000" dirty="0">
                <a:solidFill>
                  <a:srgbClr val="FF0000"/>
                </a:solidFill>
                <a:latin typeface="Courier New" pitchFamily="49" charset="0"/>
              </a:rPr>
              <a:t> streamingMapper.sh -reducer streamingReducer.sh </a:t>
            </a:r>
            <a:r>
              <a:rPr lang="en-US" sz="2000" dirty="0">
                <a:solidFill>
                  <a:srgbClr val="2300DC"/>
                </a:solidFill>
                <a:latin typeface="Courier New" pitchFamily="49" charset="0"/>
              </a:rPr>
              <a:t>-file streamingMapper.sh </a:t>
            </a:r>
            <a:r>
              <a:rPr lang="en-US" sz="2000" dirty="0" smtClean="0">
                <a:solidFill>
                  <a:srgbClr val="2300DC"/>
                </a:solidFill>
                <a:latin typeface="Courier New" pitchFamily="49" charset="0"/>
              </a:rPr>
              <a:t>       -</a:t>
            </a:r>
            <a:r>
              <a:rPr lang="en-US" sz="2000" dirty="0">
                <a:solidFill>
                  <a:srgbClr val="2300DC"/>
                </a:solidFill>
                <a:latin typeface="Courier New" pitchFamily="49" charset="0"/>
              </a:rPr>
              <a:t>file </a:t>
            </a:r>
            <a:r>
              <a:rPr lang="en-US" sz="2000" dirty="0" smtClean="0">
                <a:solidFill>
                  <a:srgbClr val="2300DC"/>
                </a:solidFill>
                <a:latin typeface="Courier New" pitchFamily="49" charset="0"/>
              </a:rPr>
              <a:t>streamingReducer.sh</a:t>
            </a:r>
            <a:endParaRPr lang="en-US" sz="2000" dirty="0">
              <a:solidFill>
                <a:srgbClr val="2300DC"/>
              </a:solidFill>
              <a:latin typeface="Courier New" pitchFamily="49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48" y="1852611"/>
            <a:ext cx="7772400" cy="2290769"/>
          </a:xfrm>
        </p:spPr>
        <p:txBody>
          <a:bodyPr/>
          <a:lstStyle/>
          <a:p>
            <a:r>
              <a:rPr lang="zh-TW" altLang="en-US" dirty="0" smtClean="0">
                <a:latin typeface="Times New Roman" pitchFamily="18" charset="0"/>
              </a:rPr>
              <a:t>三、</a:t>
            </a:r>
            <a:r>
              <a:rPr lang="en-US" altLang="zh-TW" dirty="0" smtClean="0">
                <a:latin typeface="Times New Roman" pitchFamily="18" charset="0"/>
              </a:rPr>
              <a:t>Map Reduce </a:t>
            </a:r>
            <a:r>
              <a:rPr lang="zh-TW" altLang="en-US" dirty="0" smtClean="0">
                <a:latin typeface="Times New Roman" pitchFamily="18" charset="0"/>
              </a:rPr>
              <a:t>與</a:t>
            </a:r>
            <a:r>
              <a:rPr lang="en-US" altLang="zh-TW" dirty="0" smtClean="0">
                <a:latin typeface="Times New Roman" pitchFamily="18" charset="0"/>
              </a:rPr>
              <a:t>HDFS</a:t>
            </a:r>
            <a:endParaRPr lang="zh-TW" altLang="en-US" dirty="0">
              <a:latin typeface="Times New Roman" pitchFamily="18" charset="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4000" b="1" dirty="0" smtClean="0">
                <a:latin typeface="+mn-lt"/>
              </a:rPr>
              <a:t>3.A</a:t>
            </a:r>
            <a:r>
              <a:rPr lang="zh-TW" altLang="en-US" sz="4000" b="1" dirty="0" smtClean="0">
                <a:latin typeface="+mn-lt"/>
              </a:rPr>
              <a:t>：</a:t>
            </a:r>
            <a:r>
              <a:rPr lang="en-US" altLang="zh-TW" sz="4000" b="1" dirty="0" smtClean="0">
                <a:latin typeface="+mn-lt"/>
              </a:rPr>
              <a:t>HDFS  </a:t>
            </a:r>
            <a:r>
              <a:rPr lang="zh-TW" altLang="en-US" sz="4000" b="1" dirty="0" smtClean="0">
                <a:latin typeface="+mn-lt"/>
              </a:rPr>
              <a:t>檔</a:t>
            </a:r>
            <a:r>
              <a:rPr lang="zh-TW" altLang="en-US" sz="4000" b="1" dirty="0" smtClean="0"/>
              <a:t>案系統</a:t>
            </a:r>
            <a:endParaRPr lang="en-US" altLang="zh-TW" sz="4000" b="1" dirty="0" smtClean="0">
              <a:latin typeface="+mn-lt"/>
            </a:endParaRPr>
          </a:p>
          <a:p>
            <a:r>
              <a:rPr lang="en-US" altLang="zh-TW" sz="4000" b="1" dirty="0" smtClean="0"/>
              <a:t>3.B</a:t>
            </a:r>
            <a:r>
              <a:rPr lang="zh-TW" altLang="en-US" sz="4000" b="1" dirty="0" smtClean="0"/>
              <a:t>：</a:t>
            </a:r>
            <a:r>
              <a:rPr lang="en-US" altLang="zh-TW" sz="4000" b="1" dirty="0" smtClean="0"/>
              <a:t>MapReduce </a:t>
            </a:r>
            <a:r>
              <a:rPr lang="zh-TW" altLang="en-US" sz="4000" b="1" dirty="0" smtClean="0"/>
              <a:t>演算法</a:t>
            </a:r>
            <a:endParaRPr lang="en-US" altLang="zh-TW" sz="4000" b="1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47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圓角矩形 4"/>
          <p:cNvSpPr/>
          <p:nvPr/>
        </p:nvSpPr>
        <p:spPr>
          <a:xfrm>
            <a:off x="785786" y="2786058"/>
            <a:ext cx="7643866" cy="1143008"/>
          </a:xfrm>
          <a:prstGeom prst="round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1214423"/>
            <a:ext cx="8129590" cy="1357322"/>
          </a:xfrm>
        </p:spPr>
        <p:txBody>
          <a:bodyPr/>
          <a:lstStyle/>
          <a:p>
            <a:r>
              <a:rPr lang="zh-TW" altLang="en-US" sz="5400" dirty="0" smtClean="0"/>
              <a:t>三、</a:t>
            </a:r>
            <a:r>
              <a:rPr lang="en-US" altLang="zh-TW" sz="5400" dirty="0" smtClean="0"/>
              <a:t>Map Reduce </a:t>
            </a:r>
            <a:r>
              <a:rPr lang="zh-TW" altLang="en-US" sz="5400" dirty="0" smtClean="0"/>
              <a:t>與</a:t>
            </a:r>
            <a:r>
              <a:rPr lang="en-US" altLang="zh-TW" sz="5400" dirty="0" smtClean="0"/>
              <a:t>HDFS</a:t>
            </a:r>
            <a:endParaRPr lang="zh-TW" altLang="en-US" sz="5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5786" y="3000372"/>
            <a:ext cx="7572428" cy="785818"/>
          </a:xfrm>
        </p:spPr>
        <p:txBody>
          <a:bodyPr/>
          <a:lstStyle/>
          <a:p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3.A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</a:t>
            </a:r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HDFS - 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檔案系統</a:t>
            </a:r>
            <a:endParaRPr lang="zh-TW" alt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48</a:t>
            </a:fld>
            <a:endParaRPr lang="en-US" altLang="zh-TW"/>
          </a:p>
        </p:txBody>
      </p:sp>
      <p:sp>
        <p:nvSpPr>
          <p:cNvPr id="6" name="文字方塊 5"/>
          <p:cNvSpPr txBox="1"/>
          <p:nvPr/>
        </p:nvSpPr>
        <p:spPr>
          <a:xfrm>
            <a:off x="1500166" y="4286256"/>
            <a:ext cx="6215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HDFS = Hadoop Distributed File System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，是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Hadoop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用來存放資料的分散式檔案系統，因此若要讓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Hadoop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運算資料，就要將待運算的資料放到這個空間才可以；同理可知運算後的資料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...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。</a:t>
            </a:r>
            <a:endParaRPr lang="en-US" altLang="zh-TW" dirty="0" smtClean="0">
              <a:solidFill>
                <a:schemeClr val="accent2">
                  <a:lumMod val="75000"/>
                </a:schemeClr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altLang="zh-TW" dirty="0" smtClean="0"/>
              <a:t>HDFS: </a:t>
            </a:r>
            <a:r>
              <a:rPr lang="zh-TW" altLang="en-US" dirty="0" smtClean="0"/>
              <a:t>開發</a:t>
            </a:r>
            <a:r>
              <a:rPr lang="en-US" altLang="en-US" dirty="0" err="1" smtClean="0"/>
              <a:t>動機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tabLst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</a:pPr>
            <a:r>
              <a:rPr lang="en-US" altLang="en-US" dirty="0" err="1" smtClean="0"/>
              <a:t>基於</a:t>
            </a:r>
            <a:r>
              <a:rPr lang="en-US" altLang="en-US" dirty="0" smtClean="0"/>
              <a:t> </a:t>
            </a:r>
            <a:r>
              <a:rPr lang="en-US" altLang="zh-TW" dirty="0" smtClean="0"/>
              <a:t>Google File System (GFS)</a:t>
            </a:r>
          </a:p>
          <a:p>
            <a:pPr>
              <a:tabLst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</a:pPr>
            <a:r>
              <a:rPr lang="en-US" altLang="en-US" dirty="0" err="1" smtClean="0"/>
              <a:t>用便宜而不可靠的電腦，打造互為備援的儲存媒介，拿來存放海量資料</a:t>
            </a:r>
            <a:r>
              <a:rPr lang="en-US" altLang="en-US" dirty="0" smtClean="0"/>
              <a:t>。</a:t>
            </a:r>
          </a:p>
          <a:p>
            <a:pPr>
              <a:tabLst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</a:pPr>
            <a:r>
              <a:rPr lang="en-US" altLang="en-US" dirty="0" err="1" smtClean="0"/>
              <a:t>為何不使用現存的檔案系統呢</a:t>
            </a:r>
            <a:r>
              <a:rPr lang="en-US" altLang="zh-TW" dirty="0" smtClean="0"/>
              <a:t>?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</a:pPr>
            <a:r>
              <a:rPr lang="en-US" altLang="en-US" dirty="0" err="1" smtClean="0"/>
              <a:t>不同的工作負載與設計優先權</a:t>
            </a:r>
            <a:endParaRPr lang="en-US" altLang="en-US" dirty="0" smtClean="0"/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1246188" algn="l"/>
                <a:tab pos="2160588" algn="l"/>
                <a:tab pos="3074988" algn="l"/>
                <a:tab pos="3989388" algn="l"/>
                <a:tab pos="4903788" algn="l"/>
                <a:tab pos="5818188" algn="l"/>
                <a:tab pos="6732588" algn="l"/>
                <a:tab pos="7646988" algn="l"/>
                <a:tab pos="8561388" algn="l"/>
                <a:tab pos="9475788" algn="l"/>
                <a:tab pos="10390188" algn="l"/>
              </a:tabLst>
            </a:pPr>
            <a:r>
              <a:rPr lang="en-US" altLang="en-US" dirty="0" err="1" smtClean="0"/>
              <a:t>須處理比其他檔案系統還要更大的資料集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84838-2A6F-40CF-89F7-E48708FD592D}" type="slidenum">
              <a:rPr lang="zh-TW" altLang="en-US" smtClean="0"/>
              <a:pPr>
                <a:defRPr/>
              </a:pPr>
              <a:t>49</a:t>
            </a:fld>
            <a:endParaRPr lang="en-US" altLang="zh-TW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EFCECA-D538-4FA9-A77A-9D9692A36E0F}" type="slidenum">
              <a:rPr lang="en-US" altLang="zh-TW" smtClean="0">
                <a:ea typeface="新細明體" charset="-120"/>
              </a:rPr>
              <a:pPr/>
              <a:t>5</a:t>
            </a:fld>
            <a:endParaRPr lang="en-US" altLang="zh-TW" smtClean="0">
              <a:ea typeface="新細明體" charset="-12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It’s Show Time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zh-TW" altLang="en-US" dirty="0" smtClean="0"/>
              <a:t>名稱</a:t>
            </a:r>
          </a:p>
          <a:p>
            <a:pPr eaLnBrk="1" hangingPunct="1"/>
            <a:r>
              <a:rPr lang="zh-TW" altLang="en-US" dirty="0" smtClean="0"/>
              <a:t>服務公司</a:t>
            </a:r>
            <a:r>
              <a:rPr lang="en-US" altLang="zh-TW" dirty="0" smtClean="0"/>
              <a:t>/</a:t>
            </a:r>
            <a:r>
              <a:rPr lang="zh-TW" altLang="en-US" dirty="0" smtClean="0"/>
              <a:t>就讀學校</a:t>
            </a:r>
          </a:p>
          <a:p>
            <a:pPr eaLnBrk="1" hangingPunct="1"/>
            <a:r>
              <a:rPr kumimoji="0" lang="zh-TW" altLang="en-US" dirty="0" smtClean="0"/>
              <a:t>報名原因</a:t>
            </a:r>
          </a:p>
          <a:p>
            <a:pPr eaLnBrk="1" hangingPunct="1"/>
            <a:r>
              <a:rPr kumimoji="0" lang="zh-TW" altLang="en-US" dirty="0" smtClean="0"/>
              <a:t>預期收穫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基本假設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341438"/>
            <a:ext cx="7772400" cy="515939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高單元故障率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便宜的個人電腦商品總是容易故障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海量檔案的</a:t>
            </a:r>
            <a:r>
              <a:rPr lang="en-US" altLang="zh-TW" sz="2800" dirty="0" smtClean="0"/>
              <a:t>『</a:t>
            </a:r>
            <a:r>
              <a:rPr lang="zh-TW" altLang="en-US" sz="2800" dirty="0" smtClean="0"/>
              <a:t>客觀</a:t>
            </a:r>
            <a:r>
              <a:rPr lang="en-US" altLang="zh-TW" sz="2800" dirty="0" smtClean="0"/>
              <a:t>』</a:t>
            </a:r>
            <a:r>
              <a:rPr lang="zh-TW" altLang="en-US" sz="2800" dirty="0" smtClean="0"/>
              <a:t>參考數字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就只是幾百萬個檔案而已</a:t>
            </a:r>
            <a:r>
              <a:rPr lang="en-US" altLang="zh-TW" sz="2400" dirty="0" smtClean="0"/>
              <a:t>...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每個大小約</a:t>
            </a:r>
            <a:r>
              <a:rPr lang="en-US" altLang="zh-TW" sz="2400" dirty="0" smtClean="0"/>
              <a:t>100MB</a:t>
            </a:r>
            <a:r>
              <a:rPr lang="zh-TW" altLang="en-US" sz="2400" dirty="0" smtClean="0"/>
              <a:t>或更大</a:t>
            </a:r>
            <a:r>
              <a:rPr lang="en-US" altLang="zh-TW" sz="2400" dirty="0" smtClean="0"/>
              <a:t>; </a:t>
            </a:r>
            <a:r>
              <a:rPr lang="zh-TW" altLang="en-US" sz="2400" dirty="0" smtClean="0"/>
              <a:t>通常以數</a:t>
            </a:r>
            <a:r>
              <a:rPr lang="en-US" altLang="zh-TW" sz="2400" dirty="0" smtClean="0"/>
              <a:t>GB</a:t>
            </a:r>
            <a:r>
              <a:rPr lang="zh-TW" altLang="en-US" sz="2400" dirty="0" smtClean="0"/>
              <a:t>的檔案最常見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這些檔案都只寫一次</a:t>
            </a:r>
            <a:r>
              <a:rPr lang="en-US" altLang="zh-TW" sz="2800" dirty="0" smtClean="0"/>
              <a:t>(write-once)</a:t>
            </a:r>
            <a:r>
              <a:rPr lang="zh-TW" altLang="en-US" sz="2800" dirty="0" smtClean="0"/>
              <a:t>，多數是附加</a:t>
            </a:r>
            <a:r>
              <a:rPr lang="en-US" altLang="zh-TW" sz="2800" dirty="0" smtClean="0"/>
              <a:t>(append)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大量的串流讀取需求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持續而大量的資料通量</a:t>
            </a:r>
            <a:r>
              <a:rPr lang="en-US" altLang="zh-TW" sz="2800" dirty="0" smtClean="0"/>
              <a:t>(throughput)</a:t>
            </a:r>
            <a:r>
              <a:rPr lang="zh-TW" altLang="en-US" sz="2800" dirty="0" smtClean="0"/>
              <a:t>遠比較短的反應延遲</a:t>
            </a:r>
            <a:r>
              <a:rPr lang="en-US" altLang="zh-TW" sz="2800" dirty="0" smtClean="0"/>
              <a:t>( latency)</a:t>
            </a:r>
            <a:r>
              <a:rPr lang="zh-TW" altLang="en-US" sz="2800" dirty="0" smtClean="0"/>
              <a:t>來得重要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84838-2A6F-40CF-89F7-E48708FD592D}" type="slidenum">
              <a:rPr lang="zh-TW" altLang="en-US" smtClean="0"/>
              <a:pPr>
                <a:defRPr/>
              </a:pPr>
              <a:t>50</a:t>
            </a:fld>
            <a:endParaRPr lang="en-US" altLang="zh-TW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HDFS </a:t>
            </a:r>
            <a:r>
              <a:rPr lang="zh-TW" altLang="en-US" dirty="0" smtClean="0"/>
              <a:t>設計準則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檔案以區塊</a:t>
            </a:r>
            <a:r>
              <a:rPr lang="en-US" altLang="zh-TW" sz="2800" dirty="0" smtClean="0"/>
              <a:t>(block)</a:t>
            </a:r>
            <a:r>
              <a:rPr lang="zh-TW" altLang="en-US" sz="2800" dirty="0" smtClean="0"/>
              <a:t>方式儲存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每個區塊大小遠比多數檔案系統都來得大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預設值為</a:t>
            </a:r>
            <a:r>
              <a:rPr lang="en-US" altLang="zh-TW" sz="2400" dirty="0" smtClean="0"/>
              <a:t>64MB)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透過複本機制來提高可靠度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每個區塊至少備分到三台以上的</a:t>
            </a:r>
            <a:r>
              <a:rPr lang="en-US" altLang="zh-TW" sz="2400" dirty="0" err="1" smtClean="0"/>
              <a:t>DataNode</a:t>
            </a:r>
            <a:endParaRPr lang="en-US" altLang="zh-TW" sz="24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單一</a:t>
            </a:r>
            <a:r>
              <a:rPr lang="en-US" altLang="zh-TW" sz="2800" dirty="0" smtClean="0"/>
              <a:t>master (</a:t>
            </a:r>
            <a:r>
              <a:rPr lang="en-US" altLang="zh-TW" sz="2800" dirty="0" err="1" smtClean="0"/>
              <a:t>NameNode</a:t>
            </a:r>
            <a:r>
              <a:rPr lang="en-US" altLang="zh-TW" sz="2800" dirty="0" smtClean="0"/>
              <a:t>) </a:t>
            </a:r>
            <a:r>
              <a:rPr lang="zh-TW" altLang="en-US" sz="2800" dirty="0" smtClean="0"/>
              <a:t>來協調存取及屬性資料</a:t>
            </a:r>
            <a:r>
              <a:rPr lang="en-US" altLang="zh-TW" sz="2800" dirty="0" smtClean="0"/>
              <a:t>(metadata)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簡易的集中控管機制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沒有資料快取機制</a:t>
            </a:r>
            <a:r>
              <a:rPr lang="en-US" altLang="zh-TW" sz="2800" dirty="0" smtClean="0"/>
              <a:t>(No data caching)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快取對於大資料集與串流讀取沒太大幫助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zh-TW" altLang="en-US" sz="2800" dirty="0" smtClean="0"/>
              <a:t>熟悉的介面，但客制化的</a:t>
            </a:r>
            <a:r>
              <a:rPr lang="en-US" altLang="zh-TW" sz="2800" dirty="0" smtClean="0"/>
              <a:t>API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zh-TW" altLang="en-US" sz="2400" dirty="0" smtClean="0"/>
              <a:t>簡化問題；專注於分散式應用</a:t>
            </a:r>
            <a:endParaRPr lang="zh-TW" alt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84838-2A6F-40CF-89F7-E48708FD592D}" type="slidenum">
              <a:rPr lang="zh-TW" altLang="en-US" smtClean="0"/>
              <a:pPr>
                <a:defRPr/>
              </a:pPr>
              <a:t>51</a:t>
            </a:fld>
            <a:endParaRPr lang="en-US" altLang="zh-TW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5A2899-F0ED-4A77-A00D-B3DFD92F0D29}" type="slidenum">
              <a:rPr lang="zh-TW" altLang="en-US" smtClean="0"/>
              <a:pPr/>
              <a:t>52</a:t>
            </a:fld>
            <a:endParaRPr lang="en-US" altLang="zh-TW" smtClean="0"/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mtClean="0"/>
              <a:t>管理資料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125538"/>
            <a:ext cx="8570913" cy="5732462"/>
          </a:xfrm>
          <a:noFill/>
        </p:spPr>
      </p:pic>
      <p:cxnSp>
        <p:nvCxnSpPr>
          <p:cNvPr id="6" name="直線單箭頭接點 5"/>
          <p:cNvCxnSpPr/>
          <p:nvPr/>
        </p:nvCxnSpPr>
        <p:spPr>
          <a:xfrm rot="5400000" flipH="1" flipV="1">
            <a:off x="2428875" y="4429126"/>
            <a:ext cx="2928937" cy="500062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B9419F-AFF6-4EB8-B6C5-1BC31FF7E558}" type="slidenum">
              <a:rPr lang="zh-TW" altLang="en-US" smtClean="0"/>
              <a:pPr/>
              <a:t>53</a:t>
            </a:fld>
            <a:endParaRPr lang="en-US" altLang="zh-TW" smtClean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HDFS </a:t>
            </a:r>
            <a:r>
              <a:rPr lang="zh-TW" altLang="en-US" smtClean="0"/>
              <a:t>運作</a:t>
            </a:r>
          </a:p>
        </p:txBody>
      </p:sp>
      <p:sp>
        <p:nvSpPr>
          <p:cNvPr id="93188" name="AutoShape 4"/>
          <p:cNvSpPr>
            <a:spLocks noChangeArrowheads="1"/>
          </p:cNvSpPr>
          <p:nvPr/>
        </p:nvSpPr>
        <p:spPr bwMode="auto">
          <a:xfrm>
            <a:off x="339725" y="2176463"/>
            <a:ext cx="83058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b" anchorCtr="1"/>
          <a:lstStyle/>
          <a:p>
            <a:r>
              <a:rPr kumimoji="0" lang="en-US" altLang="zh-TW" sz="2000" b="1">
                <a:latin typeface="Arial" pitchFamily="34" charset="0"/>
                <a:cs typeface="Arial" pitchFamily="34" charset="0"/>
              </a:rPr>
              <a:t>name:/users/joeYahoo/myFile</a:t>
            </a:r>
            <a:r>
              <a:rPr kumimoji="0" lang="en-US" altLang="zh-TW" sz="2000">
                <a:latin typeface="Arial" pitchFamily="34" charset="0"/>
                <a:cs typeface="Arial" pitchFamily="34" charset="0"/>
              </a:rPr>
              <a:t> - </a:t>
            </a:r>
            <a:r>
              <a:rPr kumimoji="0" lang="en-US" altLang="zh-TW" sz="200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copies:2</a:t>
            </a:r>
            <a:r>
              <a:rPr kumimoji="0" lang="en-US" altLang="zh-TW" sz="2000"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altLang="zh-TW" sz="2000">
                <a:solidFill>
                  <a:srgbClr val="922300"/>
                </a:solidFill>
                <a:latin typeface="Arial" pitchFamily="34" charset="0"/>
                <a:cs typeface="Arial" pitchFamily="34" charset="0"/>
              </a:rPr>
              <a:t>blocks:{1,3}</a:t>
            </a:r>
          </a:p>
          <a:p>
            <a:r>
              <a:rPr kumimoji="0" lang="en-US" altLang="zh-TW" sz="2000" b="1">
                <a:latin typeface="Arial" pitchFamily="34" charset="0"/>
                <a:cs typeface="Arial" pitchFamily="34" charset="0"/>
              </a:rPr>
              <a:t>name:/users/bobYahoo/someData.gzip</a:t>
            </a:r>
            <a:r>
              <a:rPr kumimoji="0" lang="en-US" altLang="zh-TW" sz="2000"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altLang="zh-TW" sz="200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copies:3</a:t>
            </a:r>
            <a:r>
              <a:rPr kumimoji="0" lang="en-US" altLang="zh-TW" sz="2000">
                <a:latin typeface="Arial" pitchFamily="34" charset="0"/>
                <a:cs typeface="Arial" pitchFamily="34" charset="0"/>
              </a:rPr>
              <a:t>, </a:t>
            </a:r>
            <a:r>
              <a:rPr kumimoji="0" lang="en-US" altLang="zh-TW" sz="2000">
                <a:solidFill>
                  <a:srgbClr val="922300"/>
                </a:solidFill>
                <a:latin typeface="Arial" pitchFamily="34" charset="0"/>
                <a:cs typeface="Arial" pitchFamily="34" charset="0"/>
              </a:rPr>
              <a:t>blocks:{2,4,5}</a:t>
            </a:r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3117850" y="3471863"/>
            <a:ext cx="2795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2000">
                <a:latin typeface="Arial" pitchFamily="34" charset="0"/>
                <a:cs typeface="Arial" pitchFamily="34" charset="0"/>
              </a:rPr>
              <a:t>Datanodes (the slaves)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3132138" y="1268413"/>
            <a:ext cx="2862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2000">
                <a:latin typeface="Arial" pitchFamily="34" charset="0"/>
                <a:cs typeface="Arial" pitchFamily="34" charset="0"/>
              </a:rPr>
              <a:t>Namenode (the master)</a:t>
            </a:r>
          </a:p>
        </p:txBody>
      </p:sp>
      <p:sp>
        <p:nvSpPr>
          <p:cNvPr id="93191" name="Rectangle 7"/>
          <p:cNvSpPr>
            <a:spLocks noChangeArrowheads="1"/>
          </p:cNvSpPr>
          <p:nvPr/>
        </p:nvSpPr>
        <p:spPr bwMode="auto">
          <a:xfrm>
            <a:off x="415925" y="4005263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192" name="Rectangle 8"/>
          <p:cNvSpPr>
            <a:spLocks noChangeArrowheads="1"/>
          </p:cNvSpPr>
          <p:nvPr/>
        </p:nvSpPr>
        <p:spPr bwMode="auto">
          <a:xfrm>
            <a:off x="2549525" y="4005263"/>
            <a:ext cx="18288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4606925" y="4005263"/>
            <a:ext cx="17526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194" name="Rectangle 10"/>
          <p:cNvSpPr>
            <a:spLocks noChangeArrowheads="1"/>
          </p:cNvSpPr>
          <p:nvPr/>
        </p:nvSpPr>
        <p:spPr bwMode="auto">
          <a:xfrm>
            <a:off x="6588125" y="4005263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195" name="Rectangle 11"/>
          <p:cNvSpPr>
            <a:spLocks noChangeArrowheads="1"/>
          </p:cNvSpPr>
          <p:nvPr/>
        </p:nvSpPr>
        <p:spPr bwMode="auto">
          <a:xfrm>
            <a:off x="644525" y="41576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93196" name="Rectangle 12"/>
          <p:cNvSpPr>
            <a:spLocks noChangeArrowheads="1"/>
          </p:cNvSpPr>
          <p:nvPr/>
        </p:nvSpPr>
        <p:spPr bwMode="auto">
          <a:xfrm>
            <a:off x="4835525" y="42338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1406525" y="44624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3198" name="Rectangle 14"/>
          <p:cNvSpPr>
            <a:spLocks noChangeArrowheads="1"/>
          </p:cNvSpPr>
          <p:nvPr/>
        </p:nvSpPr>
        <p:spPr bwMode="auto">
          <a:xfrm>
            <a:off x="3387725" y="40814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3199" name="Rectangle 15"/>
          <p:cNvSpPr>
            <a:spLocks noChangeArrowheads="1"/>
          </p:cNvSpPr>
          <p:nvPr/>
        </p:nvSpPr>
        <p:spPr bwMode="auto">
          <a:xfrm>
            <a:off x="6740525" y="42338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3200" name="Rectangle 16"/>
          <p:cNvSpPr>
            <a:spLocks noChangeArrowheads="1"/>
          </p:cNvSpPr>
          <p:nvPr/>
        </p:nvSpPr>
        <p:spPr bwMode="auto">
          <a:xfrm>
            <a:off x="5673725" y="42338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3201" name="Rectangle 17"/>
          <p:cNvSpPr>
            <a:spLocks noChangeArrowheads="1"/>
          </p:cNvSpPr>
          <p:nvPr/>
        </p:nvSpPr>
        <p:spPr bwMode="auto">
          <a:xfrm>
            <a:off x="7654925" y="42338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3202" name="Rectangle 18"/>
          <p:cNvSpPr>
            <a:spLocks noChangeArrowheads="1"/>
          </p:cNvSpPr>
          <p:nvPr/>
        </p:nvSpPr>
        <p:spPr bwMode="auto">
          <a:xfrm>
            <a:off x="2549525" y="5224463"/>
            <a:ext cx="18288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203" name="Rectangle 19"/>
          <p:cNvSpPr>
            <a:spLocks noChangeArrowheads="1"/>
          </p:cNvSpPr>
          <p:nvPr/>
        </p:nvSpPr>
        <p:spPr bwMode="auto">
          <a:xfrm>
            <a:off x="415925" y="5224463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204" name="Rectangle 20"/>
          <p:cNvSpPr>
            <a:spLocks noChangeArrowheads="1"/>
          </p:cNvSpPr>
          <p:nvPr/>
        </p:nvSpPr>
        <p:spPr bwMode="auto">
          <a:xfrm>
            <a:off x="4606925" y="5224463"/>
            <a:ext cx="17526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205" name="Rectangle 21"/>
          <p:cNvSpPr>
            <a:spLocks noChangeArrowheads="1"/>
          </p:cNvSpPr>
          <p:nvPr/>
        </p:nvSpPr>
        <p:spPr bwMode="auto">
          <a:xfrm>
            <a:off x="4911725" y="53006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3206" name="Rectangle 22"/>
          <p:cNvSpPr>
            <a:spLocks noChangeArrowheads="1"/>
          </p:cNvSpPr>
          <p:nvPr/>
        </p:nvSpPr>
        <p:spPr bwMode="auto">
          <a:xfrm>
            <a:off x="1711325" y="54530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3207" name="Rectangle 23"/>
          <p:cNvSpPr>
            <a:spLocks noChangeArrowheads="1"/>
          </p:cNvSpPr>
          <p:nvPr/>
        </p:nvSpPr>
        <p:spPr bwMode="auto">
          <a:xfrm>
            <a:off x="6588125" y="5224463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3208" name="Rectangle 24"/>
          <p:cNvSpPr>
            <a:spLocks noChangeArrowheads="1"/>
          </p:cNvSpPr>
          <p:nvPr/>
        </p:nvSpPr>
        <p:spPr bwMode="auto">
          <a:xfrm>
            <a:off x="2854325" y="54530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7731125" y="53768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3210" name="Rectangle 26"/>
          <p:cNvSpPr>
            <a:spLocks noChangeArrowheads="1"/>
          </p:cNvSpPr>
          <p:nvPr/>
        </p:nvSpPr>
        <p:spPr bwMode="auto">
          <a:xfrm>
            <a:off x="5749925" y="56054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3211" name="Rectangle 27"/>
          <p:cNvSpPr>
            <a:spLocks noChangeArrowheads="1"/>
          </p:cNvSpPr>
          <p:nvPr/>
        </p:nvSpPr>
        <p:spPr bwMode="auto">
          <a:xfrm>
            <a:off x="796925" y="5605463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3212" name="Oval 28"/>
          <p:cNvSpPr>
            <a:spLocks noChangeArrowheads="1"/>
          </p:cNvSpPr>
          <p:nvPr/>
        </p:nvSpPr>
        <p:spPr bwMode="auto">
          <a:xfrm>
            <a:off x="720725" y="3243263"/>
            <a:ext cx="914400" cy="5334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r>
              <a:rPr kumimoji="0" lang="en-US" altLang="zh-TW" sz="2000">
                <a:latin typeface="Arial" pitchFamily="34" charset="0"/>
                <a:cs typeface="Arial" pitchFamily="34" charset="0"/>
              </a:rPr>
              <a:t>Client</a:t>
            </a:r>
          </a:p>
          <a:p>
            <a:pPr algn="ctr"/>
            <a:endParaRPr kumimoji="0" lang="zh-TW" altLang="en-US" sz="2000">
              <a:latin typeface="Arial" pitchFamily="34" charset="0"/>
              <a:cs typeface="Arial" pitchFamily="34" charset="0"/>
            </a:endParaRPr>
          </a:p>
        </p:txBody>
      </p:sp>
      <p:sp>
        <p:nvSpPr>
          <p:cNvPr id="93213" name="Line 29"/>
          <p:cNvSpPr>
            <a:spLocks noChangeShapeType="1"/>
          </p:cNvSpPr>
          <p:nvPr/>
        </p:nvSpPr>
        <p:spPr bwMode="auto">
          <a:xfrm flipV="1">
            <a:off x="1635125" y="3014663"/>
            <a:ext cx="1600200" cy="533400"/>
          </a:xfrm>
          <a:prstGeom prst="line">
            <a:avLst/>
          </a:prstGeom>
          <a:noFill/>
          <a:ln w="9525">
            <a:solidFill>
              <a:srgbClr val="800080"/>
            </a:solidFill>
            <a:prstDash val="dashDot"/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93214" name="Text Box 30"/>
          <p:cNvSpPr txBox="1">
            <a:spLocks noChangeArrowheads="1"/>
          </p:cNvSpPr>
          <p:nvPr/>
        </p:nvSpPr>
        <p:spPr bwMode="auto">
          <a:xfrm>
            <a:off x="1711325" y="3014663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zh-TW" sz="1400" b="1">
                <a:latin typeface="Arial" pitchFamily="34" charset="0"/>
                <a:cs typeface="Arial" pitchFamily="34" charset="0"/>
              </a:rPr>
              <a:t>Metadata</a:t>
            </a:r>
          </a:p>
        </p:txBody>
      </p:sp>
      <p:sp>
        <p:nvSpPr>
          <p:cNvPr id="93215" name="Text Box 31"/>
          <p:cNvSpPr txBox="1">
            <a:spLocks noChangeArrowheads="1"/>
          </p:cNvSpPr>
          <p:nvPr/>
        </p:nvSpPr>
        <p:spPr bwMode="auto">
          <a:xfrm>
            <a:off x="1863725" y="3395663"/>
            <a:ext cx="381000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r>
              <a:rPr kumimoji="0" lang="zh-TW" altLang="en-US" sz="1800">
                <a:latin typeface="Arial" pitchFamily="34" charset="0"/>
                <a:cs typeface="Arial" pitchFamily="34" charset="0"/>
              </a:rPr>
              <a:t>             </a:t>
            </a:r>
            <a:r>
              <a:rPr kumimoji="0" lang="en-US" altLang="zh-TW" sz="1400" b="1">
                <a:latin typeface="Arial" pitchFamily="34" charset="0"/>
                <a:cs typeface="Arial" pitchFamily="34" charset="0"/>
              </a:rPr>
              <a:t>I/O</a:t>
            </a:r>
          </a:p>
        </p:txBody>
      </p:sp>
      <p:sp>
        <p:nvSpPr>
          <p:cNvPr id="93216" name="Line 32"/>
          <p:cNvSpPr>
            <a:spLocks noChangeShapeType="1"/>
          </p:cNvSpPr>
          <p:nvPr/>
        </p:nvSpPr>
        <p:spPr bwMode="auto">
          <a:xfrm>
            <a:off x="1558925" y="3700463"/>
            <a:ext cx="457200" cy="3048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93219" name="Text Box 35"/>
          <p:cNvSpPr txBox="1">
            <a:spLocks noChangeArrowheads="1"/>
          </p:cNvSpPr>
          <p:nvPr/>
        </p:nvSpPr>
        <p:spPr bwMode="auto">
          <a:xfrm>
            <a:off x="2627313" y="1700213"/>
            <a:ext cx="6159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zh-TW" altLang="en-US" b="1" dirty="0">
                <a:latin typeface="+mn-ea"/>
                <a:ea typeface="+mn-ea"/>
              </a:rPr>
              <a:t>檔案路徑</a:t>
            </a:r>
            <a:r>
              <a:rPr lang="en-US" altLang="zh-TW" dirty="0">
                <a:latin typeface="+mn-ea"/>
                <a:ea typeface="+mn-ea"/>
              </a:rPr>
              <a:t>– </a:t>
            </a:r>
            <a:r>
              <a:rPr lang="zh-TW" altLang="en-US" b="1" dirty="0">
                <a:solidFill>
                  <a:schemeClr val="hlink"/>
                </a:solidFill>
                <a:latin typeface="+mn-ea"/>
                <a:ea typeface="+mn-ea"/>
              </a:rPr>
              <a:t>副本數</a:t>
            </a:r>
            <a:r>
              <a:rPr lang="zh-TW" altLang="en-US" dirty="0">
                <a:latin typeface="+mn-ea"/>
                <a:ea typeface="+mn-ea"/>
              </a:rPr>
              <a:t> </a:t>
            </a:r>
            <a:r>
              <a:rPr lang="en-US" altLang="zh-TW" dirty="0">
                <a:latin typeface="+mn-ea"/>
                <a:ea typeface="+mn-ea"/>
              </a:rPr>
              <a:t>, </a:t>
            </a:r>
            <a:r>
              <a:rPr lang="zh-TW" altLang="en-US" dirty="0">
                <a:solidFill>
                  <a:srgbClr val="922300"/>
                </a:solidFill>
                <a:latin typeface="+mn-ea"/>
                <a:ea typeface="+mn-ea"/>
              </a:rPr>
              <a:t>由哪幾個</a:t>
            </a:r>
            <a:r>
              <a:rPr lang="en-US" altLang="zh-TW" dirty="0">
                <a:solidFill>
                  <a:srgbClr val="922300"/>
                </a:solidFill>
                <a:latin typeface="+mn-ea"/>
                <a:ea typeface="+mn-ea"/>
              </a:rPr>
              <a:t>block</a:t>
            </a:r>
            <a:r>
              <a:rPr lang="zh-TW" altLang="en-US" dirty="0">
                <a:solidFill>
                  <a:srgbClr val="922300"/>
                </a:solidFill>
                <a:latin typeface="+mn-ea"/>
                <a:ea typeface="+mn-ea"/>
              </a:rPr>
              <a:t>組成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31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3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3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3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3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93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3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93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93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93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93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93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9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93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/>
                                        <p:tgtEl>
                                          <p:spTgt spid="9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93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93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93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93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93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93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93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build="allAtOnce" animBg="1"/>
      <p:bldP spid="93189" grpId="0"/>
      <p:bldP spid="93190" grpId="0"/>
      <p:bldP spid="93191" grpId="0" animBg="1"/>
      <p:bldP spid="93192" grpId="0" animBg="1"/>
      <p:bldP spid="93193" grpId="0" animBg="1"/>
      <p:bldP spid="93194" grpId="0" animBg="1"/>
      <p:bldP spid="93195" grpId="0" animBg="1"/>
      <p:bldP spid="93196" grpId="0" animBg="1"/>
      <p:bldP spid="93197" grpId="0" animBg="1"/>
      <p:bldP spid="93198" grpId="0" animBg="1"/>
      <p:bldP spid="93199" grpId="0" animBg="1"/>
      <p:bldP spid="93200" grpId="0" animBg="1"/>
      <p:bldP spid="93201" grpId="0" animBg="1"/>
      <p:bldP spid="93202" grpId="0" animBg="1"/>
      <p:bldP spid="93202" grpId="1" animBg="1"/>
      <p:bldP spid="93203" grpId="0" animBg="1"/>
      <p:bldP spid="93204" grpId="0" animBg="1"/>
      <p:bldP spid="93205" grpId="0" animBg="1"/>
      <p:bldP spid="93206" grpId="0" animBg="1"/>
      <p:bldP spid="93207" grpId="0" animBg="1"/>
      <p:bldP spid="93208" grpId="0" animBg="1"/>
      <p:bldP spid="93209" grpId="0" animBg="1"/>
      <p:bldP spid="93210" grpId="0" animBg="1"/>
      <p:bldP spid="93211" grpId="0" animBg="1"/>
      <p:bldP spid="93212" grpId="0" animBg="1"/>
      <p:bldP spid="93213" grpId="0" animBg="1"/>
      <p:bldP spid="93214" grpId="0"/>
      <p:bldP spid="93215" grpId="0"/>
      <p:bldP spid="93216" grpId="0" animBg="1"/>
      <p:bldP spid="9321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E06CAA-E880-42DD-8A51-52DFF674E7FC}" type="slidenum">
              <a:rPr lang="zh-TW" altLang="en-US" smtClean="0"/>
              <a:pPr/>
              <a:t>54</a:t>
            </a:fld>
            <a:endParaRPr lang="en-US" altLang="zh-TW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HDFS </a:t>
            </a:r>
            <a:r>
              <a:rPr lang="zh-TW" altLang="en-US" smtClean="0"/>
              <a:t>運作</a:t>
            </a:r>
          </a:p>
        </p:txBody>
      </p:sp>
      <p:sp>
        <p:nvSpPr>
          <p:cNvPr id="94212" name="AutoShape 4"/>
          <p:cNvSpPr>
            <a:spLocks noChangeArrowheads="1"/>
          </p:cNvSpPr>
          <p:nvPr/>
        </p:nvSpPr>
        <p:spPr bwMode="auto">
          <a:xfrm>
            <a:off x="2308225" y="2686050"/>
            <a:ext cx="18288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b" anchorCtr="1"/>
          <a:lstStyle/>
          <a:p>
            <a:endParaRPr kumimoji="0" lang="zh-TW" altLang="en-US" sz="2000">
              <a:latin typeface="Arial" pitchFamily="34" charset="0"/>
              <a:cs typeface="Arial" pitchFamily="34" charset="0"/>
            </a:endParaRPr>
          </a:p>
          <a:p>
            <a:r>
              <a:rPr kumimoji="0" lang="en-US" altLang="zh-TW" sz="2000">
                <a:latin typeface="Arial" pitchFamily="34" charset="0"/>
                <a:cs typeface="Arial" pitchFamily="34" charset="0"/>
              </a:rPr>
              <a:t>file1 (1,3)</a:t>
            </a:r>
          </a:p>
          <a:p>
            <a:r>
              <a:rPr kumimoji="0" lang="en-US" altLang="zh-TW" sz="2000">
                <a:latin typeface="Arial" pitchFamily="34" charset="0"/>
                <a:cs typeface="Arial" pitchFamily="34" charset="0"/>
              </a:rPr>
              <a:t>file2 (2,4,5)</a:t>
            </a:r>
          </a:p>
        </p:txBody>
      </p:sp>
      <p:sp>
        <p:nvSpPr>
          <p:cNvPr id="94213" name="Text Box 5"/>
          <p:cNvSpPr txBox="1">
            <a:spLocks noChangeArrowheads="1"/>
          </p:cNvSpPr>
          <p:nvPr/>
        </p:nvSpPr>
        <p:spPr bwMode="auto">
          <a:xfrm>
            <a:off x="2460625" y="2305050"/>
            <a:ext cx="1427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2000">
                <a:latin typeface="Arial" pitchFamily="34" charset="0"/>
                <a:cs typeface="Arial" pitchFamily="34" charset="0"/>
              </a:rPr>
              <a:t>Namenode</a:t>
            </a:r>
          </a:p>
        </p:txBody>
      </p:sp>
      <p:sp>
        <p:nvSpPr>
          <p:cNvPr id="94214" name="Rectangle 6"/>
          <p:cNvSpPr>
            <a:spLocks noChangeArrowheads="1"/>
          </p:cNvSpPr>
          <p:nvPr/>
        </p:nvSpPr>
        <p:spPr bwMode="auto">
          <a:xfrm>
            <a:off x="631825" y="4514850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15" name="Rectangle 7"/>
          <p:cNvSpPr>
            <a:spLocks noChangeArrowheads="1"/>
          </p:cNvSpPr>
          <p:nvPr/>
        </p:nvSpPr>
        <p:spPr bwMode="auto">
          <a:xfrm>
            <a:off x="2765425" y="4514850"/>
            <a:ext cx="18288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16" name="Rectangle 8"/>
          <p:cNvSpPr>
            <a:spLocks noChangeArrowheads="1"/>
          </p:cNvSpPr>
          <p:nvPr/>
        </p:nvSpPr>
        <p:spPr bwMode="auto">
          <a:xfrm>
            <a:off x="4822825" y="4514850"/>
            <a:ext cx="17526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17" name="Rectangle 9"/>
          <p:cNvSpPr>
            <a:spLocks noChangeArrowheads="1"/>
          </p:cNvSpPr>
          <p:nvPr/>
        </p:nvSpPr>
        <p:spPr bwMode="auto">
          <a:xfrm>
            <a:off x="6804025" y="4514850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18" name="Rectangle 10"/>
          <p:cNvSpPr>
            <a:spLocks noChangeArrowheads="1"/>
          </p:cNvSpPr>
          <p:nvPr/>
        </p:nvSpPr>
        <p:spPr bwMode="auto">
          <a:xfrm>
            <a:off x="860425" y="46672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94219" name="Rectangle 11"/>
          <p:cNvSpPr>
            <a:spLocks noChangeArrowheads="1"/>
          </p:cNvSpPr>
          <p:nvPr/>
        </p:nvSpPr>
        <p:spPr bwMode="auto">
          <a:xfrm>
            <a:off x="5051425" y="47434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1622425" y="49720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4221" name="Rectangle 13"/>
          <p:cNvSpPr>
            <a:spLocks noChangeArrowheads="1"/>
          </p:cNvSpPr>
          <p:nvPr/>
        </p:nvSpPr>
        <p:spPr bwMode="auto">
          <a:xfrm>
            <a:off x="3603625" y="45910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4222" name="Rectangle 14"/>
          <p:cNvSpPr>
            <a:spLocks noChangeArrowheads="1"/>
          </p:cNvSpPr>
          <p:nvPr/>
        </p:nvSpPr>
        <p:spPr bwMode="auto">
          <a:xfrm>
            <a:off x="6956425" y="47434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4223" name="Rectangle 15"/>
          <p:cNvSpPr>
            <a:spLocks noChangeArrowheads="1"/>
          </p:cNvSpPr>
          <p:nvPr/>
        </p:nvSpPr>
        <p:spPr bwMode="auto">
          <a:xfrm>
            <a:off x="5584825" y="48196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4224" name="Rectangle 16"/>
          <p:cNvSpPr>
            <a:spLocks noChangeArrowheads="1"/>
          </p:cNvSpPr>
          <p:nvPr/>
        </p:nvSpPr>
        <p:spPr bwMode="auto">
          <a:xfrm>
            <a:off x="7870825" y="47434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4225" name="Rectangle 17"/>
          <p:cNvSpPr>
            <a:spLocks noChangeArrowheads="1"/>
          </p:cNvSpPr>
          <p:nvPr/>
        </p:nvSpPr>
        <p:spPr bwMode="auto">
          <a:xfrm>
            <a:off x="2765425" y="5734050"/>
            <a:ext cx="18288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26" name="Rectangle 18"/>
          <p:cNvSpPr>
            <a:spLocks noChangeArrowheads="1"/>
          </p:cNvSpPr>
          <p:nvPr/>
        </p:nvSpPr>
        <p:spPr bwMode="auto">
          <a:xfrm>
            <a:off x="631825" y="5734050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27" name="Rectangle 19"/>
          <p:cNvSpPr>
            <a:spLocks noChangeArrowheads="1"/>
          </p:cNvSpPr>
          <p:nvPr/>
        </p:nvSpPr>
        <p:spPr bwMode="auto">
          <a:xfrm>
            <a:off x="4822825" y="5734050"/>
            <a:ext cx="17526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28" name="Rectangle 20"/>
          <p:cNvSpPr>
            <a:spLocks noChangeArrowheads="1"/>
          </p:cNvSpPr>
          <p:nvPr/>
        </p:nvSpPr>
        <p:spPr bwMode="auto">
          <a:xfrm>
            <a:off x="5127625" y="58102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4229" name="Rectangle 21"/>
          <p:cNvSpPr>
            <a:spLocks noChangeArrowheads="1"/>
          </p:cNvSpPr>
          <p:nvPr/>
        </p:nvSpPr>
        <p:spPr bwMode="auto">
          <a:xfrm>
            <a:off x="1927225" y="59626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94230" name="Rectangle 22"/>
          <p:cNvSpPr>
            <a:spLocks noChangeArrowheads="1"/>
          </p:cNvSpPr>
          <p:nvPr/>
        </p:nvSpPr>
        <p:spPr bwMode="auto">
          <a:xfrm>
            <a:off x="6804025" y="5734050"/>
            <a:ext cx="1981200" cy="990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94231" name="Rectangle 23"/>
          <p:cNvSpPr>
            <a:spLocks noChangeArrowheads="1"/>
          </p:cNvSpPr>
          <p:nvPr/>
        </p:nvSpPr>
        <p:spPr bwMode="auto">
          <a:xfrm>
            <a:off x="3070225" y="59626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4232" name="Rectangle 24"/>
          <p:cNvSpPr>
            <a:spLocks noChangeArrowheads="1"/>
          </p:cNvSpPr>
          <p:nvPr/>
        </p:nvSpPr>
        <p:spPr bwMode="auto">
          <a:xfrm>
            <a:off x="7947025" y="58864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4233" name="Rectangle 25"/>
          <p:cNvSpPr>
            <a:spLocks noChangeArrowheads="1"/>
          </p:cNvSpPr>
          <p:nvPr/>
        </p:nvSpPr>
        <p:spPr bwMode="auto">
          <a:xfrm>
            <a:off x="5965825" y="61150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4234" name="Rectangle 26"/>
          <p:cNvSpPr>
            <a:spLocks noChangeArrowheads="1"/>
          </p:cNvSpPr>
          <p:nvPr/>
        </p:nvSpPr>
        <p:spPr bwMode="auto">
          <a:xfrm>
            <a:off x="1012825" y="6115050"/>
            <a:ext cx="381000" cy="3810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4235" name="AutoShape 27"/>
          <p:cNvSpPr>
            <a:spLocks noChangeArrowheads="1"/>
          </p:cNvSpPr>
          <p:nvPr/>
        </p:nvSpPr>
        <p:spPr bwMode="auto">
          <a:xfrm>
            <a:off x="4670425" y="2686050"/>
            <a:ext cx="1828800" cy="8382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 anchorCtr="1"/>
          <a:lstStyle/>
          <a:p>
            <a:r>
              <a:rPr kumimoji="0" lang="en-US" altLang="zh-TW" sz="1800">
                <a:latin typeface="Arial" pitchFamily="34" charset="0"/>
                <a:cs typeface="Arial" pitchFamily="34" charset="0"/>
              </a:rPr>
              <a:t>Map tasks</a:t>
            </a:r>
          </a:p>
          <a:p>
            <a:r>
              <a:rPr kumimoji="0" lang="en-US" altLang="zh-TW" sz="1800">
                <a:latin typeface="Arial" pitchFamily="34" charset="0"/>
                <a:cs typeface="Arial" pitchFamily="34" charset="0"/>
              </a:rPr>
              <a:t>Reduce tasks</a:t>
            </a:r>
          </a:p>
        </p:txBody>
      </p:sp>
      <p:sp>
        <p:nvSpPr>
          <p:cNvPr id="94236" name="Text Box 28"/>
          <p:cNvSpPr txBox="1">
            <a:spLocks noChangeArrowheads="1"/>
          </p:cNvSpPr>
          <p:nvPr/>
        </p:nvSpPr>
        <p:spPr bwMode="auto">
          <a:xfrm>
            <a:off x="4822825" y="2305050"/>
            <a:ext cx="145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2000">
                <a:latin typeface="Arial" pitchFamily="34" charset="0"/>
                <a:cs typeface="Arial" pitchFamily="34" charset="0"/>
              </a:rPr>
              <a:t>JobTracker</a:t>
            </a:r>
          </a:p>
        </p:txBody>
      </p:sp>
      <p:sp>
        <p:nvSpPr>
          <p:cNvPr id="94237" name="Rectangle 29"/>
          <p:cNvSpPr>
            <a:spLocks noChangeArrowheads="1"/>
          </p:cNvSpPr>
          <p:nvPr/>
        </p:nvSpPr>
        <p:spPr bwMode="auto">
          <a:xfrm>
            <a:off x="2155825" y="4591050"/>
            <a:ext cx="381000" cy="381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TT</a:t>
            </a:r>
          </a:p>
        </p:txBody>
      </p:sp>
      <p:sp>
        <p:nvSpPr>
          <p:cNvPr id="94238" name="Rectangle 30"/>
          <p:cNvSpPr>
            <a:spLocks noChangeArrowheads="1"/>
          </p:cNvSpPr>
          <p:nvPr/>
        </p:nvSpPr>
        <p:spPr bwMode="auto">
          <a:xfrm>
            <a:off x="4137025" y="4591050"/>
            <a:ext cx="381000" cy="381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TT</a:t>
            </a:r>
          </a:p>
        </p:txBody>
      </p:sp>
      <p:sp>
        <p:nvSpPr>
          <p:cNvPr id="94239" name="Rectangle 31"/>
          <p:cNvSpPr>
            <a:spLocks noChangeArrowheads="1"/>
          </p:cNvSpPr>
          <p:nvPr/>
        </p:nvSpPr>
        <p:spPr bwMode="auto">
          <a:xfrm>
            <a:off x="6118225" y="4591050"/>
            <a:ext cx="381000" cy="381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TT</a:t>
            </a:r>
          </a:p>
        </p:txBody>
      </p:sp>
      <p:sp>
        <p:nvSpPr>
          <p:cNvPr id="94240" name="Rectangle 32"/>
          <p:cNvSpPr>
            <a:spLocks noChangeArrowheads="1"/>
          </p:cNvSpPr>
          <p:nvPr/>
        </p:nvSpPr>
        <p:spPr bwMode="auto">
          <a:xfrm>
            <a:off x="4137025" y="5810250"/>
            <a:ext cx="381000" cy="381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TT</a:t>
            </a:r>
          </a:p>
        </p:txBody>
      </p:sp>
      <p:sp>
        <p:nvSpPr>
          <p:cNvPr id="94241" name="Line 33"/>
          <p:cNvSpPr>
            <a:spLocks noChangeShapeType="1"/>
          </p:cNvSpPr>
          <p:nvPr/>
        </p:nvSpPr>
        <p:spPr bwMode="auto">
          <a:xfrm flipV="1">
            <a:off x="2308225" y="3524250"/>
            <a:ext cx="3048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94242" name="Line 34"/>
          <p:cNvSpPr>
            <a:spLocks noChangeShapeType="1"/>
          </p:cNvSpPr>
          <p:nvPr/>
        </p:nvSpPr>
        <p:spPr bwMode="auto">
          <a:xfrm flipV="1">
            <a:off x="4289425" y="3524250"/>
            <a:ext cx="1066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94243" name="Line 35"/>
          <p:cNvSpPr>
            <a:spLocks noChangeShapeType="1"/>
          </p:cNvSpPr>
          <p:nvPr/>
        </p:nvSpPr>
        <p:spPr bwMode="auto">
          <a:xfrm flipH="1">
            <a:off x="1241425" y="481965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94244" name="Line 36"/>
          <p:cNvSpPr>
            <a:spLocks noChangeShapeType="1"/>
          </p:cNvSpPr>
          <p:nvPr/>
        </p:nvSpPr>
        <p:spPr bwMode="auto">
          <a:xfrm>
            <a:off x="4289425" y="4972050"/>
            <a:ext cx="1066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94245" name="Text Box 37"/>
          <p:cNvSpPr txBox="1">
            <a:spLocks noChangeArrowheads="1"/>
          </p:cNvSpPr>
          <p:nvPr/>
        </p:nvSpPr>
        <p:spPr bwMode="auto">
          <a:xfrm>
            <a:off x="2689225" y="3859213"/>
            <a:ext cx="1028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1200" b="1">
                <a:latin typeface="Arial" pitchFamily="34" charset="0"/>
              </a:rPr>
              <a:t>ask for task</a:t>
            </a:r>
          </a:p>
        </p:txBody>
      </p:sp>
      <p:sp>
        <p:nvSpPr>
          <p:cNvPr id="94246" name="Text Box 38"/>
          <p:cNvSpPr txBox="1">
            <a:spLocks noChangeArrowheads="1"/>
          </p:cNvSpPr>
          <p:nvPr/>
        </p:nvSpPr>
        <p:spPr bwMode="auto">
          <a:xfrm>
            <a:off x="3527425" y="4133850"/>
            <a:ext cx="7254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1200" b="1">
                <a:latin typeface="Arial" pitchFamily="34" charset="0"/>
              </a:rPr>
              <a:t>Block 1</a:t>
            </a:r>
          </a:p>
        </p:txBody>
      </p:sp>
      <p:sp>
        <p:nvSpPr>
          <p:cNvPr id="94247" name="Rectangle 39"/>
          <p:cNvSpPr>
            <a:spLocks noChangeArrowheads="1"/>
          </p:cNvSpPr>
          <p:nvPr/>
        </p:nvSpPr>
        <p:spPr bwMode="auto">
          <a:xfrm>
            <a:off x="6956425" y="5810250"/>
            <a:ext cx="381000" cy="381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TT</a:t>
            </a:r>
          </a:p>
        </p:txBody>
      </p:sp>
      <p:sp>
        <p:nvSpPr>
          <p:cNvPr id="10280" name="Text Box 40"/>
          <p:cNvSpPr txBox="1">
            <a:spLocks noChangeArrowheads="1"/>
          </p:cNvSpPr>
          <p:nvPr/>
        </p:nvSpPr>
        <p:spPr bwMode="auto">
          <a:xfrm>
            <a:off x="846138" y="39751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TW" altLang="en-US" sz="1800" b="1">
              <a:latin typeface="Arial" pitchFamily="34" charset="0"/>
              <a:ea typeface="微軟正黑體" pitchFamily="34" charset="-120"/>
            </a:endParaRPr>
          </a:p>
        </p:txBody>
      </p:sp>
      <p:sp>
        <p:nvSpPr>
          <p:cNvPr id="10281" name="Rectangle 42"/>
          <p:cNvSpPr>
            <a:spLocks noGrp="1" noChangeArrowheads="1"/>
          </p:cNvSpPr>
          <p:nvPr>
            <p:ph type="body" idx="1"/>
          </p:nvPr>
        </p:nvSpPr>
        <p:spPr>
          <a:xfrm>
            <a:off x="250825" y="1052513"/>
            <a:ext cx="8642350" cy="115252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TW" altLang="en-US" sz="2800" smtClean="0"/>
              <a:t>目的：提高系統的可靠性與讀取的效率</a:t>
            </a:r>
          </a:p>
          <a:p>
            <a:pPr lvl="1" eaLnBrk="1" hangingPunct="1">
              <a:lnSpc>
                <a:spcPct val="90000"/>
              </a:lnSpc>
            </a:pPr>
            <a:r>
              <a:rPr lang="zh-TW" altLang="en-US" sz="2400" smtClean="0"/>
              <a:t>可靠性：節點失效時讀取副本已維持正常運作</a:t>
            </a:r>
          </a:p>
          <a:p>
            <a:pPr lvl="1" eaLnBrk="1" hangingPunct="1">
              <a:lnSpc>
                <a:spcPct val="90000"/>
              </a:lnSpc>
            </a:pPr>
            <a:r>
              <a:rPr kumimoji="0" lang="zh-TW" altLang="en-US" sz="2400" smtClean="0"/>
              <a:t>讀取效率：分散讀取流量 （但增加寫入時效能瓶頸）</a:t>
            </a:r>
          </a:p>
        </p:txBody>
      </p:sp>
      <p:sp>
        <p:nvSpPr>
          <p:cNvPr id="10282" name="Rectangle 44"/>
          <p:cNvSpPr>
            <a:spLocks noChangeArrowheads="1"/>
          </p:cNvSpPr>
          <p:nvPr/>
        </p:nvSpPr>
        <p:spPr bwMode="auto">
          <a:xfrm>
            <a:off x="7885113" y="3068638"/>
            <a:ext cx="381000" cy="3810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600">
                <a:latin typeface="Arial" pitchFamily="34" charset="0"/>
                <a:cs typeface="Arial" pitchFamily="34" charset="0"/>
              </a:rPr>
              <a:t>TT</a:t>
            </a:r>
          </a:p>
        </p:txBody>
      </p:sp>
      <p:sp>
        <p:nvSpPr>
          <p:cNvPr id="10283" name="Text Box 45"/>
          <p:cNvSpPr txBox="1">
            <a:spLocks noChangeArrowheads="1"/>
          </p:cNvSpPr>
          <p:nvPr/>
        </p:nvSpPr>
        <p:spPr bwMode="auto">
          <a:xfrm>
            <a:off x="7380288" y="2781300"/>
            <a:ext cx="1511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800"/>
              <a:t>TaskTracker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4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4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4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4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4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4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4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4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94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4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4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4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94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4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94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94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9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94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94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94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94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94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94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94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94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94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94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94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94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94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94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94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animBg="1"/>
      <p:bldP spid="94213" grpId="0"/>
      <p:bldP spid="94214" grpId="0" animBg="1"/>
      <p:bldP spid="94215" grpId="0" animBg="1"/>
      <p:bldP spid="94216" grpId="0" animBg="1"/>
      <p:bldP spid="94217" grpId="0" animBg="1"/>
      <p:bldP spid="94218" grpId="0" animBg="1"/>
      <p:bldP spid="94219" grpId="0" animBg="1"/>
      <p:bldP spid="94220" grpId="0" animBg="1"/>
      <p:bldP spid="94221" grpId="0" animBg="1"/>
      <p:bldP spid="94222" grpId="0" animBg="1"/>
      <p:bldP spid="94223" grpId="0" animBg="1"/>
      <p:bldP spid="94224" grpId="0" animBg="1"/>
      <p:bldP spid="94225" grpId="0" animBg="1"/>
      <p:bldP spid="94226" grpId="0" animBg="1"/>
      <p:bldP spid="94227" grpId="0" animBg="1"/>
      <p:bldP spid="94228" grpId="0" animBg="1"/>
      <p:bldP spid="94229" grpId="0" animBg="1"/>
      <p:bldP spid="94230" grpId="0" animBg="1"/>
      <p:bldP spid="94231" grpId="0" animBg="1"/>
      <p:bldP spid="94232" grpId="0" animBg="1"/>
      <p:bldP spid="94233" grpId="0" animBg="1"/>
      <p:bldP spid="94234" grpId="0" animBg="1"/>
      <p:bldP spid="94235" grpId="0" animBg="1"/>
      <p:bldP spid="94236" grpId="0"/>
      <p:bldP spid="94237" grpId="0" animBg="1"/>
      <p:bldP spid="94238" grpId="0" animBg="1"/>
      <p:bldP spid="94239" grpId="0" animBg="1"/>
      <p:bldP spid="94240" grpId="0" animBg="1"/>
      <p:bldP spid="94241" grpId="0" animBg="1"/>
      <p:bldP spid="94242" grpId="0" animBg="1"/>
      <p:bldP spid="94243" grpId="0" animBg="1"/>
      <p:bldP spid="94244" grpId="0" animBg="1"/>
      <p:bldP spid="94245" grpId="0"/>
      <p:bldP spid="94246" grpId="0"/>
      <p:bldP spid="94247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HDFS </a:t>
            </a:r>
            <a:r>
              <a:rPr lang="zh-TW" altLang="en-US" dirty="0" smtClean="0"/>
              <a:t>系統流程圖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84838-2A6F-40CF-89F7-E48708FD592D}" type="slidenum">
              <a:rPr lang="zh-TW" altLang="en-US" smtClean="0"/>
              <a:pPr>
                <a:defRPr/>
              </a:pPr>
              <a:t>55</a:t>
            </a:fld>
            <a:endParaRPr lang="en-US" altLang="zh-TW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28736"/>
            <a:ext cx="9112821" cy="5429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圓角矩形 4"/>
          <p:cNvSpPr/>
          <p:nvPr/>
        </p:nvSpPr>
        <p:spPr>
          <a:xfrm>
            <a:off x="785786" y="2786058"/>
            <a:ext cx="7643866" cy="1143008"/>
          </a:xfrm>
          <a:prstGeom prst="round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7158" y="1214423"/>
            <a:ext cx="8129590" cy="1357322"/>
          </a:xfrm>
        </p:spPr>
        <p:txBody>
          <a:bodyPr/>
          <a:lstStyle/>
          <a:p>
            <a:r>
              <a:rPr lang="zh-TW" altLang="en-US" sz="5400" dirty="0" smtClean="0"/>
              <a:t>三、</a:t>
            </a:r>
            <a:r>
              <a:rPr lang="en-US" altLang="zh-TW" sz="5400" dirty="0" smtClean="0"/>
              <a:t>Map Reduce </a:t>
            </a:r>
            <a:r>
              <a:rPr lang="zh-TW" altLang="en-US" sz="5400" dirty="0" smtClean="0"/>
              <a:t>與</a:t>
            </a:r>
            <a:r>
              <a:rPr lang="en-US" altLang="zh-TW" sz="5400" dirty="0" smtClean="0"/>
              <a:t>HDFS</a:t>
            </a:r>
            <a:endParaRPr lang="zh-TW" altLang="en-US" sz="5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5786" y="3000372"/>
            <a:ext cx="7572428" cy="785818"/>
          </a:xfrm>
        </p:spPr>
        <p:txBody>
          <a:bodyPr/>
          <a:lstStyle/>
          <a:p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3.B : MapReduce 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演算法</a:t>
            </a:r>
            <a:endParaRPr lang="zh-TW" alt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56</a:t>
            </a:fld>
            <a:endParaRPr lang="en-US" altLang="zh-TW"/>
          </a:p>
        </p:txBody>
      </p:sp>
      <p:sp>
        <p:nvSpPr>
          <p:cNvPr id="6" name="文字方塊 5"/>
          <p:cNvSpPr txBox="1"/>
          <p:nvPr/>
        </p:nvSpPr>
        <p:spPr>
          <a:xfrm>
            <a:off x="1500166" y="4286256"/>
            <a:ext cx="6215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Hadoop 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的運算方式是透過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Map/Reduce 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演算法構成，也意謂著，要透過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Hadoop API </a:t>
            </a:r>
            <a:r>
              <a:rPr lang="zh-TW" altLang="en-US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撰寫平行分散式程式，則一定要懂 </a:t>
            </a:r>
            <a:r>
              <a:rPr lang="en-US" altLang="zh-TW" dirty="0" smtClean="0">
                <a:solidFill>
                  <a:schemeClr val="accent2">
                    <a:lumMod val="75000"/>
                  </a:schemeClr>
                </a:solidFill>
                <a:ea typeface="標楷體" pitchFamily="65" charset="-120"/>
              </a:rPr>
              <a:t>Map / Reduce 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4000" dirty="0" smtClean="0"/>
              <a:t>Map / Reduce </a:t>
            </a:r>
            <a:r>
              <a:rPr lang="zh-TW" altLang="en-US" sz="4000" dirty="0" smtClean="0"/>
              <a:t>定義</a:t>
            </a:r>
          </a:p>
        </p:txBody>
      </p:sp>
      <p:pic>
        <p:nvPicPr>
          <p:cNvPr id="13317" name="Content Placeholder 5" descr="architecture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071546"/>
            <a:ext cx="7053170" cy="3500462"/>
          </a:xfrm>
          <a:noFill/>
        </p:spPr>
      </p:pic>
      <p:sp>
        <p:nvSpPr>
          <p:cNvPr id="1331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69B18-D0EC-4F5D-AB33-14EE4E3F9F91}" type="slidenum">
              <a:rPr lang="zh-TW" altLang="en-US" smtClean="0"/>
              <a:pPr/>
              <a:t>57</a:t>
            </a:fld>
            <a:endParaRPr lang="en-US" altLang="zh-TW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85786" y="4714884"/>
            <a:ext cx="7918450" cy="1803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zh-TW" sz="2800" dirty="0" smtClean="0"/>
              <a:t>      MapReduce is a software framework to support distributed computing on large data sets on clusters of computers.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dirty="0" smtClean="0"/>
              <a:t>演算法</a:t>
            </a:r>
            <a:r>
              <a:rPr lang="en-US" altLang="zh-TW" dirty="0" smtClean="0"/>
              <a:t> </a:t>
            </a:r>
            <a:endParaRPr lang="zh-TW" altLang="en-US" dirty="0" smtClean="0"/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zh-TW" sz="3600" smtClean="0"/>
              <a:t>Functional Programming : Map Reduce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zh-TW" sz="3200" smtClean="0"/>
              <a:t>map(...) :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zh-TW" sz="2800" smtClean="0"/>
              <a:t>[ 1,2,3,4 ] </a:t>
            </a:r>
            <a:r>
              <a:rPr lang="en-GB" altLang="zh-TW" sz="2800" smtClean="0">
                <a:latin typeface="標楷體" pitchFamily="65" charset="-120"/>
              </a:rPr>
              <a:t>–</a:t>
            </a:r>
            <a:r>
              <a:rPr lang="en-GB" altLang="zh-TW" sz="2800" smtClean="0"/>
              <a:t> (*2) -&gt; [ 2,4,6,8 ]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zh-TW" sz="3200" smtClean="0"/>
              <a:t>reduce(...):</a:t>
            </a:r>
          </a:p>
          <a:p>
            <a:pPr lvl="2" eaLnBrk="1" hangingPunct="1">
              <a:lnSpc>
                <a:spcPct val="90000"/>
              </a:lnSpc>
            </a:pPr>
            <a:r>
              <a:rPr lang="en-GB" altLang="zh-TW" sz="2800" smtClean="0"/>
              <a:t>[ 1,2,3,4 ] - (sum) -&gt; 10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3200" smtClean="0"/>
              <a:t>對應演算法中的</a:t>
            </a:r>
            <a:r>
              <a:rPr lang="en-GB" altLang="zh-TW" sz="3200" smtClean="0"/>
              <a:t>Divide and conquer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3200" smtClean="0"/>
              <a:t>將問題分解成很多個小問題之後，再做總和</a:t>
            </a:r>
            <a:endParaRPr lang="en-GB" altLang="zh-TW" sz="3200" smtClean="0"/>
          </a:p>
          <a:p>
            <a:pPr eaLnBrk="1" hangingPunct="1">
              <a:lnSpc>
                <a:spcPct val="90000"/>
              </a:lnSpc>
            </a:pPr>
            <a:endParaRPr lang="zh-TW" altLang="en-US" sz="3600" smtClean="0"/>
          </a:p>
        </p:txBody>
      </p:sp>
      <p:sp>
        <p:nvSpPr>
          <p:cNvPr id="2355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C6FDBEE-F076-4D0E-843C-7975A00DC220}" type="slidenum">
              <a:rPr lang="zh-TW" altLang="en-US" smtClean="0"/>
              <a:pPr/>
              <a:t>58</a:t>
            </a:fld>
            <a:endParaRPr lang="en-US" altLang="zh-TW" smtClean="0"/>
          </a:p>
        </p:txBody>
      </p:sp>
      <p:sp>
        <p:nvSpPr>
          <p:cNvPr id="23555" name="投影片編號版面配置區 5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756D566-8033-4A58-A392-3713FF9B8F0C}" type="slidenum">
              <a:rPr kumimoji="0" lang="zh-TW" altLang="en-US" sz="1400"/>
              <a:pPr algn="r"/>
              <a:t>58</a:t>
            </a:fld>
            <a:endParaRPr kumimoji="0" lang="en-US" altLang="zh-TW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Map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altLang="zh-TW" dirty="0" smtClean="0"/>
              <a:t>One-to-one </a:t>
            </a:r>
            <a:r>
              <a:rPr lang="en-US" altLang="zh-TW" dirty="0" err="1" smtClean="0"/>
              <a:t>Mapper</a:t>
            </a:r>
            <a:endParaRPr lang="en-US" altLang="zh-TW" dirty="0" smtClean="0"/>
          </a:p>
          <a:p>
            <a:pPr marL="342900" indent="-342900"/>
            <a:endParaRPr lang="en-US" altLang="zh-TW" dirty="0" smtClean="0"/>
          </a:p>
          <a:p>
            <a:pPr marL="342900" indent="-342900"/>
            <a:endParaRPr lang="en-US" altLang="zh-TW" dirty="0" smtClean="0"/>
          </a:p>
          <a:p>
            <a:pPr marL="342900" indent="-342900"/>
            <a:r>
              <a:rPr lang="en-US" altLang="zh-TW" dirty="0" smtClean="0"/>
              <a:t>Explode </a:t>
            </a:r>
            <a:r>
              <a:rPr lang="en-US" altLang="zh-TW" dirty="0" err="1" smtClean="0"/>
              <a:t>Mapper</a:t>
            </a:r>
            <a:endParaRPr lang="en-US" altLang="zh-TW" dirty="0" smtClean="0"/>
          </a:p>
          <a:p>
            <a:pPr marL="342900" indent="-342900"/>
            <a:endParaRPr lang="en-US" altLang="zh-TW" dirty="0" smtClean="0"/>
          </a:p>
          <a:p>
            <a:pPr marL="342900" indent="-342900"/>
            <a:endParaRPr lang="en-US" altLang="zh-TW" dirty="0" smtClean="0"/>
          </a:p>
          <a:p>
            <a:pPr marL="342900" indent="-342900"/>
            <a:r>
              <a:rPr lang="en-US" altLang="zh-TW" dirty="0" smtClean="0"/>
              <a:t>Filter </a:t>
            </a:r>
            <a:r>
              <a:rPr lang="en-US" altLang="zh-TW" dirty="0" err="1" smtClean="0"/>
              <a:t>Mapper</a:t>
            </a:r>
            <a:endParaRPr lang="en-US" altLang="zh-TW" dirty="0" smtClean="0"/>
          </a:p>
        </p:txBody>
      </p:sp>
      <p:sp>
        <p:nvSpPr>
          <p:cNvPr id="2662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A604BC-C707-45BD-AA75-AF766105D9B9}" type="slidenum">
              <a:rPr lang="zh-TW" altLang="en-US" smtClean="0"/>
              <a:pPr/>
              <a:t>59</a:t>
            </a:fld>
            <a:endParaRPr lang="en-US" altLang="zh-TW" smtClean="0"/>
          </a:p>
        </p:txBody>
      </p:sp>
      <p:sp>
        <p:nvSpPr>
          <p:cNvPr id="26629" name="Text Box 4"/>
          <p:cNvSpPr txBox="1">
            <a:spLocks noChangeArrowheads="1"/>
          </p:cNvSpPr>
          <p:nvPr/>
        </p:nvSpPr>
        <p:spPr bwMode="auto">
          <a:xfrm>
            <a:off x="3132138" y="2060575"/>
            <a:ext cx="5965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/>
            <a:r>
              <a:rPr lang="en-US" altLang="zh-TW" b="1">
                <a:solidFill>
                  <a:srgbClr val="45033A"/>
                </a:solidFill>
              </a:rPr>
              <a:t>(“Foo”, “other”) </a:t>
            </a:r>
            <a:r>
              <a:rPr lang="en-US" altLang="zh-TW" b="1">
                <a:solidFill>
                  <a:srgbClr val="45033A"/>
                </a:solidFill>
                <a:sym typeface="Wingdings" pitchFamily="2" charset="2"/>
              </a:rPr>
              <a:t></a:t>
            </a:r>
            <a:r>
              <a:rPr lang="en-US" altLang="zh-TW" b="1">
                <a:solidFill>
                  <a:srgbClr val="45033A"/>
                </a:solidFill>
              </a:rPr>
              <a:t> (“FOO”, “OTHER”)</a:t>
            </a:r>
          </a:p>
          <a:p>
            <a:pPr lvl="1"/>
            <a:r>
              <a:rPr lang="en-US" altLang="zh-TW" b="1">
                <a:solidFill>
                  <a:srgbClr val="45033A"/>
                </a:solidFill>
              </a:rPr>
              <a:t>(“key2”, “data”) </a:t>
            </a:r>
            <a:r>
              <a:rPr lang="en-US" altLang="zh-TW" b="1">
                <a:solidFill>
                  <a:srgbClr val="45033A"/>
                </a:solidFill>
                <a:sym typeface="Wingdings" pitchFamily="2" charset="2"/>
              </a:rPr>
              <a:t></a:t>
            </a:r>
            <a:r>
              <a:rPr lang="en-US" altLang="zh-TW" b="1">
                <a:solidFill>
                  <a:srgbClr val="45033A"/>
                </a:solidFill>
              </a:rPr>
              <a:t> (“KEY2”, “DATA”)</a:t>
            </a:r>
            <a:endParaRPr lang="zh-TW" altLang="en-US" b="1"/>
          </a:p>
        </p:txBody>
      </p:sp>
      <p:sp>
        <p:nvSpPr>
          <p:cNvPr id="26630" name="Text Box 5"/>
          <p:cNvSpPr txBox="1">
            <a:spLocks noChangeArrowheads="1"/>
          </p:cNvSpPr>
          <p:nvPr/>
        </p:nvSpPr>
        <p:spPr bwMode="auto">
          <a:xfrm>
            <a:off x="3132138" y="3789363"/>
            <a:ext cx="601186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eaLnBrk="0" hangingPunct="0">
              <a:lnSpc>
                <a:spcPct val="110000"/>
              </a:lnSpc>
              <a:spcBef>
                <a:spcPct val="20000"/>
              </a:spcBef>
            </a:pPr>
            <a:r>
              <a:rPr lang="en-US" altLang="zh-TW" b="1">
                <a:solidFill>
                  <a:srgbClr val="45033A"/>
                </a:solidFill>
              </a:rPr>
              <a:t>(“A”, “cats”) </a:t>
            </a:r>
            <a:r>
              <a:rPr lang="en-US" altLang="zh-TW" b="1">
                <a:solidFill>
                  <a:srgbClr val="45033A"/>
                </a:solidFill>
                <a:sym typeface="Wingdings" pitchFamily="2" charset="2"/>
              </a:rPr>
              <a:t></a:t>
            </a:r>
            <a:r>
              <a:rPr lang="en-US" altLang="zh-TW" b="1">
                <a:solidFill>
                  <a:srgbClr val="45033A"/>
                </a:solidFill>
              </a:rPr>
              <a:t> (“A”, “c”), (“A”, “a”),       </a:t>
            </a:r>
            <a:br>
              <a:rPr lang="en-US" altLang="zh-TW" b="1">
                <a:solidFill>
                  <a:srgbClr val="45033A"/>
                </a:solidFill>
              </a:rPr>
            </a:br>
            <a:r>
              <a:rPr lang="en-US" altLang="zh-TW" b="1">
                <a:solidFill>
                  <a:srgbClr val="45033A"/>
                </a:solidFill>
              </a:rPr>
              <a:t>                            (“A”, “t”), (“A”, “s”)</a:t>
            </a:r>
            <a:endParaRPr lang="zh-TW" altLang="en-US" b="1"/>
          </a:p>
        </p:txBody>
      </p:sp>
      <p:sp>
        <p:nvSpPr>
          <p:cNvPr id="26631" name="Text Box 6"/>
          <p:cNvSpPr txBox="1">
            <a:spLocks noChangeArrowheads="1"/>
          </p:cNvSpPr>
          <p:nvPr/>
        </p:nvSpPr>
        <p:spPr bwMode="auto">
          <a:xfrm>
            <a:off x="4643438" y="5373688"/>
            <a:ext cx="3816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altLang="zh-TW" b="1">
                <a:solidFill>
                  <a:srgbClr val="45033A"/>
                </a:solidFill>
              </a:rPr>
              <a:t>(“foo”, 7) </a:t>
            </a:r>
            <a:r>
              <a:rPr lang="en-US" altLang="zh-TW" b="1">
                <a:solidFill>
                  <a:srgbClr val="45033A"/>
                </a:solidFill>
                <a:sym typeface="Wingdings" pitchFamily="2" charset="2"/>
              </a:rPr>
              <a:t></a:t>
            </a:r>
            <a:r>
              <a:rPr lang="en-US" altLang="zh-TW" b="1">
                <a:solidFill>
                  <a:srgbClr val="45033A"/>
                </a:solidFill>
              </a:rPr>
              <a:t>  (“foo”, 7)</a:t>
            </a:r>
          </a:p>
          <a:p>
            <a:pPr lvl="1"/>
            <a:r>
              <a:rPr lang="en-US" altLang="zh-TW" b="1">
                <a:solidFill>
                  <a:srgbClr val="45033A"/>
                </a:solidFill>
              </a:rPr>
              <a:t>(“test”, 10) </a:t>
            </a:r>
            <a:r>
              <a:rPr lang="en-US" altLang="zh-TW" b="1">
                <a:solidFill>
                  <a:srgbClr val="45033A"/>
                </a:solidFill>
                <a:sym typeface="Wingdings" pitchFamily="2" charset="2"/>
              </a:rPr>
              <a:t></a:t>
            </a:r>
            <a:r>
              <a:rPr lang="en-US" altLang="zh-TW" b="1">
                <a:solidFill>
                  <a:srgbClr val="45033A"/>
                </a:solidFill>
              </a:rPr>
              <a:t> (nothing)</a:t>
            </a:r>
            <a:endParaRPr lang="zh-TW" altLang="en-US" b="1"/>
          </a:p>
        </p:txBody>
      </p:sp>
      <p:sp>
        <p:nvSpPr>
          <p:cNvPr id="26632" name="Text Box 7"/>
          <p:cNvSpPr txBox="1">
            <a:spLocks noChangeArrowheads="1"/>
          </p:cNvSpPr>
          <p:nvPr/>
        </p:nvSpPr>
        <p:spPr bwMode="auto">
          <a:xfrm>
            <a:off x="714348" y="1857364"/>
            <a:ext cx="26638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>
                <a:solidFill>
                  <a:schemeClr val="tx2"/>
                </a:solidFill>
              </a:rPr>
              <a:t>let map(k, v) =</a:t>
            </a:r>
          </a:p>
          <a:p>
            <a:r>
              <a:rPr lang="en-US" altLang="zh-TW" b="1">
                <a:solidFill>
                  <a:srgbClr val="990000"/>
                </a:solidFill>
              </a:rPr>
              <a:t>Emit(k.toUpper(), v.toUpper())</a:t>
            </a:r>
            <a:endParaRPr lang="zh-TW" altLang="en-US" b="1">
              <a:solidFill>
                <a:srgbClr val="990000"/>
              </a:solidFill>
            </a:endParaRPr>
          </a:p>
        </p:txBody>
      </p:sp>
      <p:sp>
        <p:nvSpPr>
          <p:cNvPr id="26633" name="Text Box 8"/>
          <p:cNvSpPr txBox="1">
            <a:spLocks noChangeArrowheads="1"/>
          </p:cNvSpPr>
          <p:nvPr/>
        </p:nvSpPr>
        <p:spPr bwMode="auto">
          <a:xfrm>
            <a:off x="785786" y="3786190"/>
            <a:ext cx="26638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>
                <a:solidFill>
                  <a:schemeClr val="tx2"/>
                </a:solidFill>
              </a:rPr>
              <a:t>let map(k, v) =</a:t>
            </a:r>
          </a:p>
          <a:p>
            <a:r>
              <a:rPr lang="en-US" altLang="zh-TW" b="1">
                <a:solidFill>
                  <a:srgbClr val="990000"/>
                </a:solidFill>
              </a:rPr>
              <a:t>foreach char c in v:</a:t>
            </a:r>
          </a:p>
          <a:p>
            <a:r>
              <a:rPr lang="en-US" altLang="zh-TW" b="1">
                <a:solidFill>
                  <a:srgbClr val="990000"/>
                </a:solidFill>
              </a:rPr>
              <a:t>  emit(k, c)</a:t>
            </a:r>
            <a:endParaRPr lang="zh-TW" altLang="en-US" b="1">
              <a:solidFill>
                <a:srgbClr val="990000"/>
              </a:solidFill>
            </a:endParaRPr>
          </a:p>
        </p:txBody>
      </p:sp>
      <p:sp>
        <p:nvSpPr>
          <p:cNvPr id="26634" name="Line 9"/>
          <p:cNvSpPr>
            <a:spLocks noChangeShapeType="1"/>
          </p:cNvSpPr>
          <p:nvPr/>
        </p:nvSpPr>
        <p:spPr bwMode="auto">
          <a:xfrm>
            <a:off x="323850" y="3141663"/>
            <a:ext cx="84248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26635" name="Line 10"/>
          <p:cNvSpPr>
            <a:spLocks noChangeShapeType="1"/>
          </p:cNvSpPr>
          <p:nvPr/>
        </p:nvSpPr>
        <p:spPr bwMode="auto">
          <a:xfrm>
            <a:off x="323850" y="5013325"/>
            <a:ext cx="84248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26636" name="Text Box 11"/>
          <p:cNvSpPr txBox="1">
            <a:spLocks noChangeArrowheads="1"/>
          </p:cNvSpPr>
          <p:nvPr/>
        </p:nvSpPr>
        <p:spPr bwMode="auto">
          <a:xfrm>
            <a:off x="755650" y="5661025"/>
            <a:ext cx="2881313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en-US" altLang="zh-TW">
                <a:solidFill>
                  <a:srgbClr val="45033A"/>
                </a:solidFill>
              </a:rPr>
              <a:t>let map(k, v) =</a:t>
            </a:r>
          </a:p>
          <a:p>
            <a:pPr lvl="1"/>
            <a:r>
              <a:rPr lang="en-US" altLang="zh-TW" b="1">
                <a:solidFill>
                  <a:srgbClr val="800000"/>
                </a:solidFill>
              </a:rPr>
              <a:t>if (isPrime(v)) then emit(k, v)</a:t>
            </a:r>
            <a:endParaRPr lang="zh-TW" altLang="en-US" b="1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引言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14348" y="3929077"/>
            <a:ext cx="7772400" cy="1500187"/>
          </a:xfrm>
        </p:spPr>
        <p:txBody>
          <a:bodyPr/>
          <a:lstStyle/>
          <a:p>
            <a:r>
              <a:rPr lang="zh-TW" altLang="en-US" dirty="0" smtClean="0"/>
              <a:t>雲端運算這個名詞雖然紅，</a:t>
            </a:r>
            <a:endParaRPr lang="en-US" altLang="zh-TW" dirty="0" smtClean="0"/>
          </a:p>
          <a:p>
            <a:r>
              <a:rPr lang="zh-TW" altLang="en-US" dirty="0" smtClean="0"/>
              <a:t>但我一定需要雲端運算嗎？</a:t>
            </a:r>
            <a:endParaRPr lang="en-US" altLang="zh-TW" dirty="0" smtClean="0"/>
          </a:p>
          <a:p>
            <a:r>
              <a:rPr lang="zh-TW" altLang="en-US" dirty="0" smtClean="0"/>
              <a:t>他用在什麼場合？又或非它不可嗎？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6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Reduce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TW" smtClean="0"/>
              <a:t>Example: Sum Reducer</a:t>
            </a:r>
          </a:p>
        </p:txBody>
      </p:sp>
      <p:sp>
        <p:nvSpPr>
          <p:cNvPr id="2765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C3C2E8-5841-4E76-9565-6E8D18FF94CA}" type="slidenum">
              <a:rPr lang="zh-TW" altLang="en-US" smtClean="0"/>
              <a:pPr/>
              <a:t>60</a:t>
            </a:fld>
            <a:endParaRPr lang="en-US" altLang="zh-TW" smtClean="0"/>
          </a:p>
        </p:txBody>
      </p:sp>
      <p:sp>
        <p:nvSpPr>
          <p:cNvPr id="27653" name="Text Box 4"/>
          <p:cNvSpPr txBox="1">
            <a:spLocks noChangeArrowheads="1"/>
          </p:cNvSpPr>
          <p:nvPr/>
        </p:nvSpPr>
        <p:spPr bwMode="auto">
          <a:xfrm>
            <a:off x="2987675" y="2060575"/>
            <a:ext cx="4319588" cy="2236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800" b="1"/>
              <a:t>let reduce(k, vals) =</a:t>
            </a:r>
          </a:p>
          <a:p>
            <a:r>
              <a:rPr lang="en-US" altLang="zh-TW" sz="2800" b="1">
                <a:solidFill>
                  <a:srgbClr val="990000"/>
                </a:solidFill>
              </a:rPr>
              <a:t>   sum = 0</a:t>
            </a:r>
          </a:p>
          <a:p>
            <a:r>
              <a:rPr lang="en-US" altLang="zh-TW" sz="2800" b="1">
                <a:solidFill>
                  <a:srgbClr val="990000"/>
                </a:solidFill>
              </a:rPr>
              <a:t>   </a:t>
            </a:r>
            <a:r>
              <a:rPr lang="en-US" altLang="zh-TW" sz="2800" b="1">
                <a:solidFill>
                  <a:srgbClr val="006600"/>
                </a:solidFill>
              </a:rPr>
              <a:t>foreach int v in vals:</a:t>
            </a:r>
          </a:p>
          <a:p>
            <a:r>
              <a:rPr lang="en-US" altLang="zh-TW" sz="2800" b="1">
                <a:solidFill>
                  <a:srgbClr val="006600"/>
                </a:solidFill>
              </a:rPr>
              <a:t>       sum += v</a:t>
            </a:r>
          </a:p>
          <a:p>
            <a:r>
              <a:rPr lang="en-US" altLang="zh-TW" sz="2800" b="1">
                <a:solidFill>
                  <a:srgbClr val="990000"/>
                </a:solidFill>
              </a:rPr>
              <a:t>   emit(k, sum)</a:t>
            </a:r>
            <a:endParaRPr lang="zh-TW" altLang="en-US" sz="2800" b="1">
              <a:solidFill>
                <a:srgbClr val="990000"/>
              </a:solidFill>
            </a:endParaRPr>
          </a:p>
        </p:txBody>
      </p:sp>
      <p:sp>
        <p:nvSpPr>
          <p:cNvPr id="27654" name="Text Box 5"/>
          <p:cNvSpPr txBox="1">
            <a:spLocks noChangeArrowheads="1"/>
          </p:cNvSpPr>
          <p:nvPr/>
        </p:nvSpPr>
        <p:spPr bwMode="auto">
          <a:xfrm>
            <a:off x="755650" y="4652963"/>
            <a:ext cx="75612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3200"/>
              <a:t>(“A”, [42, 100, 312]) </a:t>
            </a:r>
            <a:r>
              <a:rPr lang="en-US" altLang="zh-TW" sz="3200">
                <a:sym typeface="Wingdings" pitchFamily="2" charset="2"/>
              </a:rPr>
              <a:t></a:t>
            </a:r>
            <a:r>
              <a:rPr lang="en-US" altLang="zh-TW" sz="3200"/>
              <a:t> (“A”, 454)</a:t>
            </a:r>
          </a:p>
          <a:p>
            <a:r>
              <a:rPr lang="en-US" altLang="zh-TW" sz="3200"/>
              <a:t>(“B”, [12, 6, -2]) </a:t>
            </a:r>
            <a:r>
              <a:rPr lang="en-US" altLang="zh-TW" sz="3200">
                <a:sym typeface="Wingdings" pitchFamily="2" charset="2"/>
              </a:rPr>
              <a:t></a:t>
            </a:r>
            <a:r>
              <a:rPr lang="en-US" altLang="zh-TW" sz="3200"/>
              <a:t>  (“B”, 16)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MapReduce </a:t>
            </a:r>
            <a:r>
              <a:rPr lang="zh-TW" altLang="en-US" dirty="0" smtClean="0"/>
              <a:t>單台</a:t>
            </a:r>
          </a:p>
        </p:txBody>
      </p:sp>
      <p:pic>
        <p:nvPicPr>
          <p:cNvPr id="29700" name="Picture 4" descr="mapred1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24942" y="1341438"/>
            <a:ext cx="6894115" cy="4754562"/>
          </a:xfrm>
          <a:noFill/>
        </p:spPr>
      </p:pic>
      <p:sp>
        <p:nvSpPr>
          <p:cNvPr id="2969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66B5E2-9BEB-4ADC-869B-90566B6E876C}" type="slidenum">
              <a:rPr lang="zh-TW" altLang="en-US" smtClean="0"/>
              <a:pPr/>
              <a:t>61</a:t>
            </a:fld>
            <a:endParaRPr lang="en-US" altLang="zh-TW" smtClean="0"/>
          </a:p>
        </p:txBody>
      </p:sp>
      <p:sp>
        <p:nvSpPr>
          <p:cNvPr id="29699" name="投影片編號版面配置區 5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C235A0E-0A62-4E08-BB98-AE72C83A44E7}" type="slidenum">
              <a:rPr kumimoji="0" lang="en-US" altLang="zh-TW" sz="1400"/>
              <a:pPr algn="r"/>
              <a:t>61</a:t>
            </a:fld>
            <a:endParaRPr kumimoji="0" lang="en-US" altLang="zh-TW" sz="1400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0" y="1857364"/>
            <a:ext cx="2786050" cy="923330"/>
          </a:xfrm>
          <a:prstGeom prst="rect">
            <a:avLst/>
          </a:prstGeom>
          <a:noFill/>
          <a:ln w="9525">
            <a:noFill/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Map </a:t>
            </a:r>
            <a:r>
              <a:rPr lang="zh-TW" altLang="en-US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數量依輸入檔案的</a:t>
            </a:r>
            <a:r>
              <a:rPr lang="en-US" altLang="zh-TW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block</a:t>
            </a:r>
            <a:r>
              <a:rPr lang="zh-TW" altLang="en-US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數為主，</a:t>
            </a:r>
            <a:r>
              <a:rPr lang="en-US" altLang="zh-TW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Reduce</a:t>
            </a:r>
            <a:r>
              <a:rPr lang="zh-TW" altLang="en-US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數量由系統決定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28596" y="4786322"/>
            <a:ext cx="24288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Sort </a:t>
            </a:r>
            <a:r>
              <a:rPr lang="zh-TW" altLang="en-US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的規則為 </a:t>
            </a:r>
            <a:r>
              <a:rPr lang="en-US" altLang="zh-TW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key</a:t>
            </a:r>
            <a:r>
              <a:rPr lang="zh-TW" altLang="en-US" sz="18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的字母順序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dirty="0" smtClean="0"/>
              <a:t>MapReduce </a:t>
            </a:r>
            <a:r>
              <a:rPr lang="zh-TW" altLang="en-US" dirty="0" smtClean="0"/>
              <a:t>多台</a:t>
            </a:r>
            <a:endParaRPr lang="en-US" altLang="zh-TW" dirty="0" smtClean="0"/>
          </a:p>
        </p:txBody>
      </p:sp>
      <p:pic>
        <p:nvPicPr>
          <p:cNvPr id="30724" name="Picture 5" descr="mapred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71575" y="1366044"/>
            <a:ext cx="6800850" cy="4705350"/>
          </a:xfrm>
          <a:noFill/>
        </p:spPr>
      </p:pic>
      <p:sp>
        <p:nvSpPr>
          <p:cNvPr id="3072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5EDAE2-4F11-44C9-AC8D-F50869BE279D}" type="slidenum">
              <a:rPr lang="zh-TW" altLang="en-US" smtClean="0"/>
              <a:pPr/>
              <a:t>62</a:t>
            </a:fld>
            <a:endParaRPr lang="en-US" altLang="zh-TW" smtClean="0"/>
          </a:p>
        </p:txBody>
      </p:sp>
      <p:sp>
        <p:nvSpPr>
          <p:cNvPr id="30723" name="投影片編號版面配置區 5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E06C53-54CD-403F-B80E-97DB4F91EA98}" type="slidenum">
              <a:rPr kumimoji="0" lang="en-US" altLang="zh-TW" sz="1400"/>
              <a:pPr algn="r"/>
              <a:t>62</a:t>
            </a:fld>
            <a:endParaRPr kumimoji="0" lang="en-US" altLang="zh-TW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MapReduce</a:t>
            </a:r>
            <a:r>
              <a:rPr lang="en-US" altLang="zh-TW" smtClean="0">
                <a:latin typeface="標楷體" pitchFamily="65" charset="-120"/>
              </a:rPr>
              <a:t> </a:t>
            </a:r>
            <a:r>
              <a:rPr lang="zh-TW" altLang="en-US" smtClean="0">
                <a:latin typeface="標楷體" pitchFamily="65" charset="-120"/>
              </a:rPr>
              <a:t>運作流程</a:t>
            </a:r>
          </a:p>
        </p:txBody>
      </p:sp>
      <p:sp>
        <p:nvSpPr>
          <p:cNvPr id="2867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10DF141-A63F-45CC-A1A5-B39256E7E6F9}" type="slidenum">
              <a:rPr lang="zh-TW" altLang="en-US" smtClean="0"/>
              <a:pPr/>
              <a:t>63</a:t>
            </a:fld>
            <a:endParaRPr lang="en-US" altLang="zh-TW" smtClean="0"/>
          </a:p>
        </p:txBody>
      </p:sp>
      <p:sp>
        <p:nvSpPr>
          <p:cNvPr id="28675" name="投影片編號版面配置區 5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FC9082A-07E3-4B1D-8AAA-486984FAE2E4}" type="slidenum">
              <a:rPr kumimoji="0" lang="zh-TW" altLang="en-US" sz="1400"/>
              <a:pPr algn="r"/>
              <a:t>63</a:t>
            </a:fld>
            <a:endParaRPr kumimoji="0" lang="en-US" altLang="zh-TW" sz="1400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81000" y="2200275"/>
            <a:ext cx="685800" cy="2133600"/>
            <a:chOff x="384" y="1968"/>
            <a:chExt cx="432" cy="1344"/>
          </a:xfrm>
        </p:grpSpPr>
        <p:sp>
          <p:nvSpPr>
            <p:cNvPr id="28739" name="Rectangle 6"/>
            <p:cNvSpPr>
              <a:spLocks noChangeArrowheads="1"/>
            </p:cNvSpPr>
            <p:nvPr/>
          </p:nvSpPr>
          <p:spPr bwMode="auto">
            <a:xfrm>
              <a:off x="384" y="1968"/>
              <a:ext cx="432" cy="134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kumimoji="0" lang="en-US" altLang="zh-TW" sz="1400" b="1">
                  <a:latin typeface="Arial" charset="0"/>
                </a:rPr>
                <a:t>split 0</a:t>
              </a:r>
            </a:p>
            <a:p>
              <a:pPr algn="ctr"/>
              <a:endParaRPr kumimoji="0" lang="en-US" altLang="zh-TW" sz="1400" b="1">
                <a:latin typeface="Arial" charset="0"/>
              </a:endParaRPr>
            </a:p>
            <a:p>
              <a:pPr algn="ctr"/>
              <a:r>
                <a:rPr kumimoji="0" lang="en-US" altLang="zh-TW" sz="1400" b="1">
                  <a:latin typeface="Arial" charset="0"/>
                </a:rPr>
                <a:t>split 1</a:t>
              </a:r>
            </a:p>
            <a:p>
              <a:pPr algn="ctr"/>
              <a:endParaRPr kumimoji="0" lang="en-US" altLang="zh-TW" sz="1400" b="1">
                <a:latin typeface="Arial" charset="0"/>
              </a:endParaRPr>
            </a:p>
            <a:p>
              <a:pPr algn="ctr"/>
              <a:r>
                <a:rPr kumimoji="0" lang="en-US" altLang="zh-TW" sz="1400" b="1">
                  <a:latin typeface="Arial" charset="0"/>
                </a:rPr>
                <a:t>split 2</a:t>
              </a:r>
            </a:p>
            <a:p>
              <a:pPr algn="ctr"/>
              <a:endParaRPr kumimoji="0" lang="en-US" altLang="zh-TW" sz="1400" b="1">
                <a:latin typeface="Arial" charset="0"/>
              </a:endParaRPr>
            </a:p>
            <a:p>
              <a:pPr algn="ctr"/>
              <a:r>
                <a:rPr kumimoji="0" lang="en-US" altLang="zh-TW" sz="1400" b="1">
                  <a:latin typeface="Arial" charset="0"/>
                </a:rPr>
                <a:t>split 3</a:t>
              </a:r>
            </a:p>
            <a:p>
              <a:pPr algn="ctr"/>
              <a:endParaRPr kumimoji="0" lang="en-US" altLang="zh-TW" sz="1400" b="1">
                <a:latin typeface="Arial" charset="0"/>
              </a:endParaRPr>
            </a:p>
            <a:p>
              <a:pPr algn="ctr"/>
              <a:r>
                <a:rPr kumimoji="0" lang="en-US" altLang="zh-TW" sz="1400" b="1">
                  <a:latin typeface="Arial" charset="0"/>
                </a:rPr>
                <a:t>split 4</a:t>
              </a:r>
            </a:p>
          </p:txBody>
        </p:sp>
        <p:sp>
          <p:nvSpPr>
            <p:cNvPr id="28740" name="Line 7"/>
            <p:cNvSpPr>
              <a:spLocks noChangeShapeType="1"/>
            </p:cNvSpPr>
            <p:nvPr/>
          </p:nvSpPr>
          <p:spPr bwMode="auto">
            <a:xfrm>
              <a:off x="384" y="225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8741" name="Line 8"/>
            <p:cNvSpPr>
              <a:spLocks noChangeShapeType="1"/>
            </p:cNvSpPr>
            <p:nvPr/>
          </p:nvSpPr>
          <p:spPr bwMode="auto">
            <a:xfrm>
              <a:off x="384" y="2496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8742" name="Line 9"/>
            <p:cNvSpPr>
              <a:spLocks noChangeShapeType="1"/>
            </p:cNvSpPr>
            <p:nvPr/>
          </p:nvSpPr>
          <p:spPr bwMode="auto">
            <a:xfrm>
              <a:off x="384" y="2784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28743" name="Line 10"/>
            <p:cNvSpPr>
              <a:spLocks noChangeShapeType="1"/>
            </p:cNvSpPr>
            <p:nvPr/>
          </p:nvSpPr>
          <p:spPr bwMode="auto">
            <a:xfrm>
              <a:off x="384" y="307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105483" name="Rectangle 11"/>
          <p:cNvSpPr>
            <a:spLocks noChangeArrowheads="1"/>
          </p:cNvSpPr>
          <p:nvPr/>
        </p:nvSpPr>
        <p:spPr bwMode="auto">
          <a:xfrm>
            <a:off x="8001000" y="2352675"/>
            <a:ext cx="838200" cy="533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400" b="1">
                <a:latin typeface="Arial" charset="0"/>
              </a:rPr>
              <a:t>part0</a:t>
            </a:r>
          </a:p>
        </p:txBody>
      </p:sp>
      <p:sp>
        <p:nvSpPr>
          <p:cNvPr id="105484" name="Rectangle 12"/>
          <p:cNvSpPr>
            <a:spLocks noChangeArrowheads="1"/>
          </p:cNvSpPr>
          <p:nvPr/>
        </p:nvSpPr>
        <p:spPr bwMode="auto">
          <a:xfrm>
            <a:off x="1905000" y="1590675"/>
            <a:ext cx="838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400" b="1">
                <a:latin typeface="Arial" charset="0"/>
              </a:rPr>
              <a:t>map</a:t>
            </a: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3124200" y="1895475"/>
            <a:ext cx="457200" cy="304800"/>
            <a:chOff x="2112" y="1728"/>
            <a:chExt cx="288" cy="192"/>
          </a:xfrm>
        </p:grpSpPr>
        <p:sp>
          <p:nvSpPr>
            <p:cNvPr id="28737" name="Rectangle 14"/>
            <p:cNvSpPr>
              <a:spLocks noChangeArrowheads="1"/>
            </p:cNvSpPr>
            <p:nvPr/>
          </p:nvSpPr>
          <p:spPr bwMode="auto">
            <a:xfrm>
              <a:off x="2112" y="1728"/>
              <a:ext cx="288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28738" name="Rectangle 15"/>
            <p:cNvSpPr>
              <a:spLocks noChangeArrowheads="1"/>
            </p:cNvSpPr>
            <p:nvPr/>
          </p:nvSpPr>
          <p:spPr bwMode="auto">
            <a:xfrm>
              <a:off x="2112" y="1824"/>
              <a:ext cx="288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</p:grpSp>
      <p:sp>
        <p:nvSpPr>
          <p:cNvPr id="105488" name="Rectangle 16"/>
          <p:cNvSpPr>
            <a:spLocks noChangeArrowheads="1"/>
          </p:cNvSpPr>
          <p:nvPr/>
        </p:nvSpPr>
        <p:spPr bwMode="auto">
          <a:xfrm>
            <a:off x="1676400" y="1362075"/>
            <a:ext cx="2133600" cy="12192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489" name="Line 17"/>
          <p:cNvSpPr>
            <a:spLocks noChangeShapeType="1"/>
          </p:cNvSpPr>
          <p:nvPr/>
        </p:nvSpPr>
        <p:spPr bwMode="auto">
          <a:xfrm flipV="1">
            <a:off x="2743200" y="1971675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490" name="Line 18"/>
          <p:cNvSpPr>
            <a:spLocks noChangeShapeType="1"/>
          </p:cNvSpPr>
          <p:nvPr/>
        </p:nvSpPr>
        <p:spPr bwMode="auto">
          <a:xfrm>
            <a:off x="2743200" y="2047875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491" name="Rectangle 19"/>
          <p:cNvSpPr>
            <a:spLocks noChangeArrowheads="1"/>
          </p:cNvSpPr>
          <p:nvPr/>
        </p:nvSpPr>
        <p:spPr bwMode="auto">
          <a:xfrm>
            <a:off x="1905000" y="3038475"/>
            <a:ext cx="838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400" b="1">
                <a:latin typeface="Arial" charset="0"/>
              </a:rPr>
              <a:t>map</a:t>
            </a:r>
          </a:p>
        </p:txBody>
      </p: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124200" y="3343275"/>
            <a:ext cx="457200" cy="304800"/>
            <a:chOff x="2112" y="1728"/>
            <a:chExt cx="288" cy="192"/>
          </a:xfrm>
        </p:grpSpPr>
        <p:sp>
          <p:nvSpPr>
            <p:cNvPr id="28735" name="Rectangle 21"/>
            <p:cNvSpPr>
              <a:spLocks noChangeArrowheads="1"/>
            </p:cNvSpPr>
            <p:nvPr/>
          </p:nvSpPr>
          <p:spPr bwMode="auto">
            <a:xfrm>
              <a:off x="2112" y="1728"/>
              <a:ext cx="288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28736" name="Rectangle 22"/>
            <p:cNvSpPr>
              <a:spLocks noChangeArrowheads="1"/>
            </p:cNvSpPr>
            <p:nvPr/>
          </p:nvSpPr>
          <p:spPr bwMode="auto">
            <a:xfrm>
              <a:off x="2112" y="1824"/>
              <a:ext cx="288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</p:grpSp>
      <p:sp>
        <p:nvSpPr>
          <p:cNvPr id="105495" name="Rectangle 23"/>
          <p:cNvSpPr>
            <a:spLocks noChangeArrowheads="1"/>
          </p:cNvSpPr>
          <p:nvPr/>
        </p:nvSpPr>
        <p:spPr bwMode="auto">
          <a:xfrm>
            <a:off x="1676400" y="2809875"/>
            <a:ext cx="2133600" cy="12192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496" name="Line 24"/>
          <p:cNvSpPr>
            <a:spLocks noChangeShapeType="1"/>
          </p:cNvSpPr>
          <p:nvPr/>
        </p:nvSpPr>
        <p:spPr bwMode="auto">
          <a:xfrm flipV="1">
            <a:off x="2743200" y="3419475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497" name="Line 25"/>
          <p:cNvSpPr>
            <a:spLocks noChangeShapeType="1"/>
          </p:cNvSpPr>
          <p:nvPr/>
        </p:nvSpPr>
        <p:spPr bwMode="auto">
          <a:xfrm>
            <a:off x="2743200" y="3495675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498" name="Rectangle 26"/>
          <p:cNvSpPr>
            <a:spLocks noChangeArrowheads="1"/>
          </p:cNvSpPr>
          <p:nvPr/>
        </p:nvSpPr>
        <p:spPr bwMode="auto">
          <a:xfrm>
            <a:off x="1905000" y="4486275"/>
            <a:ext cx="838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400" b="1">
                <a:latin typeface="Arial" charset="0"/>
              </a:rPr>
              <a:t>map</a:t>
            </a:r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3124200" y="4791075"/>
            <a:ext cx="457200" cy="304800"/>
            <a:chOff x="2112" y="1728"/>
            <a:chExt cx="288" cy="192"/>
          </a:xfrm>
        </p:grpSpPr>
        <p:sp>
          <p:nvSpPr>
            <p:cNvPr id="28733" name="Rectangle 28"/>
            <p:cNvSpPr>
              <a:spLocks noChangeArrowheads="1"/>
            </p:cNvSpPr>
            <p:nvPr/>
          </p:nvSpPr>
          <p:spPr bwMode="auto">
            <a:xfrm>
              <a:off x="2112" y="1728"/>
              <a:ext cx="288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  <p:sp>
          <p:nvSpPr>
            <p:cNvPr id="28734" name="Rectangle 29"/>
            <p:cNvSpPr>
              <a:spLocks noChangeArrowheads="1"/>
            </p:cNvSpPr>
            <p:nvPr/>
          </p:nvSpPr>
          <p:spPr bwMode="auto">
            <a:xfrm>
              <a:off x="2112" y="1824"/>
              <a:ext cx="288" cy="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TW" altLang="en-US"/>
            </a:p>
          </p:txBody>
        </p:sp>
      </p:grpSp>
      <p:sp>
        <p:nvSpPr>
          <p:cNvPr id="105502" name="Rectangle 30"/>
          <p:cNvSpPr>
            <a:spLocks noChangeArrowheads="1"/>
          </p:cNvSpPr>
          <p:nvPr/>
        </p:nvSpPr>
        <p:spPr bwMode="auto">
          <a:xfrm>
            <a:off x="1676400" y="4257675"/>
            <a:ext cx="2133600" cy="12192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03" name="Line 31"/>
          <p:cNvSpPr>
            <a:spLocks noChangeShapeType="1"/>
          </p:cNvSpPr>
          <p:nvPr/>
        </p:nvSpPr>
        <p:spPr bwMode="auto">
          <a:xfrm flipV="1">
            <a:off x="2743200" y="4867275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04" name="Line 32"/>
          <p:cNvSpPr>
            <a:spLocks noChangeShapeType="1"/>
          </p:cNvSpPr>
          <p:nvPr/>
        </p:nvSpPr>
        <p:spPr bwMode="auto">
          <a:xfrm>
            <a:off x="2743200" y="4943475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05" name="Rectangle 33"/>
          <p:cNvSpPr>
            <a:spLocks noChangeArrowheads="1"/>
          </p:cNvSpPr>
          <p:nvPr/>
        </p:nvSpPr>
        <p:spPr bwMode="auto">
          <a:xfrm>
            <a:off x="4724400" y="2352675"/>
            <a:ext cx="457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06" name="Rectangle 34"/>
          <p:cNvSpPr>
            <a:spLocks noChangeArrowheads="1"/>
          </p:cNvSpPr>
          <p:nvPr/>
        </p:nvSpPr>
        <p:spPr bwMode="auto">
          <a:xfrm>
            <a:off x="4724400" y="2505075"/>
            <a:ext cx="457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07" name="Rectangle 35"/>
          <p:cNvSpPr>
            <a:spLocks noChangeArrowheads="1"/>
          </p:cNvSpPr>
          <p:nvPr/>
        </p:nvSpPr>
        <p:spPr bwMode="auto">
          <a:xfrm>
            <a:off x="4724400" y="2657475"/>
            <a:ext cx="457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08" name="Rectangle 36"/>
          <p:cNvSpPr>
            <a:spLocks noChangeArrowheads="1"/>
          </p:cNvSpPr>
          <p:nvPr/>
        </p:nvSpPr>
        <p:spPr bwMode="auto">
          <a:xfrm>
            <a:off x="5562600" y="2352675"/>
            <a:ext cx="381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09" name="Rectangle 37"/>
          <p:cNvSpPr>
            <a:spLocks noChangeArrowheads="1"/>
          </p:cNvSpPr>
          <p:nvPr/>
        </p:nvSpPr>
        <p:spPr bwMode="auto">
          <a:xfrm>
            <a:off x="6248400" y="2124075"/>
            <a:ext cx="838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400" b="1">
                <a:latin typeface="Arial" charset="0"/>
              </a:rPr>
              <a:t>reduce</a:t>
            </a:r>
          </a:p>
        </p:txBody>
      </p:sp>
      <p:sp>
        <p:nvSpPr>
          <p:cNvPr id="105510" name="Line 38"/>
          <p:cNvSpPr>
            <a:spLocks noChangeShapeType="1"/>
          </p:cNvSpPr>
          <p:nvPr/>
        </p:nvSpPr>
        <p:spPr bwMode="auto">
          <a:xfrm>
            <a:off x="5181600" y="258127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11" name="Line 39"/>
          <p:cNvSpPr>
            <a:spLocks noChangeShapeType="1"/>
          </p:cNvSpPr>
          <p:nvPr/>
        </p:nvSpPr>
        <p:spPr bwMode="auto">
          <a:xfrm>
            <a:off x="5943600" y="25812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12" name="Rectangle 40"/>
          <p:cNvSpPr>
            <a:spLocks noChangeArrowheads="1"/>
          </p:cNvSpPr>
          <p:nvPr/>
        </p:nvSpPr>
        <p:spPr bwMode="auto">
          <a:xfrm>
            <a:off x="4572000" y="1895475"/>
            <a:ext cx="2667000" cy="12192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13" name="Rectangle 41"/>
          <p:cNvSpPr>
            <a:spLocks noChangeArrowheads="1"/>
          </p:cNvSpPr>
          <p:nvPr/>
        </p:nvSpPr>
        <p:spPr bwMode="auto">
          <a:xfrm>
            <a:off x="4724400" y="4029075"/>
            <a:ext cx="457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14" name="Rectangle 42"/>
          <p:cNvSpPr>
            <a:spLocks noChangeArrowheads="1"/>
          </p:cNvSpPr>
          <p:nvPr/>
        </p:nvSpPr>
        <p:spPr bwMode="auto">
          <a:xfrm>
            <a:off x="4724400" y="4181475"/>
            <a:ext cx="457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15" name="Rectangle 43"/>
          <p:cNvSpPr>
            <a:spLocks noChangeArrowheads="1"/>
          </p:cNvSpPr>
          <p:nvPr/>
        </p:nvSpPr>
        <p:spPr bwMode="auto">
          <a:xfrm>
            <a:off x="4724400" y="4333875"/>
            <a:ext cx="457200" cy="15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16" name="Rectangle 44"/>
          <p:cNvSpPr>
            <a:spLocks noChangeArrowheads="1"/>
          </p:cNvSpPr>
          <p:nvPr/>
        </p:nvSpPr>
        <p:spPr bwMode="auto">
          <a:xfrm>
            <a:off x="5562600" y="4029075"/>
            <a:ext cx="381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17" name="Rectangle 45"/>
          <p:cNvSpPr>
            <a:spLocks noChangeArrowheads="1"/>
          </p:cNvSpPr>
          <p:nvPr/>
        </p:nvSpPr>
        <p:spPr bwMode="auto">
          <a:xfrm>
            <a:off x="6248400" y="3800475"/>
            <a:ext cx="8382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400" b="1">
                <a:latin typeface="Arial" charset="0"/>
              </a:rPr>
              <a:t>reduce</a:t>
            </a:r>
          </a:p>
        </p:txBody>
      </p:sp>
      <p:sp>
        <p:nvSpPr>
          <p:cNvPr id="105518" name="Line 46"/>
          <p:cNvSpPr>
            <a:spLocks noChangeShapeType="1"/>
          </p:cNvSpPr>
          <p:nvPr/>
        </p:nvSpPr>
        <p:spPr bwMode="auto">
          <a:xfrm>
            <a:off x="5181600" y="425767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19" name="Line 47"/>
          <p:cNvSpPr>
            <a:spLocks noChangeShapeType="1"/>
          </p:cNvSpPr>
          <p:nvPr/>
        </p:nvSpPr>
        <p:spPr bwMode="auto">
          <a:xfrm>
            <a:off x="5943600" y="4257675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20" name="Rectangle 48"/>
          <p:cNvSpPr>
            <a:spLocks noChangeArrowheads="1"/>
          </p:cNvSpPr>
          <p:nvPr/>
        </p:nvSpPr>
        <p:spPr bwMode="auto">
          <a:xfrm>
            <a:off x="4572000" y="3571875"/>
            <a:ext cx="2667000" cy="12192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05521" name="Rectangle 49"/>
          <p:cNvSpPr>
            <a:spLocks noChangeArrowheads="1"/>
          </p:cNvSpPr>
          <p:nvPr/>
        </p:nvSpPr>
        <p:spPr bwMode="auto">
          <a:xfrm>
            <a:off x="8001000" y="4029075"/>
            <a:ext cx="838200" cy="533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0" lang="en-US" altLang="zh-TW" sz="1400" b="1">
                <a:latin typeface="Arial" charset="0"/>
              </a:rPr>
              <a:t>part1</a:t>
            </a:r>
          </a:p>
        </p:txBody>
      </p:sp>
      <p:sp>
        <p:nvSpPr>
          <p:cNvPr id="105522" name="Line 50"/>
          <p:cNvSpPr>
            <a:spLocks noChangeShapeType="1"/>
          </p:cNvSpPr>
          <p:nvPr/>
        </p:nvSpPr>
        <p:spPr bwMode="auto">
          <a:xfrm>
            <a:off x="7086600" y="258127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23" name="Line 51"/>
          <p:cNvSpPr>
            <a:spLocks noChangeShapeType="1"/>
          </p:cNvSpPr>
          <p:nvPr/>
        </p:nvSpPr>
        <p:spPr bwMode="auto">
          <a:xfrm>
            <a:off x="7086600" y="4257675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24" name="Text Box 52"/>
          <p:cNvSpPr txBox="1">
            <a:spLocks noChangeArrowheads="1"/>
          </p:cNvSpPr>
          <p:nvPr/>
        </p:nvSpPr>
        <p:spPr bwMode="auto">
          <a:xfrm>
            <a:off x="365125" y="1590675"/>
            <a:ext cx="6683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1400" b="1">
                <a:latin typeface="Arial" charset="0"/>
              </a:rPr>
              <a:t>input</a:t>
            </a:r>
          </a:p>
          <a:p>
            <a:r>
              <a:rPr kumimoji="0" lang="en-US" altLang="zh-TW" sz="1400" b="1">
                <a:latin typeface="Arial" charset="0"/>
              </a:rPr>
              <a:t>HDFS</a:t>
            </a:r>
          </a:p>
        </p:txBody>
      </p:sp>
      <p:sp>
        <p:nvSpPr>
          <p:cNvPr id="105525" name="Text Box 53"/>
          <p:cNvSpPr txBox="1">
            <a:spLocks noChangeArrowheads="1"/>
          </p:cNvSpPr>
          <p:nvPr/>
        </p:nvSpPr>
        <p:spPr bwMode="auto">
          <a:xfrm>
            <a:off x="3886200" y="1666875"/>
            <a:ext cx="9890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1400" b="1">
                <a:latin typeface="Arial" charset="0"/>
              </a:rPr>
              <a:t>sort/copy</a:t>
            </a:r>
          </a:p>
        </p:txBody>
      </p:sp>
      <p:sp>
        <p:nvSpPr>
          <p:cNvPr id="105526" name="Text Box 54"/>
          <p:cNvSpPr txBox="1">
            <a:spLocks noChangeArrowheads="1"/>
          </p:cNvSpPr>
          <p:nvPr/>
        </p:nvSpPr>
        <p:spPr bwMode="auto">
          <a:xfrm>
            <a:off x="4876800" y="1895475"/>
            <a:ext cx="7239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1400" b="1">
                <a:latin typeface="Arial" charset="0"/>
              </a:rPr>
              <a:t>merge</a:t>
            </a:r>
          </a:p>
        </p:txBody>
      </p:sp>
      <p:sp>
        <p:nvSpPr>
          <p:cNvPr id="105527" name="Text Box 55"/>
          <p:cNvSpPr txBox="1">
            <a:spLocks noChangeArrowheads="1"/>
          </p:cNvSpPr>
          <p:nvPr/>
        </p:nvSpPr>
        <p:spPr bwMode="auto">
          <a:xfrm>
            <a:off x="8001000" y="1590675"/>
            <a:ext cx="733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zh-TW" sz="1400" b="1">
                <a:latin typeface="Arial" charset="0"/>
              </a:rPr>
              <a:t>output</a:t>
            </a:r>
          </a:p>
          <a:p>
            <a:r>
              <a:rPr kumimoji="0" lang="en-US" altLang="zh-TW" sz="1400" b="1">
                <a:latin typeface="Arial" charset="0"/>
              </a:rPr>
              <a:t>HDFS</a:t>
            </a:r>
          </a:p>
        </p:txBody>
      </p:sp>
      <p:sp>
        <p:nvSpPr>
          <p:cNvPr id="105528" name="Line 56"/>
          <p:cNvSpPr>
            <a:spLocks noChangeShapeType="1"/>
          </p:cNvSpPr>
          <p:nvPr/>
        </p:nvSpPr>
        <p:spPr bwMode="auto">
          <a:xfrm flipV="1">
            <a:off x="1066800" y="1971675"/>
            <a:ext cx="838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29" name="Line 57"/>
          <p:cNvSpPr>
            <a:spLocks noChangeShapeType="1"/>
          </p:cNvSpPr>
          <p:nvPr/>
        </p:nvSpPr>
        <p:spPr bwMode="auto">
          <a:xfrm>
            <a:off x="1066800" y="2809875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0" name="Line 58"/>
          <p:cNvSpPr>
            <a:spLocks noChangeShapeType="1"/>
          </p:cNvSpPr>
          <p:nvPr/>
        </p:nvSpPr>
        <p:spPr bwMode="auto">
          <a:xfrm>
            <a:off x="1066800" y="3267075"/>
            <a:ext cx="8382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1" name="Line 59"/>
          <p:cNvSpPr>
            <a:spLocks noChangeShapeType="1"/>
          </p:cNvSpPr>
          <p:nvPr/>
        </p:nvSpPr>
        <p:spPr bwMode="auto">
          <a:xfrm flipV="1">
            <a:off x="1066800" y="1971675"/>
            <a:ext cx="83820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2" name="Line 60"/>
          <p:cNvSpPr>
            <a:spLocks noChangeShapeType="1"/>
          </p:cNvSpPr>
          <p:nvPr/>
        </p:nvSpPr>
        <p:spPr bwMode="auto">
          <a:xfrm flipV="1">
            <a:off x="1066800" y="3419475"/>
            <a:ext cx="838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3" name="Line 61"/>
          <p:cNvSpPr>
            <a:spLocks noChangeShapeType="1"/>
          </p:cNvSpPr>
          <p:nvPr/>
        </p:nvSpPr>
        <p:spPr bwMode="auto">
          <a:xfrm>
            <a:off x="3581400" y="1971675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4" name="Line 62"/>
          <p:cNvSpPr>
            <a:spLocks noChangeShapeType="1"/>
          </p:cNvSpPr>
          <p:nvPr/>
        </p:nvSpPr>
        <p:spPr bwMode="auto">
          <a:xfrm>
            <a:off x="3581400" y="2124075"/>
            <a:ext cx="11430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5" name="Line 63"/>
          <p:cNvSpPr>
            <a:spLocks noChangeShapeType="1"/>
          </p:cNvSpPr>
          <p:nvPr/>
        </p:nvSpPr>
        <p:spPr bwMode="auto">
          <a:xfrm flipV="1">
            <a:off x="3581400" y="2581275"/>
            <a:ext cx="11430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6" name="Line 64"/>
          <p:cNvSpPr>
            <a:spLocks noChangeShapeType="1"/>
          </p:cNvSpPr>
          <p:nvPr/>
        </p:nvSpPr>
        <p:spPr bwMode="auto">
          <a:xfrm>
            <a:off x="3581400" y="3571875"/>
            <a:ext cx="1143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7" name="Line 65"/>
          <p:cNvSpPr>
            <a:spLocks noChangeShapeType="1"/>
          </p:cNvSpPr>
          <p:nvPr/>
        </p:nvSpPr>
        <p:spPr bwMode="auto">
          <a:xfrm flipV="1">
            <a:off x="3581400" y="2733675"/>
            <a:ext cx="114300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5538" name="Line 66"/>
          <p:cNvSpPr>
            <a:spLocks noChangeShapeType="1"/>
          </p:cNvSpPr>
          <p:nvPr/>
        </p:nvSpPr>
        <p:spPr bwMode="auto">
          <a:xfrm flipV="1">
            <a:off x="3581400" y="4410075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68" name="向右箭號 67"/>
          <p:cNvSpPr/>
          <p:nvPr/>
        </p:nvSpPr>
        <p:spPr>
          <a:xfrm>
            <a:off x="0" y="5572125"/>
            <a:ext cx="1781175" cy="1285875"/>
          </a:xfrm>
          <a:prstGeom prst="rightArrow">
            <a:avLst>
              <a:gd name="adj1" fmla="val 100000"/>
              <a:gd name="adj2" fmla="val 15165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 dirty="0" err="1">
                <a:solidFill>
                  <a:schemeClr val="tx1"/>
                </a:solidFill>
              </a:rPr>
              <a:t>JobTracker</a:t>
            </a:r>
            <a:r>
              <a:rPr lang="zh-TW" altLang="en-US" sz="1800" dirty="0">
                <a:solidFill>
                  <a:schemeClr val="tx1"/>
                </a:solidFill>
              </a:rPr>
              <a:t>跟</a:t>
            </a:r>
            <a:r>
              <a:rPr lang="en-US" altLang="zh-TW" sz="1800" dirty="0" err="1">
                <a:solidFill>
                  <a:schemeClr val="tx1"/>
                </a:solidFill>
              </a:rPr>
              <a:t>NameNode</a:t>
            </a:r>
            <a:r>
              <a:rPr lang="zh-TW" altLang="en-US" sz="1800" dirty="0">
                <a:solidFill>
                  <a:schemeClr val="tx1"/>
                </a:solidFill>
              </a:rPr>
              <a:t>取得需要運算的</a:t>
            </a:r>
            <a:r>
              <a:rPr lang="en-US" altLang="zh-TW" sz="1800" dirty="0">
                <a:solidFill>
                  <a:schemeClr val="tx1"/>
                </a:solidFill>
              </a:rPr>
              <a:t>blocks</a:t>
            </a:r>
            <a:endParaRPr lang="zh-TW" altLang="en-US" sz="1800" dirty="0">
              <a:solidFill>
                <a:schemeClr val="tx1"/>
              </a:solidFill>
            </a:endParaRPr>
          </a:p>
        </p:txBody>
      </p:sp>
      <p:sp>
        <p:nvSpPr>
          <p:cNvPr id="69" name="向右箭號 68"/>
          <p:cNvSpPr/>
          <p:nvPr/>
        </p:nvSpPr>
        <p:spPr>
          <a:xfrm>
            <a:off x="1785938" y="5572125"/>
            <a:ext cx="2000250" cy="1285875"/>
          </a:xfrm>
          <a:prstGeom prst="rightArrow">
            <a:avLst>
              <a:gd name="adj1" fmla="val 100000"/>
              <a:gd name="adj2" fmla="val 13311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 dirty="0" err="1">
                <a:solidFill>
                  <a:schemeClr val="tx1"/>
                </a:solidFill>
              </a:rPr>
              <a:t>JobTracker</a:t>
            </a:r>
            <a:r>
              <a:rPr lang="zh-TW" altLang="en-US" sz="1800" dirty="0">
                <a:solidFill>
                  <a:schemeClr val="tx1"/>
                </a:solidFill>
              </a:rPr>
              <a:t>選數個</a:t>
            </a:r>
            <a:r>
              <a:rPr lang="en-US" altLang="zh-TW" sz="1800" dirty="0" err="1">
                <a:solidFill>
                  <a:schemeClr val="tx1"/>
                </a:solidFill>
              </a:rPr>
              <a:t>TaskTracker</a:t>
            </a:r>
            <a:r>
              <a:rPr lang="zh-TW" altLang="en-US" sz="1800" dirty="0">
                <a:solidFill>
                  <a:schemeClr val="tx1"/>
                </a:solidFill>
              </a:rPr>
              <a:t>來作</a:t>
            </a:r>
            <a:r>
              <a:rPr lang="en-US" altLang="zh-TW" sz="1800" dirty="0">
                <a:solidFill>
                  <a:schemeClr val="tx1"/>
                </a:solidFill>
              </a:rPr>
              <a:t>Map</a:t>
            </a:r>
            <a:r>
              <a:rPr lang="zh-TW" altLang="en-US" sz="1800" dirty="0">
                <a:solidFill>
                  <a:schemeClr val="tx1"/>
                </a:solidFill>
              </a:rPr>
              <a:t>運算，產生些中間檔案</a:t>
            </a:r>
          </a:p>
        </p:txBody>
      </p:sp>
      <p:sp>
        <p:nvSpPr>
          <p:cNvPr id="70" name="向右箭號 69"/>
          <p:cNvSpPr/>
          <p:nvPr/>
        </p:nvSpPr>
        <p:spPr>
          <a:xfrm>
            <a:off x="3786188" y="5572125"/>
            <a:ext cx="2071687" cy="1285875"/>
          </a:xfrm>
          <a:prstGeom prst="rightArrow">
            <a:avLst>
              <a:gd name="adj1" fmla="val 100000"/>
              <a:gd name="adj2" fmla="val 12280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 dirty="0">
                <a:solidFill>
                  <a:schemeClr val="tx1"/>
                </a:solidFill>
              </a:rPr>
              <a:t> </a:t>
            </a:r>
            <a:r>
              <a:rPr lang="en-US" altLang="zh-TW" sz="1800" dirty="0" err="1">
                <a:solidFill>
                  <a:schemeClr val="tx1"/>
                </a:solidFill>
              </a:rPr>
              <a:t>JobTracker</a:t>
            </a:r>
            <a:r>
              <a:rPr lang="zh-TW" altLang="en-US" sz="1800" dirty="0">
                <a:solidFill>
                  <a:schemeClr val="tx1"/>
                </a:solidFill>
              </a:rPr>
              <a:t>將中間檔案整合排序後，複製到需要的</a:t>
            </a:r>
            <a:r>
              <a:rPr lang="en-US" altLang="zh-TW" sz="1800" dirty="0" err="1">
                <a:solidFill>
                  <a:schemeClr val="tx1"/>
                </a:solidFill>
              </a:rPr>
              <a:t>TaskTracker</a:t>
            </a:r>
            <a:r>
              <a:rPr lang="zh-TW" altLang="en-US" sz="1800" dirty="0">
                <a:solidFill>
                  <a:schemeClr val="tx1"/>
                </a:solidFill>
              </a:rPr>
              <a:t>去</a:t>
            </a:r>
          </a:p>
        </p:txBody>
      </p:sp>
      <p:sp>
        <p:nvSpPr>
          <p:cNvPr id="71" name="向右箭號 70"/>
          <p:cNvSpPr/>
          <p:nvPr/>
        </p:nvSpPr>
        <p:spPr>
          <a:xfrm>
            <a:off x="5857875" y="5572125"/>
            <a:ext cx="1500188" cy="1285875"/>
          </a:xfrm>
          <a:prstGeom prst="rightArrow">
            <a:avLst>
              <a:gd name="adj1" fmla="val 100000"/>
              <a:gd name="adj2" fmla="val 12280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>
                <a:solidFill>
                  <a:schemeClr val="tx1"/>
                </a:solidFill>
              </a:rPr>
              <a:t> JobTracker</a:t>
            </a:r>
            <a:r>
              <a:rPr lang="zh-TW" altLang="en-US" sz="1800">
                <a:solidFill>
                  <a:schemeClr val="tx1"/>
                </a:solidFill>
              </a:rPr>
              <a:t>派遣</a:t>
            </a:r>
            <a:r>
              <a:rPr lang="en-US" altLang="zh-TW" sz="1600">
                <a:solidFill>
                  <a:schemeClr val="tx1"/>
                </a:solidFill>
              </a:rPr>
              <a:t>TaskTracker</a:t>
            </a:r>
            <a:r>
              <a:rPr lang="en-US" altLang="zh-TW" sz="1800">
                <a:solidFill>
                  <a:schemeClr val="tx1"/>
                </a:solidFill>
              </a:rPr>
              <a:t> </a:t>
            </a:r>
            <a:r>
              <a:rPr lang="zh-TW" altLang="en-US" sz="1800">
                <a:solidFill>
                  <a:schemeClr val="tx1"/>
                </a:solidFill>
              </a:rPr>
              <a:t>作</a:t>
            </a:r>
            <a:r>
              <a:rPr lang="en-US" altLang="zh-TW" sz="1800">
                <a:solidFill>
                  <a:schemeClr val="tx1"/>
                </a:solidFill>
              </a:rPr>
              <a:t>reduce</a:t>
            </a:r>
            <a:endParaRPr lang="zh-TW" altLang="en-US" sz="1800">
              <a:solidFill>
                <a:schemeClr val="tx1"/>
              </a:solidFill>
            </a:endParaRPr>
          </a:p>
        </p:txBody>
      </p:sp>
      <p:sp>
        <p:nvSpPr>
          <p:cNvPr id="72" name="向右箭號 71"/>
          <p:cNvSpPr/>
          <p:nvPr/>
        </p:nvSpPr>
        <p:spPr>
          <a:xfrm>
            <a:off x="7358063" y="5572125"/>
            <a:ext cx="1785937" cy="1285875"/>
          </a:xfrm>
          <a:prstGeom prst="rightArrow">
            <a:avLst>
              <a:gd name="adj1" fmla="val 100000"/>
              <a:gd name="adj2" fmla="val 12280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 dirty="0">
                <a:solidFill>
                  <a:schemeClr val="tx1"/>
                </a:solidFill>
              </a:rPr>
              <a:t>reduce</a:t>
            </a:r>
            <a:r>
              <a:rPr lang="zh-TW" altLang="en-US" sz="1800" dirty="0">
                <a:solidFill>
                  <a:schemeClr val="tx1"/>
                </a:solidFill>
              </a:rPr>
              <a:t>完後通知</a:t>
            </a:r>
            <a:r>
              <a:rPr lang="en-US" altLang="zh-TW" sz="1800" dirty="0" err="1">
                <a:solidFill>
                  <a:schemeClr val="tx1"/>
                </a:solidFill>
              </a:rPr>
              <a:t>JobTracker</a:t>
            </a:r>
            <a:r>
              <a:rPr lang="zh-TW" altLang="en-US" sz="1800" dirty="0">
                <a:solidFill>
                  <a:schemeClr val="tx1"/>
                </a:solidFill>
              </a:rPr>
              <a:t>與</a:t>
            </a:r>
            <a:r>
              <a:rPr lang="en-US" altLang="zh-TW" sz="1800" dirty="0" err="1">
                <a:solidFill>
                  <a:schemeClr val="tx1"/>
                </a:solidFill>
              </a:rPr>
              <a:t>Namenode</a:t>
            </a:r>
            <a:r>
              <a:rPr lang="zh-TW" altLang="en-US" sz="1800" dirty="0">
                <a:solidFill>
                  <a:schemeClr val="tx1"/>
                </a:solidFill>
              </a:rPr>
              <a:t>以產生</a:t>
            </a:r>
            <a:r>
              <a:rPr lang="en-US" altLang="zh-TW" sz="1800" dirty="0">
                <a:solidFill>
                  <a:schemeClr val="tx1"/>
                </a:solidFill>
              </a:rPr>
              <a:t>output</a:t>
            </a:r>
            <a:endParaRPr lang="zh-TW" alt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5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5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5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5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5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05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5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05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5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05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05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105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6" dur="500"/>
                                        <p:tgtEl>
                                          <p:spTgt spid="105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105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05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0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6" dur="500"/>
                                        <p:tgtEl>
                                          <p:spTgt spid="105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105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105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05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105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105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105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105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105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105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4" dur="500"/>
                                        <p:tgtEl>
                                          <p:spTgt spid="105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105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105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500"/>
                                        <p:tgtEl>
                                          <p:spTgt spid="10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0" dur="500"/>
                                        <p:tgtEl>
                                          <p:spTgt spid="105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5" dur="500"/>
                                        <p:tgtEl>
                                          <p:spTgt spid="105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8" dur="500"/>
                                        <p:tgtEl>
                                          <p:spTgt spid="105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1" dur="500"/>
                                        <p:tgtEl>
                                          <p:spTgt spid="10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4" dur="500"/>
                                        <p:tgtEl>
                                          <p:spTgt spid="105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9" dur="500"/>
                                        <p:tgtEl>
                                          <p:spTgt spid="105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2" dur="500"/>
                                        <p:tgtEl>
                                          <p:spTgt spid="105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5" dur="500"/>
                                        <p:tgtEl>
                                          <p:spTgt spid="105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5" dur="500"/>
                                        <p:tgtEl>
                                          <p:spTgt spid="105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8" dur="500"/>
                                        <p:tgtEl>
                                          <p:spTgt spid="105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8" dur="500"/>
                                        <p:tgtEl>
                                          <p:spTgt spid="105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1" dur="500"/>
                                        <p:tgtEl>
                                          <p:spTgt spid="10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4" dur="500"/>
                                        <p:tgtEl>
                                          <p:spTgt spid="105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9" dur="500"/>
                                        <p:tgtEl>
                                          <p:spTgt spid="105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2" dur="500"/>
                                        <p:tgtEl>
                                          <p:spTgt spid="105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83" grpId="0" animBg="1"/>
      <p:bldP spid="105484" grpId="0" animBg="1"/>
      <p:bldP spid="105488" grpId="0" animBg="1"/>
      <p:bldP spid="105489" grpId="0" animBg="1"/>
      <p:bldP spid="105490" grpId="0" animBg="1"/>
      <p:bldP spid="105491" grpId="0" animBg="1"/>
      <p:bldP spid="105495" grpId="0" animBg="1"/>
      <p:bldP spid="105496" grpId="0" animBg="1"/>
      <p:bldP spid="105497" grpId="0" animBg="1"/>
      <p:bldP spid="105498" grpId="0" animBg="1"/>
      <p:bldP spid="105502" grpId="0" animBg="1"/>
      <p:bldP spid="105503" grpId="0" animBg="1"/>
      <p:bldP spid="105504" grpId="0" animBg="1"/>
      <p:bldP spid="105505" grpId="0" animBg="1"/>
      <p:bldP spid="105506" grpId="0" animBg="1"/>
      <p:bldP spid="105507" grpId="0" animBg="1"/>
      <p:bldP spid="105508" grpId="0" animBg="1"/>
      <p:bldP spid="105509" grpId="0" animBg="1"/>
      <p:bldP spid="105510" grpId="0" animBg="1"/>
      <p:bldP spid="105511" grpId="0" animBg="1"/>
      <p:bldP spid="105512" grpId="0" animBg="1"/>
      <p:bldP spid="105513" grpId="0" animBg="1"/>
      <p:bldP spid="105514" grpId="0" animBg="1"/>
      <p:bldP spid="105515" grpId="0" animBg="1"/>
      <p:bldP spid="105516" grpId="0" animBg="1"/>
      <p:bldP spid="105517" grpId="0" animBg="1"/>
      <p:bldP spid="105518" grpId="0" animBg="1"/>
      <p:bldP spid="105519" grpId="0" animBg="1"/>
      <p:bldP spid="105520" grpId="0" animBg="1"/>
      <p:bldP spid="105521" grpId="0" animBg="1"/>
      <p:bldP spid="105522" grpId="0" animBg="1"/>
      <p:bldP spid="105523" grpId="0" animBg="1"/>
      <p:bldP spid="105524" grpId="0"/>
      <p:bldP spid="105525" grpId="0"/>
      <p:bldP spid="105526" grpId="0"/>
      <p:bldP spid="105527" grpId="0"/>
      <p:bldP spid="105528" grpId="0" animBg="1"/>
      <p:bldP spid="105529" grpId="0" animBg="1"/>
      <p:bldP spid="105530" grpId="0" animBg="1"/>
      <p:bldP spid="105531" grpId="0" animBg="1"/>
      <p:bldP spid="105532" grpId="0" animBg="1"/>
      <p:bldP spid="105533" grpId="0" animBg="1"/>
      <p:bldP spid="105534" grpId="0" animBg="1"/>
      <p:bldP spid="105535" grpId="0" animBg="1"/>
      <p:bldP spid="105536" grpId="0" animBg="1"/>
      <p:bldP spid="105537" grpId="0" animBg="1"/>
      <p:bldP spid="105538" grpId="0" animBg="1"/>
      <p:bldP spid="68" grpId="0" animBg="1"/>
      <p:bldP spid="69" grpId="0" animBg="1"/>
      <p:bldP spid="71" grpId="0" animBg="1"/>
      <p:bldP spid="72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/>
          <a:lstStyle/>
          <a:p>
            <a:pPr defTabSz="449263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7413" algn="l"/>
                <a:tab pos="7961313" algn="l"/>
                <a:tab pos="8686800" algn="l"/>
              </a:tabLst>
            </a:pPr>
            <a:r>
              <a:rPr lang="zh-TW" altLang="en-US" dirty="0" smtClean="0"/>
              <a:t>實例</a:t>
            </a:r>
            <a:r>
              <a:rPr lang="zh-TW" altLang="en-GB" dirty="0" smtClean="0"/>
              <a:t>範例</a:t>
            </a:r>
            <a:endParaRPr lang="en-GB" dirty="0" smtClean="0"/>
          </a:p>
        </p:txBody>
      </p:sp>
      <p:sp>
        <p:nvSpPr>
          <p:cNvPr id="3174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5C410-18DD-4499-AAA4-8993F70D2859}" type="slidenum">
              <a:rPr lang="zh-TW" altLang="en-US" smtClean="0"/>
              <a:pPr/>
              <a:t>64</a:t>
            </a:fld>
            <a:endParaRPr lang="en-US" altLang="zh-TW" smtClean="0"/>
          </a:p>
        </p:txBody>
      </p:sp>
      <p:sp>
        <p:nvSpPr>
          <p:cNvPr id="51" name="向右箭號 50"/>
          <p:cNvSpPr/>
          <p:nvPr/>
        </p:nvSpPr>
        <p:spPr>
          <a:xfrm>
            <a:off x="0" y="6143625"/>
            <a:ext cx="2786063" cy="714375"/>
          </a:xfrm>
          <a:prstGeom prst="rightArrow">
            <a:avLst>
              <a:gd name="adj1" fmla="val 100000"/>
              <a:gd name="adj2" fmla="val 3886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 dirty="0" err="1">
                <a:solidFill>
                  <a:schemeClr val="tx1"/>
                </a:solidFill>
              </a:rPr>
              <a:t>JobTracker</a:t>
            </a:r>
            <a:r>
              <a:rPr lang="zh-TW" altLang="en-US" sz="1800" dirty="0">
                <a:solidFill>
                  <a:schemeClr val="tx1"/>
                </a:solidFill>
              </a:rPr>
              <a:t>先選了三個</a:t>
            </a:r>
            <a:r>
              <a:rPr lang="en-US" altLang="zh-TW" sz="1800" dirty="0">
                <a:solidFill>
                  <a:schemeClr val="tx1"/>
                </a:solidFill>
              </a:rPr>
              <a:t>Tracker</a:t>
            </a:r>
            <a:r>
              <a:rPr lang="zh-TW" altLang="en-US" sz="1800" dirty="0">
                <a:solidFill>
                  <a:schemeClr val="tx1"/>
                </a:solidFill>
              </a:rPr>
              <a:t>做</a:t>
            </a:r>
            <a:r>
              <a:rPr lang="en-US" altLang="zh-TW" sz="1800" dirty="0">
                <a:solidFill>
                  <a:schemeClr val="tx1"/>
                </a:solidFill>
              </a:rPr>
              <a:t>map</a:t>
            </a:r>
            <a:endParaRPr lang="zh-TW" altLang="en-US" sz="1800" dirty="0">
              <a:solidFill>
                <a:schemeClr val="tx1"/>
              </a:solidFill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63513" y="1268413"/>
            <a:ext cx="4821237" cy="854075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1631" tIns="40816" rIns="81631" bIns="40816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</a:tabLst>
            </a:pPr>
            <a:r>
              <a:rPr kumimoji="0" lang="en-GB" altLang="zh-TW" sz="2900" b="1">
                <a:solidFill>
                  <a:srgbClr val="000000"/>
                </a:solidFill>
                <a:latin typeface="Arial" charset="0"/>
              </a:rPr>
              <a:t>I am a tiger, you are also a tiger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643813" y="1428750"/>
            <a:ext cx="1306512" cy="2643188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1631" tIns="40816" rIns="81631" bIns="40816"/>
          <a:lstStyle/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2500" b="1">
                <a:solidFill>
                  <a:srgbClr val="000000"/>
                </a:solidFill>
                <a:latin typeface="Arial" charset="0"/>
              </a:rPr>
              <a:t> a,2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2500" b="1">
                <a:solidFill>
                  <a:srgbClr val="000000"/>
                </a:solidFill>
                <a:latin typeface="Arial" charset="0"/>
              </a:rPr>
              <a:t> also,1 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2500" b="1">
                <a:solidFill>
                  <a:srgbClr val="000000"/>
                </a:solidFill>
                <a:latin typeface="Arial" charset="0"/>
              </a:rPr>
              <a:t> am,1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2500" b="1">
                <a:solidFill>
                  <a:srgbClr val="000000"/>
                </a:solidFill>
                <a:latin typeface="Arial" charset="0"/>
              </a:rPr>
              <a:t> are,1</a:t>
            </a:r>
            <a:br>
              <a:rPr kumimoji="0" lang="en-GB" altLang="zh-TW" sz="2500" b="1">
                <a:solidFill>
                  <a:srgbClr val="000000"/>
                </a:solidFill>
                <a:latin typeface="Arial" charset="0"/>
              </a:rPr>
            </a:br>
            <a:r>
              <a:rPr kumimoji="0" lang="en-GB" altLang="zh-TW" sz="2500" b="1">
                <a:solidFill>
                  <a:srgbClr val="000000"/>
                </a:solidFill>
                <a:latin typeface="Arial" charset="0"/>
              </a:rPr>
              <a:t> I,1</a:t>
            </a:r>
          </a:p>
          <a:p>
            <a:pPr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2500" b="1">
                <a:solidFill>
                  <a:srgbClr val="000000"/>
                </a:solidFill>
                <a:latin typeface="Arial" charset="0"/>
              </a:rPr>
              <a:t> tiger,2</a:t>
            </a:r>
            <a:br>
              <a:rPr kumimoji="0" lang="en-GB" altLang="zh-TW" sz="2500" b="1">
                <a:solidFill>
                  <a:srgbClr val="000000"/>
                </a:solidFill>
                <a:latin typeface="Arial" charset="0"/>
              </a:rPr>
            </a:br>
            <a:r>
              <a:rPr kumimoji="0" lang="en-GB" altLang="zh-TW" sz="2500" b="1">
                <a:solidFill>
                  <a:srgbClr val="000000"/>
                </a:solidFill>
                <a:latin typeface="Arial" charset="0"/>
              </a:rPr>
              <a:t> you,1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1500188" y="2214563"/>
            <a:ext cx="1071562" cy="3714750"/>
            <a:chOff x="1746" y="1480"/>
            <a:chExt cx="868" cy="2585"/>
          </a:xfrm>
        </p:grpSpPr>
        <p:sp>
          <p:nvSpPr>
            <p:cNvPr id="31771" name="Text Box 6"/>
            <p:cNvSpPr txBox="1">
              <a:spLocks noChangeArrowheads="1"/>
            </p:cNvSpPr>
            <p:nvPr/>
          </p:nvSpPr>
          <p:spPr bwMode="auto">
            <a:xfrm>
              <a:off x="1749" y="1480"/>
              <a:ext cx="865" cy="77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/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I,1 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am,1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a,1</a:t>
              </a:r>
            </a:p>
          </p:txBody>
        </p:sp>
        <p:sp>
          <p:nvSpPr>
            <p:cNvPr id="31772" name="Text Box 14"/>
            <p:cNvSpPr txBox="1">
              <a:spLocks noChangeArrowheads="1"/>
            </p:cNvSpPr>
            <p:nvPr/>
          </p:nvSpPr>
          <p:spPr bwMode="auto">
            <a:xfrm>
              <a:off x="1746" y="2341"/>
              <a:ext cx="865" cy="817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/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tiger,1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you,1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are,1</a:t>
              </a:r>
            </a:p>
          </p:txBody>
        </p:sp>
        <p:sp>
          <p:nvSpPr>
            <p:cNvPr id="31773" name="Text Box 15"/>
            <p:cNvSpPr txBox="1">
              <a:spLocks noChangeArrowheads="1"/>
            </p:cNvSpPr>
            <p:nvPr/>
          </p:nvSpPr>
          <p:spPr bwMode="auto">
            <a:xfrm>
              <a:off x="1749" y="3241"/>
              <a:ext cx="859" cy="82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/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also,1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a, 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tiger,1</a:t>
              </a:r>
            </a:p>
          </p:txBody>
        </p:sp>
      </p:grp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6072188" y="2174875"/>
            <a:ext cx="1020762" cy="3468688"/>
            <a:chOff x="3497" y="1543"/>
            <a:chExt cx="823" cy="2365"/>
          </a:xfrm>
        </p:grpSpPr>
        <p:sp>
          <p:nvSpPr>
            <p:cNvPr id="31769" name="Text Box 16"/>
            <p:cNvSpPr txBox="1">
              <a:spLocks noChangeArrowheads="1"/>
            </p:cNvSpPr>
            <p:nvPr/>
          </p:nvSpPr>
          <p:spPr bwMode="auto">
            <a:xfrm>
              <a:off x="3497" y="1543"/>
              <a:ext cx="823" cy="97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/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7225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a,2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7225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also,1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am,1 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are,1</a:t>
              </a:r>
            </a:p>
          </p:txBody>
        </p:sp>
        <p:sp>
          <p:nvSpPr>
            <p:cNvPr id="31770" name="Text Box 18"/>
            <p:cNvSpPr txBox="1">
              <a:spLocks noChangeArrowheads="1"/>
            </p:cNvSpPr>
            <p:nvPr/>
          </p:nvSpPr>
          <p:spPr bwMode="auto">
            <a:xfrm>
              <a:off x="3497" y="2976"/>
              <a:ext cx="823" cy="93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/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I, 1 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tiger,2</a:t>
              </a:r>
              <a:b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</a:b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you,1</a:t>
              </a:r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7143750" y="3357563"/>
            <a:ext cx="1185863" cy="1928812"/>
            <a:chOff x="4320" y="1852"/>
            <a:chExt cx="927" cy="1955"/>
          </a:xfrm>
        </p:grpSpPr>
        <p:sp>
          <p:nvSpPr>
            <p:cNvPr id="31764" name="Line 4"/>
            <p:cNvSpPr>
              <a:spLocks noChangeShapeType="1"/>
            </p:cNvSpPr>
            <p:nvPr/>
          </p:nvSpPr>
          <p:spPr bwMode="auto">
            <a:xfrm flipV="1">
              <a:off x="5246" y="2570"/>
              <a:ext cx="1" cy="41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1765" name="Line 19"/>
            <p:cNvSpPr>
              <a:spLocks noChangeShapeType="1"/>
            </p:cNvSpPr>
            <p:nvPr/>
          </p:nvSpPr>
          <p:spPr bwMode="auto">
            <a:xfrm>
              <a:off x="4525" y="1852"/>
              <a:ext cx="1" cy="19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1766" name="Line 20"/>
            <p:cNvSpPr>
              <a:spLocks noChangeShapeType="1"/>
            </p:cNvSpPr>
            <p:nvPr/>
          </p:nvSpPr>
          <p:spPr bwMode="auto">
            <a:xfrm>
              <a:off x="4320" y="1852"/>
              <a:ext cx="20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1767" name="Line 22"/>
            <p:cNvSpPr>
              <a:spLocks noChangeShapeType="1"/>
            </p:cNvSpPr>
            <p:nvPr/>
          </p:nvSpPr>
          <p:spPr bwMode="auto">
            <a:xfrm>
              <a:off x="4320" y="3806"/>
              <a:ext cx="20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31768" name="Line 23"/>
            <p:cNvSpPr>
              <a:spLocks noChangeShapeType="1"/>
            </p:cNvSpPr>
            <p:nvPr/>
          </p:nvSpPr>
          <p:spPr bwMode="auto">
            <a:xfrm flipH="1">
              <a:off x="4525" y="2983"/>
              <a:ext cx="72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TW" altLang="en-US"/>
            </a:p>
          </p:txBody>
        </p:sp>
      </p:grpSp>
      <p:sp>
        <p:nvSpPr>
          <p:cNvPr id="30747" name="AutoShape 27"/>
          <p:cNvSpPr>
            <a:spLocks noChangeArrowheads="1"/>
          </p:cNvSpPr>
          <p:nvPr/>
        </p:nvSpPr>
        <p:spPr bwMode="auto">
          <a:xfrm>
            <a:off x="5143500" y="2532063"/>
            <a:ext cx="857250" cy="9810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1631" tIns="40816" rIns="81631" bIns="40816" anchor="ctr"/>
          <a:lstStyle/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1800" b="1">
                <a:solidFill>
                  <a:srgbClr val="000000"/>
                </a:solidFill>
                <a:latin typeface="Arial" charset="0"/>
              </a:rPr>
              <a:t>reduce</a:t>
            </a:r>
          </a:p>
        </p:txBody>
      </p:sp>
      <p:sp>
        <p:nvSpPr>
          <p:cNvPr id="34" name="AutoShape 27"/>
          <p:cNvSpPr>
            <a:spLocks noChangeArrowheads="1"/>
          </p:cNvSpPr>
          <p:nvPr/>
        </p:nvSpPr>
        <p:spPr bwMode="auto">
          <a:xfrm>
            <a:off x="5143500" y="4532313"/>
            <a:ext cx="836613" cy="98107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1631" tIns="40816" rIns="81631" bIns="40816" anchor="ctr"/>
          <a:lstStyle/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1800" b="1">
                <a:solidFill>
                  <a:srgbClr val="000000"/>
                </a:solidFill>
                <a:latin typeface="Arial" charset="0"/>
              </a:rPr>
              <a:t>reduce</a:t>
            </a:r>
          </a:p>
        </p:txBody>
      </p:sp>
      <p:sp>
        <p:nvSpPr>
          <p:cNvPr id="39" name="AutoShape 27"/>
          <p:cNvSpPr>
            <a:spLocks noChangeArrowheads="1"/>
          </p:cNvSpPr>
          <p:nvPr/>
        </p:nvSpPr>
        <p:spPr bwMode="auto">
          <a:xfrm>
            <a:off x="214313" y="2286000"/>
            <a:ext cx="908050" cy="887413"/>
          </a:xfrm>
          <a:prstGeom prst="rightArrow">
            <a:avLst>
              <a:gd name="adj1" fmla="val 50000"/>
              <a:gd name="adj2" fmla="val 25018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1631" tIns="40816" rIns="81631" bIns="40816" anchor="ctr"/>
          <a:lstStyle/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1800" b="1">
                <a:solidFill>
                  <a:srgbClr val="000000"/>
                </a:solidFill>
                <a:latin typeface="Arial" charset="0"/>
              </a:rPr>
              <a:t>map</a:t>
            </a:r>
          </a:p>
        </p:txBody>
      </p:sp>
      <p:sp>
        <p:nvSpPr>
          <p:cNvPr id="42" name="AutoShape 27"/>
          <p:cNvSpPr>
            <a:spLocks noChangeArrowheads="1"/>
          </p:cNvSpPr>
          <p:nvPr/>
        </p:nvSpPr>
        <p:spPr bwMode="auto">
          <a:xfrm>
            <a:off x="285750" y="3571875"/>
            <a:ext cx="908050" cy="887413"/>
          </a:xfrm>
          <a:prstGeom prst="rightArrow">
            <a:avLst>
              <a:gd name="adj1" fmla="val 50000"/>
              <a:gd name="adj2" fmla="val 25018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1631" tIns="40816" rIns="81631" bIns="40816" anchor="ctr"/>
          <a:lstStyle/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1800" b="1">
                <a:solidFill>
                  <a:srgbClr val="000000"/>
                </a:solidFill>
                <a:latin typeface="Arial" charset="0"/>
              </a:rPr>
              <a:t>map</a:t>
            </a:r>
          </a:p>
        </p:txBody>
      </p:sp>
      <p:sp>
        <p:nvSpPr>
          <p:cNvPr id="43" name="AutoShape 27"/>
          <p:cNvSpPr>
            <a:spLocks noChangeArrowheads="1"/>
          </p:cNvSpPr>
          <p:nvPr/>
        </p:nvSpPr>
        <p:spPr bwMode="auto">
          <a:xfrm>
            <a:off x="285750" y="4857750"/>
            <a:ext cx="908050" cy="887413"/>
          </a:xfrm>
          <a:prstGeom prst="rightArrow">
            <a:avLst>
              <a:gd name="adj1" fmla="val 50000"/>
              <a:gd name="adj2" fmla="val 25018"/>
            </a:avLst>
          </a:pr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1631" tIns="40816" rIns="81631" bIns="40816" anchor="ctr"/>
          <a:lstStyle/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657225" algn="l"/>
              </a:tabLst>
            </a:pPr>
            <a:r>
              <a:rPr kumimoji="0" lang="en-GB" altLang="zh-TW" sz="1800" b="1">
                <a:solidFill>
                  <a:srgbClr val="000000"/>
                </a:solidFill>
                <a:latin typeface="Arial" charset="0"/>
              </a:rPr>
              <a:t>map</a:t>
            </a:r>
          </a:p>
        </p:txBody>
      </p:sp>
      <p:grpSp>
        <p:nvGrpSpPr>
          <p:cNvPr id="5" name="群組 53"/>
          <p:cNvGrpSpPr>
            <a:grpSpLocks/>
          </p:cNvGrpSpPr>
          <p:nvPr/>
        </p:nvGrpSpPr>
        <p:grpSpPr bwMode="auto">
          <a:xfrm>
            <a:off x="2857500" y="2571750"/>
            <a:ext cx="1925638" cy="2786063"/>
            <a:chOff x="2857488" y="2571744"/>
            <a:chExt cx="1925122" cy="2786082"/>
          </a:xfrm>
        </p:grpSpPr>
        <p:sp>
          <p:nvSpPr>
            <p:cNvPr id="31762" name="Text Box 6"/>
            <p:cNvSpPr txBox="1">
              <a:spLocks noChangeArrowheads="1"/>
            </p:cNvSpPr>
            <p:nvPr/>
          </p:nvSpPr>
          <p:spPr bwMode="auto">
            <a:xfrm>
              <a:off x="3714744" y="2571744"/>
              <a:ext cx="1067866" cy="278608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lIns="81631" tIns="40816" rIns="81631" bIns="40816"/>
            <a:lstStyle/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a, 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also,1 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am,1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are,1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I,1 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tiger,1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tiger,1</a:t>
              </a:r>
            </a:p>
            <a:p>
              <a:pPr defTabSz="407988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657225" algn="l"/>
                  <a:tab pos="1312863" algn="l"/>
                  <a:tab pos="1970088" algn="l"/>
                  <a:tab pos="2627313" algn="l"/>
                  <a:tab pos="3282950" algn="l"/>
                  <a:tab pos="3940175" algn="l"/>
                  <a:tab pos="4595813" algn="l"/>
                </a:tabLst>
              </a:pPr>
              <a:r>
                <a:rPr kumimoji="0" lang="en-GB" altLang="zh-TW" sz="2000" b="1">
                  <a:solidFill>
                    <a:srgbClr val="000000"/>
                  </a:solidFill>
                  <a:latin typeface="Arial" charset="0"/>
                </a:rPr>
                <a:t> you,1</a:t>
              </a:r>
            </a:p>
          </p:txBody>
        </p:sp>
        <p:sp>
          <p:nvSpPr>
            <p:cNvPr id="44" name="向右箭號 43"/>
            <p:cNvSpPr/>
            <p:nvPr/>
          </p:nvSpPr>
          <p:spPr>
            <a:xfrm>
              <a:off x="2857488" y="3571876"/>
              <a:ext cx="642766" cy="7143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 sz="1800" dirty="0">
                <a:solidFill>
                  <a:srgbClr val="003300"/>
                </a:solidFill>
              </a:endParaRPr>
            </a:p>
          </p:txBody>
        </p:sp>
      </p:grpSp>
      <p:sp>
        <p:nvSpPr>
          <p:cNvPr id="52" name="向右箭號 51"/>
          <p:cNvSpPr/>
          <p:nvPr/>
        </p:nvSpPr>
        <p:spPr>
          <a:xfrm>
            <a:off x="2643188" y="6143625"/>
            <a:ext cx="2928937" cy="714375"/>
          </a:xfrm>
          <a:prstGeom prst="rightArrow">
            <a:avLst>
              <a:gd name="adj1" fmla="val 100000"/>
              <a:gd name="adj2" fmla="val 2773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 dirty="0">
                <a:solidFill>
                  <a:schemeClr val="tx1"/>
                </a:solidFill>
              </a:rPr>
              <a:t> Map</a:t>
            </a:r>
            <a:r>
              <a:rPr lang="zh-TW" altLang="en-US" sz="1800" dirty="0">
                <a:solidFill>
                  <a:schemeClr val="tx1"/>
                </a:solidFill>
              </a:rPr>
              <a:t>結束後，</a:t>
            </a:r>
            <a:r>
              <a:rPr lang="en-US" altLang="zh-TW" sz="1800" dirty="0" err="1">
                <a:solidFill>
                  <a:schemeClr val="tx1"/>
                </a:solidFill>
              </a:rPr>
              <a:t>hadoop</a:t>
            </a:r>
            <a:r>
              <a:rPr lang="zh-TW" altLang="en-US" sz="1800" dirty="0">
                <a:solidFill>
                  <a:schemeClr val="tx1"/>
                </a:solidFill>
              </a:rPr>
              <a:t>進行中間資料的整理與排序</a:t>
            </a:r>
          </a:p>
        </p:txBody>
      </p:sp>
      <p:sp>
        <p:nvSpPr>
          <p:cNvPr id="53" name="向右箭號 52"/>
          <p:cNvSpPr/>
          <p:nvPr/>
        </p:nvSpPr>
        <p:spPr>
          <a:xfrm>
            <a:off x="5500688" y="6143625"/>
            <a:ext cx="2428875" cy="714375"/>
          </a:xfrm>
          <a:prstGeom prst="rightArrow">
            <a:avLst>
              <a:gd name="adj1" fmla="val 100000"/>
              <a:gd name="adj2" fmla="val 27739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1800" dirty="0">
                <a:solidFill>
                  <a:schemeClr val="tx1"/>
                </a:solidFill>
              </a:rPr>
              <a:t> </a:t>
            </a:r>
            <a:r>
              <a:rPr lang="en-US" altLang="zh-TW" sz="1800" dirty="0" err="1">
                <a:solidFill>
                  <a:schemeClr val="tx1"/>
                </a:solidFill>
              </a:rPr>
              <a:t>JobTracker</a:t>
            </a:r>
            <a:r>
              <a:rPr lang="zh-TW" altLang="en-US" sz="1800" dirty="0">
                <a:solidFill>
                  <a:schemeClr val="tx1"/>
                </a:solidFill>
              </a:rPr>
              <a:t>再選兩個</a:t>
            </a:r>
            <a:r>
              <a:rPr lang="en-US" altLang="zh-TW" sz="1800" dirty="0" err="1">
                <a:solidFill>
                  <a:schemeClr val="tx1"/>
                </a:solidFill>
              </a:rPr>
              <a:t>TaskTracker</a:t>
            </a:r>
            <a:r>
              <a:rPr lang="zh-TW" altLang="en-US" sz="1800" dirty="0">
                <a:solidFill>
                  <a:schemeClr val="tx1"/>
                </a:solidFill>
              </a:rPr>
              <a:t>作</a:t>
            </a:r>
            <a:r>
              <a:rPr lang="en-US" altLang="zh-TW" sz="1800" dirty="0">
                <a:solidFill>
                  <a:schemeClr val="tx1"/>
                </a:solidFill>
              </a:rPr>
              <a:t>reduce</a:t>
            </a:r>
            <a:endParaRPr lang="zh-TW" alt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30723" grpId="0" animBg="1"/>
      <p:bldP spid="30725" grpId="0" animBg="1"/>
      <p:bldP spid="30725" grpId="1" animBg="1"/>
      <p:bldP spid="30725" grpId="2" animBg="1"/>
      <p:bldP spid="30747" grpId="0" animBg="1"/>
      <p:bldP spid="34" grpId="0" animBg="1"/>
      <p:bldP spid="39" grpId="0" animBg="1"/>
      <p:bldP spid="42" grpId="0" animBg="1"/>
      <p:bldP spid="43" grpId="0" animBg="1"/>
      <p:bldP spid="52" grpId="0" animBg="1"/>
      <p:bldP spid="5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圓角矩形 4"/>
          <p:cNvSpPr/>
          <p:nvPr/>
        </p:nvSpPr>
        <p:spPr>
          <a:xfrm>
            <a:off x="785786" y="2786058"/>
            <a:ext cx="7643866" cy="2000264"/>
          </a:xfrm>
          <a:prstGeom prst="round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48" y="1214423"/>
            <a:ext cx="7772400" cy="1357322"/>
          </a:xfrm>
        </p:spPr>
        <p:txBody>
          <a:bodyPr/>
          <a:lstStyle/>
          <a:p>
            <a:r>
              <a:rPr lang="zh-TW" altLang="en-US" sz="6000" dirty="0" smtClean="0"/>
              <a:t>四、寫</a:t>
            </a:r>
            <a:r>
              <a:rPr lang="en-US" altLang="zh-TW" sz="6000" dirty="0" smtClean="0"/>
              <a:t>Code </a:t>
            </a:r>
            <a:r>
              <a:rPr lang="zh-TW" altLang="en-US" sz="6000" dirty="0" smtClean="0"/>
              <a:t>環境準備</a:t>
            </a:r>
            <a:endParaRPr lang="zh-TW" altLang="en-US" sz="6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5786" y="3000372"/>
            <a:ext cx="7772400" cy="1714512"/>
          </a:xfrm>
        </p:spPr>
        <p:txBody>
          <a:bodyPr/>
          <a:lstStyle/>
          <a:p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4.A : Console 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端</a:t>
            </a:r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編譯與執行</a:t>
            </a:r>
            <a:endParaRPr lang="en-US" altLang="zh-TW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TW" altLang="en-US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4.B : </a:t>
            </a:r>
            <a:r>
              <a:rPr lang="zh-TW" alt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透過 </a:t>
            </a:r>
            <a:r>
              <a:rPr lang="en-US" altLang="zh-TW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Eclipse </a:t>
            </a:r>
            <a:r>
              <a:rPr lang="zh-TW" alt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開發與測試運算</a:t>
            </a:r>
            <a:endParaRPr lang="zh-TW" alt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65</a:t>
            </a:fld>
            <a:endParaRPr lang="en-US" altLang="zh-TW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Java </a:t>
            </a:r>
            <a:r>
              <a:rPr lang="zh-TW" altLang="en-US" smtClean="0"/>
              <a:t>之編譯與執行</a:t>
            </a:r>
            <a:endParaRPr lang="en-US" altLang="zh-TW" smtClean="0"/>
          </a:p>
        </p:txBody>
      </p:sp>
      <p:sp>
        <p:nvSpPr>
          <p:cNvPr id="3379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AutoNum type="arabicPeriod"/>
            </a:pPr>
            <a:r>
              <a:rPr lang="zh-TW" altLang="en-US" sz="2800" smtClean="0"/>
              <a:t>編譯</a:t>
            </a:r>
          </a:p>
          <a:p>
            <a:pPr lvl="1" eaLnBrk="1" hangingPunct="1"/>
            <a:r>
              <a:rPr lang="en-US" altLang="zh-TW" sz="2400" smtClean="0"/>
              <a:t>javac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n-US" altLang="zh-TW" sz="2400" smtClean="0"/>
              <a:t> </a:t>
            </a:r>
            <a:r>
              <a:rPr lang="en-US" altLang="zh-TW" sz="2400" smtClean="0">
                <a:solidFill>
                  <a:schemeClr val="tx2"/>
                </a:solidFill>
              </a:rPr>
              <a:t>-classpath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chemeClr val="tx2"/>
                </a:solidFill>
              </a:rPr>
              <a:t>hadoop-*-core.jar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 Δ </a:t>
            </a:r>
            <a:r>
              <a:rPr lang="en-US" altLang="zh-TW" sz="2400" smtClean="0">
                <a:solidFill>
                  <a:srgbClr val="A50021"/>
                </a:solidFill>
              </a:rPr>
              <a:t>-d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rgbClr val="A50021"/>
                </a:solidFill>
              </a:rPr>
              <a:t>MyJava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rgbClr val="003300"/>
                </a:solidFill>
              </a:rPr>
              <a:t>MyCode.java</a:t>
            </a:r>
          </a:p>
          <a:p>
            <a:pPr eaLnBrk="1" hangingPunct="1">
              <a:buFontTx/>
              <a:buAutoNum type="arabicPeriod"/>
            </a:pPr>
            <a:r>
              <a:rPr lang="zh-TW" altLang="en-US" sz="2400" smtClean="0">
                <a:solidFill>
                  <a:srgbClr val="003300"/>
                </a:solidFill>
              </a:rPr>
              <a:t>封裝</a:t>
            </a:r>
          </a:p>
          <a:p>
            <a:pPr lvl="1" eaLnBrk="1" hangingPunct="1"/>
            <a:r>
              <a:rPr lang="en-US" altLang="zh-TW" smtClean="0"/>
              <a:t>jar</a:t>
            </a:r>
            <a:r>
              <a:rPr lang="en-US" altLang="zh-TW" sz="2400" smtClean="0"/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 </a:t>
            </a:r>
            <a:r>
              <a:rPr lang="en-US" altLang="zh-TW" sz="2400" smtClean="0">
                <a:solidFill>
                  <a:schemeClr val="tx2"/>
                </a:solidFill>
              </a:rPr>
              <a:t>-cvf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chemeClr val="tx2"/>
                </a:solidFill>
              </a:rPr>
              <a:t>MyJar.jar</a:t>
            </a:r>
            <a:r>
              <a:rPr lang="en-US" altLang="zh-TW" sz="2400" smtClean="0"/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rgbClr val="A50021"/>
                </a:solidFill>
              </a:rPr>
              <a:t>-C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rgbClr val="A50021"/>
                </a:solidFill>
              </a:rPr>
              <a:t>MyJava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n-US" altLang="zh-TW" sz="2400" smtClean="0">
                <a:solidFill>
                  <a:srgbClr val="A50021"/>
                </a:solidFill>
              </a:rPr>
              <a:t> </a:t>
            </a:r>
            <a:r>
              <a:rPr lang="en-US" altLang="zh-TW" sz="3200" b="1" smtClean="0">
                <a:solidFill>
                  <a:srgbClr val="A50021"/>
                </a:solidFill>
              </a:rPr>
              <a:t>.</a:t>
            </a:r>
          </a:p>
          <a:p>
            <a:pPr eaLnBrk="1" hangingPunct="1">
              <a:buFontTx/>
              <a:buAutoNum type="arabicPeriod"/>
            </a:pPr>
            <a:r>
              <a:rPr lang="zh-TW" altLang="en-US" sz="2400" smtClean="0"/>
              <a:t>執行</a:t>
            </a:r>
          </a:p>
          <a:p>
            <a:pPr lvl="1" eaLnBrk="1" hangingPunct="1"/>
            <a:r>
              <a:rPr lang="en-US" altLang="zh-TW" sz="2400" smtClean="0"/>
              <a:t>bin/hadoop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 </a:t>
            </a:r>
            <a:r>
              <a:rPr lang="en-US" altLang="zh-TW" sz="2400" smtClean="0">
                <a:solidFill>
                  <a:schemeClr val="tx2"/>
                </a:solidFill>
              </a:rPr>
              <a:t>jar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 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chemeClr val="tx2"/>
                </a:solidFill>
              </a:rPr>
              <a:t>MyJar.jar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n-US" altLang="zh-TW" sz="2400" smtClean="0"/>
              <a:t> </a:t>
            </a:r>
            <a:r>
              <a:rPr lang="en-US" altLang="zh-TW" sz="2400" smtClean="0">
                <a:solidFill>
                  <a:srgbClr val="003300"/>
                </a:solidFill>
              </a:rPr>
              <a:t>MyCode</a:t>
            </a:r>
            <a:r>
              <a:rPr lang="en-US" altLang="zh-TW" sz="2400" smtClean="0"/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rgbClr val="663300"/>
                </a:solidFill>
              </a:rPr>
              <a:t>HDFS_Input/</a:t>
            </a:r>
            <a:r>
              <a:rPr lang="el-GR" altLang="zh-TW" sz="2400" baseline="-25000" smtClean="0">
                <a:solidFill>
                  <a:srgbClr val="000066"/>
                </a:solidFill>
              </a:rPr>
              <a:t> </a:t>
            </a:r>
            <a:r>
              <a:rPr lang="el-GR" altLang="zh-TW" sz="2400" baseline="-25000" smtClean="0">
                <a:solidFill>
                  <a:srgbClr val="7F7F7F"/>
                </a:solidFill>
              </a:rPr>
              <a:t>Δ</a:t>
            </a:r>
            <a:r>
              <a:rPr lang="en-US" altLang="zh-TW" sz="2400" smtClean="0">
                <a:solidFill>
                  <a:srgbClr val="663300"/>
                </a:solidFill>
              </a:rPr>
              <a:t> HDFS_Output/</a:t>
            </a:r>
          </a:p>
        </p:txBody>
      </p:sp>
      <p:sp>
        <p:nvSpPr>
          <p:cNvPr id="3379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2C1CAF-AB9A-49A9-9E25-3374D43E3A5C}" type="slidenum">
              <a:rPr lang="zh-TW" altLang="en-US" smtClean="0"/>
              <a:pPr/>
              <a:t>66</a:t>
            </a:fld>
            <a:endParaRPr lang="en-US" altLang="zh-TW" smtClean="0"/>
          </a:p>
        </p:txBody>
      </p:sp>
      <p:sp>
        <p:nvSpPr>
          <p:cNvPr id="33795" name="投影片編號版面配置區 5"/>
          <p:cNvSpPr txBox="1">
            <a:spLocks noGrp="1"/>
          </p:cNvSpPr>
          <p:nvPr/>
        </p:nvSpPr>
        <p:spPr bwMode="auto">
          <a:xfrm>
            <a:off x="8077200" y="62484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D15CD79-2C35-4A48-9DC1-2690F39A1ECD}" type="slidenum">
              <a:rPr kumimoji="0" lang="en-US" altLang="zh-TW" sz="1400"/>
              <a:pPr algn="r"/>
              <a:t>66</a:t>
            </a:fld>
            <a:endParaRPr kumimoji="0" lang="en-US" altLang="zh-TW" sz="1400"/>
          </a:p>
        </p:txBody>
      </p:sp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0" y="5546725"/>
            <a:ext cx="4321175" cy="1311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所在的執行目錄為</a:t>
            </a: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Hadoop_Home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./MyJava = 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編譯後程式碼目錄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Myjar.jar = 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封裝後的編譯檔</a:t>
            </a:r>
          </a:p>
        </p:txBody>
      </p:sp>
      <p:sp>
        <p:nvSpPr>
          <p:cNvPr id="33799" name="Text Box 5"/>
          <p:cNvSpPr txBox="1">
            <a:spLocks noChangeArrowheads="1"/>
          </p:cNvSpPr>
          <p:nvPr/>
        </p:nvSpPr>
        <p:spPr bwMode="auto">
          <a:xfrm>
            <a:off x="4356100" y="5516563"/>
            <a:ext cx="4787900" cy="1158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先放些文件檔到</a:t>
            </a: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HDFS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上的</a:t>
            </a: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input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目錄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TW" sz="2000">
                <a:latin typeface="標楷體" pitchFamily="65" charset="-120"/>
                <a:ea typeface="標楷體" pitchFamily="65" charset="-120"/>
              </a:rPr>
              <a:t>./input; ./ouput = hdfs</a:t>
            </a:r>
            <a:r>
              <a:rPr lang="zh-TW" altLang="en-US" sz="2000">
                <a:latin typeface="標楷體" pitchFamily="65" charset="-120"/>
                <a:ea typeface="標楷體" pitchFamily="65" charset="-120"/>
              </a:rPr>
              <a:t>的輸入、輸出目錄</a:t>
            </a:r>
          </a:p>
        </p:txBody>
      </p:sp>
      <p:sp>
        <p:nvSpPr>
          <p:cNvPr id="33800" name="Line 6"/>
          <p:cNvSpPr>
            <a:spLocks noChangeShapeType="1"/>
          </p:cNvSpPr>
          <p:nvPr/>
        </p:nvSpPr>
        <p:spPr bwMode="auto">
          <a:xfrm>
            <a:off x="395288" y="5516563"/>
            <a:ext cx="8424862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WordCount1 </a:t>
            </a:r>
            <a:r>
              <a:rPr lang="zh-TW" altLang="en-US" smtClean="0"/>
              <a:t>練習 </a:t>
            </a:r>
            <a:r>
              <a:rPr lang="en-US" altLang="zh-TW" smtClean="0"/>
              <a:t>(I)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714348" y="4500570"/>
          <a:ext cx="7929586" cy="1379423"/>
        </p:xfrm>
        <a:graphic>
          <a:graphicData uri="http://schemas.openxmlformats.org/presentationml/2006/ole">
            <p:oleObj spid="_x0000_s1026" name="點陣圖影像" r:id="rId4" imgW="6335009" imgH="733333" progId="PBrush">
              <p:embed/>
            </p:oleObj>
          </a:graphicData>
        </a:graphic>
      </p:graphicFrame>
      <p:sp>
        <p:nvSpPr>
          <p:cNvPr id="1027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8D0052-7F8D-450C-9AE8-40EC02D51E9F}" type="slidenum">
              <a:rPr lang="zh-TW" altLang="en-US" smtClean="0"/>
              <a:pPr/>
              <a:t>67</a:t>
            </a:fld>
            <a:endParaRPr lang="en-US" altLang="zh-TW" smtClean="0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1400175" y="1341438"/>
            <a:ext cx="7743825" cy="3087694"/>
          </a:xfrm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dirty="0" err="1" smtClean="0"/>
              <a:t>cd</a:t>
            </a:r>
            <a:r>
              <a:rPr lang="en-US" altLang="zh-TW" sz="2400" dirty="0" smtClean="0"/>
              <a:t> $</a:t>
            </a:r>
            <a:r>
              <a:rPr lang="en-US" altLang="zh-TW" sz="2400" dirty="0" smtClean="0"/>
              <a:t>HADOOP_HOME; </a:t>
            </a:r>
            <a:r>
              <a:rPr lang="en-US" altLang="zh-TW" sz="2400" dirty="0" err="1" smtClean="0"/>
              <a:t>mkdir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>
                <a:solidFill>
                  <a:srgbClr val="542A00"/>
                </a:solidFill>
              </a:rPr>
              <a:t>input_local</a:t>
            </a:r>
            <a:endParaRPr lang="en-US" altLang="zh-TW" sz="2400" dirty="0" smtClean="0">
              <a:solidFill>
                <a:srgbClr val="542A00"/>
              </a:solidFill>
            </a:endParaRP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dirty="0" smtClean="0"/>
              <a:t>bin/</a:t>
            </a:r>
            <a:r>
              <a:rPr lang="en-US" altLang="zh-TW" sz="2400" dirty="0" err="1" smtClean="0"/>
              <a:t>hadoop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dfs</a:t>
            </a:r>
            <a:r>
              <a:rPr lang="en-US" altLang="zh-TW" sz="2400" dirty="0" smtClean="0"/>
              <a:t> -</a:t>
            </a:r>
            <a:r>
              <a:rPr lang="en-US" altLang="zh-TW" sz="2400" dirty="0" err="1" smtClean="0"/>
              <a:t>mkdir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rgbClr val="FF0000"/>
                </a:solidFill>
              </a:rPr>
              <a:t>input</a:t>
            </a:r>
            <a:endParaRPr lang="en-US" altLang="zh-TW" sz="2400" dirty="0" smtClean="0">
              <a:solidFill>
                <a:srgbClr val="FF0000"/>
              </a:solidFill>
            </a:endParaRP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dirty="0" smtClean="0"/>
              <a:t>echo "I like NCHC Cloud Course." &gt; </a:t>
            </a:r>
            <a:r>
              <a:rPr lang="en-US" altLang="zh-TW" sz="2400" dirty="0" err="1" smtClean="0">
                <a:solidFill>
                  <a:srgbClr val="542A00"/>
                </a:solidFill>
              </a:rPr>
              <a:t>input_local</a:t>
            </a:r>
            <a:r>
              <a:rPr lang="en-US" altLang="zh-TW" sz="2400" dirty="0" smtClean="0"/>
              <a:t>/input1</a:t>
            </a:r>
            <a:endParaRPr lang="en-US" altLang="zh-TW" sz="2400" dirty="0" smtClean="0"/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dirty="0" smtClean="0"/>
              <a:t>echo "I like </a:t>
            </a:r>
            <a:r>
              <a:rPr lang="en-US" altLang="zh-TW" sz="2400" dirty="0" err="1" smtClean="0"/>
              <a:t>nchc</a:t>
            </a:r>
            <a:r>
              <a:rPr lang="en-US" altLang="zh-TW" sz="2400" dirty="0" smtClean="0"/>
              <a:t> Cloud Course, and we enjoy this </a:t>
            </a:r>
            <a:r>
              <a:rPr lang="en-US" altLang="zh-TW" sz="2400" dirty="0" err="1" smtClean="0"/>
              <a:t>crouse</a:t>
            </a:r>
            <a:r>
              <a:rPr lang="en-US" altLang="zh-TW" sz="2400" dirty="0" smtClean="0"/>
              <a:t>." &gt; </a:t>
            </a:r>
            <a:r>
              <a:rPr lang="en-US" altLang="zh-TW" sz="2400" dirty="0" err="1" smtClean="0">
                <a:solidFill>
                  <a:srgbClr val="542A00"/>
                </a:solidFill>
              </a:rPr>
              <a:t>input_local</a:t>
            </a:r>
            <a:r>
              <a:rPr lang="en-US" altLang="zh-TW" sz="2400" dirty="0" smtClean="0"/>
              <a:t>/input2</a:t>
            </a:r>
            <a:endParaRPr lang="en-US" altLang="zh-TW" sz="2400" dirty="0" smtClean="0"/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dirty="0" smtClean="0"/>
              <a:t>bin/</a:t>
            </a:r>
            <a:r>
              <a:rPr lang="en-US" altLang="zh-TW" sz="2400" dirty="0" err="1" smtClean="0"/>
              <a:t>hadoop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dfs</a:t>
            </a:r>
            <a:r>
              <a:rPr lang="en-US" altLang="zh-TW" sz="2400" dirty="0" smtClean="0"/>
              <a:t> -put </a:t>
            </a:r>
            <a:r>
              <a:rPr lang="en-US" altLang="zh-TW" sz="2400" dirty="0" err="1" smtClean="0">
                <a:solidFill>
                  <a:srgbClr val="542A00"/>
                </a:solidFill>
              </a:rPr>
              <a:t>input_local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rgbClr val="FF0000"/>
                </a:solidFill>
              </a:rPr>
              <a:t>input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dirty="0" smtClean="0"/>
              <a:t>bin/</a:t>
            </a:r>
            <a:r>
              <a:rPr lang="en-US" altLang="zh-TW" sz="2400" dirty="0" err="1" smtClean="0"/>
              <a:t>hadoop</a:t>
            </a:r>
            <a:r>
              <a:rPr lang="en-US" altLang="zh-TW" sz="2400" dirty="0" smtClean="0"/>
              <a:t> </a:t>
            </a:r>
            <a:r>
              <a:rPr lang="en-US" altLang="zh-TW" sz="2400" dirty="0" err="1" smtClean="0"/>
              <a:t>dfs</a:t>
            </a:r>
            <a:r>
              <a:rPr lang="en-US" altLang="zh-TW" sz="2400" dirty="0" smtClean="0"/>
              <a:t> -</a:t>
            </a:r>
            <a:r>
              <a:rPr lang="en-US" altLang="zh-TW" sz="2400" dirty="0" err="1" smtClean="0"/>
              <a:t>ls</a:t>
            </a:r>
            <a:r>
              <a:rPr lang="en-US" altLang="zh-TW" sz="2400" dirty="0" smtClean="0"/>
              <a:t> </a:t>
            </a:r>
            <a:r>
              <a:rPr lang="en-US" altLang="zh-TW" sz="2400" dirty="0" smtClean="0">
                <a:solidFill>
                  <a:srgbClr val="FF0000"/>
                </a:solidFill>
              </a:rPr>
              <a:t>input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WordCount1 </a:t>
            </a:r>
            <a:r>
              <a:rPr lang="zh-TW" altLang="en-US" smtClean="0"/>
              <a:t>練習 </a:t>
            </a:r>
            <a:r>
              <a:rPr lang="en-US" altLang="zh-TW" smtClean="0"/>
              <a:t>(II)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zh-TW" altLang="en-US" sz="2400" smtClean="0"/>
              <a:t>編輯</a:t>
            </a:r>
            <a:r>
              <a:rPr lang="en-US" altLang="zh-TW" sz="2400" smtClean="0"/>
              <a:t>WordCount.java </a:t>
            </a:r>
            <a:r>
              <a:rPr lang="en-US" altLang="zh-TW" sz="1400" smtClean="0">
                <a:hlinkClick r:id="rId4"/>
              </a:rPr>
              <a:t>http://trac.nchc.org.tw/cloud/attachment/wiki/jazz/Hadoop_Lab6/WordCount.java?format=raw</a:t>
            </a:r>
            <a:endParaRPr lang="en-US" altLang="zh-TW" sz="2400" smtClean="0"/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smtClean="0"/>
              <a:t>mkdir MyJava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smtClean="0"/>
              <a:t>javac </a:t>
            </a:r>
            <a:r>
              <a:rPr lang="en-US" altLang="zh-TW" sz="2400" smtClean="0">
                <a:solidFill>
                  <a:schemeClr val="tx2"/>
                </a:solidFill>
              </a:rPr>
              <a:t>-classpath hadoop-*-core.jar</a:t>
            </a:r>
            <a:r>
              <a:rPr lang="en-US" altLang="zh-TW" sz="2400" smtClean="0">
                <a:solidFill>
                  <a:srgbClr val="000066"/>
                </a:solidFill>
              </a:rPr>
              <a:t> </a:t>
            </a:r>
            <a:r>
              <a:rPr lang="en-US" altLang="zh-TW" sz="2400" smtClean="0">
                <a:solidFill>
                  <a:srgbClr val="A50021"/>
                </a:solidFill>
              </a:rPr>
              <a:t>-d MyJava </a:t>
            </a:r>
            <a:r>
              <a:rPr lang="en-US" altLang="zh-TW" sz="2400" smtClean="0">
                <a:solidFill>
                  <a:srgbClr val="003300"/>
                </a:solidFill>
              </a:rPr>
              <a:t>WordCount.java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smtClean="0"/>
              <a:t>jar </a:t>
            </a:r>
            <a:r>
              <a:rPr lang="en-US" altLang="zh-TW" sz="2400" smtClean="0">
                <a:solidFill>
                  <a:schemeClr val="tx2"/>
                </a:solidFill>
              </a:rPr>
              <a:t>-cvf wordcount.jar</a:t>
            </a:r>
            <a:r>
              <a:rPr lang="en-US" altLang="zh-TW" sz="2400" smtClean="0"/>
              <a:t> </a:t>
            </a:r>
            <a:r>
              <a:rPr lang="en-US" altLang="zh-TW" sz="2400" smtClean="0">
                <a:solidFill>
                  <a:srgbClr val="A50021"/>
                </a:solidFill>
              </a:rPr>
              <a:t>-C MyJava </a:t>
            </a:r>
            <a:r>
              <a:rPr lang="en-US" altLang="zh-TW" b="1" smtClean="0">
                <a:solidFill>
                  <a:srgbClr val="A50021"/>
                </a:solidFill>
              </a:rPr>
              <a:t>.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en-US" altLang="zh-TW" sz="2400" smtClean="0"/>
              <a:t>bin/hadoop jar </a:t>
            </a:r>
            <a:r>
              <a:rPr lang="en-US" altLang="zh-TW" sz="2400" smtClean="0">
                <a:solidFill>
                  <a:schemeClr val="tx2"/>
                </a:solidFill>
              </a:rPr>
              <a:t>wordcount.jar</a:t>
            </a:r>
            <a:r>
              <a:rPr lang="en-US" altLang="zh-TW" sz="2400" smtClean="0"/>
              <a:t> WordCount </a:t>
            </a:r>
            <a:r>
              <a:rPr lang="en-US" altLang="zh-TW" sz="2400" smtClean="0">
                <a:solidFill>
                  <a:srgbClr val="663300"/>
                </a:solidFill>
              </a:rPr>
              <a:t>input/ output/</a:t>
            </a:r>
          </a:p>
        </p:txBody>
      </p:sp>
      <p:sp>
        <p:nvSpPr>
          <p:cNvPr id="3481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53C3B0-5071-4D2B-B6A8-1ACA3D792E10}" type="slidenum">
              <a:rPr lang="zh-TW" altLang="en-US" smtClean="0"/>
              <a:pPr/>
              <a:t>68</a:t>
            </a:fld>
            <a:endParaRPr lang="en-US" altLang="zh-TW" smtClean="0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5750" y="4286250"/>
            <a:ext cx="821531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所在的執行目錄為</a:t>
            </a:r>
            <a:r>
              <a:rPr lang="en-US" altLang="zh-TW" sz="2000" b="1" dirty="0" err="1">
                <a:solidFill>
                  <a:schemeClr val="accent2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Hadoop_Home</a:t>
            </a: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（因為</a:t>
            </a:r>
            <a:r>
              <a:rPr lang="en-US" altLang="zh-TW" sz="2000" dirty="0" err="1">
                <a:solidFill>
                  <a:schemeClr val="tx2"/>
                </a:solidFill>
              </a:rPr>
              <a:t>hadoop</a:t>
            </a:r>
            <a:r>
              <a:rPr lang="en-US" altLang="zh-TW" sz="2000" dirty="0">
                <a:solidFill>
                  <a:schemeClr val="tx2"/>
                </a:solidFill>
              </a:rPr>
              <a:t>-*-</a:t>
            </a:r>
            <a:r>
              <a:rPr lang="en-US" altLang="zh-TW" sz="2000" dirty="0" err="1">
                <a:solidFill>
                  <a:schemeClr val="tx2"/>
                </a:solidFill>
              </a:rPr>
              <a:t>core.jar</a:t>
            </a:r>
            <a:r>
              <a:rPr lang="en-US" altLang="zh-TW" sz="2000" dirty="0">
                <a:solidFill>
                  <a:srgbClr val="000066"/>
                </a:solidFill>
              </a:rPr>
              <a:t> </a:t>
            </a: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）</a:t>
            </a:r>
            <a:endParaRPr lang="en-US" altLang="zh-TW" sz="2000" b="1" dirty="0">
              <a:solidFill>
                <a:schemeClr val="accent2">
                  <a:lumMod val="75000"/>
                </a:schemeClr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altLang="zh-TW" sz="2000" b="1" dirty="0" err="1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javac</a:t>
            </a:r>
            <a:r>
              <a:rPr lang="zh-TW" altLang="en-US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編譯時需要</a:t>
            </a:r>
            <a:r>
              <a:rPr lang="en-US" altLang="zh-TW" sz="2000" b="1" dirty="0" err="1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classpath</a:t>
            </a:r>
            <a:r>
              <a:rPr lang="en-US" altLang="zh-TW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, </a:t>
            </a:r>
            <a:r>
              <a:rPr lang="zh-TW" altLang="en-US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但</a:t>
            </a:r>
            <a:r>
              <a:rPr lang="en-US" altLang="zh-TW" sz="2000" b="1" dirty="0" err="1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hadoop</a:t>
            </a:r>
            <a:r>
              <a:rPr lang="en-US" altLang="zh-TW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 jar</a:t>
            </a:r>
            <a:r>
              <a:rPr lang="zh-TW" altLang="en-US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時不用</a:t>
            </a:r>
            <a:endParaRPr lang="en-US" altLang="zh-TW" sz="2000" b="1" dirty="0">
              <a:solidFill>
                <a:srgbClr val="00800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altLang="zh-TW" sz="2000" b="1" dirty="0">
                <a:solidFill>
                  <a:schemeClr val="accent2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wordcount.jar = </a:t>
            </a:r>
            <a:r>
              <a:rPr lang="zh-TW" altLang="en-US" sz="2000" b="1" dirty="0">
                <a:solidFill>
                  <a:schemeClr val="accent2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封裝後的編譯檔，但執行時需告知</a:t>
            </a:r>
            <a:r>
              <a:rPr lang="en-US" altLang="zh-TW" sz="2000" b="1" dirty="0">
                <a:solidFill>
                  <a:schemeClr val="accent2">
                    <a:lumMod val="75000"/>
                  </a:schemeClr>
                </a:solidFill>
                <a:latin typeface="標楷體" pitchFamily="65" charset="-120"/>
                <a:ea typeface="標楷體" pitchFamily="65" charset="-120"/>
              </a:rPr>
              <a:t>class name</a:t>
            </a: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altLang="zh-TW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Hadoop</a:t>
            </a:r>
            <a:r>
              <a:rPr lang="zh-TW" altLang="en-US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進行運算時，只有 </a:t>
            </a:r>
            <a:r>
              <a:rPr lang="en-US" altLang="zh-TW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input </a:t>
            </a:r>
            <a:r>
              <a:rPr lang="zh-TW" altLang="en-US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檔要放到</a:t>
            </a:r>
            <a:r>
              <a:rPr lang="en-US" altLang="zh-TW" sz="2000" b="1" dirty="0" err="1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hdfs</a:t>
            </a:r>
            <a:r>
              <a:rPr lang="zh-TW" altLang="en-US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上，以便</a:t>
            </a:r>
            <a:r>
              <a:rPr lang="en-US" altLang="zh-TW" sz="2000" b="1" dirty="0" err="1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hadoop</a:t>
            </a:r>
            <a:r>
              <a:rPr lang="zh-TW" altLang="en-US" sz="2000" b="1" dirty="0">
                <a:solidFill>
                  <a:srgbClr val="008000"/>
                </a:solidFill>
                <a:latin typeface="標楷體" pitchFamily="65" charset="-120"/>
                <a:ea typeface="標楷體" pitchFamily="65" charset="-120"/>
              </a:rPr>
              <a:t>分析運算；</a:t>
            </a:r>
            <a:r>
              <a:rPr lang="zh-TW" altLang="en-US" sz="20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執行檔（</a:t>
            </a:r>
            <a:r>
              <a:rPr lang="en-US" altLang="zh-TW" sz="20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wordcount.jar</a:t>
            </a:r>
            <a:r>
              <a:rPr lang="zh-TW" altLang="en-US" sz="20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）不需上傳，也不需每個</a:t>
            </a:r>
            <a:r>
              <a:rPr lang="en-US" altLang="zh-TW" sz="20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node</a:t>
            </a:r>
            <a:r>
              <a:rPr lang="zh-TW" altLang="en-US" sz="20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都放，程式的載入交由</a:t>
            </a:r>
            <a:r>
              <a:rPr lang="en-US" altLang="zh-TW" sz="20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java</a:t>
            </a:r>
            <a:r>
              <a:rPr lang="zh-TW" altLang="en-US" sz="20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處理</a:t>
            </a:r>
          </a:p>
        </p:txBody>
      </p:sp>
      <p:sp>
        <p:nvSpPr>
          <p:cNvPr id="34822" name="Line 7"/>
          <p:cNvSpPr>
            <a:spLocks noChangeShapeType="1"/>
          </p:cNvSpPr>
          <p:nvPr/>
        </p:nvSpPr>
        <p:spPr bwMode="auto">
          <a:xfrm>
            <a:off x="357188" y="4143375"/>
            <a:ext cx="8424862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WordCount1 </a:t>
            </a:r>
            <a:r>
              <a:rPr lang="zh-TW" altLang="en-US" smtClean="0"/>
              <a:t>練習</a:t>
            </a:r>
            <a:r>
              <a:rPr lang="en-US" altLang="zh-TW" smtClean="0"/>
              <a:t>(III)</a:t>
            </a:r>
          </a:p>
        </p:txBody>
      </p:sp>
      <p:pic>
        <p:nvPicPr>
          <p:cNvPr id="35844" name="Picture 4" descr="d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000100" y="933423"/>
            <a:ext cx="6715172" cy="5924577"/>
          </a:xfrm>
          <a:noFill/>
        </p:spPr>
      </p:pic>
      <p:sp>
        <p:nvSpPr>
          <p:cNvPr id="3584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0F9F8E2-38D2-4CA7-98E2-6CD59203DEFB}" type="slidenum">
              <a:rPr lang="zh-TW" altLang="en-US" smtClean="0"/>
              <a:pPr/>
              <a:t>69</a:t>
            </a:fld>
            <a:endParaRPr lang="en-US" altLang="zh-TW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857364"/>
            <a:ext cx="7772400" cy="4286280"/>
          </a:xfrm>
        </p:spPr>
        <p:txBody>
          <a:bodyPr/>
          <a:lstStyle/>
          <a:p>
            <a:r>
              <a:rPr lang="en-US" altLang="zh-TW" sz="6000" b="0" dirty="0" smtClean="0">
                <a:solidFill>
                  <a:schemeClr val="folHlink"/>
                </a:solidFill>
              </a:rPr>
              <a:t>Computing with big datasets</a:t>
            </a:r>
            <a:r>
              <a:rPr lang="en-US" altLang="zh-TW" sz="6000" b="0" dirty="0" smtClean="0"/>
              <a:t> </a:t>
            </a:r>
            <a:br>
              <a:rPr lang="en-US" altLang="zh-TW" sz="6000" b="0" dirty="0" smtClean="0"/>
            </a:br>
            <a:r>
              <a:rPr lang="en-US" altLang="zh-TW" sz="4400" b="0" dirty="0" smtClean="0"/>
              <a:t>is a fundamentally different challenge than doing “big compute” over a small dataset</a:t>
            </a:r>
            <a:endParaRPr lang="zh-TW" altLang="en-US" sz="4400" b="0" dirty="0" smtClean="0"/>
          </a:p>
        </p:txBody>
      </p:sp>
      <p:sp>
        <p:nvSpPr>
          <p:cNvPr id="614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B6E6E4-38AC-4C41-8477-EC45BDB3677E}" type="slidenum">
              <a:rPr lang="zh-TW" altLang="en-US" smtClean="0"/>
              <a:pPr/>
              <a:t>7</a:t>
            </a:fld>
            <a:endParaRPr lang="en-US" altLang="zh-TW" smtClean="0"/>
          </a:p>
        </p:txBody>
      </p:sp>
      <p:sp>
        <p:nvSpPr>
          <p:cNvPr id="6148" name="Rectangle 2"/>
          <p:cNvSpPr>
            <a:spLocks noChangeArrowheads="1"/>
          </p:cNvSpPr>
          <p:nvPr/>
        </p:nvSpPr>
        <p:spPr bwMode="auto">
          <a:xfrm>
            <a:off x="611188" y="3789363"/>
            <a:ext cx="83534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zh-TW" altLang="en-US" sz="4000">
              <a:solidFill>
                <a:schemeClr val="tx2"/>
              </a:solidFill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WordCount1 </a:t>
            </a:r>
            <a:r>
              <a:rPr lang="zh-TW" altLang="en-US" smtClean="0"/>
              <a:t>練習</a:t>
            </a:r>
            <a:r>
              <a:rPr lang="en-US" altLang="zh-TW" smtClean="0"/>
              <a:t>(IV)</a:t>
            </a:r>
          </a:p>
        </p:txBody>
      </p:sp>
      <p:graphicFrame>
        <p:nvGraphicFramePr>
          <p:cNvPr id="2050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142844" y="2357430"/>
          <a:ext cx="8980616" cy="3867163"/>
        </p:xfrm>
        <a:graphic>
          <a:graphicData uri="http://schemas.openxmlformats.org/presentationml/2006/ole">
            <p:oleObj spid="_x0000_s2050" name="點陣圖影像" r:id="rId4" imgW="4667902" imgH="2010056" progId="PBrush">
              <p:embed/>
            </p:oleObj>
          </a:graphicData>
        </a:graphic>
      </p:graphicFrame>
      <p:sp>
        <p:nvSpPr>
          <p:cNvPr id="2051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755AB1-D7DE-43B5-BEFE-4A7E208CDED4}" type="slidenum">
              <a:rPr lang="zh-TW" altLang="en-US" smtClean="0"/>
              <a:pPr/>
              <a:t>70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BTW …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/>
            <a:r>
              <a:rPr lang="zh-TW" altLang="en-US" dirty="0" smtClean="0"/>
              <a:t>雖然</a:t>
            </a:r>
            <a:r>
              <a:rPr lang="en-US" altLang="zh-TW" dirty="0" smtClean="0"/>
              <a:t>Hadoop</a:t>
            </a:r>
            <a:r>
              <a:rPr lang="zh-TW" altLang="en-US" dirty="0" smtClean="0"/>
              <a:t>框架是用</a:t>
            </a:r>
            <a:r>
              <a:rPr lang="en-US" altLang="zh-TW" dirty="0" smtClean="0"/>
              <a:t>Java</a:t>
            </a:r>
            <a:r>
              <a:rPr lang="zh-TW" altLang="en-US" dirty="0" smtClean="0"/>
              <a:t>實作，但</a:t>
            </a:r>
            <a:r>
              <a:rPr lang="en-US" altLang="zh-TW" dirty="0" smtClean="0"/>
              <a:t>Map/Reduce</a:t>
            </a:r>
            <a:r>
              <a:rPr lang="zh-TW" altLang="en-US" dirty="0" smtClean="0"/>
              <a:t>應用程序則不一定要用 </a:t>
            </a:r>
            <a:r>
              <a:rPr lang="en-US" altLang="zh-TW" dirty="0" smtClean="0"/>
              <a:t>Java</a:t>
            </a:r>
            <a:r>
              <a:rPr lang="zh-TW" altLang="en-US" dirty="0" smtClean="0"/>
              <a:t>來寫</a:t>
            </a:r>
          </a:p>
          <a:p>
            <a:pPr marL="342900" indent="-342900" eaLnBrk="1" hangingPunct="1"/>
            <a:r>
              <a:rPr lang="en-US" altLang="zh-TW" dirty="0" smtClean="0"/>
              <a:t>Hadoop Streaming </a:t>
            </a:r>
            <a:r>
              <a:rPr lang="zh-TW" altLang="en-US" dirty="0" smtClean="0"/>
              <a:t>：</a:t>
            </a:r>
          </a:p>
          <a:p>
            <a:pPr marL="742950" lvl="1" indent="-285750" eaLnBrk="1" hangingPunct="1"/>
            <a:r>
              <a:rPr kumimoji="0" lang="zh-TW" altLang="en-US" dirty="0" smtClean="0"/>
              <a:t>執行</a:t>
            </a:r>
            <a:r>
              <a:rPr lang="zh-TW" altLang="en-US" dirty="0" smtClean="0"/>
              <a:t>作業的工具，使用者可以用其他語言 （如：</a:t>
            </a:r>
            <a:r>
              <a:rPr lang="en-US" altLang="zh-TW" dirty="0" smtClean="0"/>
              <a:t>PHP</a:t>
            </a:r>
            <a:r>
              <a:rPr lang="zh-TW" altLang="en-US" dirty="0" smtClean="0"/>
              <a:t>）套用到</a:t>
            </a:r>
            <a:r>
              <a:rPr lang="en-US" altLang="zh-TW" dirty="0" smtClean="0"/>
              <a:t>Hadoop</a:t>
            </a:r>
            <a:r>
              <a:rPr lang="zh-TW" altLang="en-US" dirty="0" smtClean="0"/>
              <a:t>的</a:t>
            </a:r>
            <a:r>
              <a:rPr lang="en-US" altLang="zh-TW" dirty="0" err="1" smtClean="0"/>
              <a:t>mapper</a:t>
            </a:r>
            <a:r>
              <a:rPr lang="zh-TW" altLang="en-US" dirty="0" smtClean="0"/>
              <a:t>和</a:t>
            </a:r>
            <a:r>
              <a:rPr lang="en-US" altLang="zh-TW" dirty="0" smtClean="0"/>
              <a:t>reducer</a:t>
            </a:r>
            <a:endParaRPr lang="zh-TW" altLang="en-US" dirty="0" smtClean="0"/>
          </a:p>
          <a:p>
            <a:pPr marL="342900" indent="-342900" eaLnBrk="1" hangingPunct="1"/>
            <a:r>
              <a:rPr lang="en-US" altLang="zh-TW" dirty="0" smtClean="0"/>
              <a:t>Hadoop Pipes</a:t>
            </a:r>
            <a:r>
              <a:rPr lang="zh-TW" altLang="en-US" dirty="0" smtClean="0"/>
              <a:t>：</a:t>
            </a:r>
            <a:r>
              <a:rPr lang="en-US" altLang="zh-TW" dirty="0" smtClean="0"/>
              <a:t>C++ API</a:t>
            </a:r>
            <a:endParaRPr kumimoji="0" lang="en-US" altLang="zh-TW" dirty="0" smtClean="0"/>
          </a:p>
        </p:txBody>
      </p:sp>
      <p:sp>
        <p:nvSpPr>
          <p:cNvPr id="3686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3D6BB7-A452-4BA6-A5F4-9FC005D982B4}" type="slidenum">
              <a:rPr lang="zh-TW" altLang="en-US" smtClean="0"/>
              <a:pPr/>
              <a:t>71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圓角矩形 4"/>
          <p:cNvSpPr/>
          <p:nvPr/>
        </p:nvSpPr>
        <p:spPr>
          <a:xfrm>
            <a:off x="714348" y="3857628"/>
            <a:ext cx="7643866" cy="1928826"/>
          </a:xfrm>
          <a:prstGeom prst="roundRect">
            <a:avLst/>
          </a:prstGeom>
          <a:solidFill>
            <a:schemeClr val="accent5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14348" y="1214423"/>
            <a:ext cx="7772400" cy="1357322"/>
          </a:xfrm>
        </p:spPr>
        <p:txBody>
          <a:bodyPr/>
          <a:lstStyle/>
          <a:p>
            <a:r>
              <a:rPr lang="zh-TW" altLang="en-US" sz="6000" dirty="0" smtClean="0"/>
              <a:t>四、寫</a:t>
            </a:r>
            <a:r>
              <a:rPr lang="en-US" altLang="zh-TW" sz="6000" dirty="0" smtClean="0"/>
              <a:t>Code </a:t>
            </a:r>
            <a:r>
              <a:rPr lang="zh-TW" altLang="en-US" sz="6000" dirty="0" smtClean="0"/>
              <a:t>環境準備</a:t>
            </a:r>
            <a:endParaRPr lang="zh-TW" altLang="en-US" sz="6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5786" y="3000372"/>
            <a:ext cx="7772400" cy="1714512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4.A : Console </a:t>
            </a:r>
            <a:r>
              <a:rPr lang="zh-TW" altLang="en-US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端編譯與執行</a:t>
            </a:r>
            <a:endParaRPr lang="en-US" altLang="zh-TW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zh-TW" alt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4.B : </a:t>
            </a: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透過 </a:t>
            </a:r>
            <a: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Eclipse </a:t>
            </a:r>
            <a:br>
              <a:rPr lang="en-US" altLang="zh-TW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zh-TW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開發與測試運算</a:t>
            </a:r>
            <a:endParaRPr lang="zh-TW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72</a:t>
            </a:fld>
            <a:endParaRPr lang="en-US" altLang="zh-TW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Requirements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en-US" altLang="zh-TW" sz="4000" smtClean="0"/>
              <a:t>Hadoop 0.20.0 up</a:t>
            </a:r>
          </a:p>
          <a:p>
            <a:pPr marL="342900" indent="-342900"/>
            <a:r>
              <a:rPr lang="en-US" altLang="zh-TW" sz="4000" smtClean="0"/>
              <a:t>Java 1.6</a:t>
            </a:r>
          </a:p>
          <a:p>
            <a:pPr marL="342900" indent="-342900"/>
            <a:r>
              <a:rPr lang="en-US" altLang="zh-TW" sz="4000" smtClean="0"/>
              <a:t>Eclipse 3.3 up</a:t>
            </a:r>
          </a:p>
          <a:p>
            <a:pPr marL="342900" indent="-342900"/>
            <a:r>
              <a:rPr lang="en-US" altLang="zh-TW" sz="3600" smtClean="0"/>
              <a:t>Hadoop Eclipse Plugin 0.20.0 up</a:t>
            </a:r>
            <a:endParaRPr lang="zh-TW" altLang="en-US" sz="4400" smtClean="0"/>
          </a:p>
          <a:p>
            <a:pPr marL="342900" indent="-342900"/>
            <a:endParaRPr lang="en-US" altLang="zh-TW" sz="4400" smtClean="0"/>
          </a:p>
        </p:txBody>
      </p:sp>
      <p:sp>
        <p:nvSpPr>
          <p:cNvPr id="3891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4CF32D-B84E-4081-BCE9-DC218CAED573}" type="slidenum">
              <a:rPr lang="zh-TW" altLang="en-US" smtClean="0"/>
              <a:pPr/>
              <a:t>73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安裝</a:t>
            </a:r>
            <a:r>
              <a:rPr lang="en-US" altLang="zh-TW" smtClean="0"/>
              <a:t>Hadoop Eclipse Plugin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90000"/>
              </a:lnSpc>
            </a:pPr>
            <a:r>
              <a:rPr lang="en-US" altLang="zh-TW" smtClean="0"/>
              <a:t>Hadoop Eclipse Plugin 0.20.0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zh-TW" smtClean="0"/>
              <a:t>From </a:t>
            </a:r>
            <a:br>
              <a:rPr lang="en-US" altLang="zh-TW" smtClean="0"/>
            </a:br>
            <a:r>
              <a:rPr lang="en-US" altLang="zh-TW" smtClean="0">
                <a:solidFill>
                  <a:srgbClr val="000066"/>
                </a:solidFill>
              </a:rPr>
              <a:t>$Hadoop_0.20.0_home/contrib/eclipse-plugin/hadoop-0.20.0-eclipse-plugin.jar</a:t>
            </a:r>
            <a:endParaRPr lang="en-US" altLang="zh-TW" sz="2400" smtClean="0"/>
          </a:p>
          <a:p>
            <a:pPr marL="342900" indent="-342900">
              <a:lnSpc>
                <a:spcPct val="90000"/>
              </a:lnSpc>
            </a:pPr>
            <a:r>
              <a:rPr lang="en-US" altLang="zh-TW" smtClean="0"/>
              <a:t>Hadoop Eclipse Plugin 0.20.1</a:t>
            </a:r>
            <a:r>
              <a:rPr lang="en-US" altLang="zh-TW" sz="2800" smtClean="0"/>
              <a:t> 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zh-TW" sz="2400" smtClean="0"/>
              <a:t>Compiler needed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altLang="zh-TW" sz="2400" smtClean="0"/>
              <a:t>Or download from </a:t>
            </a:r>
            <a:br>
              <a:rPr lang="en-US" altLang="zh-TW" sz="2400" smtClean="0"/>
            </a:br>
            <a:r>
              <a:rPr lang="en-US" altLang="zh-TW" sz="2400" smtClean="0">
                <a:hlinkClick r:id="rId2"/>
              </a:rPr>
              <a:t>http://hadoop-eclipse-plugin.googlecode.com/files/hadoop-0.20.1-eclipse-plugin.jar</a:t>
            </a:r>
            <a:endParaRPr lang="en-US" altLang="zh-TW" sz="2400" smtClean="0"/>
          </a:p>
          <a:p>
            <a:pPr marL="342900" indent="-342900">
              <a:lnSpc>
                <a:spcPct val="90000"/>
              </a:lnSpc>
            </a:pPr>
            <a:r>
              <a:rPr lang="en-US" altLang="zh-TW" smtClean="0"/>
              <a:t>copy to </a:t>
            </a:r>
            <a:r>
              <a:rPr lang="en-US" altLang="zh-TW" smtClean="0">
                <a:solidFill>
                  <a:srgbClr val="A50021"/>
                </a:solidFill>
              </a:rPr>
              <a:t>$Eclipse_home/plugins/</a:t>
            </a:r>
            <a:endParaRPr lang="zh-TW" altLang="en-US" smtClean="0">
              <a:solidFill>
                <a:srgbClr val="A50021"/>
              </a:solidFill>
            </a:endParaRPr>
          </a:p>
        </p:txBody>
      </p:sp>
      <p:sp>
        <p:nvSpPr>
          <p:cNvPr id="3993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25CC98-F885-4C0F-A18D-1C29C2271D5D}" type="slidenum">
              <a:rPr lang="zh-TW" altLang="en-US" smtClean="0"/>
              <a:pPr/>
              <a:t>74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1 </a:t>
            </a:r>
            <a:r>
              <a:rPr lang="zh-TW" altLang="en-US" smtClean="0"/>
              <a:t>打開</a:t>
            </a:r>
            <a:r>
              <a:rPr lang="en-US" altLang="zh-TW" smtClean="0"/>
              <a:t>Eclipse, </a:t>
            </a:r>
            <a:r>
              <a:rPr lang="zh-TW" altLang="en-US" smtClean="0"/>
              <a:t>設定專案目錄</a:t>
            </a:r>
          </a:p>
        </p:txBody>
      </p:sp>
      <p:pic>
        <p:nvPicPr>
          <p:cNvPr id="40964" name="Picture 3" descr="2-1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62100" y="2209006"/>
            <a:ext cx="6019800" cy="3019425"/>
          </a:xfrm>
        </p:spPr>
      </p:pic>
      <p:sp>
        <p:nvSpPr>
          <p:cNvPr id="4096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29ABAF-8F0C-458F-A350-3B963640D58B}" type="slidenum">
              <a:rPr lang="zh-TW" altLang="en-US" smtClean="0"/>
              <a:pPr/>
              <a:t>75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2. </a:t>
            </a:r>
            <a:r>
              <a:rPr lang="zh-TW" altLang="en-US" smtClean="0"/>
              <a:t>使用</a:t>
            </a:r>
            <a:r>
              <a:rPr lang="en-US" altLang="zh-TW" smtClean="0"/>
              <a:t>Hadoop mode</a:t>
            </a:r>
            <a:r>
              <a:rPr lang="zh-TW" altLang="en-US" smtClean="0"/>
              <a:t>視野</a:t>
            </a:r>
          </a:p>
        </p:txBody>
      </p:sp>
      <p:pic>
        <p:nvPicPr>
          <p:cNvPr id="41989" name="Picture 4" descr="2-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103438"/>
            <a:ext cx="5116814" cy="4754562"/>
          </a:xfrm>
          <a:ln w="19050">
            <a:solidFill>
              <a:srgbClr val="000000"/>
            </a:solidFill>
          </a:ln>
        </p:spPr>
      </p:pic>
      <p:sp>
        <p:nvSpPr>
          <p:cNvPr id="4198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045DCF-E6AC-4D98-B201-40018A8CB234}" type="slidenum">
              <a:rPr lang="zh-TW" altLang="en-US" smtClean="0"/>
              <a:pPr/>
              <a:t>76</a:t>
            </a:fld>
            <a:endParaRPr lang="en-US" altLang="zh-TW" smtClean="0"/>
          </a:p>
        </p:txBody>
      </p:sp>
      <p:pic>
        <p:nvPicPr>
          <p:cNvPr id="41988" name="Picture 3" descr="win-open-oth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981075"/>
            <a:ext cx="6553200" cy="16557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1990" name="AutoShape 5"/>
          <p:cNvSpPr>
            <a:spLocks noChangeArrowheads="1"/>
          </p:cNvSpPr>
          <p:nvPr/>
        </p:nvSpPr>
        <p:spPr bwMode="auto">
          <a:xfrm rot="10153671">
            <a:off x="5580063" y="2708275"/>
            <a:ext cx="1152525" cy="8651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239 h 21600"/>
              <a:gd name="T14" fmla="*/ 19607 w 21600"/>
              <a:gd name="T15" fmla="*/ 791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016" y="0"/>
                </a:lnTo>
                <a:lnTo>
                  <a:pt x="15016" y="4239"/>
                </a:lnTo>
                <a:lnTo>
                  <a:pt x="12427" y="4239"/>
                </a:lnTo>
                <a:cubicBezTo>
                  <a:pt x="5564" y="4239"/>
                  <a:pt x="0" y="7784"/>
                  <a:pt x="0" y="12158"/>
                </a:cubicBezTo>
                <a:lnTo>
                  <a:pt x="0" y="21600"/>
                </a:lnTo>
                <a:lnTo>
                  <a:pt x="3761" y="21600"/>
                </a:lnTo>
                <a:lnTo>
                  <a:pt x="3761" y="12158"/>
                </a:lnTo>
                <a:cubicBezTo>
                  <a:pt x="3761" y="9817"/>
                  <a:pt x="7641" y="7919"/>
                  <a:pt x="12427" y="7919"/>
                </a:cubicBezTo>
                <a:lnTo>
                  <a:pt x="15016" y="7919"/>
                </a:lnTo>
                <a:lnTo>
                  <a:pt x="15016" y="12158"/>
                </a:lnTo>
                <a:close/>
              </a:path>
            </a:pathLst>
          </a:custGeom>
          <a:solidFill>
            <a:srgbClr val="BEFDAD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1991" name="Text Box 6"/>
          <p:cNvSpPr txBox="1">
            <a:spLocks noChangeArrowheads="1"/>
          </p:cNvSpPr>
          <p:nvPr/>
        </p:nvSpPr>
        <p:spPr bwMode="auto">
          <a:xfrm>
            <a:off x="6715140" y="1071546"/>
            <a:ext cx="242886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TW" sz="2000" dirty="0" smtClean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1. Window </a:t>
            </a:r>
            <a:r>
              <a:rPr lang="en-US" altLang="zh-TW" sz="20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20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en-US" altLang="zh-TW" sz="2000" dirty="0" smtClean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  <a:sym typeface="Wingdings" pitchFamily="2" charset="2"/>
              </a:rPr>
              <a:t>2. </a:t>
            </a:r>
            <a:r>
              <a:rPr lang="en-US" altLang="zh-TW" sz="1600" dirty="0" smtClean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  <a:sym typeface="Wingdings" pitchFamily="2" charset="2"/>
              </a:rPr>
              <a:t>Open </a:t>
            </a:r>
            <a:r>
              <a:rPr lang="en-US" altLang="zh-TW" sz="1600" dirty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  <a:sym typeface="Wingdings" pitchFamily="2" charset="2"/>
              </a:rPr>
              <a:t>Perspective </a:t>
            </a:r>
            <a:r>
              <a:rPr lang="en-US" altLang="zh-TW" sz="2000" dirty="0" smtClean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  <a:sym typeface="Wingdings" pitchFamily="2" charset="2"/>
              </a:rPr>
              <a:t/>
            </a:r>
            <a:br>
              <a:rPr lang="en-US" altLang="zh-TW" sz="2000" dirty="0" smtClean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  <a:sym typeface="Wingdings" pitchFamily="2" charset="2"/>
              </a:rPr>
            </a:br>
            <a:r>
              <a:rPr lang="en-US" altLang="zh-TW" sz="2000" dirty="0" smtClean="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  <a:sym typeface="Wingdings" pitchFamily="2" charset="2"/>
              </a:rPr>
              <a:t>3. Other</a:t>
            </a:r>
            <a:endParaRPr lang="en-US" altLang="zh-TW" sz="2000" dirty="0">
              <a:solidFill>
                <a:srgbClr val="80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1992" name="Text Box 7"/>
          <p:cNvSpPr txBox="1">
            <a:spLocks noChangeArrowheads="1"/>
          </p:cNvSpPr>
          <p:nvPr/>
        </p:nvSpPr>
        <p:spPr bwMode="auto">
          <a:xfrm>
            <a:off x="6300788" y="3716338"/>
            <a:ext cx="226695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200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若有看到</a:t>
            </a:r>
            <a:r>
              <a:rPr lang="en-US" altLang="zh-TW" sz="200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MapReduce</a:t>
            </a:r>
            <a:r>
              <a:rPr lang="zh-TW" altLang="en-US" sz="200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的大象圖示代表</a:t>
            </a:r>
            <a:r>
              <a:rPr lang="en-US" altLang="zh-TW" sz="200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Hadoop Eclipse plugin </a:t>
            </a:r>
            <a:r>
              <a:rPr lang="zh-TW" altLang="en-US" sz="2000">
                <a:solidFill>
                  <a:srgbClr val="800000"/>
                </a:solidFill>
                <a:latin typeface="標楷體" pitchFamily="65" charset="-120"/>
                <a:ea typeface="標楷體" pitchFamily="65" charset="-120"/>
              </a:rPr>
              <a:t>有安裝成功， 若沒有請檢查是否有安之裝正確</a:t>
            </a:r>
            <a:endParaRPr lang="en-US" altLang="zh-TW" sz="2000">
              <a:solidFill>
                <a:srgbClr val="80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smtClean="0"/>
              <a:t>3. </a:t>
            </a:r>
            <a:r>
              <a:rPr lang="zh-TW" altLang="en-US" sz="4000" smtClean="0"/>
              <a:t>使用</a:t>
            </a:r>
            <a:r>
              <a:rPr lang="en-US" altLang="zh-TW" sz="4000" smtClean="0"/>
              <a:t>Hadoop</a:t>
            </a:r>
            <a:r>
              <a:rPr lang="zh-TW" altLang="en-US" sz="4000" smtClean="0"/>
              <a:t>視野，主畫面將出現三個功能</a:t>
            </a:r>
          </a:p>
        </p:txBody>
      </p:sp>
      <p:pic>
        <p:nvPicPr>
          <p:cNvPr id="43012" name="Picture 3" descr="2-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85859"/>
            <a:ext cx="8001056" cy="5297467"/>
          </a:xfrm>
        </p:spPr>
      </p:pic>
      <p:sp>
        <p:nvSpPr>
          <p:cNvPr id="4301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332337-4022-4E79-93ED-1168B52502B3}" type="slidenum">
              <a:rPr lang="zh-TW" altLang="en-US" smtClean="0"/>
              <a:pPr/>
              <a:t>77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4.</a:t>
            </a:r>
            <a:r>
              <a:rPr kumimoji="0" lang="zh-TW" altLang="en-US" smtClean="0"/>
              <a:t>建</a:t>
            </a:r>
            <a:r>
              <a:rPr lang="zh-TW" altLang="en-US" smtClean="0"/>
              <a:t>立一個</a:t>
            </a:r>
            <a:r>
              <a:rPr lang="en-US" altLang="zh-TW" smtClean="0"/>
              <a:t>Hadoop</a:t>
            </a:r>
            <a:r>
              <a:rPr lang="zh-TW" altLang="en-US" smtClean="0"/>
              <a:t>專案</a:t>
            </a:r>
          </a:p>
        </p:txBody>
      </p:sp>
      <p:pic>
        <p:nvPicPr>
          <p:cNvPr id="44037" name="Picture 4" descr="2-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14700" y="2114550"/>
            <a:ext cx="5829300" cy="4743450"/>
          </a:xfrm>
          <a:ln w="19050">
            <a:solidFill>
              <a:srgbClr val="000000"/>
            </a:solidFill>
          </a:ln>
        </p:spPr>
      </p:pic>
      <p:sp>
        <p:nvSpPr>
          <p:cNvPr id="4403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B4D51B-53C1-489E-84B7-03AECF12398C}" type="slidenum">
              <a:rPr lang="zh-TW" altLang="en-US" smtClean="0"/>
              <a:pPr/>
              <a:t>78</a:t>
            </a:fld>
            <a:endParaRPr lang="en-US" altLang="zh-TW" smtClean="0"/>
          </a:p>
        </p:txBody>
      </p:sp>
      <p:pic>
        <p:nvPicPr>
          <p:cNvPr id="44036" name="Picture 3" descr="file-new-proj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7272337" cy="15240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4038" name="AutoShape 5"/>
          <p:cNvSpPr>
            <a:spLocks noChangeArrowheads="1"/>
          </p:cNvSpPr>
          <p:nvPr/>
        </p:nvSpPr>
        <p:spPr bwMode="auto">
          <a:xfrm rot="5708226">
            <a:off x="7335712" y="1608824"/>
            <a:ext cx="1152525" cy="86518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4239 h 21600"/>
              <a:gd name="T14" fmla="*/ 19607 w 21600"/>
              <a:gd name="T15" fmla="*/ 791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016" y="0"/>
                </a:lnTo>
                <a:lnTo>
                  <a:pt x="15016" y="4239"/>
                </a:lnTo>
                <a:lnTo>
                  <a:pt x="12427" y="4239"/>
                </a:lnTo>
                <a:cubicBezTo>
                  <a:pt x="5564" y="4239"/>
                  <a:pt x="0" y="7784"/>
                  <a:pt x="0" y="12158"/>
                </a:cubicBezTo>
                <a:lnTo>
                  <a:pt x="0" y="21600"/>
                </a:lnTo>
                <a:lnTo>
                  <a:pt x="3761" y="21600"/>
                </a:lnTo>
                <a:lnTo>
                  <a:pt x="3761" y="12158"/>
                </a:lnTo>
                <a:cubicBezTo>
                  <a:pt x="3761" y="9817"/>
                  <a:pt x="7641" y="7919"/>
                  <a:pt x="12427" y="7919"/>
                </a:cubicBezTo>
                <a:lnTo>
                  <a:pt x="15016" y="7919"/>
                </a:lnTo>
                <a:lnTo>
                  <a:pt x="15016" y="12158"/>
                </a:lnTo>
                <a:close/>
              </a:path>
            </a:pathLst>
          </a:custGeom>
          <a:solidFill>
            <a:srgbClr val="BEFDAD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>
              <a:solidFill>
                <a:srgbClr val="800000"/>
              </a:solidFill>
            </a:endParaRPr>
          </a:p>
        </p:txBody>
      </p:sp>
      <p:sp>
        <p:nvSpPr>
          <p:cNvPr id="44039" name="AutoShape 6"/>
          <p:cNvSpPr>
            <a:spLocks noChangeArrowheads="1"/>
          </p:cNvSpPr>
          <p:nvPr/>
        </p:nvSpPr>
        <p:spPr bwMode="auto">
          <a:xfrm>
            <a:off x="928662" y="2643182"/>
            <a:ext cx="1871663" cy="792163"/>
          </a:xfrm>
          <a:prstGeom prst="wedgeRectCallout">
            <a:avLst>
              <a:gd name="adj1" fmla="val 96914"/>
              <a:gd name="adj2" fmla="val -17211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開出新專案</a:t>
            </a:r>
          </a:p>
        </p:txBody>
      </p:sp>
      <p:sp>
        <p:nvSpPr>
          <p:cNvPr id="44040" name="AutoShape 7"/>
          <p:cNvSpPr>
            <a:spLocks noChangeArrowheads="1"/>
          </p:cNvSpPr>
          <p:nvPr/>
        </p:nvSpPr>
        <p:spPr bwMode="auto">
          <a:xfrm>
            <a:off x="357158" y="4214818"/>
            <a:ext cx="2592388" cy="792163"/>
          </a:xfrm>
          <a:prstGeom prst="wedgeRectCallout">
            <a:avLst>
              <a:gd name="adj1" fmla="val 74970"/>
              <a:gd name="adj2" fmla="val -6153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選擇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Map/Reduce 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專案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z="4000" smtClean="0"/>
              <a:t>4-1.</a:t>
            </a:r>
            <a:r>
              <a:rPr lang="en-US" altLang="zh-TW" sz="4000" smtClean="0"/>
              <a:t> </a:t>
            </a:r>
            <a:r>
              <a:rPr lang="zh-TW" altLang="en-US" sz="4000" smtClean="0"/>
              <a:t>輸入專案名稱並點選設定</a:t>
            </a:r>
            <a:r>
              <a:rPr lang="en-US" altLang="zh-TW" sz="4000" smtClean="0"/>
              <a:t>Hadoop</a:t>
            </a:r>
            <a:r>
              <a:rPr lang="zh-TW" altLang="en-US" sz="4000" smtClean="0"/>
              <a:t>安裝路徑</a:t>
            </a:r>
          </a:p>
        </p:txBody>
      </p:sp>
      <p:sp>
        <p:nvSpPr>
          <p:cNvPr id="4505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443BD46-C08D-410A-8A91-EE99FD77B781}" type="slidenum">
              <a:rPr lang="zh-TW" altLang="en-US" smtClean="0"/>
              <a:pPr/>
              <a:t>79</a:t>
            </a:fld>
            <a:endParaRPr lang="en-US" altLang="zh-TW" smtClean="0"/>
          </a:p>
        </p:txBody>
      </p:sp>
      <p:pic>
        <p:nvPicPr>
          <p:cNvPr id="45060" name="Picture 3" descr="2-4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268413"/>
            <a:ext cx="6011862" cy="537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AutoShape 4"/>
          <p:cNvSpPr>
            <a:spLocks noChangeArrowheads="1"/>
          </p:cNvSpPr>
          <p:nvPr/>
        </p:nvSpPr>
        <p:spPr bwMode="auto">
          <a:xfrm>
            <a:off x="7164388" y="4005263"/>
            <a:ext cx="1655762" cy="1512887"/>
          </a:xfrm>
          <a:prstGeom prst="wedgeRectCallout">
            <a:avLst>
              <a:gd name="adj1" fmla="val -135139"/>
              <a:gd name="adj2" fmla="val -60495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由此設定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Hadoop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的安裝路徑</a:t>
            </a:r>
          </a:p>
        </p:txBody>
      </p:sp>
      <p:sp>
        <p:nvSpPr>
          <p:cNvPr id="45062" name="AutoShape 5"/>
          <p:cNvSpPr>
            <a:spLocks noChangeArrowheads="1"/>
          </p:cNvSpPr>
          <p:nvPr/>
        </p:nvSpPr>
        <p:spPr bwMode="auto">
          <a:xfrm>
            <a:off x="7164388" y="1412875"/>
            <a:ext cx="1655762" cy="1512888"/>
          </a:xfrm>
          <a:prstGeom prst="wedgeRectCallout">
            <a:avLst>
              <a:gd name="adj1" fmla="val -123731"/>
              <a:gd name="adj2" fmla="val 13273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由此設定專案名稱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平行分散式運算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格網運算</a:t>
            </a:r>
            <a:r>
              <a:rPr lang="en-US" altLang="zh-TW" dirty="0" smtClean="0"/>
              <a:t>(</a:t>
            </a:r>
            <a:r>
              <a:rPr lang="zh-TW" altLang="en-US" dirty="0" smtClean="0"/>
              <a:t>網格運算</a:t>
            </a:r>
            <a:r>
              <a:rPr lang="en-US" altLang="zh-TW" dirty="0" smtClean="0"/>
              <a:t>, Grid computing)</a:t>
            </a:r>
          </a:p>
          <a:p>
            <a:pPr lvl="1"/>
            <a:r>
              <a:rPr lang="en-US" altLang="zh-TW" dirty="0" smtClean="0"/>
              <a:t>MPI, PVM, Condor…</a:t>
            </a:r>
          </a:p>
          <a:p>
            <a:r>
              <a:rPr lang="zh-TW" altLang="en-US" dirty="0" smtClean="0"/>
              <a:t>著重於</a:t>
            </a:r>
            <a:r>
              <a:rPr lang="en-US" altLang="zh-TW" dirty="0" smtClean="0"/>
              <a:t>: </a:t>
            </a:r>
            <a:r>
              <a:rPr lang="zh-TW" altLang="en-US" dirty="0" smtClean="0"/>
              <a:t>分散工作量</a:t>
            </a:r>
          </a:p>
          <a:p>
            <a:r>
              <a:rPr lang="zh-TW" altLang="en-US" dirty="0" smtClean="0"/>
              <a:t>目前的問題在於：如何分散資料量</a:t>
            </a:r>
          </a:p>
          <a:p>
            <a:pPr lvl="1"/>
            <a:r>
              <a:rPr lang="en-US" altLang="zh-TW" dirty="0" smtClean="0"/>
              <a:t>Reading 100 GB off a single filer would leave nodes starved – just store data locally</a:t>
            </a:r>
          </a:p>
          <a:p>
            <a:pPr lvl="1"/>
            <a:endParaRPr lang="zh-TW" altLang="en-US" dirty="0" smtClean="0"/>
          </a:p>
        </p:txBody>
      </p:sp>
      <p:sp>
        <p:nvSpPr>
          <p:cNvPr id="717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65EC7D-0BAF-4A96-834D-F339BD0A09E6}" type="slidenum">
              <a:rPr lang="zh-TW" altLang="en-US" smtClean="0"/>
              <a:pPr/>
              <a:t>8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4-1-1. </a:t>
            </a:r>
            <a:r>
              <a:rPr lang="zh-TW" altLang="en-US" smtClean="0"/>
              <a:t>填入</a:t>
            </a:r>
            <a:r>
              <a:rPr lang="en-US" altLang="zh-TW" smtClean="0"/>
              <a:t>Hadoop</a:t>
            </a:r>
            <a:r>
              <a:rPr lang="zh-TW" altLang="en-US" smtClean="0"/>
              <a:t>安裝路徑</a:t>
            </a:r>
          </a:p>
        </p:txBody>
      </p:sp>
      <p:pic>
        <p:nvPicPr>
          <p:cNvPr id="46084" name="Picture 3" descr="0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268777"/>
            <a:ext cx="5929354" cy="5414587"/>
          </a:xfrm>
        </p:spPr>
      </p:pic>
      <p:sp>
        <p:nvSpPr>
          <p:cNvPr id="4608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94541E-43E9-43DA-89A9-48008E4BECB2}" type="slidenum">
              <a:rPr lang="zh-TW" altLang="en-US" smtClean="0"/>
              <a:pPr/>
              <a:t>80</a:t>
            </a:fld>
            <a:endParaRPr lang="en-US" altLang="zh-TW" smtClean="0"/>
          </a:p>
        </p:txBody>
      </p:sp>
      <p:sp>
        <p:nvSpPr>
          <p:cNvPr id="46085" name="AutoShape 4"/>
          <p:cNvSpPr>
            <a:spLocks noChangeArrowheads="1"/>
          </p:cNvSpPr>
          <p:nvPr/>
        </p:nvSpPr>
        <p:spPr bwMode="auto">
          <a:xfrm>
            <a:off x="6948488" y="2852738"/>
            <a:ext cx="2016125" cy="2089150"/>
          </a:xfrm>
          <a:prstGeom prst="wedgeRectCallout">
            <a:avLst>
              <a:gd name="adj1" fmla="val -136380"/>
              <a:gd name="adj2" fmla="val -8092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於此輸入您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Hadoop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的安裝路徑，之後選擇 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ok</a:t>
            </a:r>
            <a:endParaRPr lang="zh-TW" altLang="en-US">
              <a:solidFill>
                <a:srgbClr val="800000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5. </a:t>
            </a:r>
            <a:r>
              <a:rPr lang="zh-TW" altLang="en-US" dirty="0" smtClean="0"/>
              <a:t>設定</a:t>
            </a:r>
            <a:r>
              <a:rPr lang="en-US" altLang="zh-TW" dirty="0" smtClean="0"/>
              <a:t>Hadoop</a:t>
            </a:r>
            <a:r>
              <a:rPr lang="zh-TW" altLang="en-US" dirty="0" smtClean="0"/>
              <a:t>專案細節</a:t>
            </a:r>
          </a:p>
        </p:txBody>
      </p:sp>
      <p:pic>
        <p:nvPicPr>
          <p:cNvPr id="47108" name="Picture 3" descr="2-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28670"/>
            <a:ext cx="9144000" cy="5929330"/>
          </a:xfrm>
        </p:spPr>
      </p:pic>
      <p:sp>
        <p:nvSpPr>
          <p:cNvPr id="4710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B58DC5-E8DD-4EEE-83FD-9443C44DEB11}" type="slidenum">
              <a:rPr lang="zh-TW" altLang="en-US" smtClean="0"/>
              <a:pPr/>
              <a:t>81</a:t>
            </a:fld>
            <a:endParaRPr lang="en-US" altLang="zh-TW" smtClean="0"/>
          </a:p>
        </p:txBody>
      </p:sp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323850" y="2205038"/>
            <a:ext cx="1871663" cy="360362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47110" name="Text Box 5"/>
          <p:cNvSpPr txBox="1">
            <a:spLocks noChangeArrowheads="1"/>
          </p:cNvSpPr>
          <p:nvPr/>
        </p:nvSpPr>
        <p:spPr bwMode="auto">
          <a:xfrm>
            <a:off x="1908175" y="1916113"/>
            <a:ext cx="216058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>
                <a:solidFill>
                  <a:srgbClr val="A50021"/>
                </a:solidFill>
                <a:ea typeface="標楷體" pitchFamily="65" charset="-120"/>
              </a:rPr>
              <a:t>1. </a:t>
            </a:r>
            <a:r>
              <a:rPr lang="zh-TW" altLang="en-US">
                <a:solidFill>
                  <a:srgbClr val="A50021"/>
                </a:solidFill>
                <a:ea typeface="標楷體" pitchFamily="65" charset="-120"/>
              </a:rPr>
              <a:t>右鍵點選</a:t>
            </a:r>
          </a:p>
        </p:txBody>
      </p:sp>
      <p:sp>
        <p:nvSpPr>
          <p:cNvPr id="47111" name="Text Box 6"/>
          <p:cNvSpPr txBox="1">
            <a:spLocks noChangeArrowheads="1"/>
          </p:cNvSpPr>
          <p:nvPr/>
        </p:nvSpPr>
        <p:spPr bwMode="auto">
          <a:xfrm>
            <a:off x="3995738" y="5876925"/>
            <a:ext cx="2160587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>
                <a:solidFill>
                  <a:srgbClr val="A50021"/>
                </a:solidFill>
                <a:ea typeface="標楷體" pitchFamily="65" charset="-120"/>
              </a:rPr>
              <a:t>2. </a:t>
            </a:r>
            <a:r>
              <a:rPr kumimoji="0" lang="zh-TW" altLang="en-US">
                <a:solidFill>
                  <a:srgbClr val="A50021"/>
                </a:solidFill>
                <a:ea typeface="標楷體" pitchFamily="65" charset="-120"/>
              </a:rPr>
              <a:t>選擇</a:t>
            </a:r>
            <a:r>
              <a:rPr kumimoji="0" lang="en-US" altLang="zh-TW">
                <a:solidFill>
                  <a:srgbClr val="A50021"/>
                </a:solidFill>
                <a:ea typeface="標楷體" pitchFamily="65" charset="-120"/>
              </a:rPr>
              <a:t>Properties</a:t>
            </a:r>
            <a:endParaRPr lang="en-US" altLang="zh-TW">
              <a:solidFill>
                <a:srgbClr val="A50021"/>
              </a:solidFill>
              <a:ea typeface="標楷體" pitchFamily="65" charset="-120"/>
            </a:endParaRPr>
          </a:p>
        </p:txBody>
      </p:sp>
      <p:sp>
        <p:nvSpPr>
          <p:cNvPr id="47112" name="Rectangle 7"/>
          <p:cNvSpPr>
            <a:spLocks noChangeArrowheads="1"/>
          </p:cNvSpPr>
          <p:nvPr/>
        </p:nvSpPr>
        <p:spPr bwMode="auto">
          <a:xfrm>
            <a:off x="785786" y="6497637"/>
            <a:ext cx="3024187" cy="360363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5-1.</a:t>
            </a:r>
            <a:r>
              <a:rPr lang="en-US" altLang="zh-TW" smtClean="0"/>
              <a:t> </a:t>
            </a:r>
            <a:r>
              <a:rPr lang="zh-TW" altLang="en-US" smtClean="0"/>
              <a:t>設定原始碼與文件路徑</a:t>
            </a:r>
            <a:endParaRPr lang="zh-TW" altLang="en-US" b="0" smtClean="0">
              <a:solidFill>
                <a:schemeClr val="tx1"/>
              </a:solidFill>
            </a:endParaRPr>
          </a:p>
        </p:txBody>
      </p:sp>
      <p:pic>
        <p:nvPicPr>
          <p:cNvPr id="48132" name="Picture 3" descr="2-5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66639"/>
            <a:ext cx="9144000" cy="4991361"/>
          </a:xfrm>
        </p:spPr>
      </p:pic>
      <p:sp>
        <p:nvSpPr>
          <p:cNvPr id="4813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F5686E-65D3-4DB4-B314-4D8949102D67}" type="slidenum">
              <a:rPr lang="zh-TW" altLang="en-US" smtClean="0"/>
              <a:pPr/>
              <a:t>82</a:t>
            </a:fld>
            <a:endParaRPr lang="en-US" altLang="zh-TW" smtClean="0"/>
          </a:p>
        </p:txBody>
      </p:sp>
      <p:sp>
        <p:nvSpPr>
          <p:cNvPr id="48133" name="Rectangle 4"/>
          <p:cNvSpPr>
            <a:spLocks noChangeArrowheads="1"/>
          </p:cNvSpPr>
          <p:nvPr/>
        </p:nvSpPr>
        <p:spPr bwMode="auto">
          <a:xfrm>
            <a:off x="971550" y="1196975"/>
            <a:ext cx="6408738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endParaRPr lang="zh-TW" altLang="en-US" sz="2800">
              <a:solidFill>
                <a:srgbClr val="800000"/>
              </a:solidFill>
              <a:ea typeface="標楷體" pitchFamily="65" charset="-120"/>
            </a:endParaRPr>
          </a:p>
        </p:txBody>
      </p:sp>
      <p:sp>
        <p:nvSpPr>
          <p:cNvPr id="48134" name="AutoShape 5"/>
          <p:cNvSpPr>
            <a:spLocks noChangeArrowheads="1"/>
          </p:cNvSpPr>
          <p:nvPr/>
        </p:nvSpPr>
        <p:spPr bwMode="auto">
          <a:xfrm>
            <a:off x="3143240" y="1071546"/>
            <a:ext cx="6000760" cy="936625"/>
          </a:xfrm>
          <a:prstGeom prst="wedgeRectCallout">
            <a:avLst>
              <a:gd name="adj1" fmla="val -11187"/>
              <a:gd name="adj2" fmla="val 288548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TW" altLang="en-US" sz="1800" dirty="0">
                <a:solidFill>
                  <a:srgbClr val="800000"/>
                </a:solidFill>
                <a:ea typeface="標楷體" pitchFamily="65" charset="-120"/>
              </a:rPr>
              <a:t>以下請輸入正確的</a:t>
            </a:r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Hadoop</a:t>
            </a:r>
            <a:r>
              <a:rPr lang="zh-TW" altLang="en-US" sz="1800" dirty="0">
                <a:solidFill>
                  <a:srgbClr val="800000"/>
                </a:solidFill>
                <a:ea typeface="標楷體" pitchFamily="65" charset="-120"/>
              </a:rPr>
              <a:t>原始碼與</a:t>
            </a:r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API</a:t>
            </a:r>
            <a:r>
              <a:rPr lang="zh-TW" altLang="en-US" sz="1800" dirty="0">
                <a:solidFill>
                  <a:srgbClr val="800000"/>
                </a:solidFill>
                <a:ea typeface="標楷體" pitchFamily="65" charset="-120"/>
              </a:rPr>
              <a:t>文件檔路徑，如</a:t>
            </a:r>
          </a:p>
          <a:p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source </a:t>
            </a:r>
            <a:r>
              <a:rPr lang="zh-TW" altLang="en-US" sz="1800" dirty="0">
                <a:solidFill>
                  <a:srgbClr val="800000"/>
                </a:solidFill>
                <a:ea typeface="標楷體" pitchFamily="65" charset="-120"/>
              </a:rPr>
              <a:t>：</a:t>
            </a:r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/opt/</a:t>
            </a:r>
            <a:r>
              <a:rPr lang="en-US" altLang="zh-TW" sz="1800" dirty="0" err="1">
                <a:solidFill>
                  <a:srgbClr val="800000"/>
                </a:solidFill>
                <a:ea typeface="標楷體" pitchFamily="65" charset="-120"/>
              </a:rPr>
              <a:t>hadoop</a:t>
            </a:r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/</a:t>
            </a:r>
            <a:r>
              <a:rPr lang="en-US" altLang="zh-TW" sz="1800" dirty="0" err="1">
                <a:solidFill>
                  <a:srgbClr val="800000"/>
                </a:solidFill>
                <a:ea typeface="標楷體" pitchFamily="65" charset="-120"/>
              </a:rPr>
              <a:t>src</a:t>
            </a:r>
            <a:r>
              <a:rPr lang="en-US" altLang="zh-TW" sz="1800" dirty="0" smtClean="0">
                <a:solidFill>
                  <a:srgbClr val="800000"/>
                </a:solidFill>
                <a:ea typeface="標楷體" pitchFamily="65" charset="-120"/>
              </a:rPr>
              <a:t>/</a:t>
            </a:r>
            <a:endParaRPr lang="en-US" altLang="zh-TW" sz="1800" dirty="0">
              <a:solidFill>
                <a:srgbClr val="800000"/>
              </a:solidFill>
              <a:ea typeface="標楷體" pitchFamily="65" charset="-120"/>
            </a:endParaRPr>
          </a:p>
          <a:p>
            <a:r>
              <a:rPr lang="en-US" altLang="zh-TW" sz="1800" dirty="0" err="1">
                <a:solidFill>
                  <a:srgbClr val="800000"/>
                </a:solidFill>
                <a:ea typeface="標楷體" pitchFamily="65" charset="-120"/>
              </a:rPr>
              <a:t>javadoc</a:t>
            </a:r>
            <a:r>
              <a:rPr lang="zh-TW" altLang="en-US" sz="1800" dirty="0">
                <a:solidFill>
                  <a:srgbClr val="800000"/>
                </a:solidFill>
                <a:ea typeface="標楷體" pitchFamily="65" charset="-120"/>
              </a:rPr>
              <a:t>：</a:t>
            </a:r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file:/opt/</a:t>
            </a:r>
            <a:r>
              <a:rPr lang="en-US" altLang="zh-TW" sz="1800" dirty="0" err="1">
                <a:solidFill>
                  <a:srgbClr val="800000"/>
                </a:solidFill>
                <a:ea typeface="標楷體" pitchFamily="65" charset="-120"/>
              </a:rPr>
              <a:t>hadoop</a:t>
            </a:r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/docs/</a:t>
            </a:r>
            <a:r>
              <a:rPr lang="en-US" altLang="zh-TW" sz="1800" dirty="0" err="1">
                <a:solidFill>
                  <a:srgbClr val="800000"/>
                </a:solidFill>
                <a:ea typeface="標楷體" pitchFamily="65" charset="-120"/>
              </a:rPr>
              <a:t>api</a:t>
            </a:r>
            <a:r>
              <a:rPr lang="en-US" altLang="zh-TW" sz="1800" dirty="0">
                <a:solidFill>
                  <a:srgbClr val="800000"/>
                </a:solidFill>
                <a:ea typeface="標楷體" pitchFamily="65" charset="-120"/>
              </a:rPr>
              <a:t>/</a:t>
            </a:r>
            <a:endParaRPr lang="zh-TW" altLang="en-US" sz="1800" dirty="0">
              <a:solidFill>
                <a:srgbClr val="800000"/>
              </a:solidFill>
              <a:ea typeface="標楷體" pitchFamily="65" charset="-120"/>
            </a:endParaRPr>
          </a:p>
        </p:txBody>
      </p:sp>
      <p:sp>
        <p:nvSpPr>
          <p:cNvPr id="48135" name="AutoShape 6"/>
          <p:cNvSpPr>
            <a:spLocks noChangeArrowheads="1"/>
          </p:cNvSpPr>
          <p:nvPr/>
        </p:nvSpPr>
        <p:spPr bwMode="auto">
          <a:xfrm>
            <a:off x="0" y="1125538"/>
            <a:ext cx="2124075" cy="936625"/>
          </a:xfrm>
          <a:prstGeom prst="wedgeRectCallout">
            <a:avLst>
              <a:gd name="adj1" fmla="val 23518"/>
              <a:gd name="adj2" fmla="val 6195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選擇 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Java Build Path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5-1-1.</a:t>
            </a:r>
            <a:r>
              <a:rPr lang="en-US" altLang="zh-TW" smtClean="0"/>
              <a:t> </a:t>
            </a:r>
            <a:r>
              <a:rPr lang="zh-TW" altLang="en-US" smtClean="0"/>
              <a:t>完成圖</a:t>
            </a:r>
          </a:p>
        </p:txBody>
      </p:sp>
      <p:pic>
        <p:nvPicPr>
          <p:cNvPr id="49156" name="Picture 3" descr="2-5-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79054"/>
            <a:ext cx="9144000" cy="5478946"/>
          </a:xfrm>
        </p:spPr>
      </p:pic>
      <p:sp>
        <p:nvSpPr>
          <p:cNvPr id="4915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A2BB6B-60A5-4B86-BBC1-AC4E8690EA59}" type="slidenum">
              <a:rPr lang="zh-TW" altLang="en-US" smtClean="0"/>
              <a:pPr/>
              <a:t>83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5-2. </a:t>
            </a:r>
            <a:r>
              <a:rPr lang="zh-TW" altLang="en-US" smtClean="0"/>
              <a:t>設定</a:t>
            </a:r>
            <a:r>
              <a:rPr lang="en-US" altLang="zh-TW" smtClean="0"/>
              <a:t>java doc</a:t>
            </a:r>
            <a:r>
              <a:rPr lang="zh-TW" altLang="en-US" smtClean="0"/>
              <a:t>的完整路徑</a:t>
            </a:r>
          </a:p>
        </p:txBody>
      </p:sp>
      <p:pic>
        <p:nvPicPr>
          <p:cNvPr id="50180" name="Picture 3" descr="2-5-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408755"/>
            <a:ext cx="7858180" cy="5449245"/>
          </a:xfrm>
        </p:spPr>
      </p:pic>
      <p:sp>
        <p:nvSpPr>
          <p:cNvPr id="5017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EEC7B59-86F5-46A0-BCBB-E694605D4495}" type="slidenum">
              <a:rPr lang="zh-TW" altLang="en-US" smtClean="0">
                <a:solidFill>
                  <a:srgbClr val="800000"/>
                </a:solidFill>
              </a:rPr>
              <a:pPr/>
              <a:t>84</a:t>
            </a:fld>
            <a:endParaRPr lang="en-US" altLang="zh-TW" smtClean="0">
              <a:solidFill>
                <a:srgbClr val="800000"/>
              </a:solidFill>
            </a:endParaRPr>
          </a:p>
        </p:txBody>
      </p:sp>
      <p:sp>
        <p:nvSpPr>
          <p:cNvPr id="50181" name="AutoShape 4"/>
          <p:cNvSpPr>
            <a:spLocks noChangeArrowheads="1"/>
          </p:cNvSpPr>
          <p:nvPr/>
        </p:nvSpPr>
        <p:spPr bwMode="auto">
          <a:xfrm>
            <a:off x="5429256" y="3929066"/>
            <a:ext cx="3286116" cy="1500198"/>
          </a:xfrm>
          <a:prstGeom prst="wedgeRectCallout">
            <a:avLst>
              <a:gd name="adj1" fmla="val -8202"/>
              <a:gd name="adj2" fmla="val -11336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輸入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java 6 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的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API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正確路徑，輸入完後可選擇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validate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以驗證是否正確</a:t>
            </a:r>
          </a:p>
        </p:txBody>
      </p:sp>
      <p:sp>
        <p:nvSpPr>
          <p:cNvPr id="50182" name="AutoShape 5"/>
          <p:cNvSpPr>
            <a:spLocks noChangeArrowheads="1"/>
          </p:cNvSpPr>
          <p:nvPr/>
        </p:nvSpPr>
        <p:spPr bwMode="auto">
          <a:xfrm>
            <a:off x="2500298" y="4071942"/>
            <a:ext cx="2124075" cy="936625"/>
          </a:xfrm>
          <a:prstGeom prst="wedgeRectCallout">
            <a:avLst>
              <a:gd name="adj1" fmla="val -64242"/>
              <a:gd name="adj2" fmla="val -109183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選擇 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Javadoc Location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6. </a:t>
            </a:r>
            <a:r>
              <a:rPr lang="zh-TW" altLang="en-US" smtClean="0"/>
              <a:t>連結</a:t>
            </a:r>
            <a:r>
              <a:rPr lang="en-US" altLang="zh-TW" smtClean="0"/>
              <a:t>Hadoop Server</a:t>
            </a:r>
            <a:r>
              <a:rPr lang="zh-TW" altLang="en-US" smtClean="0"/>
              <a:t>與</a:t>
            </a:r>
            <a:r>
              <a:rPr lang="en-US" altLang="zh-TW" smtClean="0"/>
              <a:t>Eclipse</a:t>
            </a:r>
          </a:p>
        </p:txBody>
      </p:sp>
      <p:pic>
        <p:nvPicPr>
          <p:cNvPr id="5120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2153" y="2008742"/>
            <a:ext cx="6039693" cy="3419953"/>
          </a:xfrm>
          <a:noFill/>
        </p:spPr>
      </p:pic>
      <p:sp>
        <p:nvSpPr>
          <p:cNvPr id="5120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12DFF75-E4F2-44FD-BD89-CE0786F42531}" type="slidenum">
              <a:rPr lang="zh-TW" altLang="en-US" smtClean="0"/>
              <a:pPr/>
              <a:t>85</a:t>
            </a:fld>
            <a:endParaRPr lang="en-US" altLang="zh-TW" smtClean="0"/>
          </a:p>
        </p:txBody>
      </p:sp>
      <p:sp>
        <p:nvSpPr>
          <p:cNvPr id="51205" name="AutoShape 4"/>
          <p:cNvSpPr>
            <a:spLocks noChangeArrowheads="1"/>
          </p:cNvSpPr>
          <p:nvPr/>
        </p:nvSpPr>
        <p:spPr bwMode="auto">
          <a:xfrm>
            <a:off x="7667625" y="1628775"/>
            <a:ext cx="1296988" cy="936625"/>
          </a:xfrm>
          <a:prstGeom prst="wedgeRectCallout">
            <a:avLst>
              <a:gd name="adj1" fmla="val -116583"/>
              <a:gd name="adj2" fmla="val 14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點選此圖示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smtClean="0"/>
              <a:t>6-1 . </a:t>
            </a:r>
            <a:r>
              <a:rPr lang="zh-TW" altLang="en-US" sz="4000" smtClean="0"/>
              <a:t>設定你要連接的</a:t>
            </a:r>
            <a:r>
              <a:rPr lang="en-US" altLang="zh-TW" sz="4000" smtClean="0"/>
              <a:t>Hadoop</a:t>
            </a:r>
            <a:r>
              <a:rPr lang="zh-TW" altLang="en-US" sz="4000" smtClean="0"/>
              <a:t>主機</a:t>
            </a:r>
          </a:p>
        </p:txBody>
      </p:sp>
      <p:pic>
        <p:nvPicPr>
          <p:cNvPr id="52228" name="Picture 3" descr="2-6-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130333"/>
            <a:ext cx="5357850" cy="5727668"/>
          </a:xfrm>
        </p:spPr>
      </p:pic>
      <p:sp>
        <p:nvSpPr>
          <p:cNvPr id="5222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DAE65F-4777-4474-BAE5-3A7D4021607B}" type="slidenum">
              <a:rPr lang="zh-TW" altLang="en-US" smtClean="0"/>
              <a:pPr/>
              <a:t>86</a:t>
            </a:fld>
            <a:endParaRPr lang="en-US" altLang="zh-TW" smtClean="0"/>
          </a:p>
        </p:txBody>
      </p:sp>
      <p:sp>
        <p:nvSpPr>
          <p:cNvPr id="52229" name="AutoShape 4"/>
          <p:cNvSpPr>
            <a:spLocks noChangeArrowheads="1"/>
          </p:cNvSpPr>
          <p:nvPr/>
        </p:nvSpPr>
        <p:spPr bwMode="auto">
          <a:xfrm>
            <a:off x="323850" y="2349500"/>
            <a:ext cx="1511300" cy="1511300"/>
          </a:xfrm>
          <a:prstGeom prst="wedgeRectCallout">
            <a:avLst>
              <a:gd name="adj1" fmla="val 66176"/>
              <a:gd name="adj2" fmla="val 367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輸入主機位址或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domain name</a:t>
            </a:r>
          </a:p>
        </p:txBody>
      </p:sp>
      <p:sp>
        <p:nvSpPr>
          <p:cNvPr id="52230" name="AutoShape 5"/>
          <p:cNvSpPr>
            <a:spLocks noChangeArrowheads="1"/>
          </p:cNvSpPr>
          <p:nvPr/>
        </p:nvSpPr>
        <p:spPr bwMode="auto">
          <a:xfrm>
            <a:off x="323850" y="3933825"/>
            <a:ext cx="1511300" cy="2087563"/>
          </a:xfrm>
          <a:prstGeom prst="wedgeRectCallout">
            <a:avLst>
              <a:gd name="adj1" fmla="val 71954"/>
              <a:gd name="adj2" fmla="val -6809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TW">
                <a:ea typeface="標楷體" pitchFamily="65" charset="-120"/>
              </a:rPr>
              <a:t>MapReduce </a:t>
            </a:r>
            <a:r>
              <a:rPr lang="zh-TW" altLang="en-US">
                <a:ea typeface="標楷體" pitchFamily="65" charset="-120"/>
              </a:rPr>
              <a:t>監聽的</a:t>
            </a:r>
            <a:r>
              <a:rPr lang="en-US" altLang="zh-TW">
                <a:ea typeface="標楷體" pitchFamily="65" charset="-120"/>
              </a:rPr>
              <a:t>Port </a:t>
            </a:r>
            <a:r>
              <a:rPr lang="en-US" altLang="zh-TW" sz="2000">
                <a:solidFill>
                  <a:srgbClr val="A50021"/>
                </a:solidFill>
                <a:ea typeface="標楷體" pitchFamily="65" charset="-120"/>
              </a:rPr>
              <a:t>(</a:t>
            </a:r>
            <a:r>
              <a:rPr lang="zh-TW" altLang="en-US" sz="2000">
                <a:solidFill>
                  <a:srgbClr val="A50021"/>
                </a:solidFill>
                <a:ea typeface="標楷體" pitchFamily="65" charset="-120"/>
              </a:rPr>
              <a:t>設定於</a:t>
            </a:r>
            <a:r>
              <a:rPr lang="en-US" altLang="zh-TW" sz="2000">
                <a:solidFill>
                  <a:srgbClr val="A50021"/>
                </a:solidFill>
                <a:ea typeface="標楷體" pitchFamily="65" charset="-120"/>
              </a:rPr>
              <a:t>mapred-site.xml)</a:t>
            </a:r>
          </a:p>
        </p:txBody>
      </p:sp>
      <p:sp>
        <p:nvSpPr>
          <p:cNvPr id="52231" name="AutoShape 6"/>
          <p:cNvSpPr>
            <a:spLocks noChangeArrowheads="1"/>
          </p:cNvSpPr>
          <p:nvPr/>
        </p:nvSpPr>
        <p:spPr bwMode="auto">
          <a:xfrm>
            <a:off x="7380288" y="1557338"/>
            <a:ext cx="1584325" cy="2159000"/>
          </a:xfrm>
          <a:prstGeom prst="wedgeRectCallout">
            <a:avLst>
              <a:gd name="adj1" fmla="val -107815"/>
              <a:gd name="adj2" fmla="val 47204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TW">
                <a:ea typeface="標楷體" pitchFamily="65" charset="-120"/>
              </a:rPr>
              <a:t>HDFS</a:t>
            </a:r>
            <a:r>
              <a:rPr lang="zh-TW" altLang="en-US">
                <a:ea typeface="標楷體" pitchFamily="65" charset="-120"/>
              </a:rPr>
              <a:t>監聽的</a:t>
            </a:r>
            <a:r>
              <a:rPr lang="en-US" altLang="zh-TW">
                <a:ea typeface="標楷體" pitchFamily="65" charset="-120"/>
              </a:rPr>
              <a:t>Port </a:t>
            </a:r>
            <a:r>
              <a:rPr lang="en-US" altLang="zh-TW">
                <a:solidFill>
                  <a:srgbClr val="A50021"/>
                </a:solidFill>
                <a:ea typeface="標楷體" pitchFamily="65" charset="-120"/>
              </a:rPr>
              <a:t>(</a:t>
            </a:r>
            <a:r>
              <a:rPr lang="zh-TW" altLang="en-US">
                <a:solidFill>
                  <a:srgbClr val="A50021"/>
                </a:solidFill>
                <a:ea typeface="標楷體" pitchFamily="65" charset="-120"/>
              </a:rPr>
              <a:t>設定於</a:t>
            </a:r>
            <a:r>
              <a:rPr lang="en-US" altLang="zh-TW">
                <a:solidFill>
                  <a:srgbClr val="A50021"/>
                </a:solidFill>
                <a:ea typeface="標楷體" pitchFamily="65" charset="-120"/>
              </a:rPr>
              <a:t>core-site.xml)</a:t>
            </a:r>
          </a:p>
        </p:txBody>
      </p:sp>
      <p:sp>
        <p:nvSpPr>
          <p:cNvPr id="52232" name="AutoShape 7"/>
          <p:cNvSpPr>
            <a:spLocks noChangeArrowheads="1"/>
          </p:cNvSpPr>
          <p:nvPr/>
        </p:nvSpPr>
        <p:spPr bwMode="auto">
          <a:xfrm>
            <a:off x="7380288" y="4076700"/>
            <a:ext cx="1763712" cy="2016125"/>
          </a:xfrm>
          <a:prstGeom prst="wedgeRectCallout">
            <a:avLst>
              <a:gd name="adj1" fmla="val -95546"/>
              <a:gd name="adj2" fmla="val -5055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你在此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Hadoop Server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上的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Username</a:t>
            </a:r>
          </a:p>
        </p:txBody>
      </p:sp>
      <p:sp>
        <p:nvSpPr>
          <p:cNvPr id="52233" name="AutoShape 8"/>
          <p:cNvSpPr>
            <a:spLocks noChangeArrowheads="1"/>
          </p:cNvSpPr>
          <p:nvPr/>
        </p:nvSpPr>
        <p:spPr bwMode="auto">
          <a:xfrm>
            <a:off x="250825" y="1052513"/>
            <a:ext cx="1511300" cy="863600"/>
          </a:xfrm>
          <a:prstGeom prst="wedgeRectCallout">
            <a:avLst>
              <a:gd name="adj1" fmla="val 136449"/>
              <a:gd name="adj2" fmla="val 122241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任意填一個名稱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smtClean="0"/>
              <a:t>6-2 </a:t>
            </a:r>
            <a:r>
              <a:rPr lang="zh-TW" altLang="en-US" sz="4000" smtClean="0"/>
              <a:t>若正確設定則可得到以下畫面</a:t>
            </a:r>
          </a:p>
        </p:txBody>
      </p:sp>
      <p:pic>
        <p:nvPicPr>
          <p:cNvPr id="53252" name="Picture 3" descr="2-6-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958091"/>
            <a:ext cx="6286512" cy="5899909"/>
          </a:xfrm>
        </p:spPr>
      </p:pic>
      <p:sp>
        <p:nvSpPr>
          <p:cNvPr id="5325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BD4393-E848-4979-9C28-AEF897BD26CF}" type="slidenum">
              <a:rPr lang="zh-TW" altLang="en-US" smtClean="0"/>
              <a:pPr/>
              <a:t>87</a:t>
            </a:fld>
            <a:endParaRPr lang="en-US" altLang="zh-TW" smtClean="0"/>
          </a:p>
        </p:txBody>
      </p:sp>
      <p:sp>
        <p:nvSpPr>
          <p:cNvPr id="53253" name="AutoShape 4"/>
          <p:cNvSpPr>
            <a:spLocks noChangeArrowheads="1"/>
          </p:cNvSpPr>
          <p:nvPr/>
        </p:nvSpPr>
        <p:spPr bwMode="auto">
          <a:xfrm>
            <a:off x="142844" y="1196975"/>
            <a:ext cx="2071703" cy="2663825"/>
          </a:xfrm>
          <a:prstGeom prst="wedgeRectCallout">
            <a:avLst>
              <a:gd name="adj1" fmla="val 71175"/>
              <a:gd name="adj2" fmla="val 13992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altLang="zh-TW" dirty="0">
                <a:solidFill>
                  <a:srgbClr val="800000"/>
                </a:solidFill>
                <a:ea typeface="標楷體" pitchFamily="65" charset="-120"/>
              </a:rPr>
              <a:t>HDFS</a:t>
            </a:r>
            <a:r>
              <a:rPr lang="zh-TW" altLang="en-US" dirty="0">
                <a:solidFill>
                  <a:srgbClr val="800000"/>
                </a:solidFill>
                <a:ea typeface="標楷體" pitchFamily="65" charset="-120"/>
              </a:rPr>
              <a:t>的資訊，可直接於此操作檢視、新增、上傳、刪除等命令</a:t>
            </a:r>
            <a:endParaRPr lang="en-US" altLang="zh-TW" dirty="0">
              <a:solidFill>
                <a:srgbClr val="800000"/>
              </a:solidFill>
              <a:ea typeface="標楷體" pitchFamily="65" charset="-120"/>
            </a:endParaRPr>
          </a:p>
        </p:txBody>
      </p:sp>
      <p:sp>
        <p:nvSpPr>
          <p:cNvPr id="53254" name="AutoShape 5"/>
          <p:cNvSpPr>
            <a:spLocks noChangeArrowheads="1"/>
          </p:cNvSpPr>
          <p:nvPr/>
        </p:nvSpPr>
        <p:spPr bwMode="auto">
          <a:xfrm>
            <a:off x="214282" y="4714884"/>
            <a:ext cx="1944687" cy="1366837"/>
          </a:xfrm>
          <a:prstGeom prst="wedgeRectCallout">
            <a:avLst>
              <a:gd name="adj1" fmla="val 119324"/>
              <a:gd name="adj2" fmla="val -2188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若有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Job</a:t>
            </a:r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運作，可於此視窗檢視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7. </a:t>
            </a:r>
            <a:r>
              <a:rPr lang="zh-TW" altLang="en-US" smtClean="0"/>
              <a:t>新增一個</a:t>
            </a:r>
            <a:r>
              <a:rPr lang="en-US" altLang="zh-TW" smtClean="0"/>
              <a:t>Hadoop</a:t>
            </a:r>
            <a:r>
              <a:rPr lang="zh-TW" altLang="en-US" smtClean="0"/>
              <a:t>程式</a:t>
            </a:r>
          </a:p>
        </p:txBody>
      </p:sp>
      <p:pic>
        <p:nvPicPr>
          <p:cNvPr id="54276" name="Picture 3" descr="file-new-mr-driv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000108"/>
            <a:ext cx="7153275" cy="1695450"/>
          </a:xfrm>
          <a:ln w="19050">
            <a:solidFill>
              <a:srgbClr val="000000"/>
            </a:solidFill>
          </a:ln>
        </p:spPr>
      </p:pic>
      <p:sp>
        <p:nvSpPr>
          <p:cNvPr id="5427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4CD6EA-956B-4865-8417-2C4CCE9A7E91}" type="slidenum">
              <a:rPr lang="zh-TW" altLang="en-US" smtClean="0"/>
              <a:pPr/>
              <a:t>88</a:t>
            </a:fld>
            <a:endParaRPr lang="en-US" altLang="zh-TW" smtClean="0"/>
          </a:p>
        </p:txBody>
      </p:sp>
      <p:pic>
        <p:nvPicPr>
          <p:cNvPr id="54277" name="Picture 4" descr="3-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4296797" y="2428868"/>
            <a:ext cx="4847203" cy="4429132"/>
          </a:xfrm>
          <a:noFill/>
          <a:ln w="19050">
            <a:solidFill>
              <a:srgbClr val="000000"/>
            </a:solidFill>
          </a:ln>
        </p:spPr>
      </p:pic>
      <p:sp>
        <p:nvSpPr>
          <p:cNvPr id="54278" name="AutoShape 5"/>
          <p:cNvSpPr>
            <a:spLocks noChangeArrowheads="1"/>
          </p:cNvSpPr>
          <p:nvPr/>
        </p:nvSpPr>
        <p:spPr bwMode="auto">
          <a:xfrm rot="5619851">
            <a:off x="3591903" y="2734655"/>
            <a:ext cx="647700" cy="6477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4279" name="AutoShape 6"/>
          <p:cNvSpPr>
            <a:spLocks noChangeArrowheads="1"/>
          </p:cNvSpPr>
          <p:nvPr/>
        </p:nvSpPr>
        <p:spPr bwMode="auto">
          <a:xfrm>
            <a:off x="1116013" y="4076700"/>
            <a:ext cx="1944687" cy="1873250"/>
          </a:xfrm>
          <a:prstGeom prst="wedgeRectCallout">
            <a:avLst>
              <a:gd name="adj1" fmla="val 113185"/>
              <a:gd name="adj2" fmla="val -60255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首先先建立一個</a:t>
            </a:r>
            <a:r>
              <a:rPr lang="en-US" altLang="zh-TW">
                <a:solidFill>
                  <a:srgbClr val="800000"/>
                </a:solidFill>
                <a:ea typeface="標楷體" pitchFamily="65" charset="-120"/>
              </a:rPr>
              <a:t>WordCount</a:t>
            </a:r>
          </a:p>
          <a:p>
            <a:pPr algn="ctr"/>
            <a:r>
              <a:rPr lang="zh-TW" altLang="en-US">
                <a:solidFill>
                  <a:srgbClr val="800000"/>
                </a:solidFill>
                <a:ea typeface="標楷體" pitchFamily="65" charset="-120"/>
              </a:rPr>
              <a:t>程式，其他欄位任意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7.1 </a:t>
            </a:r>
            <a:r>
              <a:rPr kumimoji="0" lang="zh-TW" altLang="en-US" smtClean="0"/>
              <a:t>於</a:t>
            </a:r>
            <a:r>
              <a:rPr lang="zh-TW" altLang="en-US" smtClean="0"/>
              <a:t>程式窗格內輸入程式碼</a:t>
            </a:r>
          </a:p>
        </p:txBody>
      </p:sp>
      <p:pic>
        <p:nvPicPr>
          <p:cNvPr id="55300" name="Picture 3" descr="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56664"/>
            <a:ext cx="9144000" cy="6001336"/>
          </a:xfrm>
        </p:spPr>
      </p:pic>
      <p:sp>
        <p:nvSpPr>
          <p:cNvPr id="5529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884DAB-E5BA-4BBE-B227-387407D272EB}" type="slidenum">
              <a:rPr lang="zh-TW" altLang="en-US" smtClean="0"/>
              <a:pPr/>
              <a:t>89</a:t>
            </a:fld>
            <a:endParaRPr lang="en-US" altLang="zh-TW" smtClean="0"/>
          </a:p>
        </p:txBody>
      </p:sp>
      <p:sp>
        <p:nvSpPr>
          <p:cNvPr id="55301" name="Rectangle 4"/>
          <p:cNvSpPr>
            <a:spLocks noChangeArrowheads="1"/>
          </p:cNvSpPr>
          <p:nvPr/>
        </p:nvSpPr>
        <p:spPr bwMode="auto">
          <a:xfrm>
            <a:off x="428204" y="1636943"/>
            <a:ext cx="8104462" cy="4714645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55302" name="Text Box 5"/>
          <p:cNvSpPr txBox="1">
            <a:spLocks noChangeArrowheads="1"/>
          </p:cNvSpPr>
          <p:nvPr/>
        </p:nvSpPr>
        <p:spPr bwMode="auto">
          <a:xfrm>
            <a:off x="3957215" y="1873489"/>
            <a:ext cx="3527701" cy="471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dirty="0">
                <a:solidFill>
                  <a:srgbClr val="A50021"/>
                </a:solidFill>
                <a:ea typeface="標楷體" pitchFamily="65" charset="-120"/>
              </a:rPr>
              <a:t>此區為程式窗格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z="4000" smtClean="0"/>
              <a:t>分散大量資料： </a:t>
            </a:r>
            <a:r>
              <a:rPr lang="en-US" altLang="zh-TW" sz="4000" smtClean="0"/>
              <a:t>Slow and Tricky</a:t>
            </a:r>
            <a:endParaRPr lang="zh-TW" altLang="en-US" sz="4000" smtClean="0"/>
          </a:p>
        </p:txBody>
      </p:sp>
      <p:sp>
        <p:nvSpPr>
          <p:cNvPr id="819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kumimoji="0" lang="zh-TW" altLang="en-US" dirty="0" smtClean="0"/>
              <a:t>交換資料需同步處理</a:t>
            </a:r>
          </a:p>
          <a:p>
            <a:pPr lvl="1"/>
            <a:r>
              <a:rPr lang="en-US" altLang="zh-TW" b="1" dirty="0" smtClean="0"/>
              <a:t>Deadlock</a:t>
            </a:r>
            <a:r>
              <a:rPr lang="en-US" altLang="zh-TW" dirty="0" smtClean="0"/>
              <a:t> becomes a problem</a:t>
            </a:r>
          </a:p>
          <a:p>
            <a:r>
              <a:rPr kumimoji="0" lang="zh-TW" altLang="en-US" dirty="0" smtClean="0"/>
              <a:t>有限的頻寬</a:t>
            </a:r>
          </a:p>
          <a:p>
            <a:pPr lvl="1"/>
            <a:r>
              <a:rPr lang="en-US" altLang="zh-TW" dirty="0" smtClean="0"/>
              <a:t>Failovers can cause </a:t>
            </a:r>
            <a:r>
              <a:rPr lang="en-US" altLang="zh-TW" b="1" dirty="0" smtClean="0"/>
              <a:t>cascading failure</a:t>
            </a:r>
          </a:p>
          <a:p>
            <a:endParaRPr lang="zh-TW" altLang="en-US" dirty="0" smtClean="0"/>
          </a:p>
        </p:txBody>
      </p:sp>
      <p:sp>
        <p:nvSpPr>
          <p:cNvPr id="8194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3C77C0-F108-44C1-A905-4F892333260D}" type="slidenum">
              <a:rPr lang="zh-TW" altLang="en-US" smtClean="0"/>
              <a:pPr/>
              <a:t>9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772400" cy="865187"/>
          </a:xfrm>
        </p:spPr>
        <p:txBody>
          <a:bodyPr/>
          <a:lstStyle/>
          <a:p>
            <a:r>
              <a:rPr kumimoji="0" lang="en-US" altLang="zh-TW" sz="3600" dirty="0" smtClean="0"/>
              <a:t>7.2 </a:t>
            </a:r>
            <a:r>
              <a:rPr kumimoji="0" lang="zh-TW" altLang="en-US" sz="3600" dirty="0" smtClean="0"/>
              <a:t>補充</a:t>
            </a:r>
            <a:endParaRPr lang="zh-TW" altLang="en-US" sz="3600" dirty="0" smtClean="0"/>
          </a:p>
        </p:txBody>
      </p:sp>
      <p:pic>
        <p:nvPicPr>
          <p:cNvPr id="5632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57365"/>
            <a:ext cx="9129952" cy="5000636"/>
          </a:xfrm>
          <a:noFill/>
        </p:spPr>
      </p:pic>
      <p:sp>
        <p:nvSpPr>
          <p:cNvPr id="5632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43AC45-F50D-47A1-9D43-B375841F3858}" type="slidenum">
              <a:rPr lang="zh-TW" altLang="en-US" smtClean="0"/>
              <a:pPr/>
              <a:t>90</a:t>
            </a:fld>
            <a:endParaRPr lang="en-US" altLang="zh-TW" smtClean="0"/>
          </a:p>
        </p:txBody>
      </p:sp>
      <p:sp>
        <p:nvSpPr>
          <p:cNvPr id="5" name="圓角矩形圖說文字 4"/>
          <p:cNvSpPr/>
          <p:nvPr/>
        </p:nvSpPr>
        <p:spPr>
          <a:xfrm>
            <a:off x="3714744" y="1000108"/>
            <a:ext cx="5143536" cy="857256"/>
          </a:xfrm>
          <a:prstGeom prst="wedgeRoundRectCallout">
            <a:avLst>
              <a:gd name="adj1" fmla="val 8950"/>
              <a:gd name="adj2" fmla="val 2754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zh-TW" altLang="en-US" dirty="0" smtClean="0">
                <a:solidFill>
                  <a:srgbClr val="800000"/>
                </a:solidFill>
              </a:rPr>
              <a:t>若之前</a:t>
            </a:r>
            <a:r>
              <a:rPr kumimoji="0" lang="en-US" altLang="zh-TW" dirty="0" smtClean="0">
                <a:solidFill>
                  <a:srgbClr val="800000"/>
                </a:solidFill>
              </a:rPr>
              <a:t>doc</a:t>
            </a:r>
            <a:r>
              <a:rPr kumimoji="0" lang="zh-TW" altLang="en-US" dirty="0" smtClean="0">
                <a:solidFill>
                  <a:srgbClr val="800000"/>
                </a:solidFill>
              </a:rPr>
              <a:t>部份設定正確，則滑鼠移至程式碼可取得</a:t>
            </a:r>
            <a:r>
              <a:rPr kumimoji="0" lang="en-US" altLang="zh-TW" dirty="0" smtClean="0">
                <a:solidFill>
                  <a:srgbClr val="800000"/>
                </a:solidFill>
              </a:rPr>
              <a:t>A</a:t>
            </a:r>
            <a:r>
              <a:rPr lang="en-US" altLang="zh-TW" dirty="0" smtClean="0">
                <a:solidFill>
                  <a:srgbClr val="800000"/>
                </a:solidFill>
              </a:rPr>
              <a:t>PI</a:t>
            </a:r>
            <a:r>
              <a:rPr lang="zh-TW" altLang="en-US" dirty="0" smtClean="0">
                <a:solidFill>
                  <a:srgbClr val="800000"/>
                </a:solidFill>
              </a:rPr>
              <a:t>完整說明</a:t>
            </a:r>
            <a:endParaRPr lang="zh-TW" alt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8. </a:t>
            </a:r>
            <a:r>
              <a:rPr lang="zh-TW" altLang="en-US" smtClean="0"/>
              <a:t>運作</a:t>
            </a:r>
          </a:p>
        </p:txBody>
      </p:sp>
      <p:pic>
        <p:nvPicPr>
          <p:cNvPr id="57348" name="Picture 3" descr="run-on-hadoo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1" y="914385"/>
            <a:ext cx="7429520" cy="5943615"/>
          </a:xfrm>
        </p:spPr>
      </p:pic>
      <p:sp>
        <p:nvSpPr>
          <p:cNvPr id="57346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DA9727-83BC-4B9E-892D-096965E0ECB9}" type="slidenum">
              <a:rPr lang="zh-TW" altLang="en-US" smtClean="0"/>
              <a:pPr/>
              <a:t>91</a:t>
            </a:fld>
            <a:endParaRPr lang="en-US" altLang="zh-TW" smtClean="0"/>
          </a:p>
        </p:txBody>
      </p:sp>
      <p:sp>
        <p:nvSpPr>
          <p:cNvPr id="57349" name="AutoShape 4"/>
          <p:cNvSpPr>
            <a:spLocks noChangeArrowheads="1"/>
          </p:cNvSpPr>
          <p:nvPr/>
        </p:nvSpPr>
        <p:spPr bwMode="auto">
          <a:xfrm>
            <a:off x="0" y="2781300"/>
            <a:ext cx="1763713" cy="2592388"/>
          </a:xfrm>
          <a:prstGeom prst="wedgeRectCallout">
            <a:avLst>
              <a:gd name="adj1" fmla="val 44958"/>
              <a:gd name="adj2" fmla="val -60102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TW" altLang="en-US">
                <a:ea typeface="標楷體" pitchFamily="65" charset="-120"/>
              </a:rPr>
              <a:t>於欲運算的</a:t>
            </a:r>
            <a:r>
              <a:rPr lang="zh-TW" altLang="en-US">
                <a:solidFill>
                  <a:srgbClr val="A50021"/>
                </a:solidFill>
                <a:ea typeface="標楷體" pitchFamily="65" charset="-120"/>
              </a:rPr>
              <a:t>程式碼</a:t>
            </a:r>
            <a:r>
              <a:rPr lang="zh-TW" altLang="en-US">
                <a:ea typeface="標楷體" pitchFamily="65" charset="-120"/>
              </a:rPr>
              <a:t>處點選右鍵 </a:t>
            </a:r>
            <a:r>
              <a:rPr lang="en-US" altLang="zh-TW">
                <a:ea typeface="標楷體" pitchFamily="65" charset="-120"/>
                <a:sym typeface="Wingdings" pitchFamily="2" charset="2"/>
              </a:rPr>
              <a:t> </a:t>
            </a:r>
            <a:r>
              <a:rPr lang="en-US" altLang="zh-TW">
                <a:solidFill>
                  <a:srgbClr val="A50021"/>
                </a:solidFill>
                <a:ea typeface="標楷體" pitchFamily="65" charset="-120"/>
                <a:sym typeface="Wingdings" pitchFamily="2" charset="2"/>
              </a:rPr>
              <a:t>Run As</a:t>
            </a:r>
            <a:r>
              <a:rPr lang="en-US" altLang="zh-TW">
                <a:ea typeface="標楷體" pitchFamily="65" charset="-120"/>
                <a:sym typeface="Wingdings" pitchFamily="2" charset="2"/>
              </a:rPr>
              <a:t>  </a:t>
            </a:r>
            <a:r>
              <a:rPr lang="en-US" altLang="zh-TW" b="1">
                <a:solidFill>
                  <a:srgbClr val="A50021"/>
                </a:solidFill>
                <a:ea typeface="標楷體" pitchFamily="65" charset="-120"/>
                <a:sym typeface="Wingdings" pitchFamily="2" charset="2"/>
              </a:rPr>
              <a:t>Run on Hadoop</a:t>
            </a:r>
            <a:endParaRPr lang="en-US" altLang="zh-TW" b="1">
              <a:solidFill>
                <a:srgbClr val="A50021"/>
              </a:solidFill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88913"/>
            <a:ext cx="8242331" cy="865187"/>
          </a:xfrm>
        </p:spPr>
        <p:txBody>
          <a:bodyPr/>
          <a:lstStyle/>
          <a:p>
            <a:r>
              <a:rPr lang="en-US" altLang="zh-TW" sz="4000" dirty="0" smtClean="0"/>
              <a:t>8-1 </a:t>
            </a:r>
            <a:r>
              <a:rPr lang="zh-TW" altLang="en-US" sz="4000" dirty="0" smtClean="0"/>
              <a:t>選擇之前設定好所要運算的主機</a:t>
            </a:r>
          </a:p>
        </p:txBody>
      </p:sp>
      <p:pic>
        <p:nvPicPr>
          <p:cNvPr id="58372" name="Picture 3" descr="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076209"/>
            <a:ext cx="6031365" cy="5781791"/>
          </a:xfrm>
        </p:spPr>
      </p:pic>
      <p:sp>
        <p:nvSpPr>
          <p:cNvPr id="58370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92D262-4AC6-4B12-B1B9-4B2F2A2AA139}" type="slidenum">
              <a:rPr lang="zh-TW" altLang="en-US" smtClean="0"/>
              <a:pPr/>
              <a:t>92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865187"/>
          </a:xfrm>
        </p:spPr>
        <p:txBody>
          <a:bodyPr/>
          <a:lstStyle/>
          <a:p>
            <a:r>
              <a:rPr lang="en-US" altLang="zh-TW" sz="4000" smtClean="0"/>
              <a:t>8.2 </a:t>
            </a:r>
            <a:r>
              <a:rPr lang="zh-TW" altLang="en-US" sz="4000" smtClean="0"/>
              <a:t>運算資訊出現於</a:t>
            </a:r>
            <a:r>
              <a:rPr lang="en-US" altLang="zh-TW" sz="4000" smtClean="0"/>
              <a:t>Eclipse </a:t>
            </a:r>
            <a:r>
              <a:rPr lang="zh-TW" altLang="en-US" sz="4000" smtClean="0"/>
              <a:t>右下方的</a:t>
            </a:r>
            <a:r>
              <a:rPr lang="en-US" altLang="zh-TW" sz="4000" smtClean="0"/>
              <a:t>Console </a:t>
            </a:r>
            <a:r>
              <a:rPr lang="zh-TW" altLang="en-US" sz="4000" smtClean="0"/>
              <a:t>視窗</a:t>
            </a:r>
          </a:p>
        </p:txBody>
      </p:sp>
      <p:pic>
        <p:nvPicPr>
          <p:cNvPr id="12" name="Picture 3" descr="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3071811"/>
            <a:ext cx="8858312" cy="3643337"/>
          </a:xfrm>
          <a:ln w="38100" cap="flat">
            <a:solidFill>
              <a:srgbClr val="A50021"/>
            </a:solidFill>
            <a:prstDash val="dash"/>
          </a:ln>
        </p:spPr>
      </p:pic>
      <p:sp>
        <p:nvSpPr>
          <p:cNvPr id="13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243888" y="6524625"/>
            <a:ext cx="900112" cy="333375"/>
          </a:xfrm>
          <a:noFill/>
        </p:spPr>
        <p:txBody>
          <a:bodyPr/>
          <a:lstStyle/>
          <a:p>
            <a:fld id="{6E8CEE7C-770B-42AE-B378-EDF824D92669}" type="slidenum">
              <a:rPr lang="zh-TW" altLang="en-US" smtClean="0"/>
              <a:pPr/>
              <a:t>93</a:t>
            </a:fld>
            <a:endParaRPr lang="en-US" altLang="zh-TW" smtClean="0"/>
          </a:p>
        </p:txBody>
      </p:sp>
      <p:pic>
        <p:nvPicPr>
          <p:cNvPr id="14" name="Picture 4" descr="2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857232"/>
            <a:ext cx="2555875" cy="16922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468313" y="2081195"/>
            <a:ext cx="2087562" cy="503237"/>
          </a:xfrm>
          <a:prstGeom prst="rect">
            <a:avLst/>
          </a:prstGeom>
          <a:noFill/>
          <a:ln w="28575" algn="ctr">
            <a:solidFill>
              <a:srgbClr val="A5002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2571736" y="2285992"/>
            <a:ext cx="1928826" cy="785818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714744" y="2214554"/>
            <a:ext cx="10080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dirty="0">
                <a:solidFill>
                  <a:srgbClr val="A50021"/>
                </a:solidFill>
                <a:ea typeface="標楷體" pitchFamily="65" charset="-120"/>
              </a:rPr>
              <a:t>放大</a:t>
            </a: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8.3 </a:t>
            </a:r>
            <a:r>
              <a:rPr lang="zh-TW" altLang="en-US" smtClean="0"/>
              <a:t>剛剛運算的結果出現如下圖</a:t>
            </a:r>
          </a:p>
        </p:txBody>
      </p:sp>
      <p:pic>
        <p:nvPicPr>
          <p:cNvPr id="60420" name="Picture 3" descr="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3357562"/>
            <a:ext cx="8755523" cy="1908643"/>
          </a:xfrm>
          <a:ln w="28575" cap="flat">
            <a:solidFill>
              <a:srgbClr val="A50021"/>
            </a:solidFill>
            <a:prstDash val="dash"/>
          </a:ln>
        </p:spPr>
      </p:pic>
      <p:sp>
        <p:nvSpPr>
          <p:cNvPr id="60418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48E55E-82C5-4DD2-AAD6-7A0744C92B4A}" type="slidenum">
              <a:rPr lang="zh-TW" altLang="en-US" smtClean="0"/>
              <a:pPr/>
              <a:t>94</a:t>
            </a:fld>
            <a:endParaRPr lang="en-US" altLang="zh-TW" smtClean="0"/>
          </a:p>
        </p:txBody>
      </p:sp>
      <p:pic>
        <p:nvPicPr>
          <p:cNvPr id="60421" name="Picture 4" descr="2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975"/>
            <a:ext cx="2555875" cy="16922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0422" name="Rectangle 5"/>
          <p:cNvSpPr>
            <a:spLocks noChangeArrowheads="1"/>
          </p:cNvSpPr>
          <p:nvPr/>
        </p:nvSpPr>
        <p:spPr bwMode="auto">
          <a:xfrm>
            <a:off x="468313" y="2205038"/>
            <a:ext cx="2087562" cy="503237"/>
          </a:xfrm>
          <a:prstGeom prst="rect">
            <a:avLst/>
          </a:prstGeom>
          <a:noFill/>
          <a:ln w="28575" algn="ctr">
            <a:solidFill>
              <a:srgbClr val="A5002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zh-TW" altLang="en-US"/>
          </a:p>
        </p:txBody>
      </p:sp>
      <p:sp>
        <p:nvSpPr>
          <p:cNvPr id="60423" name="Line 6"/>
          <p:cNvSpPr>
            <a:spLocks noChangeShapeType="1"/>
          </p:cNvSpPr>
          <p:nvPr/>
        </p:nvSpPr>
        <p:spPr bwMode="auto">
          <a:xfrm>
            <a:off x="2555875" y="2636838"/>
            <a:ext cx="287338" cy="720725"/>
          </a:xfrm>
          <a:prstGeom prst="line">
            <a:avLst/>
          </a:prstGeom>
          <a:noFill/>
          <a:ln w="28575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60424" name="Text Box 7"/>
          <p:cNvSpPr txBox="1">
            <a:spLocks noChangeArrowheads="1"/>
          </p:cNvSpPr>
          <p:nvPr/>
        </p:nvSpPr>
        <p:spPr bwMode="auto">
          <a:xfrm>
            <a:off x="2700338" y="2420938"/>
            <a:ext cx="10080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>
                <a:solidFill>
                  <a:srgbClr val="A50021"/>
                </a:solidFill>
                <a:ea typeface="標楷體" pitchFamily="65" charset="-120"/>
              </a:rPr>
              <a:t>放大</a:t>
            </a: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mtClean="0"/>
              <a:t>Conclusions</a:t>
            </a:r>
          </a:p>
        </p:txBody>
      </p:sp>
      <p:sp>
        <p:nvSpPr>
          <p:cNvPr id="6144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 eaLnBrk="1" hangingPunct="1">
              <a:lnSpc>
                <a:spcPct val="100000"/>
              </a:lnSpc>
            </a:pPr>
            <a:r>
              <a:rPr lang="zh-TW" altLang="en-US" smtClean="0"/>
              <a:t>優點</a:t>
            </a:r>
          </a:p>
          <a:p>
            <a:pPr marL="742950" lvl="1" indent="-285750" eaLnBrk="1" hangingPunct="1">
              <a:lnSpc>
                <a:spcPct val="100000"/>
              </a:lnSpc>
            </a:pPr>
            <a:r>
              <a:rPr lang="zh-TW" altLang="en-US" smtClean="0"/>
              <a:t>快速開發程式</a:t>
            </a:r>
          </a:p>
          <a:p>
            <a:pPr marL="742950" lvl="1" indent="-285750" eaLnBrk="1" hangingPunct="1">
              <a:lnSpc>
                <a:spcPct val="100000"/>
              </a:lnSpc>
            </a:pPr>
            <a:r>
              <a:rPr lang="zh-TW" altLang="en-US" smtClean="0"/>
              <a:t>易於除錯</a:t>
            </a:r>
          </a:p>
          <a:p>
            <a:pPr marL="742950" lvl="1" indent="-285750" eaLnBrk="1" hangingPunct="1">
              <a:lnSpc>
                <a:spcPct val="100000"/>
              </a:lnSpc>
            </a:pPr>
            <a:r>
              <a:rPr lang="zh-TW" altLang="en-US" smtClean="0"/>
              <a:t>智慧尋找函式庫</a:t>
            </a:r>
            <a:endParaRPr lang="en-US" altLang="zh-TW" smtClean="0"/>
          </a:p>
          <a:p>
            <a:pPr marL="742950" lvl="1" indent="-285750" eaLnBrk="1" hangingPunct="1">
              <a:lnSpc>
                <a:spcPct val="100000"/>
              </a:lnSpc>
            </a:pPr>
            <a:r>
              <a:rPr lang="zh-TW" altLang="en-US" smtClean="0"/>
              <a:t>自動鍊結</a:t>
            </a:r>
            <a:r>
              <a:rPr lang="en-US" altLang="zh-TW" smtClean="0"/>
              <a:t>API</a:t>
            </a:r>
          </a:p>
          <a:p>
            <a:pPr marL="742950" lvl="1" indent="-285750" eaLnBrk="1" hangingPunct="1">
              <a:lnSpc>
                <a:spcPct val="100000"/>
              </a:lnSpc>
            </a:pPr>
            <a:r>
              <a:rPr lang="zh-TW" altLang="en-US" smtClean="0"/>
              <a:t>直接操控 </a:t>
            </a:r>
            <a:r>
              <a:rPr lang="en-US" altLang="zh-TW" smtClean="0"/>
              <a:t>HDFS </a:t>
            </a:r>
            <a:r>
              <a:rPr lang="zh-TW" altLang="en-US" smtClean="0"/>
              <a:t>與 </a:t>
            </a:r>
            <a:r>
              <a:rPr lang="en-US" altLang="zh-TW" smtClean="0"/>
              <a:t>JobTracker</a:t>
            </a:r>
          </a:p>
          <a:p>
            <a:pPr marL="742950" lvl="1" indent="-285750" eaLnBrk="1" hangingPunct="1">
              <a:lnSpc>
                <a:spcPct val="100000"/>
              </a:lnSpc>
            </a:pPr>
            <a:r>
              <a:rPr kumimoji="0" lang="en-US" altLang="zh-TW" smtClean="0"/>
              <a:t>…</a:t>
            </a:r>
          </a:p>
          <a:p>
            <a:pPr marL="342900" indent="-342900" eaLnBrk="1" hangingPunct="1">
              <a:lnSpc>
                <a:spcPct val="100000"/>
              </a:lnSpc>
            </a:pPr>
            <a:r>
              <a:rPr lang="zh-TW" altLang="en-US" smtClean="0"/>
              <a:t>缺點</a:t>
            </a:r>
          </a:p>
          <a:p>
            <a:pPr marL="742950" lvl="1" indent="-285750" eaLnBrk="1" hangingPunct="1">
              <a:lnSpc>
                <a:spcPct val="100000"/>
              </a:lnSpc>
            </a:pPr>
            <a:r>
              <a:rPr lang="en-US" altLang="zh-TW" smtClean="0"/>
              <a:t>Plugin </a:t>
            </a:r>
            <a:r>
              <a:rPr lang="zh-TW" altLang="en-US" smtClean="0"/>
              <a:t>並會因</a:t>
            </a:r>
            <a:r>
              <a:rPr lang="en-US" altLang="zh-TW" smtClean="0"/>
              <a:t>Eclipse </a:t>
            </a:r>
            <a:r>
              <a:rPr lang="zh-TW" altLang="en-US" smtClean="0"/>
              <a:t>版本而有不同的狀況</a:t>
            </a:r>
          </a:p>
        </p:txBody>
      </p:sp>
      <p:sp>
        <p:nvSpPr>
          <p:cNvPr id="6144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CDDBF6-4BFE-4436-9A67-33F6062F2644}" type="slidenum">
              <a:rPr lang="zh-TW" altLang="en-US" smtClean="0"/>
              <a:pPr/>
              <a:t>95</a:t>
            </a:fld>
            <a:endParaRPr lang="en-US" altLang="zh-TW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五、開發</a:t>
            </a:r>
            <a:r>
              <a:rPr lang="en-US" altLang="zh-TW" dirty="0" smtClean="0"/>
              <a:t>Hadoop Map/Reduce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14348" y="4714884"/>
            <a:ext cx="7772400" cy="1071559"/>
          </a:xfrm>
        </p:spPr>
        <p:txBody>
          <a:bodyPr/>
          <a:lstStyle/>
          <a:p>
            <a:r>
              <a:rPr lang="zh-TW" altLang="en-US" dirty="0" smtClean="0"/>
              <a:t>程式設計者只需要解決”真實的”問題，架構面留給</a:t>
            </a:r>
            <a:r>
              <a:rPr lang="en-US" altLang="zh-TW" dirty="0" smtClean="0"/>
              <a:t>MapReduce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E3E9EE-BDE6-4969-9FB0-069D6E9FB516}" type="slidenum">
              <a:rPr lang="zh-TW" altLang="en-US" smtClean="0"/>
              <a:pPr>
                <a:defRPr/>
              </a:pPr>
              <a:t>96</a:t>
            </a:fld>
            <a:endParaRPr lang="en-US" altLang="zh-TW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188913"/>
            <a:ext cx="8174067" cy="865187"/>
          </a:xfrm>
        </p:spPr>
        <p:txBody>
          <a:bodyPr/>
          <a:lstStyle/>
          <a:p>
            <a:r>
              <a:rPr lang="en-US" altLang="zh-TW" dirty="0" smtClean="0"/>
              <a:t>Hadoop </a:t>
            </a:r>
            <a:r>
              <a:rPr lang="zh-TW" altLang="en-US" dirty="0" smtClean="0"/>
              <a:t>的</a:t>
            </a:r>
            <a:r>
              <a:rPr lang="en-US" altLang="zh-TW" dirty="0" smtClean="0"/>
              <a:t>MapReduce API</a:t>
            </a:r>
            <a:r>
              <a:rPr lang="zh-TW" altLang="en-US" dirty="0" smtClean="0"/>
              <a:t>提供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自動的平行化與工作分配</a:t>
            </a:r>
          </a:p>
          <a:p>
            <a:r>
              <a:rPr lang="zh-TW" altLang="en-US" dirty="0" smtClean="0"/>
              <a:t>容錯特性</a:t>
            </a:r>
          </a:p>
          <a:p>
            <a:r>
              <a:rPr lang="zh-TW" altLang="en-US" dirty="0" smtClean="0"/>
              <a:t>狀態監控工具</a:t>
            </a:r>
          </a:p>
          <a:p>
            <a:r>
              <a:rPr lang="zh-TW" altLang="en-US" dirty="0" smtClean="0"/>
              <a:t>一個乾淨的抽象化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abstration</a:t>
            </a:r>
            <a:r>
              <a:rPr lang="en-US" altLang="zh-TW" dirty="0" smtClean="0"/>
              <a:t>)</a:t>
            </a:r>
            <a:r>
              <a:rPr lang="zh-TW" altLang="en-US" dirty="0" smtClean="0"/>
              <a:t>供程式設計師使用</a:t>
            </a:r>
          </a:p>
        </p:txBody>
      </p:sp>
      <p:sp>
        <p:nvSpPr>
          <p:cNvPr id="15362" name="Rectangle 8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F3CE3A-7F05-47E6-887D-67D8789720AB}" type="slidenum">
              <a:rPr lang="zh-TW" altLang="en-US" smtClean="0"/>
              <a:pPr/>
              <a:t>97</a:t>
            </a:fld>
            <a:endParaRPr lang="en-US" altLang="zh-TW" smtClean="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966788"/>
            <a:ext cx="6858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HDFS &amp; MapReduce</a:t>
            </a:r>
            <a:endParaRPr lang="zh-TW" altLang="en-US" smtClean="0"/>
          </a:p>
        </p:txBody>
      </p:sp>
      <p:sp>
        <p:nvSpPr>
          <p:cNvPr id="7172" name="投影片編號版面配置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6788EA-E356-4CFC-8203-8CEB97756E08}" type="slidenum">
              <a:rPr lang="zh-TW" altLang="en-US" smtClean="0"/>
              <a:pPr/>
              <a:t>98</a:t>
            </a:fld>
            <a:endParaRPr lang="en-US" altLang="zh-TW" smtClean="0"/>
          </a:p>
        </p:txBody>
      </p:sp>
      <p:sp>
        <p:nvSpPr>
          <p:cNvPr id="7173" name="文字方塊 4"/>
          <p:cNvSpPr txBox="1">
            <a:spLocks noChangeArrowheads="1"/>
          </p:cNvSpPr>
          <p:nvPr/>
        </p:nvSpPr>
        <p:spPr bwMode="auto">
          <a:xfrm>
            <a:off x="214313" y="6488113"/>
            <a:ext cx="8429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1800">
                <a:ea typeface="標楷體" pitchFamily="65" charset="-120"/>
              </a:rPr>
              <a:t>部份圖片來源：</a:t>
            </a:r>
            <a:r>
              <a:rPr lang="en-US" altLang="zh-TW" sz="1800">
                <a:ea typeface="標楷體" pitchFamily="65" charset="-120"/>
              </a:rPr>
              <a:t>http://www.larsgeorge.com/2009/05/hbase-mapreduce-101-part-i.html</a:t>
            </a:r>
            <a:endParaRPr lang="zh-TW" altLang="en-US" sz="1800">
              <a:ea typeface="標楷體" pitchFamily="65" charset="-120"/>
            </a:endParaRPr>
          </a:p>
        </p:txBody>
      </p:sp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43188"/>
            <a:ext cx="11049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向右箭號 7"/>
          <p:cNvSpPr/>
          <p:nvPr/>
        </p:nvSpPr>
        <p:spPr>
          <a:xfrm>
            <a:off x="1071563" y="3000375"/>
            <a:ext cx="1857375" cy="5000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9" name="波浪 8"/>
          <p:cNvSpPr/>
          <p:nvPr/>
        </p:nvSpPr>
        <p:spPr>
          <a:xfrm rot="16200000">
            <a:off x="1285876" y="2643187"/>
            <a:ext cx="1143000" cy="1000125"/>
          </a:xfrm>
          <a:prstGeom prst="wave">
            <a:avLst/>
          </a:prstGeom>
          <a:solidFill>
            <a:srgbClr val="BDF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 dirty="0"/>
          </a:p>
        </p:txBody>
      </p:sp>
      <p:sp>
        <p:nvSpPr>
          <p:cNvPr id="10" name="向右箭號 9"/>
          <p:cNvSpPr/>
          <p:nvPr/>
        </p:nvSpPr>
        <p:spPr>
          <a:xfrm rot="10800000">
            <a:off x="4214813" y="5786438"/>
            <a:ext cx="785812" cy="214312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5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1" name="波浪 10"/>
          <p:cNvSpPr/>
          <p:nvPr/>
        </p:nvSpPr>
        <p:spPr>
          <a:xfrm rot="16200000">
            <a:off x="3464719" y="5464969"/>
            <a:ext cx="500063" cy="1000125"/>
          </a:xfrm>
          <a:prstGeom prst="wave">
            <a:avLst/>
          </a:prstGeom>
          <a:solidFill>
            <a:srgbClr val="F8DFB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cxnSp>
        <p:nvCxnSpPr>
          <p:cNvPr id="13" name="直線單箭頭接點 12"/>
          <p:cNvCxnSpPr/>
          <p:nvPr/>
        </p:nvCxnSpPr>
        <p:spPr>
          <a:xfrm>
            <a:off x="1000125" y="3857625"/>
            <a:ext cx="2571750" cy="2071688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0" name="文字方塊 15"/>
          <p:cNvSpPr txBox="1">
            <a:spLocks noChangeArrowheads="1"/>
          </p:cNvSpPr>
          <p:nvPr/>
        </p:nvSpPr>
        <p:spPr bwMode="auto">
          <a:xfrm>
            <a:off x="1571625" y="2714625"/>
            <a:ext cx="785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800"/>
              <a:t>Input</a:t>
            </a:r>
            <a:endParaRPr lang="zh-TW" altLang="en-US" sz="1800"/>
          </a:p>
        </p:txBody>
      </p:sp>
      <p:sp>
        <p:nvSpPr>
          <p:cNvPr id="7181" name="文字方塊 16"/>
          <p:cNvSpPr txBox="1">
            <a:spLocks noChangeArrowheads="1"/>
          </p:cNvSpPr>
          <p:nvPr/>
        </p:nvSpPr>
        <p:spPr bwMode="auto">
          <a:xfrm>
            <a:off x="3143250" y="5857875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800"/>
              <a:t>Output</a:t>
            </a:r>
            <a:endParaRPr lang="zh-TW" altLang="en-US" sz="1800"/>
          </a:p>
        </p:txBody>
      </p:sp>
      <p:sp>
        <p:nvSpPr>
          <p:cNvPr id="7182" name="文字方塊 17"/>
          <p:cNvSpPr txBox="1">
            <a:spLocks noChangeArrowheads="1"/>
          </p:cNvSpPr>
          <p:nvPr/>
        </p:nvSpPr>
        <p:spPr bwMode="auto">
          <a:xfrm>
            <a:off x="3143250" y="85725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800" b="1">
                <a:solidFill>
                  <a:srgbClr val="006600"/>
                </a:solidFill>
              </a:rPr>
              <a:t>HDFS</a:t>
            </a:r>
            <a:endParaRPr lang="zh-TW" altLang="en-US" sz="1800" b="1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8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7F3BAC5-A3BC-4766-B7DE-8F02EF5C1F20}" type="slidenum">
              <a:rPr lang="zh-TW" altLang="en-US" smtClean="0"/>
              <a:pPr/>
              <a:t>99</a:t>
            </a:fld>
            <a:endParaRPr lang="en-US" altLang="zh-TW" smtClean="0"/>
          </a:p>
        </p:txBody>
      </p:sp>
      <p:sp>
        <p:nvSpPr>
          <p:cNvPr id="63491" name="標題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7772400" cy="865187"/>
          </a:xfrm>
        </p:spPr>
        <p:txBody>
          <a:bodyPr/>
          <a:lstStyle/>
          <a:p>
            <a:r>
              <a:rPr lang="en-US" altLang="zh-TW" smtClean="0"/>
              <a:t>&lt;Key, Value&gt; Pair</a:t>
            </a:r>
            <a:endParaRPr lang="zh-TW" altLang="en-US" smtClean="0"/>
          </a:p>
        </p:txBody>
      </p:sp>
      <p:grpSp>
        <p:nvGrpSpPr>
          <p:cNvPr id="63492" name="群組 40"/>
          <p:cNvGrpSpPr>
            <a:grpSpLocks/>
          </p:cNvGrpSpPr>
          <p:nvPr/>
        </p:nvGrpSpPr>
        <p:grpSpPr bwMode="auto">
          <a:xfrm>
            <a:off x="357188" y="4643438"/>
            <a:ext cx="2428875" cy="2071687"/>
            <a:chOff x="357158" y="4357694"/>
            <a:chExt cx="2428892" cy="2357454"/>
          </a:xfrm>
        </p:grpSpPr>
        <p:sp>
          <p:nvSpPr>
            <p:cNvPr id="8" name="矩形 7"/>
            <p:cNvSpPr/>
            <p:nvPr/>
          </p:nvSpPr>
          <p:spPr>
            <a:xfrm>
              <a:off x="357158" y="4357694"/>
              <a:ext cx="1214445" cy="23574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b="1" dirty="0">
                  <a:solidFill>
                    <a:schemeClr val="tx1"/>
                  </a:solidFill>
                </a:rPr>
                <a:t>Reduce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71603" y="4357694"/>
              <a:ext cx="1214447" cy="1143500"/>
            </a:xfrm>
            <a:prstGeom prst="rect">
              <a:avLst/>
            </a:prstGeom>
            <a:solidFill>
              <a:srgbClr val="F8DFB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b="1" dirty="0">
                  <a:solidFill>
                    <a:schemeClr val="tx1"/>
                  </a:solidFill>
                </a:rPr>
                <a:t>Input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571603" y="5501194"/>
              <a:ext cx="1214447" cy="1213954"/>
            </a:xfrm>
            <a:prstGeom prst="rect">
              <a:avLst/>
            </a:prstGeom>
            <a:solidFill>
              <a:srgbClr val="BDF9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b="1" dirty="0">
                  <a:solidFill>
                    <a:schemeClr val="tx1"/>
                  </a:solidFill>
                </a:rPr>
                <a:t>Output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圓角矩形 13"/>
          <p:cNvSpPr/>
          <p:nvPr/>
        </p:nvSpPr>
        <p:spPr>
          <a:xfrm>
            <a:off x="3786188" y="1571625"/>
            <a:ext cx="2428875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sz="2800" b="1" dirty="0">
                <a:solidFill>
                  <a:schemeClr val="tx2">
                    <a:lumMod val="75000"/>
                  </a:schemeClr>
                </a:solidFill>
              </a:rPr>
              <a:t>Row Data</a:t>
            </a:r>
            <a:endParaRPr lang="zh-TW" alt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3" name="群組 53"/>
          <p:cNvGrpSpPr>
            <a:grpSpLocks/>
          </p:cNvGrpSpPr>
          <p:nvPr/>
        </p:nvGrpSpPr>
        <p:grpSpPr bwMode="auto">
          <a:xfrm>
            <a:off x="3857625" y="6000750"/>
            <a:ext cx="2500313" cy="571500"/>
            <a:chOff x="4000496" y="6000768"/>
            <a:chExt cx="2500330" cy="571504"/>
          </a:xfrm>
        </p:grpSpPr>
        <p:sp>
          <p:nvSpPr>
            <p:cNvPr id="17" name="矩形 16"/>
            <p:cNvSpPr/>
            <p:nvPr/>
          </p:nvSpPr>
          <p:spPr>
            <a:xfrm>
              <a:off x="4000496" y="6000768"/>
              <a:ext cx="114300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chemeClr val="tx2">
                      <a:lumMod val="75000"/>
                    </a:schemeClr>
                  </a:solidFill>
                </a:rPr>
                <a:t>key</a:t>
              </a:r>
              <a:endParaRPr lang="zh-TW" altLang="en-US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143504" y="6000768"/>
              <a:ext cx="1357322" cy="571504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chemeClr val="tx2">
                      <a:lumMod val="75000"/>
                    </a:schemeClr>
                  </a:solidFill>
                </a:rPr>
                <a:t>values</a:t>
              </a:r>
              <a:endParaRPr lang="zh-TW" altLang="en-US" sz="28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2" name="橢圓 21"/>
          <p:cNvSpPr/>
          <p:nvPr/>
        </p:nvSpPr>
        <p:spPr>
          <a:xfrm>
            <a:off x="7072313" y="2286000"/>
            <a:ext cx="1357312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 dirty="0">
                <a:solidFill>
                  <a:schemeClr val="tx1"/>
                </a:solidFill>
              </a:rPr>
              <a:t>Map</a:t>
            </a:r>
            <a:endParaRPr lang="zh-TW" altLang="en-US" b="1" dirty="0">
              <a:solidFill>
                <a:schemeClr val="tx1"/>
              </a:solidFill>
            </a:endParaRPr>
          </a:p>
        </p:txBody>
      </p:sp>
      <p:sp>
        <p:nvSpPr>
          <p:cNvPr id="23" name="橢圓 22"/>
          <p:cNvSpPr/>
          <p:nvPr/>
        </p:nvSpPr>
        <p:spPr>
          <a:xfrm>
            <a:off x="7143750" y="5072063"/>
            <a:ext cx="1643063" cy="10001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TW" b="1" dirty="0">
                <a:solidFill>
                  <a:schemeClr val="tx1"/>
                </a:solidFill>
              </a:rPr>
              <a:t>Reduce</a:t>
            </a:r>
            <a:endParaRPr lang="zh-TW" altLang="en-US" b="1" dirty="0">
              <a:solidFill>
                <a:schemeClr val="tx1"/>
              </a:solidFill>
            </a:endParaRPr>
          </a:p>
        </p:txBody>
      </p:sp>
      <p:sp>
        <p:nvSpPr>
          <p:cNvPr id="24" name="向右箭號 23"/>
          <p:cNvSpPr/>
          <p:nvPr/>
        </p:nvSpPr>
        <p:spPr>
          <a:xfrm>
            <a:off x="2928938" y="2000250"/>
            <a:ext cx="571500" cy="285750"/>
          </a:xfrm>
          <a:prstGeom prst="rightArrow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5" name="向右箭號 24"/>
          <p:cNvSpPr/>
          <p:nvPr/>
        </p:nvSpPr>
        <p:spPr>
          <a:xfrm>
            <a:off x="3071813" y="4857750"/>
            <a:ext cx="571500" cy="285750"/>
          </a:xfrm>
          <a:prstGeom prst="rightArrow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6" name="向左箭號 25"/>
          <p:cNvSpPr/>
          <p:nvPr/>
        </p:nvSpPr>
        <p:spPr>
          <a:xfrm>
            <a:off x="2928938" y="3214688"/>
            <a:ext cx="571500" cy="285750"/>
          </a:xfrm>
          <a:prstGeom prst="leftArrow">
            <a:avLst/>
          </a:prstGeom>
          <a:solidFill>
            <a:srgbClr val="BDF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8" name="向左箭號 27"/>
          <p:cNvSpPr/>
          <p:nvPr/>
        </p:nvSpPr>
        <p:spPr>
          <a:xfrm>
            <a:off x="3000375" y="6072188"/>
            <a:ext cx="571500" cy="285750"/>
          </a:xfrm>
          <a:prstGeom prst="leftArrow">
            <a:avLst/>
          </a:prstGeom>
          <a:solidFill>
            <a:srgbClr val="BDF9C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9" name="向右箭號 28"/>
          <p:cNvSpPr/>
          <p:nvPr/>
        </p:nvSpPr>
        <p:spPr>
          <a:xfrm>
            <a:off x="6429375" y="1857375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30" name="向右箭號 29"/>
          <p:cNvSpPr/>
          <p:nvPr/>
        </p:nvSpPr>
        <p:spPr>
          <a:xfrm>
            <a:off x="6715125" y="4786313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31" name="向左箭號 30"/>
          <p:cNvSpPr/>
          <p:nvPr/>
        </p:nvSpPr>
        <p:spPr>
          <a:xfrm>
            <a:off x="6429375" y="3214688"/>
            <a:ext cx="571500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32" name="向左箭號 31"/>
          <p:cNvSpPr/>
          <p:nvPr/>
        </p:nvSpPr>
        <p:spPr>
          <a:xfrm>
            <a:off x="6715125" y="6143625"/>
            <a:ext cx="571500" cy="2857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grpSp>
        <p:nvGrpSpPr>
          <p:cNvPr id="4" name="群組 51"/>
          <p:cNvGrpSpPr>
            <a:grpSpLocks/>
          </p:cNvGrpSpPr>
          <p:nvPr/>
        </p:nvGrpSpPr>
        <p:grpSpPr bwMode="auto">
          <a:xfrm>
            <a:off x="3857625" y="2500313"/>
            <a:ext cx="2357438" cy="1428750"/>
            <a:chOff x="3857620" y="2500924"/>
            <a:chExt cx="2357454" cy="1428760"/>
          </a:xfrm>
        </p:grpSpPr>
        <p:sp>
          <p:nvSpPr>
            <p:cNvPr id="5" name="矩形 4"/>
            <p:cNvSpPr/>
            <p:nvPr/>
          </p:nvSpPr>
          <p:spPr>
            <a:xfrm>
              <a:off x="3857620" y="2500924"/>
              <a:ext cx="1143008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rgbClr val="990000"/>
                  </a:solidFill>
                </a:rPr>
                <a:t>key1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000628" y="2500924"/>
              <a:ext cx="1214446" cy="357189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 err="1">
                  <a:solidFill>
                    <a:srgbClr val="990000"/>
                  </a:solidFill>
                </a:rPr>
                <a:t>val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3857620" y="2858113"/>
              <a:ext cx="1143008" cy="3571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rgbClr val="990000"/>
                  </a:solidFill>
                </a:rPr>
                <a:t>key2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000628" y="2858113"/>
              <a:ext cx="1214446" cy="357191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 err="1">
                  <a:solidFill>
                    <a:srgbClr val="990000"/>
                  </a:solidFill>
                </a:rPr>
                <a:t>val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3857620" y="3215304"/>
              <a:ext cx="1143008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rgbClr val="990000"/>
                  </a:solidFill>
                </a:rPr>
                <a:t>key1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5000628" y="3215304"/>
              <a:ext cx="1214446" cy="357189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 err="1">
                  <a:solidFill>
                    <a:srgbClr val="990000"/>
                  </a:solidFill>
                </a:rPr>
                <a:t>val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3857620" y="3572493"/>
              <a:ext cx="1143008" cy="3571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rgbClr val="990000"/>
                  </a:solidFill>
                </a:rPr>
                <a:t>…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000628" y="3572493"/>
              <a:ext cx="1214446" cy="357191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rgbClr val="990000"/>
                  </a:solidFill>
                </a:rPr>
                <a:t>…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</p:grpSp>
      <p:grpSp>
        <p:nvGrpSpPr>
          <p:cNvPr id="63506" name="群組 41"/>
          <p:cNvGrpSpPr>
            <a:grpSpLocks/>
          </p:cNvGrpSpPr>
          <p:nvPr/>
        </p:nvGrpSpPr>
        <p:grpSpPr bwMode="auto">
          <a:xfrm>
            <a:off x="428625" y="1643063"/>
            <a:ext cx="2428875" cy="2143125"/>
            <a:chOff x="357158" y="4357694"/>
            <a:chExt cx="2428892" cy="2357454"/>
          </a:xfrm>
        </p:grpSpPr>
        <p:sp>
          <p:nvSpPr>
            <p:cNvPr id="43" name="矩形 42"/>
            <p:cNvSpPr/>
            <p:nvPr/>
          </p:nvSpPr>
          <p:spPr>
            <a:xfrm>
              <a:off x="357158" y="4357694"/>
              <a:ext cx="1214447" cy="235745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b="1" dirty="0">
                  <a:solidFill>
                    <a:schemeClr val="tx1"/>
                  </a:solidFill>
                </a:rPr>
                <a:t>Map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571605" y="4357694"/>
              <a:ext cx="1214445" cy="1143801"/>
            </a:xfrm>
            <a:prstGeom prst="rect">
              <a:avLst/>
            </a:prstGeom>
            <a:solidFill>
              <a:srgbClr val="F8DFB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b="1" dirty="0">
                  <a:solidFill>
                    <a:schemeClr val="tx1"/>
                  </a:solidFill>
                </a:rPr>
                <a:t>Input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571605" y="5501495"/>
              <a:ext cx="1214445" cy="1213653"/>
            </a:xfrm>
            <a:prstGeom prst="rect">
              <a:avLst/>
            </a:prstGeom>
            <a:solidFill>
              <a:srgbClr val="BDF9C7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b="1" dirty="0">
                  <a:solidFill>
                    <a:schemeClr val="tx1"/>
                  </a:solidFill>
                </a:rPr>
                <a:t>Output</a:t>
              </a:r>
              <a:endParaRPr lang="zh-TW" altLang="en-US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群組 54"/>
          <p:cNvGrpSpPr>
            <a:grpSpLocks/>
          </p:cNvGrpSpPr>
          <p:nvPr/>
        </p:nvGrpSpPr>
        <p:grpSpPr bwMode="auto">
          <a:xfrm>
            <a:off x="1285875" y="4000500"/>
            <a:ext cx="2143125" cy="500063"/>
            <a:chOff x="1285852" y="4000504"/>
            <a:chExt cx="2143140" cy="500066"/>
          </a:xfrm>
        </p:grpSpPr>
        <p:sp>
          <p:nvSpPr>
            <p:cNvPr id="47" name="向下箭號 46"/>
            <p:cNvSpPr/>
            <p:nvPr/>
          </p:nvSpPr>
          <p:spPr>
            <a:xfrm>
              <a:off x="1285852" y="4000504"/>
              <a:ext cx="2143140" cy="500066"/>
            </a:xfrm>
            <a:prstGeom prst="downArrow">
              <a:avLst>
                <a:gd name="adj1" fmla="val 74734"/>
                <a:gd name="adj2" fmla="val 50000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1571604" y="4000504"/>
              <a:ext cx="1785951" cy="46196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TW" dirty="0">
                  <a:solidFill>
                    <a:schemeClr val="tx2">
                      <a:lumMod val="75000"/>
                    </a:schemeClr>
                  </a:solidFill>
                </a:rPr>
                <a:t>Select Key</a:t>
              </a:r>
              <a:endParaRPr lang="zh-TW" altLang="en-US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群組 52"/>
          <p:cNvGrpSpPr>
            <a:grpSpLocks/>
          </p:cNvGrpSpPr>
          <p:nvPr/>
        </p:nvGrpSpPr>
        <p:grpSpPr bwMode="auto">
          <a:xfrm>
            <a:off x="3857625" y="4714875"/>
            <a:ext cx="2714625" cy="714375"/>
            <a:chOff x="3857620" y="4714884"/>
            <a:chExt cx="2714644" cy="714380"/>
          </a:xfrm>
        </p:grpSpPr>
        <p:sp>
          <p:nvSpPr>
            <p:cNvPr id="15" name="矩形 14"/>
            <p:cNvSpPr/>
            <p:nvPr/>
          </p:nvSpPr>
          <p:spPr>
            <a:xfrm>
              <a:off x="3857620" y="4714884"/>
              <a:ext cx="1143008" cy="7143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rgbClr val="990000"/>
                  </a:solidFill>
                </a:rPr>
                <a:t>key1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000628" y="4714884"/>
              <a:ext cx="785819" cy="357191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 err="1">
                  <a:solidFill>
                    <a:srgbClr val="990000"/>
                  </a:solidFill>
                </a:rPr>
                <a:t>val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786447" y="4714884"/>
              <a:ext cx="785817" cy="357191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 err="1">
                  <a:solidFill>
                    <a:srgbClr val="990000"/>
                  </a:solidFill>
                </a:rPr>
                <a:t>val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5000628" y="5072075"/>
              <a:ext cx="785819" cy="357189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>
                  <a:solidFill>
                    <a:srgbClr val="990000"/>
                  </a:solidFill>
                </a:rPr>
                <a:t>….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5786447" y="5072075"/>
              <a:ext cx="785817" cy="357189"/>
            </a:xfrm>
            <a:prstGeom prst="rect">
              <a:avLst/>
            </a:prstGeom>
            <a:solidFill>
              <a:srgbClr val="FEDED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TW" sz="2800" b="1" dirty="0" err="1">
                  <a:solidFill>
                    <a:srgbClr val="990000"/>
                  </a:solidFill>
                </a:rPr>
                <a:t>val</a:t>
              </a:r>
              <a:endParaRPr lang="zh-TW" altLang="en-US" sz="2800" b="1" dirty="0">
                <a:solidFill>
                  <a:srgbClr val="99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雲端運算簡介20090317">
  <a:themeElements>
    <a:clrScheme name="雲端運算簡介20090317 8">
      <a:dk1>
        <a:srgbClr val="000000"/>
      </a:dk1>
      <a:lt1>
        <a:srgbClr val="FFFFFF"/>
      </a:lt1>
      <a:dk2>
        <a:srgbClr val="000066"/>
      </a:dk2>
      <a:lt2>
        <a:srgbClr val="808080"/>
      </a:lt2>
      <a:accent1>
        <a:srgbClr val="FBFDB3"/>
      </a:accent1>
      <a:accent2>
        <a:srgbClr val="3333CC"/>
      </a:accent2>
      <a:accent3>
        <a:srgbClr val="FFFFFF"/>
      </a:accent3>
      <a:accent4>
        <a:srgbClr val="000000"/>
      </a:accent4>
      <a:accent5>
        <a:srgbClr val="FDFED6"/>
      </a:accent5>
      <a:accent6>
        <a:srgbClr val="2D2DB9"/>
      </a:accent6>
      <a:hlink>
        <a:srgbClr val="000066"/>
      </a:hlink>
      <a:folHlink>
        <a:srgbClr val="660066"/>
      </a:folHlink>
    </a:clrScheme>
    <a:fontScheme name="雲端運算簡介20090317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雲端運算簡介2009031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雲端運算簡介2009031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雲端運算簡介20090317 8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FBFDB3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DFED6"/>
        </a:accent5>
        <a:accent6>
          <a:srgbClr val="2D2DB9"/>
        </a:accent6>
        <a:hlink>
          <a:srgbClr val="000066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雲端運算簡介20090317 8">
    <a:dk1>
      <a:srgbClr val="000000"/>
    </a:dk1>
    <a:lt1>
      <a:srgbClr val="FFFFFF"/>
    </a:lt1>
    <a:dk2>
      <a:srgbClr val="000066"/>
    </a:dk2>
    <a:lt2>
      <a:srgbClr val="808080"/>
    </a:lt2>
    <a:accent1>
      <a:srgbClr val="FBFDB3"/>
    </a:accent1>
    <a:accent2>
      <a:srgbClr val="3333CC"/>
    </a:accent2>
    <a:accent3>
      <a:srgbClr val="FFFFFF"/>
    </a:accent3>
    <a:accent4>
      <a:srgbClr val="000000"/>
    </a:accent4>
    <a:accent5>
      <a:srgbClr val="FDFED6"/>
    </a:accent5>
    <a:accent6>
      <a:srgbClr val="2D2DB9"/>
    </a:accent6>
    <a:hlink>
      <a:srgbClr val="000066"/>
    </a:hlink>
    <a:folHlink>
      <a:srgbClr val="660066"/>
    </a:folHlink>
  </a:clrScheme>
</a:themeOverride>
</file>

<file path=ppt/theme/themeOverride2.xml><?xml version="1.0" encoding="utf-8"?>
<a:themeOverride xmlns:a="http://schemas.openxmlformats.org/drawingml/2006/main">
  <a:clrScheme name="雲端運算簡介20090317 8">
    <a:dk1>
      <a:srgbClr val="000000"/>
    </a:dk1>
    <a:lt1>
      <a:srgbClr val="FFFFFF"/>
    </a:lt1>
    <a:dk2>
      <a:srgbClr val="000066"/>
    </a:dk2>
    <a:lt2>
      <a:srgbClr val="808080"/>
    </a:lt2>
    <a:accent1>
      <a:srgbClr val="FBFDB3"/>
    </a:accent1>
    <a:accent2>
      <a:srgbClr val="3333CC"/>
    </a:accent2>
    <a:accent3>
      <a:srgbClr val="FFFFFF"/>
    </a:accent3>
    <a:accent4>
      <a:srgbClr val="000000"/>
    </a:accent4>
    <a:accent5>
      <a:srgbClr val="FDFED6"/>
    </a:accent5>
    <a:accent6>
      <a:srgbClr val="2D2DB9"/>
    </a:accent6>
    <a:hlink>
      <a:srgbClr val="000066"/>
    </a:hlink>
    <a:folHlink>
      <a:srgbClr val="66006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1964</TotalTime>
  <Words>8189</Words>
  <Application>Microsoft Office PowerPoint</Application>
  <PresentationFormat>如螢幕大小 (4:3)</PresentationFormat>
  <Paragraphs>1857</Paragraphs>
  <Slides>145</Slides>
  <Notes>59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2</vt:i4>
      </vt:variant>
      <vt:variant>
        <vt:lpstr>投影片標題</vt:lpstr>
      </vt:variant>
      <vt:variant>
        <vt:i4>145</vt:i4>
      </vt:variant>
    </vt:vector>
  </HeadingPairs>
  <TitlesOfParts>
    <vt:vector size="148" baseType="lpstr">
      <vt:lpstr>雲端運算簡介20090317</vt:lpstr>
      <vt:lpstr>OpenOffice.org</vt:lpstr>
      <vt:lpstr>點陣圖影像</vt:lpstr>
      <vt:lpstr>Hadoop 進階程式設計 與 HBase 資料庫整合實作</vt:lpstr>
      <vt:lpstr>課程大綱 （1）</vt:lpstr>
      <vt:lpstr>課程大綱 （2）</vt:lpstr>
      <vt:lpstr>學員背景調查</vt:lpstr>
      <vt:lpstr>It’s Show Time</vt:lpstr>
      <vt:lpstr>引言</vt:lpstr>
      <vt:lpstr>Computing with big datasets  is a fundamentally different challenge than doing “big compute” over a small dataset</vt:lpstr>
      <vt:lpstr>平行分散式運算</vt:lpstr>
      <vt:lpstr>分散大量資料： Slow and Tricky</vt:lpstr>
      <vt:lpstr>數字會說話</vt:lpstr>
      <vt:lpstr>所以 …</vt:lpstr>
      <vt:lpstr>MapReduce 的動機</vt:lpstr>
      <vt:lpstr>Conclusions</vt:lpstr>
      <vt:lpstr>一、Hadoop 簡介</vt:lpstr>
      <vt:lpstr>Hadoop</vt:lpstr>
      <vt:lpstr>特色</vt:lpstr>
      <vt:lpstr>Hadoop於Yahoo的運作資訊</vt:lpstr>
      <vt:lpstr>誰在用Hadoop ？(1)</vt:lpstr>
      <vt:lpstr>誰在用Hadoop ？(2)</vt:lpstr>
      <vt:lpstr>誰在用Hadoop ？ (3)</vt:lpstr>
      <vt:lpstr>Hadoop 的主要架構</vt:lpstr>
      <vt:lpstr>Building Hadoop</vt:lpstr>
      <vt:lpstr>名詞</vt:lpstr>
      <vt:lpstr>管理資料</vt:lpstr>
      <vt:lpstr>分派程序</vt:lpstr>
      <vt:lpstr>不在雲裡的 Client </vt:lpstr>
      <vt:lpstr>投影片 27</vt:lpstr>
      <vt:lpstr>投影片 28</vt:lpstr>
      <vt:lpstr>Conclusions</vt:lpstr>
      <vt:lpstr>投影片 30</vt:lpstr>
      <vt:lpstr>二、Hadoop 相關子專案</vt:lpstr>
      <vt:lpstr>Hadoop 相關子專案</vt:lpstr>
      <vt:lpstr>Hadoop 生態系(Ecosystem)</vt:lpstr>
      <vt:lpstr>Avro</vt:lpstr>
      <vt:lpstr>Zoo Keeper</vt:lpstr>
      <vt:lpstr>Pig</vt:lpstr>
      <vt:lpstr>Hive</vt:lpstr>
      <vt:lpstr>HBase</vt:lpstr>
      <vt:lpstr>Chukwa</vt:lpstr>
      <vt:lpstr>Mahout</vt:lpstr>
      <vt:lpstr>Hadoop 只支援 Java 嗎？</vt:lpstr>
      <vt:lpstr>Hadoop Pipes (C++, Python)</vt:lpstr>
      <vt:lpstr>Hadoop Streaming</vt:lpstr>
      <vt:lpstr>Running Hadoop Streaming</vt:lpstr>
      <vt:lpstr>Hadoop Streaming 範例 (1)</vt:lpstr>
      <vt:lpstr>Hadoop Streaming 範例 (2)</vt:lpstr>
      <vt:lpstr>三、Map Reduce 與HDFS</vt:lpstr>
      <vt:lpstr>三、Map Reduce 與HDFS</vt:lpstr>
      <vt:lpstr>HDFS: 開發動機</vt:lpstr>
      <vt:lpstr>基本假設</vt:lpstr>
      <vt:lpstr>HDFS 設計準則</vt:lpstr>
      <vt:lpstr>管理資料</vt:lpstr>
      <vt:lpstr>HDFS 運作</vt:lpstr>
      <vt:lpstr>HDFS 運作</vt:lpstr>
      <vt:lpstr>HDFS 系統流程圖</vt:lpstr>
      <vt:lpstr>三、Map Reduce 與HDFS</vt:lpstr>
      <vt:lpstr>Map / Reduce 定義</vt:lpstr>
      <vt:lpstr>演算法 </vt:lpstr>
      <vt:lpstr>Map</vt:lpstr>
      <vt:lpstr>Reduce</vt:lpstr>
      <vt:lpstr>MapReduce 單台</vt:lpstr>
      <vt:lpstr>MapReduce 多台</vt:lpstr>
      <vt:lpstr>MapReduce 運作流程</vt:lpstr>
      <vt:lpstr>實例範例</vt:lpstr>
      <vt:lpstr>四、寫Code 環境準備</vt:lpstr>
      <vt:lpstr>Java 之編譯與執行</vt:lpstr>
      <vt:lpstr>WordCount1 練習 (I)</vt:lpstr>
      <vt:lpstr>WordCount1 練習 (II)</vt:lpstr>
      <vt:lpstr>WordCount1 練習(III)</vt:lpstr>
      <vt:lpstr>WordCount1 練習(IV)</vt:lpstr>
      <vt:lpstr>BTW …</vt:lpstr>
      <vt:lpstr>四、寫Code 環境準備</vt:lpstr>
      <vt:lpstr>Requirements</vt:lpstr>
      <vt:lpstr>安裝Hadoop Eclipse Plugin</vt:lpstr>
      <vt:lpstr>1 打開Eclipse, 設定專案目錄</vt:lpstr>
      <vt:lpstr>2. 使用Hadoop mode視野</vt:lpstr>
      <vt:lpstr>3. 使用Hadoop視野，主畫面將出現三個功能</vt:lpstr>
      <vt:lpstr>4.建立一個Hadoop專案</vt:lpstr>
      <vt:lpstr>4-1. 輸入專案名稱並點選設定Hadoop安裝路徑</vt:lpstr>
      <vt:lpstr>4-1-1. 填入Hadoop安裝路徑</vt:lpstr>
      <vt:lpstr>5. 設定Hadoop專案細節</vt:lpstr>
      <vt:lpstr>5-1. 設定原始碼與文件路徑</vt:lpstr>
      <vt:lpstr>5-1-1. 完成圖</vt:lpstr>
      <vt:lpstr>5-2. 設定java doc的完整路徑</vt:lpstr>
      <vt:lpstr>6. 連結Hadoop Server與Eclipse</vt:lpstr>
      <vt:lpstr>6-1 . 設定你要連接的Hadoop主機</vt:lpstr>
      <vt:lpstr>6-2 若正確設定則可得到以下畫面</vt:lpstr>
      <vt:lpstr>7. 新增一個Hadoop程式</vt:lpstr>
      <vt:lpstr>7.1 於程式窗格內輸入程式碼</vt:lpstr>
      <vt:lpstr>7.2 補充</vt:lpstr>
      <vt:lpstr>8. 運作</vt:lpstr>
      <vt:lpstr>8-1 選擇之前設定好所要運算的主機</vt:lpstr>
      <vt:lpstr>8.2 運算資訊出現於Eclipse 右下方的Console 視窗</vt:lpstr>
      <vt:lpstr>8.3 剛剛運算的結果出現如下圖</vt:lpstr>
      <vt:lpstr>Conclusions</vt:lpstr>
      <vt:lpstr>五、開發Hadoop Map/Reduce</vt:lpstr>
      <vt:lpstr>Hadoop 的MapReduce API提供</vt:lpstr>
      <vt:lpstr>HDFS &amp; MapReduce</vt:lpstr>
      <vt:lpstr>&lt;Key, Value&gt; Pair</vt:lpstr>
      <vt:lpstr>Program Prototype (v 0.20)</vt:lpstr>
      <vt:lpstr>Class Mapper (v 0.20)</vt:lpstr>
      <vt:lpstr>Class Reducer (v 0.20)</vt:lpstr>
      <vt:lpstr>其他常用的設定參數</vt:lpstr>
      <vt:lpstr>Class Combiner</vt:lpstr>
      <vt:lpstr>範例一 (1) - mapper</vt:lpstr>
      <vt:lpstr>範例一 (2) - reducer</vt:lpstr>
      <vt:lpstr>範例一 (3) - main</vt:lpstr>
      <vt:lpstr>七、Hadoop 程式範例</vt:lpstr>
      <vt:lpstr>傳送檔案至HDFS</vt:lpstr>
      <vt:lpstr>從HDFS取回檔案</vt:lpstr>
      <vt:lpstr>檢查與刪除檔案</vt:lpstr>
      <vt:lpstr>七、Hadoop 程式範例</vt:lpstr>
      <vt:lpstr>範例二 (1) HelloHadoopV2</vt:lpstr>
      <vt:lpstr>範例二 (2)</vt:lpstr>
      <vt:lpstr>範例二 (3)</vt:lpstr>
      <vt:lpstr>範例三 (1) HelloHadoopV3 </vt:lpstr>
      <vt:lpstr>範例三 (2)</vt:lpstr>
      <vt:lpstr>範例三 (2)</vt:lpstr>
      <vt:lpstr>範例四 (1)</vt:lpstr>
      <vt:lpstr>範例四 (2)</vt:lpstr>
      <vt:lpstr>範例四 (3)</vt:lpstr>
      <vt:lpstr>範例五 (1) WordCountV2</vt:lpstr>
      <vt:lpstr>範例五 (2)</vt:lpstr>
      <vt:lpstr>範例五 (3)</vt:lpstr>
      <vt:lpstr>範例六 (1) WordIndex</vt:lpstr>
      <vt:lpstr>範例六 (2)</vt:lpstr>
      <vt:lpstr>範例六 (2)</vt:lpstr>
      <vt:lpstr>範例七 (1) YourMenu</vt:lpstr>
      <vt:lpstr>範例七 (2)</vt:lpstr>
      <vt:lpstr>Program Prototype (v 0.18)</vt:lpstr>
      <vt:lpstr>Class Mapper (v0.18)</vt:lpstr>
      <vt:lpstr>Class Reducer (v0.18)</vt:lpstr>
      <vt:lpstr>Conclusions</vt:lpstr>
      <vt:lpstr>Hadoop專案分享</vt:lpstr>
      <vt:lpstr>A：用Hadoop 打造 Location Plus</vt:lpstr>
      <vt:lpstr>A：Location Plus</vt:lpstr>
      <vt:lpstr>B：Yahoo 使用Hadoop平台 來發現發送垃圾郵件的殭屍網絡</vt:lpstr>
      <vt:lpstr>C：警訊整合系統</vt:lpstr>
      <vt:lpstr>投影片 139</vt:lpstr>
      <vt:lpstr>輸出資料</vt:lpstr>
      <vt:lpstr>系統分析</vt:lpstr>
      <vt:lpstr>Alert Merge Example</vt:lpstr>
      <vt:lpstr>程式流程圖</vt:lpstr>
      <vt:lpstr>Conclusions</vt:lpstr>
      <vt:lpstr>QUESTIONS &amp; THANKS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root</cp:lastModifiedBy>
  <cp:revision>393</cp:revision>
  <dcterms:created xsi:type="dcterms:W3CDTF">1601-01-01T00:00:00Z</dcterms:created>
  <dcterms:modified xsi:type="dcterms:W3CDTF">2010-09-28T04:20:11Z</dcterms:modified>
</cp:coreProperties>
</file>