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Override6.xml" ContentType="application/vnd.openxmlformats-officedocument.themeOverrid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slides/slide89.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theme/themeOverride3.xml" ContentType="application/vnd.openxmlformats-officedocument.themeOverr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theme/themeOverride4.xml" ContentType="application/vnd.openxmlformats-officedocument.themeOverrid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5"/>
  </p:notesMasterIdLst>
  <p:sldIdLst>
    <p:sldId id="320" r:id="rId2"/>
    <p:sldId id="321" r:id="rId3"/>
    <p:sldId id="521" r:id="rId4"/>
    <p:sldId id="522" r:id="rId5"/>
    <p:sldId id="523" r:id="rId6"/>
    <p:sldId id="524" r:id="rId7"/>
    <p:sldId id="525" r:id="rId8"/>
    <p:sldId id="526" r:id="rId9"/>
    <p:sldId id="527" r:id="rId10"/>
    <p:sldId id="529" r:id="rId11"/>
    <p:sldId id="514" r:id="rId12"/>
    <p:sldId id="517" r:id="rId13"/>
    <p:sldId id="518" r:id="rId14"/>
    <p:sldId id="519" r:id="rId15"/>
    <p:sldId id="520" r:id="rId16"/>
    <p:sldId id="513" r:id="rId17"/>
    <p:sldId id="451" r:id="rId18"/>
    <p:sldId id="468" r:id="rId19"/>
    <p:sldId id="469" r:id="rId20"/>
    <p:sldId id="471" r:id="rId21"/>
    <p:sldId id="470" r:id="rId22"/>
    <p:sldId id="474" r:id="rId23"/>
    <p:sldId id="509" r:id="rId24"/>
    <p:sldId id="479" r:id="rId25"/>
    <p:sldId id="481" r:id="rId26"/>
    <p:sldId id="482" r:id="rId27"/>
    <p:sldId id="483" r:id="rId28"/>
    <p:sldId id="484" r:id="rId29"/>
    <p:sldId id="485" r:id="rId30"/>
    <p:sldId id="493" r:id="rId31"/>
    <p:sldId id="510" r:id="rId32"/>
    <p:sldId id="494" r:id="rId33"/>
    <p:sldId id="495" r:id="rId34"/>
    <p:sldId id="496" r:id="rId35"/>
    <p:sldId id="497" r:id="rId36"/>
    <p:sldId id="498" r:id="rId37"/>
    <p:sldId id="499" r:id="rId38"/>
    <p:sldId id="500" r:id="rId39"/>
    <p:sldId id="501" r:id="rId40"/>
    <p:sldId id="502" r:id="rId41"/>
    <p:sldId id="503" r:id="rId42"/>
    <p:sldId id="504" r:id="rId43"/>
    <p:sldId id="505" r:id="rId44"/>
    <p:sldId id="486" r:id="rId45"/>
    <p:sldId id="421" r:id="rId46"/>
    <p:sldId id="452" r:id="rId47"/>
    <p:sldId id="385" r:id="rId48"/>
    <p:sldId id="453" r:id="rId49"/>
    <p:sldId id="455" r:id="rId50"/>
    <p:sldId id="458" r:id="rId51"/>
    <p:sldId id="459" r:id="rId52"/>
    <p:sldId id="460" r:id="rId53"/>
    <p:sldId id="461" r:id="rId54"/>
    <p:sldId id="464" r:id="rId55"/>
    <p:sldId id="462" r:id="rId56"/>
    <p:sldId id="465" r:id="rId57"/>
    <p:sldId id="466" r:id="rId58"/>
    <p:sldId id="467" r:id="rId59"/>
    <p:sldId id="340" r:id="rId60"/>
    <p:sldId id="342" r:id="rId61"/>
    <p:sldId id="325" r:id="rId62"/>
    <p:sldId id="343" r:id="rId63"/>
    <p:sldId id="344" r:id="rId64"/>
    <p:sldId id="326" r:id="rId65"/>
    <p:sldId id="332" r:id="rId66"/>
    <p:sldId id="328" r:id="rId67"/>
    <p:sldId id="327" r:id="rId68"/>
    <p:sldId id="349" r:id="rId69"/>
    <p:sldId id="346" r:id="rId70"/>
    <p:sldId id="347" r:id="rId71"/>
    <p:sldId id="348" r:id="rId72"/>
    <p:sldId id="329" r:id="rId73"/>
    <p:sldId id="330" r:id="rId74"/>
    <p:sldId id="351" r:id="rId75"/>
    <p:sldId id="354" r:id="rId76"/>
    <p:sldId id="353" r:id="rId77"/>
    <p:sldId id="352" r:id="rId78"/>
    <p:sldId id="338" r:id="rId79"/>
    <p:sldId id="335" r:id="rId80"/>
    <p:sldId id="333" r:id="rId81"/>
    <p:sldId id="341" r:id="rId82"/>
    <p:sldId id="357" r:id="rId83"/>
    <p:sldId id="358" r:id="rId84"/>
    <p:sldId id="359" r:id="rId85"/>
    <p:sldId id="360" r:id="rId86"/>
    <p:sldId id="361" r:id="rId87"/>
    <p:sldId id="362" r:id="rId88"/>
    <p:sldId id="363" r:id="rId89"/>
    <p:sldId id="364" r:id="rId90"/>
    <p:sldId id="365" r:id="rId91"/>
    <p:sldId id="366" r:id="rId92"/>
    <p:sldId id="367" r:id="rId93"/>
    <p:sldId id="368" r:id="rId94"/>
    <p:sldId id="515" r:id="rId95"/>
    <p:sldId id="369" r:id="rId96"/>
    <p:sldId id="370" r:id="rId97"/>
    <p:sldId id="371" r:id="rId98"/>
    <p:sldId id="372" r:id="rId99"/>
    <p:sldId id="373" r:id="rId100"/>
    <p:sldId id="374" r:id="rId101"/>
    <p:sldId id="375" r:id="rId102"/>
    <p:sldId id="376" r:id="rId103"/>
    <p:sldId id="377" r:id="rId104"/>
    <p:sldId id="378" r:id="rId105"/>
    <p:sldId id="379" r:id="rId106"/>
    <p:sldId id="380" r:id="rId107"/>
    <p:sldId id="381" r:id="rId108"/>
    <p:sldId id="508" r:id="rId109"/>
    <p:sldId id="382" r:id="rId110"/>
    <p:sldId id="383" r:id="rId111"/>
    <p:sldId id="506" r:id="rId112"/>
    <p:sldId id="512" r:id="rId113"/>
    <p:sldId id="530" r:id="rId114"/>
  </p:sldIdLst>
  <p:sldSz cx="9144000" cy="6858000" type="screen4x3"/>
  <p:notesSz cx="6735763" cy="9866313"/>
  <p:defaultTextStyle>
    <a:defPPr>
      <a:defRPr lang="zh-TW"/>
    </a:defPPr>
    <a:lvl1pPr algn="l" rtl="0" fontAlgn="base">
      <a:spcBef>
        <a:spcPct val="0"/>
      </a:spcBef>
      <a:spcAft>
        <a:spcPct val="0"/>
      </a:spcAft>
      <a:defRPr kumimoji="1" kern="1200">
        <a:solidFill>
          <a:schemeClr val="tx1"/>
        </a:solidFill>
        <a:latin typeface="Arial" charset="0"/>
        <a:ea typeface="新細明體" charset="-120"/>
        <a:cs typeface="+mn-cs"/>
      </a:defRPr>
    </a:lvl1pPr>
    <a:lvl2pPr marL="457200" algn="l" rtl="0" fontAlgn="base">
      <a:spcBef>
        <a:spcPct val="0"/>
      </a:spcBef>
      <a:spcAft>
        <a:spcPct val="0"/>
      </a:spcAft>
      <a:defRPr kumimoji="1" kern="1200">
        <a:solidFill>
          <a:schemeClr val="tx1"/>
        </a:solidFill>
        <a:latin typeface="Arial" charset="0"/>
        <a:ea typeface="新細明體" charset="-120"/>
        <a:cs typeface="+mn-cs"/>
      </a:defRPr>
    </a:lvl2pPr>
    <a:lvl3pPr marL="914400" algn="l" rtl="0" fontAlgn="base">
      <a:spcBef>
        <a:spcPct val="0"/>
      </a:spcBef>
      <a:spcAft>
        <a:spcPct val="0"/>
      </a:spcAft>
      <a:defRPr kumimoji="1" kern="1200">
        <a:solidFill>
          <a:schemeClr val="tx1"/>
        </a:solidFill>
        <a:latin typeface="Arial" charset="0"/>
        <a:ea typeface="新細明體" charset="-120"/>
        <a:cs typeface="+mn-cs"/>
      </a:defRPr>
    </a:lvl3pPr>
    <a:lvl4pPr marL="1371600" algn="l" rtl="0" fontAlgn="base">
      <a:spcBef>
        <a:spcPct val="0"/>
      </a:spcBef>
      <a:spcAft>
        <a:spcPct val="0"/>
      </a:spcAft>
      <a:defRPr kumimoji="1" kern="1200">
        <a:solidFill>
          <a:schemeClr val="tx1"/>
        </a:solidFill>
        <a:latin typeface="Arial" charset="0"/>
        <a:ea typeface="新細明體" charset="-120"/>
        <a:cs typeface="+mn-cs"/>
      </a:defRPr>
    </a:lvl4pPr>
    <a:lvl5pPr marL="1828800" algn="l" rtl="0" fontAlgn="base">
      <a:spcBef>
        <a:spcPct val="0"/>
      </a:spcBef>
      <a:spcAft>
        <a:spcPct val="0"/>
      </a:spcAft>
      <a:defRPr kumimoji="1" kern="1200">
        <a:solidFill>
          <a:schemeClr val="tx1"/>
        </a:solidFill>
        <a:latin typeface="Arial" charset="0"/>
        <a:ea typeface="新細明體" charset="-120"/>
        <a:cs typeface="+mn-cs"/>
      </a:defRPr>
    </a:lvl5pPr>
    <a:lvl6pPr marL="2286000" algn="l" defTabSz="914400" rtl="0" eaLnBrk="1" latinLnBrk="0" hangingPunct="1">
      <a:defRPr kumimoji="1" kern="1200">
        <a:solidFill>
          <a:schemeClr val="tx1"/>
        </a:solidFill>
        <a:latin typeface="Arial" charset="0"/>
        <a:ea typeface="新細明體" charset="-120"/>
        <a:cs typeface="+mn-cs"/>
      </a:defRPr>
    </a:lvl6pPr>
    <a:lvl7pPr marL="2743200" algn="l" defTabSz="914400" rtl="0" eaLnBrk="1" latinLnBrk="0" hangingPunct="1">
      <a:defRPr kumimoji="1" kern="1200">
        <a:solidFill>
          <a:schemeClr val="tx1"/>
        </a:solidFill>
        <a:latin typeface="Arial" charset="0"/>
        <a:ea typeface="新細明體" charset="-120"/>
        <a:cs typeface="+mn-cs"/>
      </a:defRPr>
    </a:lvl7pPr>
    <a:lvl8pPr marL="3200400" algn="l" defTabSz="914400" rtl="0" eaLnBrk="1" latinLnBrk="0" hangingPunct="1">
      <a:defRPr kumimoji="1" kern="1200">
        <a:solidFill>
          <a:schemeClr val="tx1"/>
        </a:solidFill>
        <a:latin typeface="Arial" charset="0"/>
        <a:ea typeface="新細明體" charset="-120"/>
        <a:cs typeface="+mn-cs"/>
      </a:defRPr>
    </a:lvl8pPr>
    <a:lvl9pPr marL="3657600" algn="l" defTabSz="914400" rtl="0" eaLnBrk="1" latinLnBrk="0" hangingPunct="1">
      <a:defRPr kumimoji="1" kern="1200">
        <a:solidFill>
          <a:schemeClr val="tx1"/>
        </a:solidFill>
        <a:latin typeface="Arial" charset="0"/>
        <a:ea typeface="新細明體"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0066"/>
    <a:srgbClr val="006600"/>
    <a:srgbClr val="66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1590" autoAdjust="0"/>
  </p:normalViewPr>
  <p:slideViewPr>
    <p:cSldViewPr>
      <p:cViewPr>
        <p:scale>
          <a:sx n="66" d="100"/>
          <a:sy n="66" d="100"/>
        </p:scale>
        <p:origin x="-210" y="-84"/>
      </p:cViewPr>
      <p:guideLst>
        <p:guide orient="horz" pos="2160"/>
        <p:guide pos="2880"/>
      </p:guideLst>
    </p:cSldViewPr>
  </p:slideViewPr>
  <p:outlineViewPr>
    <p:cViewPr>
      <p:scale>
        <a:sx n="33" d="100"/>
        <a:sy n="33" d="100"/>
      </p:scale>
      <p:origin x="0" y="80802"/>
    </p:cViewPr>
  </p:outlineViewPr>
  <p:notesTextViewPr>
    <p:cViewPr>
      <p:scale>
        <a:sx n="150" d="100"/>
        <a:sy n="15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viewProps" Target="view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0745" tIns="45373" rIns="90745" bIns="45373" numCol="1" anchor="t" anchorCtr="0" compatLnSpc="1">
            <a:prstTxWarp prst="textNoShape">
              <a:avLst/>
            </a:prstTxWarp>
          </a:bodyPr>
          <a:lstStyle>
            <a:lvl1pPr defTabSz="908050">
              <a:defRPr sz="1200">
                <a:ea typeface="新細明體" charset="-120"/>
              </a:defRPr>
            </a:lvl1pPr>
          </a:lstStyle>
          <a:p>
            <a:pPr>
              <a:defRPr/>
            </a:pPr>
            <a:endParaRPr lang="en-US" altLang="zh-TW"/>
          </a:p>
        </p:txBody>
      </p:sp>
      <p:sp>
        <p:nvSpPr>
          <p:cNvPr id="409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0745" tIns="45373" rIns="90745" bIns="45373" numCol="1" anchor="t" anchorCtr="0" compatLnSpc="1">
            <a:prstTxWarp prst="textNoShape">
              <a:avLst/>
            </a:prstTxWarp>
          </a:bodyPr>
          <a:lstStyle>
            <a:lvl1pPr algn="r" defTabSz="908050">
              <a:defRPr sz="1200">
                <a:ea typeface="新細明體" charset="-120"/>
              </a:defRPr>
            </a:lvl1pPr>
          </a:lstStyle>
          <a:p>
            <a:pPr>
              <a:defRPr/>
            </a:pPr>
            <a:endParaRPr lang="en-US" altLang="zh-TW"/>
          </a:p>
        </p:txBody>
      </p:sp>
      <p:sp>
        <p:nvSpPr>
          <p:cNvPr id="103428" name="Rectangle 4"/>
          <p:cNvSpPr>
            <a:spLocks noGrp="1" noRot="1" noChangeAspect="1" noChangeArrowheads="1" noTextEdit="1"/>
          </p:cNvSpPr>
          <p:nvPr>
            <p:ph type="sldImg" idx="2"/>
          </p:nvPr>
        </p:nvSpPr>
        <p:spPr bwMode="auto">
          <a:xfrm>
            <a:off x="901700" y="739775"/>
            <a:ext cx="4933950" cy="3700463"/>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0745" tIns="45373" rIns="90745" bIns="45373" numCol="1" anchor="t" anchorCtr="0" compatLnSpc="1">
            <a:prstTxWarp prst="textNoShape">
              <a:avLst/>
            </a:prstTxWarp>
          </a:bodyPr>
          <a:lstStyle/>
          <a:p>
            <a:pPr lvl="0"/>
            <a:r>
              <a:rPr lang="zh-TW" altLang="en-US" noProof="0" smtClean="0"/>
              <a:t>按一下以編輯母片</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4102"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0745" tIns="45373" rIns="90745" bIns="45373" numCol="1" anchor="b" anchorCtr="0" compatLnSpc="1">
            <a:prstTxWarp prst="textNoShape">
              <a:avLst/>
            </a:prstTxWarp>
          </a:bodyPr>
          <a:lstStyle>
            <a:lvl1pPr defTabSz="908050">
              <a:defRPr sz="1200">
                <a:ea typeface="新細明體" charset="-120"/>
              </a:defRPr>
            </a:lvl1pPr>
          </a:lstStyle>
          <a:p>
            <a:pPr>
              <a:defRPr/>
            </a:pPr>
            <a:endParaRPr lang="en-US" altLang="zh-TW"/>
          </a:p>
        </p:txBody>
      </p:sp>
      <p:sp>
        <p:nvSpPr>
          <p:cNvPr id="4103"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0745" tIns="45373" rIns="90745" bIns="45373" numCol="1" anchor="b" anchorCtr="0" compatLnSpc="1">
            <a:prstTxWarp prst="textNoShape">
              <a:avLst/>
            </a:prstTxWarp>
          </a:bodyPr>
          <a:lstStyle>
            <a:lvl1pPr algn="r" defTabSz="908050">
              <a:defRPr sz="1200">
                <a:ea typeface="新細明體" charset="-120"/>
              </a:defRPr>
            </a:lvl1pPr>
          </a:lstStyle>
          <a:p>
            <a:pPr>
              <a:defRPr/>
            </a:pPr>
            <a:fld id="{C3CFB8EB-A6E4-42F4-9770-F98E4BEFD92E}" type="slidenum">
              <a:rPr lang="en-US" altLang="zh-TW"/>
              <a:pPr>
                <a:defRPr/>
              </a:pPr>
              <a:t>‹#›</a:t>
            </a:fld>
            <a:endParaRPr lang="en-US" altLang="zh-TW"/>
          </a:p>
        </p:txBody>
      </p:sp>
    </p:spTree>
    <p:extLst>
      <p:ext uri="{BB962C8B-B14F-4D97-AF65-F5344CB8AC3E}">
        <p14:creationId xmlns="" xmlns:p14="http://schemas.microsoft.com/office/powerpoint/2010/main" val="4610082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新細明體" charset="-120"/>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新細明體" charset="-120"/>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新細明體" charset="-120"/>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新細明體" charset="-120"/>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新細明體"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8" Type="http://schemas.openxmlformats.org/officeDocument/2006/relationships/hyperlink" Target="http://en.wikipedia.org/wiki/Software_as_a_Service" TargetMode="External"/><Relationship Id="rId3" Type="http://schemas.openxmlformats.org/officeDocument/2006/relationships/hyperlink" Target="http://en.wikipedia.org/wiki/Computer_hardware" TargetMode="External"/><Relationship Id="rId7" Type="http://schemas.openxmlformats.org/officeDocument/2006/relationships/hyperlink" Target="http://en.wikipedia.org/wiki/Internet_browser" TargetMode="External"/><Relationship Id="rId2" Type="http://schemas.openxmlformats.org/officeDocument/2006/relationships/slide" Target="../slides/slide22.xml"/><Relationship Id="rId1" Type="http://schemas.openxmlformats.org/officeDocument/2006/relationships/notesMaster" Target="../notesMasters/notesMaster1.xml"/><Relationship Id="rId6" Type="http://schemas.openxmlformats.org/officeDocument/2006/relationships/hyperlink" Target="http://en.wikipedia.org/wiki/Operating_systems" TargetMode="External"/><Relationship Id="rId11" Type="http://schemas.openxmlformats.org/officeDocument/2006/relationships/hyperlink" Target="#cite_note-42"/><Relationship Id="rId5" Type="http://schemas.openxmlformats.org/officeDocument/2006/relationships/hyperlink" Target="http://en.wikipedia.org/wiki/Computers" TargetMode="External"/><Relationship Id="rId10" Type="http://schemas.openxmlformats.org/officeDocument/2006/relationships/hyperlink" Target="http://en.wikipedia.org/wiki/Internet" TargetMode="External"/><Relationship Id="rId4" Type="http://schemas.openxmlformats.org/officeDocument/2006/relationships/hyperlink" Target="http://en.wikipedia.org/wiki/Computer_software" TargetMode="External"/><Relationship Id="rId9" Type="http://schemas.openxmlformats.org/officeDocument/2006/relationships/hyperlink" Target="http://en.wikipedia.org/wiki/Software" TargetMode="External"/></Relationships>
</file>

<file path=ppt/notesSlides/_rels/notesSlide16.xml.rels><?xml version="1.0" encoding="UTF-8" standalone="yes"?>
<Relationships xmlns="http://schemas.openxmlformats.org/package/2006/relationships"><Relationship Id="rId8" Type="http://schemas.openxmlformats.org/officeDocument/2006/relationships/hyperlink" Target="http://en.wikipedia.org/wiki/Platform_virtualization" TargetMode="External"/><Relationship Id="rId3" Type="http://schemas.openxmlformats.org/officeDocument/2006/relationships/hyperlink" Target="http://en.wikipedia.org/wiki/Computing_platform" TargetMode="External"/><Relationship Id="rId7" Type="http://schemas.openxmlformats.org/officeDocument/2006/relationships/hyperlink" Target="http://en.wikipedia.org/wiki/Infrastructure" TargetMode="External"/><Relationship Id="rId2" Type="http://schemas.openxmlformats.org/officeDocument/2006/relationships/slide" Target="../slides/slide23.xml"/><Relationship Id="rId1" Type="http://schemas.openxmlformats.org/officeDocument/2006/relationships/notesMaster" Target="../notesMasters/notesMaster1.xml"/><Relationship Id="rId6" Type="http://schemas.openxmlformats.org/officeDocument/2006/relationships/hyperlink" Target="http://en.wikipedia.org/wiki/Computer" TargetMode="External"/><Relationship Id="rId5" Type="http://schemas.openxmlformats.org/officeDocument/2006/relationships/hyperlink" Target="#cite_note-43"/><Relationship Id="rId10" Type="http://schemas.openxmlformats.org/officeDocument/2006/relationships/hyperlink" Target="http://en.wikipedia.org/wiki/Virtual_private_server" TargetMode="External"/><Relationship Id="rId4" Type="http://schemas.openxmlformats.org/officeDocument/2006/relationships/hyperlink" Target="http://en.wikipedia.org/wiki/Solution_stack" TargetMode="External"/><Relationship Id="rId9" Type="http://schemas.openxmlformats.org/officeDocument/2006/relationships/hyperlink" Target="http://en.wikipedia.org/wiki/Utility_computing"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en.wikipedia.org/wiki/Computer_hardware"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en.wikipedia.org/wiki/Computer_software"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en.wikipedia.org/wiki/Computer_hardware"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en.wikipedia.org/wiki/Computer_software"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en.wikipedia.org/wiki/Web_application"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en.wikipedia.org/wiki/Utility_computing" TargetMode="External"/><Relationship Id="rId5" Type="http://schemas.openxmlformats.org/officeDocument/2006/relationships/hyperlink" Target="http://en.wikipedia.org/wiki/Multitenancy" TargetMode="External"/><Relationship Id="rId4" Type="http://schemas.openxmlformats.org/officeDocument/2006/relationships/hyperlink" Target="http://en.wikipedia.org/wiki/Web_service"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en.wikipedia.org/wiki/Google"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8" Type="http://schemas.openxmlformats.org/officeDocument/2006/relationships/hyperlink" Target="http://en.wikipedia.org/wiki/Managed_dedicated_server" TargetMode="External"/><Relationship Id="rId3" Type="http://schemas.openxmlformats.org/officeDocument/2006/relationships/hyperlink" Target="#cite_note-51"/><Relationship Id="rId7" Type="http://schemas.openxmlformats.org/officeDocument/2006/relationships/hyperlink" Target="http://en.wikipedia.org/wiki/Cloud_Hosting"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cite_note-53"/><Relationship Id="rId5" Type="http://schemas.openxmlformats.org/officeDocument/2006/relationships/hyperlink" Target="http://en.wikipedia.org/wiki/Payment_Card_Industry_Data_Security_Standard" TargetMode="External"/><Relationship Id="rId4" Type="http://schemas.openxmlformats.org/officeDocument/2006/relationships/hyperlink" Target="#cite_note-iwpc-52"/></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en.wikipedia.org/wiki/Neologisms"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www.rightscale.com/products/advantages/cloud-ready-servertemplates.php" TargetMode="External"/><Relationship Id="rId7" Type="http://schemas.openxmlformats.org/officeDocument/2006/relationships/hyperlink" Target="http://www.rightscale.com/products/advantages/cloud-portability.php" TargetMode="External"/><Relationship Id="rId2" Type="http://schemas.openxmlformats.org/officeDocument/2006/relationships/slide" Target="../slides/slide72.xml"/><Relationship Id="rId1" Type="http://schemas.openxmlformats.org/officeDocument/2006/relationships/notesMaster" Target="../notesMasters/notesMaster1.xml"/><Relationship Id="rId6" Type="http://schemas.openxmlformats.org/officeDocument/2006/relationships/hyperlink" Target="http://www.rightscale.com/products/advantages/control-transparency.php" TargetMode="External"/><Relationship Id="rId5" Type="http://schemas.openxmlformats.org/officeDocument/2006/relationships/hyperlink" Target="http://www.rightscale.com/products/advantages/full-automation.php" TargetMode="External"/><Relationship Id="rId4" Type="http://schemas.openxmlformats.org/officeDocument/2006/relationships/hyperlink" Target="http://www.rightscale.com/products/advantages/managing-deployments.php"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www.rightscale.com/products/features/cloud-management-environment.php" TargetMode="External"/><Relationship Id="rId2" Type="http://schemas.openxmlformats.org/officeDocument/2006/relationships/slide" Target="../slides/slide73.xml"/><Relationship Id="rId1" Type="http://schemas.openxmlformats.org/officeDocument/2006/relationships/notesMaster" Target="../notesMasters/notesMaster1.xml"/><Relationship Id="rId6" Type="http://schemas.openxmlformats.org/officeDocument/2006/relationships/hyperlink" Target="http://www.rightscale.com/products/features/multi-cloud-engine.php" TargetMode="External"/><Relationship Id="rId5" Type="http://schemas.openxmlformats.org/officeDocument/2006/relationships/hyperlink" Target="http://www.rightscale.com/products/features/adaptable-automation-engine.php" TargetMode="External"/><Relationship Id="rId4" Type="http://schemas.openxmlformats.org/officeDocument/2006/relationships/hyperlink" Target="http://www.rightscale.com/products/features/cloud-ready-servertemplates.php" TargetMode="Externa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C159CA72-1948-48D1-8F07-ABFBB1CD2101}" type="slidenum">
              <a:rPr lang="en-US" altLang="zh-TW" smtClean="0"/>
              <a:pPr/>
              <a:t>1</a:t>
            </a:fld>
            <a:endParaRPr lang="en-US" altLang="zh-TW"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zh-TW" altLang="zh-TW"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0CA38CB6-3A96-4FCA-8544-8B2B2288EFD2}" type="slidenum">
              <a:rPr lang="en-US" altLang="zh-TW" smtClean="0"/>
              <a:pPr/>
              <a:t>17</a:t>
            </a:fld>
            <a:endParaRPr lang="en-US" altLang="zh-TW"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zh-TW" altLang="zh-TW"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18</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kern="1200" dirty="0" smtClean="0">
                <a:solidFill>
                  <a:schemeClr val="tx1"/>
                </a:solidFill>
                <a:latin typeface="Arial" charset="0"/>
                <a:ea typeface="新細明體" charset="-120"/>
                <a:cs typeface="+mn-cs"/>
              </a:rPr>
              <a:t>It looks like pretty soon all computing will be called cloud computing, just because the cloud is “in.” Fortunately most computer savvy folks actually have a pretty good idea of what the term ‘cloud computing’ means: outsourced, pay-as-you-go, on-demand, somewhere in the internet, etc. What is still confusing to many is how the different offerings compare from Amazon Web Services to Google App Engine and Force.com. I recently heard a characterization of three different levels of clouds which really helps put the various offerings into perspective. Here’s my rephrasing:</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19</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1" i="0" kern="1200" dirty="0" smtClean="0">
                <a:solidFill>
                  <a:schemeClr val="tx1"/>
                </a:solidFill>
                <a:latin typeface="Arial" charset="0"/>
                <a:ea typeface="新細明體" charset="-120"/>
                <a:cs typeface="+mn-cs"/>
              </a:rPr>
              <a:t>Applications in the cloud</a:t>
            </a:r>
            <a:r>
              <a:rPr kumimoji="1" lang="en-US" sz="1200" b="0" i="0" kern="1200" dirty="0" smtClean="0">
                <a:solidFill>
                  <a:schemeClr val="tx1"/>
                </a:solidFill>
                <a:latin typeface="Arial" charset="0"/>
                <a:ea typeface="新細明體" charset="-120"/>
                <a:cs typeface="+mn-cs"/>
              </a:rPr>
              <a:t>: this is what almost everyone has already used in the form of </a:t>
            </a:r>
            <a:r>
              <a:rPr kumimoji="1" lang="en-US" sz="1200" b="0" i="0" kern="1200" dirty="0" err="1" smtClean="0">
                <a:solidFill>
                  <a:schemeClr val="tx1"/>
                </a:solidFill>
                <a:latin typeface="Arial" charset="0"/>
                <a:ea typeface="新細明體" charset="-120"/>
                <a:cs typeface="+mn-cs"/>
              </a:rPr>
              <a:t>gmail</a:t>
            </a:r>
            <a:r>
              <a:rPr kumimoji="1" lang="en-US" sz="1200" b="0" i="0" kern="1200" dirty="0" smtClean="0">
                <a:solidFill>
                  <a:schemeClr val="tx1"/>
                </a:solidFill>
                <a:latin typeface="Arial" charset="0"/>
                <a:ea typeface="新細明體" charset="-120"/>
                <a:cs typeface="+mn-cs"/>
              </a:rPr>
              <a:t>, yahoo mail, wordpress.com (hosting this blog), the rest of </a:t>
            </a:r>
            <a:r>
              <a:rPr kumimoji="1" lang="en-US" sz="1200" b="0" i="0" kern="1200" dirty="0" err="1" smtClean="0">
                <a:solidFill>
                  <a:schemeClr val="tx1"/>
                </a:solidFill>
                <a:latin typeface="Arial" charset="0"/>
                <a:ea typeface="新細明體" charset="-120"/>
                <a:cs typeface="+mn-cs"/>
              </a:rPr>
              <a:t>google</a:t>
            </a:r>
            <a:r>
              <a:rPr kumimoji="1" lang="en-US" sz="1200" b="0" i="0" kern="1200" dirty="0" smtClean="0">
                <a:solidFill>
                  <a:schemeClr val="tx1"/>
                </a:solidFill>
                <a:latin typeface="Arial" charset="0"/>
                <a:ea typeface="新細明體" charset="-120"/>
                <a:cs typeface="+mn-cs"/>
              </a:rPr>
              <a:t> apps, the various search engines, </a:t>
            </a:r>
            <a:r>
              <a:rPr kumimoji="1" lang="en-US" sz="1200" b="0" i="0" kern="1200" dirty="0" err="1" smtClean="0">
                <a:solidFill>
                  <a:schemeClr val="tx1"/>
                </a:solidFill>
                <a:latin typeface="Arial" charset="0"/>
                <a:ea typeface="新細明體" charset="-120"/>
                <a:cs typeface="+mn-cs"/>
              </a:rPr>
              <a:t>wikipedia</a:t>
            </a:r>
            <a:r>
              <a:rPr kumimoji="1" lang="en-US" sz="1200" b="0" i="0" kern="1200" dirty="0" smtClean="0">
                <a:solidFill>
                  <a:schemeClr val="tx1"/>
                </a:solidFill>
                <a:latin typeface="Arial" charset="0"/>
                <a:ea typeface="新細明體" charset="-120"/>
                <a:cs typeface="+mn-cs"/>
              </a:rPr>
              <a:t>, encyclopedia </a:t>
            </a:r>
            <a:r>
              <a:rPr kumimoji="1" lang="en-US" sz="1200" b="0" i="0" kern="1200" dirty="0" err="1" smtClean="0">
                <a:solidFill>
                  <a:schemeClr val="tx1"/>
                </a:solidFill>
                <a:latin typeface="Arial" charset="0"/>
                <a:ea typeface="新細明體" charset="-120"/>
                <a:cs typeface="+mn-cs"/>
              </a:rPr>
              <a:t>britannica</a:t>
            </a:r>
            <a:r>
              <a:rPr kumimoji="1" lang="en-US" sz="1200" b="0" i="0" kern="1200" dirty="0" smtClean="0">
                <a:solidFill>
                  <a:schemeClr val="tx1"/>
                </a:solidFill>
                <a:latin typeface="Arial" charset="0"/>
                <a:ea typeface="新細明體" charset="-120"/>
                <a:cs typeface="+mn-cs"/>
              </a:rPr>
              <a:t>, etc. </a:t>
            </a:r>
          </a:p>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kern="1200" dirty="0" smtClean="0">
                <a:solidFill>
                  <a:schemeClr val="tx1"/>
                </a:solidFill>
                <a:latin typeface="Arial" charset="0"/>
                <a:ea typeface="新細明體" charset="-120"/>
                <a:cs typeface="+mn-cs"/>
              </a:rPr>
              <a:t>Some company hosts an application in the internet that many users sign-up for and use without any concern about where, how, by whom the compute cycles and storage bits are provided. The service being sold (or offered in ad-sponsored form) is a complete end-user application.</a:t>
            </a:r>
          </a:p>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kern="1200" dirty="0" smtClean="0">
                <a:solidFill>
                  <a:schemeClr val="tx1"/>
                </a:solidFill>
                <a:latin typeface="Arial" charset="0"/>
                <a:ea typeface="新細明體" charset="-120"/>
                <a:cs typeface="+mn-cs"/>
              </a:rPr>
              <a:t>To me all this is </a:t>
            </a:r>
            <a:r>
              <a:rPr kumimoji="1" lang="en-US" sz="1200" b="0" i="0" kern="1200" dirty="0" err="1" smtClean="0">
                <a:solidFill>
                  <a:schemeClr val="tx1"/>
                </a:solidFill>
                <a:latin typeface="Arial" charset="0"/>
                <a:ea typeface="新細明體" charset="-120"/>
                <a:cs typeface="+mn-cs"/>
              </a:rPr>
              <a:t>SaaS</a:t>
            </a:r>
            <a:r>
              <a:rPr kumimoji="1" lang="en-US" sz="1200" b="0" i="0" kern="1200" dirty="0" smtClean="0">
                <a:solidFill>
                  <a:schemeClr val="tx1"/>
                </a:solidFill>
                <a:latin typeface="Arial" charset="0"/>
                <a:ea typeface="新細明體" charset="-120"/>
                <a:cs typeface="+mn-cs"/>
              </a:rPr>
              <a:t>, Software as a Service, looking to join the ‘cloud’ craze.</a:t>
            </a:r>
          </a:p>
          <a:p>
            <a:pPr marL="0" marR="0" indent="0" algn="l" defTabSz="914400" rtl="0" eaLnBrk="0" fontAlgn="base" latinLnBrk="0" hangingPunct="0">
              <a:lnSpc>
                <a:spcPct val="100000"/>
              </a:lnSpc>
              <a:spcBef>
                <a:spcPct val="30000"/>
              </a:spcBef>
              <a:spcAft>
                <a:spcPct val="0"/>
              </a:spcAft>
              <a:buClrTx/>
              <a:buSzTx/>
              <a:buFontTx/>
              <a:buNone/>
              <a:tabLst/>
              <a:defRPr/>
            </a:pPr>
            <a:endParaRPr lang="zh-TW" alt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20</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1" i="0" kern="1200" dirty="0" smtClean="0">
                <a:solidFill>
                  <a:schemeClr val="tx1"/>
                </a:solidFill>
                <a:latin typeface="Arial" charset="0"/>
                <a:ea typeface="新細明體" charset="-120"/>
                <a:cs typeface="+mn-cs"/>
              </a:rPr>
              <a:t>Infrastructure in the cloud</a:t>
            </a:r>
            <a:r>
              <a:rPr kumimoji="1" lang="en-US" sz="1200" b="0" i="0" kern="1200" dirty="0" smtClean="0">
                <a:solidFill>
                  <a:schemeClr val="tx1"/>
                </a:solidFill>
                <a:latin typeface="Arial" charset="0"/>
                <a:ea typeface="新細明體" charset="-120"/>
                <a:cs typeface="+mn-cs"/>
              </a:rPr>
              <a:t>: this is the most general offering that Amazon has pioneered and where </a:t>
            </a:r>
            <a:r>
              <a:rPr kumimoji="1" lang="en-US" sz="1200" b="0" i="0" kern="1200" dirty="0" err="1" smtClean="0">
                <a:solidFill>
                  <a:schemeClr val="tx1"/>
                </a:solidFill>
                <a:latin typeface="Arial" charset="0"/>
                <a:ea typeface="新細明體" charset="-120"/>
                <a:cs typeface="+mn-cs"/>
              </a:rPr>
              <a:t>RightScale</a:t>
            </a:r>
            <a:r>
              <a:rPr kumimoji="1" lang="en-US" sz="1200" b="0" i="0" kern="1200" dirty="0" smtClean="0">
                <a:solidFill>
                  <a:schemeClr val="tx1"/>
                </a:solidFill>
                <a:latin typeface="Arial" charset="0"/>
                <a:ea typeface="新細明體" charset="-120"/>
                <a:cs typeface="+mn-cs"/>
              </a:rPr>
              <a:t> offers its management platform. Developers and system administrators obtain general compute, storage, </a:t>
            </a:r>
            <a:r>
              <a:rPr kumimoji="1" lang="en-US" sz="1200" b="0" i="0" kern="1200" dirty="0" err="1" smtClean="0">
                <a:solidFill>
                  <a:schemeClr val="tx1"/>
                </a:solidFill>
                <a:latin typeface="Arial" charset="0"/>
                <a:ea typeface="新細明體" charset="-120"/>
                <a:cs typeface="+mn-cs"/>
              </a:rPr>
              <a:t>queueing</a:t>
            </a:r>
            <a:r>
              <a:rPr kumimoji="1" lang="en-US" sz="1200" b="0" i="0" kern="1200" dirty="0" smtClean="0">
                <a:solidFill>
                  <a:schemeClr val="tx1"/>
                </a:solidFill>
                <a:latin typeface="Arial" charset="0"/>
                <a:ea typeface="新細明體" charset="-120"/>
                <a:cs typeface="+mn-cs"/>
              </a:rPr>
              <a:t>, and other resources and run their applications with the fewest limitations. This is the most powerful type of cloud in that virtually any application and any configuration that is fit for the internet can be mapped to this type of service. Of course it also requires more work on the part of the buyer, which is where </a:t>
            </a:r>
            <a:r>
              <a:rPr kumimoji="1" lang="en-US" sz="1200" b="0" i="0" kern="1200" dirty="0" err="1" smtClean="0">
                <a:solidFill>
                  <a:schemeClr val="tx1"/>
                </a:solidFill>
                <a:latin typeface="Arial" charset="0"/>
                <a:ea typeface="新細明體" charset="-120"/>
                <a:cs typeface="+mn-cs"/>
              </a:rPr>
              <a:t>RightScale</a:t>
            </a:r>
            <a:r>
              <a:rPr kumimoji="1" lang="en-US" sz="1200" b="0" i="0" kern="1200" dirty="0" smtClean="0">
                <a:solidFill>
                  <a:schemeClr val="tx1"/>
                </a:solidFill>
                <a:latin typeface="Arial" charset="0"/>
                <a:ea typeface="新細明體" charset="-120"/>
                <a:cs typeface="+mn-cs"/>
              </a:rPr>
              <a:t> comes in to help with set-up and automation.</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21</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kern="1200" dirty="0" smtClean="0">
                <a:solidFill>
                  <a:schemeClr val="tx1"/>
                </a:solidFill>
                <a:latin typeface="Arial" charset="0"/>
                <a:ea typeface="新細明體" charset="-120"/>
                <a:cs typeface="+mn-cs"/>
              </a:rPr>
              <a:t>A </a:t>
            </a:r>
            <a:r>
              <a:rPr kumimoji="1" lang="en-US" sz="1200" b="0" i="1" kern="1200" dirty="0" smtClean="0">
                <a:solidFill>
                  <a:schemeClr val="tx1"/>
                </a:solidFill>
                <a:latin typeface="Arial" charset="0"/>
                <a:ea typeface="新細明體" charset="-120"/>
                <a:cs typeface="+mn-cs"/>
              </a:rPr>
              <a:t>cloud client</a:t>
            </a:r>
            <a:r>
              <a:rPr kumimoji="1" lang="en-US" sz="1200" b="0" i="0" kern="1200" dirty="0" smtClean="0">
                <a:solidFill>
                  <a:schemeClr val="tx1"/>
                </a:solidFill>
                <a:latin typeface="Arial" charset="0"/>
                <a:ea typeface="新細明體" charset="-120"/>
                <a:cs typeface="+mn-cs"/>
              </a:rPr>
              <a:t> consists of </a:t>
            </a:r>
            <a:r>
              <a:rPr kumimoji="1" lang="en-US" sz="1200" b="0" i="0" u="none" strike="noStrike" kern="1200" dirty="0" smtClean="0">
                <a:solidFill>
                  <a:schemeClr val="tx1"/>
                </a:solidFill>
                <a:latin typeface="Arial" charset="0"/>
                <a:ea typeface="新細明體" charset="-120"/>
                <a:cs typeface="+mn-cs"/>
                <a:hlinkClick r:id="rId3" action="ppaction://hlinkfile" tooltip="Computer hardware"/>
              </a:rPr>
              <a:t>computer hardware</a:t>
            </a:r>
            <a:r>
              <a:rPr kumimoji="1" lang="en-US" sz="1200" b="0" i="0" kern="1200" dirty="0" smtClean="0">
                <a:solidFill>
                  <a:schemeClr val="tx1"/>
                </a:solidFill>
                <a:latin typeface="Arial" charset="0"/>
                <a:ea typeface="新細明體" charset="-120"/>
                <a:cs typeface="+mn-cs"/>
              </a:rPr>
              <a:t> and/or </a:t>
            </a:r>
            <a:r>
              <a:rPr kumimoji="1" lang="en-US" sz="1200" b="0" i="0" u="none" strike="noStrike" kern="1200" dirty="0" smtClean="0">
                <a:solidFill>
                  <a:schemeClr val="tx1"/>
                </a:solidFill>
                <a:latin typeface="Arial" charset="0"/>
                <a:ea typeface="新細明體" charset="-120"/>
                <a:cs typeface="+mn-cs"/>
                <a:hlinkClick r:id="rId4" action="ppaction://hlinkfile" tooltip="Computer software"/>
              </a:rPr>
              <a:t>computer software</a:t>
            </a:r>
            <a:r>
              <a:rPr kumimoji="1" lang="en-US" sz="1200" b="0" i="0" kern="1200" dirty="0" smtClean="0">
                <a:solidFill>
                  <a:schemeClr val="tx1"/>
                </a:solidFill>
                <a:latin typeface="Arial" charset="0"/>
                <a:ea typeface="新細明體" charset="-120"/>
                <a:cs typeface="+mn-cs"/>
              </a:rPr>
              <a:t> that relies on cloud computing for application delivery, or that is specifically designed for delivery of cloud services and that, in either case, is essentially useless without it. Examples include some </a:t>
            </a:r>
            <a:r>
              <a:rPr kumimoji="1" lang="en-US" sz="1200" b="0" i="0" u="none" strike="noStrike" kern="1200" dirty="0" smtClean="0">
                <a:solidFill>
                  <a:schemeClr val="tx1"/>
                </a:solidFill>
                <a:latin typeface="Arial" charset="0"/>
                <a:ea typeface="新細明體" charset="-120"/>
                <a:cs typeface="+mn-cs"/>
                <a:hlinkClick r:id="rId5" action="ppaction://hlinkfile" tooltip="Computers"/>
              </a:rPr>
              <a:t>computers</a:t>
            </a:r>
            <a:r>
              <a:rPr kumimoji="1" lang="en-US" sz="1200" b="0" i="0" kern="1200" dirty="0" smtClean="0">
                <a:solidFill>
                  <a:schemeClr val="tx1"/>
                </a:solidFill>
                <a:latin typeface="Arial" charset="0"/>
                <a:ea typeface="新細明體" charset="-120"/>
                <a:cs typeface="+mn-cs"/>
              </a:rPr>
              <a:t>, phones and other devices, </a:t>
            </a:r>
            <a:r>
              <a:rPr kumimoji="1" lang="en-US" sz="1200" b="0" i="0" u="none" strike="noStrike" kern="1200" dirty="0" smtClean="0">
                <a:solidFill>
                  <a:schemeClr val="tx1"/>
                </a:solidFill>
                <a:latin typeface="Arial" charset="0"/>
                <a:ea typeface="新細明體" charset="-120"/>
                <a:cs typeface="+mn-cs"/>
                <a:hlinkClick r:id="rId6" action="ppaction://hlinkfile" tooltip="Operating systems"/>
              </a:rPr>
              <a:t>operating systems</a:t>
            </a:r>
            <a:r>
              <a:rPr kumimoji="1" lang="en-US" sz="1200" b="0" i="0" kern="1200" dirty="0" smtClean="0">
                <a:solidFill>
                  <a:schemeClr val="tx1"/>
                </a:solidFill>
                <a:latin typeface="Arial" charset="0"/>
                <a:ea typeface="新細明體" charset="-120"/>
                <a:cs typeface="+mn-cs"/>
              </a:rPr>
              <a:t> and </a:t>
            </a:r>
            <a:r>
              <a:rPr kumimoji="1" lang="en-US" sz="1200" b="0" i="0" u="none" strike="noStrike" kern="1200" dirty="0" smtClean="0">
                <a:solidFill>
                  <a:schemeClr val="tx1"/>
                </a:solidFill>
                <a:latin typeface="Arial" charset="0"/>
                <a:ea typeface="新細明體" charset="-120"/>
                <a:cs typeface="+mn-cs"/>
                <a:hlinkClick r:id="rId7" action="ppaction://hlinkfile" tooltip="Internet browser"/>
              </a:rPr>
              <a:t>browsers</a:t>
            </a:r>
            <a:r>
              <a:rPr kumimoji="1" lang="en-US" sz="1200" b="0" i="0" kern="1200" dirty="0" smtClean="0">
                <a:solidFill>
                  <a:schemeClr val="tx1"/>
                </a:solidFill>
                <a:latin typeface="Arial" charset="0"/>
                <a:ea typeface="新細明體" charset="-120"/>
                <a:cs typeface="+mn-cs"/>
              </a:rPr>
              <a:t>.</a:t>
            </a:r>
            <a:endParaRPr lang="zh-TW" alt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zh-TW" dirty="0" smtClean="0"/>
          </a:p>
          <a:p>
            <a:r>
              <a:rPr kumimoji="1" lang="en-US" sz="1200" b="0" i="0" kern="1200" dirty="0" smtClean="0">
                <a:solidFill>
                  <a:schemeClr val="tx1"/>
                </a:solidFill>
                <a:latin typeface="Arial" charset="0"/>
                <a:ea typeface="新細明體" charset="-120"/>
                <a:cs typeface="+mn-cs"/>
              </a:rPr>
              <a:t>Cloud application services or "</a:t>
            </a:r>
            <a:r>
              <a:rPr kumimoji="1" lang="en-US" sz="1200" b="0" i="1" u="none" strike="noStrike" kern="1200" dirty="0" smtClean="0">
                <a:solidFill>
                  <a:schemeClr val="tx1"/>
                </a:solidFill>
                <a:latin typeface="Arial" charset="0"/>
                <a:ea typeface="新細明體" charset="-120"/>
                <a:cs typeface="+mn-cs"/>
                <a:hlinkClick r:id="rId8" action="ppaction://hlinkfile" tooltip="Software as a Service"/>
              </a:rPr>
              <a:t>Software as a Service</a:t>
            </a:r>
            <a:r>
              <a:rPr kumimoji="1" lang="en-US" sz="1200" b="0" i="1" kern="1200" dirty="0" smtClean="0">
                <a:solidFill>
                  <a:schemeClr val="tx1"/>
                </a:solidFill>
                <a:latin typeface="Arial" charset="0"/>
                <a:ea typeface="新細明體" charset="-120"/>
                <a:cs typeface="+mn-cs"/>
              </a:rPr>
              <a:t> (</a:t>
            </a:r>
            <a:r>
              <a:rPr kumimoji="1" lang="en-US" sz="1200" b="0" i="1" kern="1200" dirty="0" err="1" smtClean="0">
                <a:solidFill>
                  <a:schemeClr val="tx1"/>
                </a:solidFill>
                <a:latin typeface="Arial" charset="0"/>
                <a:ea typeface="新細明體" charset="-120"/>
                <a:cs typeface="+mn-cs"/>
              </a:rPr>
              <a:t>SaaS</a:t>
            </a:r>
            <a:r>
              <a:rPr kumimoji="1" lang="en-US" sz="1200" b="0" i="1" kern="1200" dirty="0" smtClean="0">
                <a:solidFill>
                  <a:schemeClr val="tx1"/>
                </a:solidFill>
                <a:latin typeface="Arial" charset="0"/>
                <a:ea typeface="新細明體" charset="-120"/>
                <a:cs typeface="+mn-cs"/>
              </a:rPr>
              <a:t>)</a:t>
            </a:r>
            <a:r>
              <a:rPr kumimoji="1" lang="en-US" sz="1200" b="0" i="0" kern="1200" dirty="0" smtClean="0">
                <a:solidFill>
                  <a:schemeClr val="tx1"/>
                </a:solidFill>
                <a:latin typeface="Arial" charset="0"/>
                <a:ea typeface="新細明體" charset="-120"/>
                <a:cs typeface="+mn-cs"/>
              </a:rPr>
              <a:t>" deliver </a:t>
            </a:r>
            <a:r>
              <a:rPr kumimoji="1" lang="en-US" sz="1200" b="0" i="0" u="none" strike="noStrike" kern="1200" dirty="0" smtClean="0">
                <a:solidFill>
                  <a:schemeClr val="tx1"/>
                </a:solidFill>
                <a:latin typeface="Arial" charset="0"/>
                <a:ea typeface="新細明體" charset="-120"/>
                <a:cs typeface="+mn-cs"/>
                <a:hlinkClick r:id="rId9" action="ppaction://hlinkfile" tooltip="Software"/>
              </a:rPr>
              <a:t>software</a:t>
            </a:r>
            <a:r>
              <a:rPr kumimoji="1" lang="en-US" sz="1200" b="0" i="0" kern="1200" dirty="0" smtClean="0">
                <a:solidFill>
                  <a:schemeClr val="tx1"/>
                </a:solidFill>
                <a:latin typeface="Arial" charset="0"/>
                <a:ea typeface="新細明體" charset="-120"/>
                <a:cs typeface="+mn-cs"/>
              </a:rPr>
              <a:t> as a service over the </a:t>
            </a:r>
            <a:r>
              <a:rPr kumimoji="1" lang="en-US" sz="1200" b="0" i="0" u="none" strike="noStrike" kern="1200" dirty="0" smtClean="0">
                <a:solidFill>
                  <a:schemeClr val="tx1"/>
                </a:solidFill>
                <a:latin typeface="Arial" charset="0"/>
                <a:ea typeface="新細明體" charset="-120"/>
                <a:cs typeface="+mn-cs"/>
                <a:hlinkClick r:id="rId10" action="ppaction://hlinkfile" tooltip="Internet"/>
              </a:rPr>
              <a:t>Internet</a:t>
            </a:r>
            <a:r>
              <a:rPr kumimoji="1" lang="en-US" sz="1200" b="0" i="0" kern="1200" dirty="0" smtClean="0">
                <a:solidFill>
                  <a:schemeClr val="tx1"/>
                </a:solidFill>
                <a:latin typeface="Arial" charset="0"/>
                <a:ea typeface="新細明體" charset="-120"/>
                <a:cs typeface="+mn-cs"/>
              </a:rPr>
              <a:t>, eliminating the need to install and run the application on the customer's own computers and simplifying maintenance and support. Key characteristics include:</a:t>
            </a:r>
            <a:r>
              <a:rPr kumimoji="1" lang="en-US" sz="1200" b="0" i="0" u="none" strike="noStrike" kern="1200" baseline="30000" dirty="0" smtClean="0">
                <a:solidFill>
                  <a:schemeClr val="tx1"/>
                </a:solidFill>
                <a:latin typeface="Arial" charset="0"/>
                <a:ea typeface="新細明體" charset="-120"/>
                <a:cs typeface="+mn-cs"/>
                <a:hlinkClick r:id="rId11" action="ppaction://hlinkfile"/>
              </a:rPr>
              <a:t>[43]</a:t>
            </a:r>
            <a:endParaRPr kumimoji="1" lang="en-US" sz="1200" b="0" i="0" kern="1200" dirty="0" smtClean="0">
              <a:solidFill>
                <a:schemeClr val="tx1"/>
              </a:solidFill>
              <a:latin typeface="Arial" charset="0"/>
              <a:ea typeface="新細明體" charset="-120"/>
              <a:cs typeface="+mn-cs"/>
            </a:endParaRPr>
          </a:p>
          <a:p>
            <a:r>
              <a:rPr kumimoji="1" lang="en-US" sz="1200" b="0" i="0" kern="1200" dirty="0" smtClean="0">
                <a:solidFill>
                  <a:schemeClr val="tx1"/>
                </a:solidFill>
                <a:latin typeface="Arial" charset="0"/>
                <a:ea typeface="新細明體" charset="-120"/>
                <a:cs typeface="+mn-cs"/>
              </a:rPr>
              <a:t>Network-based access to, and management of, commercially available (i.e., not custom) software</a:t>
            </a:r>
          </a:p>
          <a:p>
            <a:r>
              <a:rPr kumimoji="1" lang="en-US" sz="1200" b="0" i="0" kern="1200" dirty="0" smtClean="0">
                <a:solidFill>
                  <a:schemeClr val="tx1"/>
                </a:solidFill>
                <a:latin typeface="Arial" charset="0"/>
                <a:ea typeface="新細明體" charset="-120"/>
                <a:cs typeface="+mn-cs"/>
              </a:rPr>
              <a:t>Activities that are managed from central locations rather than at each customer's site, enabling customers to access applications remotely via the Web</a:t>
            </a:r>
          </a:p>
          <a:p>
            <a:r>
              <a:rPr kumimoji="1" lang="en-US" sz="1200" b="0" i="0" kern="1200" dirty="0" smtClean="0">
                <a:solidFill>
                  <a:schemeClr val="tx1"/>
                </a:solidFill>
                <a:latin typeface="Arial" charset="0"/>
                <a:ea typeface="新細明體" charset="-120"/>
                <a:cs typeface="+mn-cs"/>
              </a:rPr>
              <a:t>Application delivery that typically is closer to a one-to-many model (single instance, multi-tenant architecture) than to a one-to-one model, including architecture, pricing, partnering, and management characteristics</a:t>
            </a:r>
          </a:p>
          <a:p>
            <a:r>
              <a:rPr kumimoji="1" lang="en-US" sz="1200" b="0" i="0" kern="1200" dirty="0" smtClean="0">
                <a:solidFill>
                  <a:schemeClr val="tx1"/>
                </a:solidFill>
                <a:latin typeface="Arial" charset="0"/>
                <a:ea typeface="新細明體" charset="-120"/>
                <a:cs typeface="+mn-cs"/>
              </a:rPr>
              <a:t>Centralized feature updating, which obviates the need for downloadable patches and upgrades.</a:t>
            </a:r>
          </a:p>
          <a:p>
            <a:pPr marL="0" marR="0" indent="0" algn="l" defTabSz="914400" rtl="0" eaLnBrk="0" fontAlgn="base" latinLnBrk="0" hangingPunct="0">
              <a:lnSpc>
                <a:spcPct val="100000"/>
              </a:lnSpc>
              <a:spcBef>
                <a:spcPct val="30000"/>
              </a:spcBef>
              <a:spcAft>
                <a:spcPct val="0"/>
              </a:spcAft>
              <a:buClrTx/>
              <a:buSzTx/>
              <a:buFontTx/>
              <a:buNone/>
              <a:tabLst/>
              <a:defRPr/>
            </a:pP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22</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kern="1200" dirty="0" smtClean="0">
                <a:solidFill>
                  <a:schemeClr val="tx1"/>
                </a:solidFill>
                <a:latin typeface="Arial" charset="0"/>
                <a:ea typeface="新細明體" charset="-120"/>
                <a:cs typeface="+mn-cs"/>
              </a:rPr>
              <a:t>Cloud platform services or "</a:t>
            </a:r>
            <a:r>
              <a:rPr kumimoji="1" lang="en-US" sz="1200" b="0" i="1" kern="1200" dirty="0" smtClean="0">
                <a:solidFill>
                  <a:schemeClr val="tx1"/>
                </a:solidFill>
                <a:latin typeface="Arial" charset="0"/>
                <a:ea typeface="新細明體" charset="-120"/>
                <a:cs typeface="+mn-cs"/>
              </a:rPr>
              <a:t>Platform as a Service (</a:t>
            </a:r>
            <a:r>
              <a:rPr kumimoji="1" lang="en-US" sz="1200" b="0" i="1" kern="1200" dirty="0" err="1" smtClean="0">
                <a:solidFill>
                  <a:schemeClr val="tx1"/>
                </a:solidFill>
                <a:latin typeface="Arial" charset="0"/>
                <a:ea typeface="新細明體" charset="-120"/>
                <a:cs typeface="+mn-cs"/>
              </a:rPr>
              <a:t>PaaS</a:t>
            </a:r>
            <a:r>
              <a:rPr kumimoji="1" lang="en-US" sz="1200" b="0" i="1" kern="1200" dirty="0" smtClean="0">
                <a:solidFill>
                  <a:schemeClr val="tx1"/>
                </a:solidFill>
                <a:latin typeface="Arial" charset="0"/>
                <a:ea typeface="新細明體" charset="-120"/>
                <a:cs typeface="+mn-cs"/>
              </a:rPr>
              <a:t>)</a:t>
            </a:r>
            <a:r>
              <a:rPr kumimoji="1" lang="en-US" sz="1200" b="0" i="0" kern="1200" dirty="0" smtClean="0">
                <a:solidFill>
                  <a:schemeClr val="tx1"/>
                </a:solidFill>
                <a:latin typeface="Arial" charset="0"/>
                <a:ea typeface="新細明體" charset="-120"/>
                <a:cs typeface="+mn-cs"/>
              </a:rPr>
              <a:t>" deliver a </a:t>
            </a:r>
            <a:r>
              <a:rPr kumimoji="1" lang="en-US" sz="1200" b="0" i="0" u="none" strike="noStrike" kern="1200" dirty="0" smtClean="0">
                <a:solidFill>
                  <a:schemeClr val="tx1"/>
                </a:solidFill>
                <a:latin typeface="Arial" charset="0"/>
                <a:ea typeface="新細明體" charset="-120"/>
                <a:cs typeface="+mn-cs"/>
                <a:hlinkClick r:id="rId3" action="ppaction://hlinkfile" tooltip="Computing platform"/>
              </a:rPr>
              <a:t>computing platform</a:t>
            </a:r>
            <a:r>
              <a:rPr kumimoji="1" lang="en-US" sz="1200" b="0" i="0" kern="1200" dirty="0" smtClean="0">
                <a:solidFill>
                  <a:schemeClr val="tx1"/>
                </a:solidFill>
                <a:latin typeface="Arial" charset="0"/>
                <a:ea typeface="新細明體" charset="-120"/>
                <a:cs typeface="+mn-cs"/>
              </a:rPr>
              <a:t> and/or </a:t>
            </a:r>
            <a:r>
              <a:rPr kumimoji="1" lang="en-US" sz="1200" b="0" i="0" u="none" strike="noStrike" kern="1200" dirty="0" smtClean="0">
                <a:solidFill>
                  <a:schemeClr val="tx1"/>
                </a:solidFill>
                <a:latin typeface="Arial" charset="0"/>
                <a:ea typeface="新細明體" charset="-120"/>
                <a:cs typeface="+mn-cs"/>
                <a:hlinkClick r:id="rId4" action="ppaction://hlinkfile" tooltip="Solution stack"/>
              </a:rPr>
              <a:t>solution stack</a:t>
            </a:r>
            <a:r>
              <a:rPr kumimoji="1" lang="en-US" sz="1200" b="0" i="0" kern="1200" dirty="0" smtClean="0">
                <a:solidFill>
                  <a:schemeClr val="tx1"/>
                </a:solidFill>
                <a:latin typeface="Arial" charset="0"/>
                <a:ea typeface="新細明體" charset="-120"/>
                <a:cs typeface="+mn-cs"/>
              </a:rPr>
              <a:t> as a service, often consuming </a:t>
            </a:r>
            <a:r>
              <a:rPr kumimoji="1" lang="en-US" sz="1200" b="0" i="1" kern="1200" dirty="0" smtClean="0">
                <a:solidFill>
                  <a:schemeClr val="tx1"/>
                </a:solidFill>
                <a:latin typeface="Arial" charset="0"/>
                <a:ea typeface="新細明體" charset="-120"/>
                <a:cs typeface="+mn-cs"/>
              </a:rPr>
              <a:t>cloud infrastructure</a:t>
            </a:r>
            <a:r>
              <a:rPr kumimoji="1" lang="en-US" sz="1200" b="0" i="0" kern="1200" dirty="0" smtClean="0">
                <a:solidFill>
                  <a:schemeClr val="tx1"/>
                </a:solidFill>
                <a:latin typeface="Arial" charset="0"/>
                <a:ea typeface="新細明體" charset="-120"/>
                <a:cs typeface="+mn-cs"/>
              </a:rPr>
              <a:t> and sustaining </a:t>
            </a:r>
            <a:r>
              <a:rPr kumimoji="1" lang="en-US" sz="1200" b="0" i="1" kern="1200" dirty="0" smtClean="0">
                <a:solidFill>
                  <a:schemeClr val="tx1"/>
                </a:solidFill>
                <a:latin typeface="Arial" charset="0"/>
                <a:ea typeface="新細明體" charset="-120"/>
                <a:cs typeface="+mn-cs"/>
              </a:rPr>
              <a:t>cloud applications</a:t>
            </a:r>
            <a:r>
              <a:rPr kumimoji="1" lang="en-US" sz="1200" b="0" i="0" kern="1200" dirty="0" smtClean="0">
                <a:solidFill>
                  <a:schemeClr val="tx1"/>
                </a:solidFill>
                <a:latin typeface="Arial" charset="0"/>
                <a:ea typeface="新細明體" charset="-120"/>
                <a:cs typeface="+mn-cs"/>
              </a:rPr>
              <a:t>.</a:t>
            </a:r>
            <a:r>
              <a:rPr kumimoji="1" lang="en-US" sz="1200" b="0" i="0" u="none" strike="noStrike" kern="1200" baseline="30000" dirty="0" smtClean="0">
                <a:solidFill>
                  <a:schemeClr val="tx1"/>
                </a:solidFill>
                <a:latin typeface="Arial" charset="0"/>
                <a:ea typeface="新細明體" charset="-120"/>
                <a:cs typeface="+mn-cs"/>
                <a:hlinkClick r:id="rId5" action="ppaction://hlinkfile"/>
              </a:rPr>
              <a:t>[44]</a:t>
            </a:r>
            <a:r>
              <a:rPr kumimoji="1" lang="en-US" sz="1200" b="0" i="0" kern="1200" dirty="0" smtClean="0">
                <a:solidFill>
                  <a:schemeClr val="tx1"/>
                </a:solidFill>
                <a:latin typeface="Arial" charset="0"/>
                <a:ea typeface="新細明體" charset="-120"/>
                <a:cs typeface="+mn-cs"/>
              </a:rPr>
              <a:t> It facilitates deployment of applications without the cost and complexity of buying and managing the underlying hardware and software layers.</a:t>
            </a:r>
            <a:endParaRPr lang="zh-TW" alt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zh-TW"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kern="1200" dirty="0" smtClean="0">
                <a:solidFill>
                  <a:schemeClr val="tx1"/>
                </a:solidFill>
                <a:latin typeface="Arial" charset="0"/>
                <a:ea typeface="新細明體" charset="-120"/>
                <a:cs typeface="+mn-cs"/>
              </a:rPr>
              <a:t>Cloud infrastructure services or "</a:t>
            </a:r>
            <a:r>
              <a:rPr kumimoji="1" lang="en-US" sz="1200" b="0" i="1" kern="1200" dirty="0" smtClean="0">
                <a:solidFill>
                  <a:schemeClr val="tx1"/>
                </a:solidFill>
                <a:latin typeface="Arial" charset="0"/>
                <a:ea typeface="新細明體" charset="-120"/>
                <a:cs typeface="+mn-cs"/>
              </a:rPr>
              <a:t>Infrastructure as a Service (</a:t>
            </a:r>
            <a:r>
              <a:rPr kumimoji="1" lang="en-US" sz="1200" b="0" i="1" kern="1200" dirty="0" err="1" smtClean="0">
                <a:solidFill>
                  <a:schemeClr val="tx1"/>
                </a:solidFill>
                <a:latin typeface="Arial" charset="0"/>
                <a:ea typeface="新細明體" charset="-120"/>
                <a:cs typeface="+mn-cs"/>
              </a:rPr>
              <a:t>IaaS</a:t>
            </a:r>
            <a:r>
              <a:rPr kumimoji="1" lang="en-US" sz="1200" b="0" i="1" kern="1200" dirty="0" smtClean="0">
                <a:solidFill>
                  <a:schemeClr val="tx1"/>
                </a:solidFill>
                <a:latin typeface="Arial" charset="0"/>
                <a:ea typeface="新細明體" charset="-120"/>
                <a:cs typeface="+mn-cs"/>
              </a:rPr>
              <a:t>)</a:t>
            </a:r>
            <a:r>
              <a:rPr kumimoji="1" lang="en-US" sz="1200" b="0" i="0" kern="1200" dirty="0" smtClean="0">
                <a:solidFill>
                  <a:schemeClr val="tx1"/>
                </a:solidFill>
                <a:latin typeface="Arial" charset="0"/>
                <a:ea typeface="新細明體" charset="-120"/>
                <a:cs typeface="+mn-cs"/>
              </a:rPr>
              <a:t>" delivers </a:t>
            </a:r>
            <a:r>
              <a:rPr kumimoji="1" lang="en-US" sz="1200" b="0" i="0" u="none" strike="noStrike" kern="1200" dirty="0" smtClean="0">
                <a:solidFill>
                  <a:schemeClr val="tx1"/>
                </a:solidFill>
                <a:latin typeface="Arial" charset="0"/>
                <a:ea typeface="新細明體" charset="-120"/>
                <a:cs typeface="+mn-cs"/>
                <a:hlinkClick r:id="rId6" action="ppaction://hlinkfile" tooltip="Computer"/>
              </a:rPr>
              <a:t>computer</a:t>
            </a:r>
            <a:r>
              <a:rPr kumimoji="1" lang="en-US" sz="1200" b="0" i="0" kern="1200" dirty="0" smtClean="0">
                <a:solidFill>
                  <a:schemeClr val="tx1"/>
                </a:solidFill>
                <a:latin typeface="Arial" charset="0"/>
                <a:ea typeface="新細明體" charset="-120"/>
                <a:cs typeface="+mn-cs"/>
              </a:rPr>
              <a:t> </a:t>
            </a:r>
            <a:r>
              <a:rPr kumimoji="1" lang="en-US" sz="1200" b="0" i="0" u="none" strike="noStrike" kern="1200" dirty="0" smtClean="0">
                <a:solidFill>
                  <a:schemeClr val="tx1"/>
                </a:solidFill>
                <a:latin typeface="Arial" charset="0"/>
                <a:ea typeface="新細明體" charset="-120"/>
                <a:cs typeface="+mn-cs"/>
                <a:hlinkClick r:id="rId7" action="ppaction://hlinkfile" tooltip="Infrastructure"/>
              </a:rPr>
              <a:t>infrastructure</a:t>
            </a:r>
            <a:r>
              <a:rPr kumimoji="1" lang="en-US" sz="1200" b="0" i="0" kern="1200" dirty="0" smtClean="0">
                <a:solidFill>
                  <a:schemeClr val="tx1"/>
                </a:solidFill>
                <a:latin typeface="Arial" charset="0"/>
                <a:ea typeface="新細明體" charset="-120"/>
                <a:cs typeface="+mn-cs"/>
              </a:rPr>
              <a:t>, typically a </a:t>
            </a:r>
            <a:r>
              <a:rPr kumimoji="1" lang="en-US" sz="1200" b="0" i="0" u="none" strike="noStrike" kern="1200" dirty="0" smtClean="0">
                <a:solidFill>
                  <a:schemeClr val="tx1"/>
                </a:solidFill>
                <a:latin typeface="Arial" charset="0"/>
                <a:ea typeface="新細明體" charset="-120"/>
                <a:cs typeface="+mn-cs"/>
                <a:hlinkClick r:id="rId8" action="ppaction://hlinkfile" tooltip="Platform virtualization"/>
              </a:rPr>
              <a:t>platform virtualization</a:t>
            </a:r>
            <a:r>
              <a:rPr kumimoji="1" lang="en-US" sz="1200" b="0" i="0" kern="1200" dirty="0" smtClean="0">
                <a:solidFill>
                  <a:schemeClr val="tx1"/>
                </a:solidFill>
                <a:latin typeface="Arial" charset="0"/>
                <a:ea typeface="新細明體" charset="-120"/>
                <a:cs typeface="+mn-cs"/>
              </a:rPr>
              <a:t> environment as a service. Rather than purchasing servers, software, data center space or network equipment, clients instead buy those resources as a fully outsourced service. The service is typically billed on a </a:t>
            </a:r>
            <a:r>
              <a:rPr kumimoji="1" lang="en-US" sz="1200" b="0" i="0" u="none" strike="noStrike" kern="1200" dirty="0" smtClean="0">
                <a:solidFill>
                  <a:schemeClr val="tx1"/>
                </a:solidFill>
                <a:latin typeface="Arial" charset="0"/>
                <a:ea typeface="新細明體" charset="-120"/>
                <a:cs typeface="+mn-cs"/>
                <a:hlinkClick r:id="rId9" action="ppaction://hlinkfile" tooltip="Utility computing"/>
              </a:rPr>
              <a:t>utility computing</a:t>
            </a:r>
            <a:r>
              <a:rPr kumimoji="1" lang="en-US" sz="1200" b="0" i="0" kern="1200" dirty="0" smtClean="0">
                <a:solidFill>
                  <a:schemeClr val="tx1"/>
                </a:solidFill>
                <a:latin typeface="Arial" charset="0"/>
                <a:ea typeface="新細明體" charset="-120"/>
                <a:cs typeface="+mn-cs"/>
              </a:rPr>
              <a:t> basis and amount of resources consumed (and therefore the cost) will typically reflect the level of activity. It is an evolution of </a:t>
            </a:r>
            <a:r>
              <a:rPr kumimoji="1" lang="en-US" sz="1200" b="0" i="0" u="none" strike="noStrike" kern="1200" dirty="0" smtClean="0">
                <a:solidFill>
                  <a:schemeClr val="tx1"/>
                </a:solidFill>
                <a:latin typeface="Arial" charset="0"/>
                <a:ea typeface="新細明體" charset="-120"/>
                <a:cs typeface="+mn-cs"/>
                <a:hlinkClick r:id="rId10" action="ppaction://hlinkfile" tooltip="Virtual private server"/>
              </a:rPr>
              <a:t>virtual private server</a:t>
            </a:r>
            <a:r>
              <a:rPr kumimoji="1" lang="en-US" sz="1200" b="0" i="0" kern="1200" dirty="0" smtClean="0">
                <a:solidFill>
                  <a:schemeClr val="tx1"/>
                </a:solidFill>
                <a:latin typeface="Arial" charset="0"/>
                <a:ea typeface="新細明體" charset="-120"/>
                <a:cs typeface="+mn-cs"/>
              </a:rPr>
              <a:t> offerings.</a:t>
            </a:r>
            <a:endParaRPr lang="zh-TW" alt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23</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kern="1200" dirty="0" smtClean="0">
                <a:solidFill>
                  <a:schemeClr val="tx1"/>
                </a:solidFill>
                <a:latin typeface="Arial" charset="0"/>
                <a:ea typeface="新細明體" charset="-120"/>
                <a:cs typeface="+mn-cs"/>
              </a:rPr>
              <a:t>The </a:t>
            </a:r>
            <a:r>
              <a:rPr kumimoji="1" lang="en-US" sz="1200" b="0" i="1" kern="1200" dirty="0" smtClean="0">
                <a:solidFill>
                  <a:schemeClr val="tx1"/>
                </a:solidFill>
                <a:latin typeface="Arial" charset="0"/>
                <a:ea typeface="新細明體" charset="-120"/>
                <a:cs typeface="+mn-cs"/>
              </a:rPr>
              <a:t>servers</a:t>
            </a:r>
            <a:r>
              <a:rPr kumimoji="1" lang="en-US" sz="1200" b="0" i="0" kern="1200" dirty="0" smtClean="0">
                <a:solidFill>
                  <a:schemeClr val="tx1"/>
                </a:solidFill>
                <a:latin typeface="Arial" charset="0"/>
                <a:ea typeface="新細明體" charset="-120"/>
                <a:cs typeface="+mn-cs"/>
              </a:rPr>
              <a:t> layer consists of </a:t>
            </a:r>
            <a:r>
              <a:rPr kumimoji="1" lang="en-US" sz="1200" b="0" i="0" u="none" strike="noStrike" kern="1200" dirty="0" smtClean="0">
                <a:solidFill>
                  <a:schemeClr val="tx1"/>
                </a:solidFill>
                <a:latin typeface="Arial" charset="0"/>
                <a:ea typeface="新細明體" charset="-120"/>
                <a:cs typeface="+mn-cs"/>
                <a:hlinkClick r:id="rId3" action="ppaction://hlinkfile" tooltip="Computer hardware"/>
              </a:rPr>
              <a:t>computer hardware</a:t>
            </a:r>
            <a:r>
              <a:rPr kumimoji="1" lang="en-US" sz="1200" b="0" i="0" kern="1200" dirty="0" smtClean="0">
                <a:solidFill>
                  <a:schemeClr val="tx1"/>
                </a:solidFill>
                <a:latin typeface="Arial" charset="0"/>
                <a:ea typeface="新細明體" charset="-120"/>
                <a:cs typeface="+mn-cs"/>
              </a:rPr>
              <a:t> and/or </a:t>
            </a:r>
            <a:r>
              <a:rPr kumimoji="1" lang="en-US" sz="1200" b="0" i="0" u="none" strike="noStrike" kern="1200" dirty="0" smtClean="0">
                <a:solidFill>
                  <a:schemeClr val="tx1"/>
                </a:solidFill>
                <a:latin typeface="Arial" charset="0"/>
                <a:ea typeface="新細明體" charset="-120"/>
                <a:cs typeface="+mn-cs"/>
                <a:hlinkClick r:id="rId4" action="ppaction://hlinkfile" tooltip="Computer software"/>
              </a:rPr>
              <a:t>computer software</a:t>
            </a:r>
            <a:r>
              <a:rPr kumimoji="1" lang="en-US" sz="1200" b="0" i="0" kern="1200" dirty="0" smtClean="0">
                <a:solidFill>
                  <a:schemeClr val="tx1"/>
                </a:solidFill>
                <a:latin typeface="Arial" charset="0"/>
                <a:ea typeface="新細明體" charset="-120"/>
                <a:cs typeface="+mn-cs"/>
              </a:rPr>
              <a:t> products that are specifically designed for the delivery of cloud services, including multi-core processors, cloud-specific operating systems and combined offerings.</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24</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kern="1200" dirty="0" smtClean="0">
                <a:solidFill>
                  <a:schemeClr val="tx1"/>
                </a:solidFill>
                <a:latin typeface="Arial" charset="0"/>
                <a:ea typeface="新細明體" charset="-120"/>
                <a:cs typeface="+mn-cs"/>
              </a:rPr>
              <a:t>The </a:t>
            </a:r>
            <a:r>
              <a:rPr kumimoji="1" lang="en-US" sz="1200" b="0" i="1" kern="1200" dirty="0" smtClean="0">
                <a:solidFill>
                  <a:schemeClr val="tx1"/>
                </a:solidFill>
                <a:latin typeface="Arial" charset="0"/>
                <a:ea typeface="新細明體" charset="-120"/>
                <a:cs typeface="+mn-cs"/>
              </a:rPr>
              <a:t>servers</a:t>
            </a:r>
            <a:r>
              <a:rPr kumimoji="1" lang="en-US" sz="1200" b="0" i="0" kern="1200" dirty="0" smtClean="0">
                <a:solidFill>
                  <a:schemeClr val="tx1"/>
                </a:solidFill>
                <a:latin typeface="Arial" charset="0"/>
                <a:ea typeface="新細明體" charset="-120"/>
                <a:cs typeface="+mn-cs"/>
              </a:rPr>
              <a:t> layer consists of </a:t>
            </a:r>
            <a:r>
              <a:rPr kumimoji="1" lang="en-US" sz="1200" b="0" i="0" u="none" strike="noStrike" kern="1200" dirty="0" smtClean="0">
                <a:solidFill>
                  <a:schemeClr val="tx1"/>
                </a:solidFill>
                <a:latin typeface="Arial" charset="0"/>
                <a:ea typeface="新細明體" charset="-120"/>
                <a:cs typeface="+mn-cs"/>
                <a:hlinkClick r:id="rId3" action="ppaction://hlinkfile" tooltip="Computer hardware"/>
              </a:rPr>
              <a:t>computer hardware</a:t>
            </a:r>
            <a:r>
              <a:rPr kumimoji="1" lang="en-US" sz="1200" b="0" i="0" kern="1200" dirty="0" smtClean="0">
                <a:solidFill>
                  <a:schemeClr val="tx1"/>
                </a:solidFill>
                <a:latin typeface="Arial" charset="0"/>
                <a:ea typeface="新細明體" charset="-120"/>
                <a:cs typeface="+mn-cs"/>
              </a:rPr>
              <a:t> and/or </a:t>
            </a:r>
            <a:r>
              <a:rPr kumimoji="1" lang="en-US" sz="1200" b="0" i="0" u="none" strike="noStrike" kern="1200" dirty="0" smtClean="0">
                <a:solidFill>
                  <a:schemeClr val="tx1"/>
                </a:solidFill>
                <a:latin typeface="Arial" charset="0"/>
                <a:ea typeface="新細明體" charset="-120"/>
                <a:cs typeface="+mn-cs"/>
                <a:hlinkClick r:id="rId4" action="ppaction://hlinkfile" tooltip="Computer software"/>
              </a:rPr>
              <a:t>computer software</a:t>
            </a:r>
            <a:r>
              <a:rPr kumimoji="1" lang="en-US" sz="1200" b="0" i="0" kern="1200" dirty="0" smtClean="0">
                <a:solidFill>
                  <a:schemeClr val="tx1"/>
                </a:solidFill>
                <a:latin typeface="Arial" charset="0"/>
                <a:ea typeface="新細明體" charset="-120"/>
                <a:cs typeface="+mn-cs"/>
              </a:rPr>
              <a:t> products that are specifically designed for the delivery of cloud services, including multi-core processors, cloud-specific operating systems and combined offerings.</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25</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1" kern="1200" dirty="0" smtClean="0">
                <a:solidFill>
                  <a:schemeClr val="tx1"/>
                </a:solidFill>
                <a:latin typeface="Arial" charset="0"/>
                <a:ea typeface="新細明體" charset="-120"/>
                <a:cs typeface="+mn-cs"/>
              </a:rPr>
              <a:t>Public cloud</a:t>
            </a:r>
            <a:r>
              <a:rPr kumimoji="1" lang="en-US" sz="1200" b="0" i="0" kern="1200" dirty="0" smtClean="0">
                <a:solidFill>
                  <a:schemeClr val="tx1"/>
                </a:solidFill>
                <a:latin typeface="Arial" charset="0"/>
                <a:ea typeface="新細明體" charset="-120"/>
                <a:cs typeface="+mn-cs"/>
              </a:rPr>
              <a:t> or </a:t>
            </a:r>
            <a:r>
              <a:rPr kumimoji="1" lang="en-US" sz="1200" b="0" i="1" kern="1200" dirty="0" smtClean="0">
                <a:solidFill>
                  <a:schemeClr val="tx1"/>
                </a:solidFill>
                <a:latin typeface="Arial" charset="0"/>
                <a:ea typeface="新細明體" charset="-120"/>
                <a:cs typeface="+mn-cs"/>
              </a:rPr>
              <a:t>external cloud</a:t>
            </a:r>
            <a:r>
              <a:rPr kumimoji="1" lang="en-US" sz="1200" b="0" i="0" kern="1200" dirty="0" smtClean="0">
                <a:solidFill>
                  <a:schemeClr val="tx1"/>
                </a:solidFill>
                <a:latin typeface="Arial" charset="0"/>
                <a:ea typeface="新細明體" charset="-120"/>
                <a:cs typeface="+mn-cs"/>
              </a:rPr>
              <a:t> describes cloud computing in the traditional mainstream sense, whereby resources are dynamically provisioned on a fine-grained, self-service basis over the Internet, via </a:t>
            </a:r>
            <a:r>
              <a:rPr kumimoji="1" lang="en-US" sz="1200" b="0" i="0" u="none" strike="noStrike" kern="1200" dirty="0" smtClean="0">
                <a:solidFill>
                  <a:schemeClr val="tx1"/>
                </a:solidFill>
                <a:latin typeface="Arial" charset="0"/>
                <a:ea typeface="新細明體" charset="-120"/>
                <a:cs typeface="+mn-cs"/>
                <a:hlinkClick r:id="rId3" action="ppaction://hlinkfile" tooltip="Web application"/>
              </a:rPr>
              <a:t>web applications</a:t>
            </a:r>
            <a:r>
              <a:rPr kumimoji="1" lang="en-US" sz="1200" b="0" i="0" kern="1200" dirty="0" smtClean="0">
                <a:solidFill>
                  <a:schemeClr val="tx1"/>
                </a:solidFill>
                <a:latin typeface="Arial" charset="0"/>
                <a:ea typeface="新細明體" charset="-120"/>
                <a:cs typeface="+mn-cs"/>
              </a:rPr>
              <a:t>/</a:t>
            </a:r>
            <a:r>
              <a:rPr kumimoji="1" lang="en-US" sz="1200" b="0" i="0" u="none" strike="noStrike" kern="1200" dirty="0" smtClean="0">
                <a:solidFill>
                  <a:schemeClr val="tx1"/>
                </a:solidFill>
                <a:latin typeface="Arial" charset="0"/>
                <a:ea typeface="新細明體" charset="-120"/>
                <a:cs typeface="+mn-cs"/>
                <a:hlinkClick r:id="rId4" action="ppaction://hlinkfile" tooltip="Web service"/>
              </a:rPr>
              <a:t>web services</a:t>
            </a:r>
            <a:r>
              <a:rPr kumimoji="1" lang="en-US" sz="1200" b="0" i="0" kern="1200" dirty="0" smtClean="0">
                <a:solidFill>
                  <a:schemeClr val="tx1"/>
                </a:solidFill>
                <a:latin typeface="Arial" charset="0"/>
                <a:ea typeface="新細明體" charset="-120"/>
                <a:cs typeface="+mn-cs"/>
              </a:rPr>
              <a:t>, from an off-site third-party provider who </a:t>
            </a:r>
            <a:r>
              <a:rPr kumimoji="1" lang="en-US" sz="1200" b="0" i="0" u="none" strike="noStrike" kern="1200" dirty="0" smtClean="0">
                <a:solidFill>
                  <a:schemeClr val="tx1"/>
                </a:solidFill>
                <a:latin typeface="Arial" charset="0"/>
                <a:ea typeface="新細明體" charset="-120"/>
                <a:cs typeface="+mn-cs"/>
                <a:hlinkClick r:id="rId5" action="ppaction://hlinkfile" tooltip="Multitenancy"/>
              </a:rPr>
              <a:t>shares resources</a:t>
            </a:r>
            <a:r>
              <a:rPr kumimoji="1" lang="en-US" sz="1200" b="0" i="0" kern="1200" dirty="0" smtClean="0">
                <a:solidFill>
                  <a:schemeClr val="tx1"/>
                </a:solidFill>
                <a:latin typeface="Arial" charset="0"/>
                <a:ea typeface="新細明體" charset="-120"/>
                <a:cs typeface="+mn-cs"/>
              </a:rPr>
              <a:t> and bills on a fine-grained </a:t>
            </a:r>
            <a:r>
              <a:rPr kumimoji="1" lang="en-US" sz="1200" b="0" i="0" u="none" strike="noStrike" kern="1200" dirty="0" smtClean="0">
                <a:solidFill>
                  <a:schemeClr val="tx1"/>
                </a:solidFill>
                <a:latin typeface="Arial" charset="0"/>
                <a:ea typeface="新細明體" charset="-120"/>
                <a:cs typeface="+mn-cs"/>
                <a:hlinkClick r:id="rId6" action="ppaction://hlinkfile" tooltip="Utility computing"/>
              </a:rPr>
              <a:t>utility computing</a:t>
            </a:r>
            <a:r>
              <a:rPr kumimoji="1" lang="en-US" sz="1200" b="0" i="0" kern="1200" dirty="0" smtClean="0">
                <a:solidFill>
                  <a:schemeClr val="tx1"/>
                </a:solidFill>
                <a:latin typeface="Arial" charset="0"/>
                <a:ea typeface="新細明體" charset="-120"/>
                <a:cs typeface="+mn-cs"/>
              </a:rPr>
              <a:t> basis.</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26</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0CA38CB6-3A96-4FCA-8544-8B2B2288EFD2}" type="slidenum">
              <a:rPr lang="en-US" altLang="zh-TW" smtClean="0"/>
              <a:pPr/>
              <a:t>2</a:t>
            </a:fld>
            <a:endParaRPr lang="en-US" altLang="zh-TW"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zh-TW" altLang="zh-TW"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kern="1200" dirty="0" smtClean="0">
                <a:solidFill>
                  <a:schemeClr val="tx1"/>
                </a:solidFill>
                <a:latin typeface="Arial" charset="0"/>
                <a:ea typeface="新細明體" charset="-120"/>
                <a:cs typeface="+mn-cs"/>
              </a:rPr>
              <a:t>A </a:t>
            </a:r>
            <a:r>
              <a:rPr kumimoji="1" lang="en-US" sz="1200" b="0" i="1" kern="1200" dirty="0" smtClean="0">
                <a:solidFill>
                  <a:schemeClr val="tx1"/>
                </a:solidFill>
                <a:latin typeface="Arial" charset="0"/>
                <a:ea typeface="新細明體" charset="-120"/>
                <a:cs typeface="+mn-cs"/>
              </a:rPr>
              <a:t>community cloud</a:t>
            </a:r>
            <a:r>
              <a:rPr kumimoji="1" lang="en-US" sz="1200" b="0" i="0" kern="1200" dirty="0" smtClean="0">
                <a:solidFill>
                  <a:schemeClr val="tx1"/>
                </a:solidFill>
                <a:latin typeface="Arial" charset="0"/>
                <a:ea typeface="新細明體" charset="-120"/>
                <a:cs typeface="+mn-cs"/>
              </a:rPr>
              <a:t> may be established where several organizations have similar requirements and seek to share infrastructure so as to realize some of the benefits of cloud computing. With the costs spread over fewer users than a </a:t>
            </a:r>
            <a:r>
              <a:rPr kumimoji="1" lang="en-US" sz="1200" b="0" i="1" kern="1200" dirty="0" smtClean="0">
                <a:solidFill>
                  <a:schemeClr val="tx1"/>
                </a:solidFill>
                <a:latin typeface="Arial" charset="0"/>
                <a:ea typeface="新細明體" charset="-120"/>
                <a:cs typeface="+mn-cs"/>
              </a:rPr>
              <a:t>public cloud</a:t>
            </a:r>
            <a:r>
              <a:rPr kumimoji="1" lang="en-US" sz="1200" b="0" i="0" kern="1200" dirty="0" smtClean="0">
                <a:solidFill>
                  <a:schemeClr val="tx1"/>
                </a:solidFill>
                <a:latin typeface="Arial" charset="0"/>
                <a:ea typeface="新細明體" charset="-120"/>
                <a:cs typeface="+mn-cs"/>
              </a:rPr>
              <a:t> (but more than a single tenant) this option is more expensive but may offer a higher level of privacy, security and/or policy compliance. Examples of </a:t>
            </a:r>
            <a:r>
              <a:rPr kumimoji="1" lang="en-US" sz="1200" b="0" i="1" kern="1200" dirty="0" smtClean="0">
                <a:solidFill>
                  <a:schemeClr val="tx1"/>
                </a:solidFill>
                <a:latin typeface="Arial" charset="0"/>
                <a:ea typeface="新細明體" charset="-120"/>
                <a:cs typeface="+mn-cs"/>
              </a:rPr>
              <a:t>community cloud</a:t>
            </a:r>
            <a:r>
              <a:rPr kumimoji="1" lang="en-US" sz="1200" b="0" i="0" kern="1200" dirty="0" smtClean="0">
                <a:solidFill>
                  <a:schemeClr val="tx1"/>
                </a:solidFill>
                <a:latin typeface="Arial" charset="0"/>
                <a:ea typeface="新細明體" charset="-120"/>
                <a:cs typeface="+mn-cs"/>
              </a:rPr>
              <a:t> include </a:t>
            </a:r>
            <a:r>
              <a:rPr kumimoji="1" lang="en-US" sz="1200" b="0" i="0" u="none" strike="noStrike" kern="1200" dirty="0" smtClean="0">
                <a:solidFill>
                  <a:schemeClr val="tx1"/>
                </a:solidFill>
                <a:latin typeface="Arial" charset="0"/>
                <a:ea typeface="新細明體" charset="-120"/>
                <a:cs typeface="+mn-cs"/>
                <a:hlinkClick r:id="rId3" action="ppaction://hlinkfile" tooltip="Google"/>
              </a:rPr>
              <a:t>Google</a:t>
            </a:r>
            <a:r>
              <a:rPr kumimoji="1" lang="en-US" sz="1200" b="0" i="0" kern="1200" dirty="0" smtClean="0">
                <a:solidFill>
                  <a:schemeClr val="tx1"/>
                </a:solidFill>
                <a:latin typeface="Arial" charset="0"/>
                <a:ea typeface="新細明體" charset="-120"/>
                <a:cs typeface="+mn-cs"/>
              </a:rPr>
              <a:t>'s "Gov Cloud".</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27</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kumimoji="1" lang="en-US" sz="1200" b="0" i="0" kern="1200" dirty="0" smtClean="0">
                <a:solidFill>
                  <a:schemeClr val="tx1"/>
                </a:solidFill>
                <a:latin typeface="Arial" charset="0"/>
                <a:ea typeface="新細明體" charset="-120"/>
                <a:cs typeface="+mn-cs"/>
              </a:rPr>
              <a:t>A </a:t>
            </a:r>
            <a:r>
              <a:rPr kumimoji="1" lang="en-US" sz="1200" b="0" i="1" kern="1200" dirty="0" smtClean="0">
                <a:solidFill>
                  <a:schemeClr val="tx1"/>
                </a:solidFill>
                <a:latin typeface="Arial" charset="0"/>
                <a:ea typeface="新細明體" charset="-120"/>
                <a:cs typeface="+mn-cs"/>
              </a:rPr>
              <a:t>hybrid cloud</a:t>
            </a:r>
            <a:r>
              <a:rPr kumimoji="1" lang="en-US" sz="1200" b="0" i="0" kern="1200" dirty="0" smtClean="0">
                <a:solidFill>
                  <a:schemeClr val="tx1"/>
                </a:solidFill>
                <a:latin typeface="Arial" charset="0"/>
                <a:ea typeface="新細明體" charset="-120"/>
                <a:cs typeface="+mn-cs"/>
              </a:rPr>
              <a:t> environment consisting of multiple internal and/or external providers</a:t>
            </a:r>
            <a:r>
              <a:rPr kumimoji="1" lang="en-US" sz="1200" b="0" i="0" u="none" strike="noStrike" kern="1200" baseline="30000" dirty="0" smtClean="0">
                <a:solidFill>
                  <a:schemeClr val="tx1"/>
                </a:solidFill>
                <a:latin typeface="Arial" charset="0"/>
                <a:ea typeface="新細明體" charset="-120"/>
                <a:cs typeface="+mn-cs"/>
                <a:hlinkClick r:id="rId3" action="ppaction://hlinkfile"/>
              </a:rPr>
              <a:t>[52]</a:t>
            </a:r>
            <a:r>
              <a:rPr kumimoji="1" lang="en-US" sz="1200" b="0" i="0" kern="1200" dirty="0" smtClean="0">
                <a:solidFill>
                  <a:schemeClr val="tx1"/>
                </a:solidFill>
                <a:latin typeface="Arial" charset="0"/>
                <a:ea typeface="新細明體" charset="-120"/>
                <a:cs typeface="+mn-cs"/>
              </a:rPr>
              <a:t> "will be typical for most enterprises".</a:t>
            </a:r>
            <a:r>
              <a:rPr kumimoji="1" lang="en-US" sz="1200" b="0" i="0" u="none" strike="noStrike" kern="1200" baseline="30000" dirty="0" smtClean="0">
                <a:solidFill>
                  <a:schemeClr val="tx1"/>
                </a:solidFill>
                <a:latin typeface="Arial" charset="0"/>
                <a:ea typeface="新細明體" charset="-120"/>
                <a:cs typeface="+mn-cs"/>
                <a:hlinkClick r:id="rId4" action="ppaction://hlinkfile"/>
              </a:rPr>
              <a:t>[53]</a:t>
            </a:r>
            <a:r>
              <a:rPr kumimoji="1" lang="en-US" sz="1200" b="0" i="0" kern="1200" dirty="0" smtClean="0">
                <a:solidFill>
                  <a:schemeClr val="tx1"/>
                </a:solidFill>
                <a:latin typeface="Arial" charset="0"/>
                <a:ea typeface="新細明體" charset="-120"/>
                <a:cs typeface="+mn-cs"/>
              </a:rPr>
              <a:t> By integrating multiple cloud services users may be able to ease the transition to </a:t>
            </a:r>
            <a:r>
              <a:rPr kumimoji="1" lang="en-US" sz="1200" b="0" i="1" kern="1200" dirty="0" smtClean="0">
                <a:solidFill>
                  <a:schemeClr val="tx1"/>
                </a:solidFill>
                <a:latin typeface="Arial" charset="0"/>
                <a:ea typeface="新細明體" charset="-120"/>
                <a:cs typeface="+mn-cs"/>
              </a:rPr>
              <a:t>public </a:t>
            </a:r>
            <a:r>
              <a:rPr kumimoji="1" lang="en-US" sz="1200" b="0" i="1" kern="1200" dirty="0" err="1" smtClean="0">
                <a:solidFill>
                  <a:schemeClr val="tx1"/>
                </a:solidFill>
                <a:latin typeface="Arial" charset="0"/>
                <a:ea typeface="新細明體" charset="-120"/>
                <a:cs typeface="+mn-cs"/>
              </a:rPr>
              <a:t>cloud</a:t>
            </a:r>
            <a:r>
              <a:rPr kumimoji="1" lang="en-US" sz="1200" b="0" i="0" kern="1200" dirty="0" err="1" smtClean="0">
                <a:solidFill>
                  <a:schemeClr val="tx1"/>
                </a:solidFill>
                <a:latin typeface="Arial" charset="0"/>
                <a:ea typeface="新細明體" charset="-120"/>
                <a:cs typeface="+mn-cs"/>
              </a:rPr>
              <a:t>services</a:t>
            </a:r>
            <a:r>
              <a:rPr kumimoji="1" lang="en-US" sz="1200" b="0" i="0" kern="1200" dirty="0" smtClean="0">
                <a:solidFill>
                  <a:schemeClr val="tx1"/>
                </a:solidFill>
                <a:latin typeface="Arial" charset="0"/>
                <a:ea typeface="新細明體" charset="-120"/>
                <a:cs typeface="+mn-cs"/>
              </a:rPr>
              <a:t> while avoiding issues such as </a:t>
            </a:r>
            <a:r>
              <a:rPr kumimoji="1" lang="en-US" sz="1200" b="0" i="0" u="none" strike="noStrike" kern="1200" dirty="0" smtClean="0">
                <a:solidFill>
                  <a:schemeClr val="tx1"/>
                </a:solidFill>
                <a:latin typeface="Arial" charset="0"/>
                <a:ea typeface="新細明體" charset="-120"/>
                <a:cs typeface="+mn-cs"/>
                <a:hlinkClick r:id="rId5" action="ppaction://hlinkfile" tooltip="Payment Card Industry Data Security Standard"/>
              </a:rPr>
              <a:t>PCI compliance</a:t>
            </a:r>
            <a:r>
              <a:rPr kumimoji="1" lang="en-US" sz="1200" b="0" i="0" kern="1200" dirty="0" smtClean="0">
                <a:solidFill>
                  <a:schemeClr val="tx1"/>
                </a:solidFill>
                <a:latin typeface="Arial" charset="0"/>
                <a:ea typeface="新細明體" charset="-120"/>
                <a:cs typeface="+mn-cs"/>
              </a:rPr>
              <a:t>.</a:t>
            </a:r>
            <a:r>
              <a:rPr kumimoji="1" lang="en-US" sz="1200" b="0" i="0" u="none" strike="noStrike" kern="1200" baseline="30000" dirty="0" smtClean="0">
                <a:solidFill>
                  <a:schemeClr val="tx1"/>
                </a:solidFill>
                <a:latin typeface="Arial" charset="0"/>
                <a:ea typeface="新細明體" charset="-120"/>
                <a:cs typeface="+mn-cs"/>
                <a:hlinkClick r:id="rId6" action="ppaction://hlinkfile"/>
              </a:rPr>
              <a:t>[54]</a:t>
            </a:r>
            <a:endParaRPr kumimoji="1" lang="en-US" sz="1200" b="0" i="0" kern="1200" dirty="0" smtClean="0">
              <a:solidFill>
                <a:schemeClr val="tx1"/>
              </a:solidFill>
              <a:latin typeface="Arial" charset="0"/>
              <a:ea typeface="新細明體" charset="-120"/>
              <a:cs typeface="+mn-cs"/>
            </a:endParaRPr>
          </a:p>
          <a:p>
            <a:r>
              <a:rPr kumimoji="1" lang="en-US" sz="1200" b="0" i="0" kern="1200" dirty="0" smtClean="0">
                <a:solidFill>
                  <a:schemeClr val="tx1"/>
                </a:solidFill>
                <a:latin typeface="Arial" charset="0"/>
                <a:ea typeface="新細明體" charset="-120"/>
                <a:cs typeface="+mn-cs"/>
              </a:rPr>
              <a:t>Another perspective on deploying a web application in the cloud is using Hybrid Web Hosting, where the hosting infrastructure is a mix between </a:t>
            </a:r>
            <a:r>
              <a:rPr kumimoji="1" lang="en-US" sz="1200" b="0" i="0" u="none" strike="noStrike" kern="1200" dirty="0" smtClean="0">
                <a:solidFill>
                  <a:schemeClr val="tx1"/>
                </a:solidFill>
                <a:latin typeface="Arial" charset="0"/>
                <a:ea typeface="新細明體" charset="-120"/>
                <a:cs typeface="+mn-cs"/>
                <a:hlinkClick r:id="rId7" action="ppaction://hlinkfile" tooltip="Cloud Hosting"/>
              </a:rPr>
              <a:t>Cloud Hosting</a:t>
            </a:r>
            <a:r>
              <a:rPr kumimoji="1" lang="en-US" sz="1200" b="0" i="0" kern="1200" dirty="0" smtClean="0">
                <a:solidFill>
                  <a:schemeClr val="tx1"/>
                </a:solidFill>
                <a:latin typeface="Arial" charset="0"/>
                <a:ea typeface="新細明體" charset="-120"/>
                <a:cs typeface="+mn-cs"/>
              </a:rPr>
              <a:t> for the web server, and </a:t>
            </a:r>
            <a:r>
              <a:rPr kumimoji="1" lang="en-US" sz="1200" b="0" i="0" u="none" strike="noStrike" kern="1200" dirty="0" smtClean="0">
                <a:solidFill>
                  <a:schemeClr val="tx1"/>
                </a:solidFill>
                <a:latin typeface="Arial" charset="0"/>
                <a:ea typeface="新細明體" charset="-120"/>
                <a:cs typeface="+mn-cs"/>
                <a:hlinkClick r:id="rId8" action="ppaction://hlinkfile" tooltip="Managed dedicated server"/>
              </a:rPr>
              <a:t>Managed dedicated server</a:t>
            </a:r>
            <a:r>
              <a:rPr kumimoji="1" lang="en-US" sz="1200" b="0" i="0" kern="1200" dirty="0" smtClean="0">
                <a:solidFill>
                  <a:schemeClr val="tx1"/>
                </a:solidFill>
                <a:latin typeface="Arial" charset="0"/>
                <a:ea typeface="新細明體" charset="-120"/>
                <a:cs typeface="+mn-cs"/>
              </a:rPr>
              <a:t> for the database server.</a:t>
            </a:r>
            <a:endParaRPr kumimoji="1" lang="en-US" sz="1200" b="0" i="0" kern="1200" dirty="0">
              <a:solidFill>
                <a:schemeClr val="tx1"/>
              </a:solidFill>
              <a:latin typeface="Arial" charset="0"/>
              <a:ea typeface="新細明體" charset="-120"/>
              <a:cs typeface="+mn-cs"/>
            </a:endParaRPr>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28</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kumimoji="1" lang="en-US" sz="1200" b="0" i="0" kern="1200" dirty="0" smtClean="0">
                <a:solidFill>
                  <a:schemeClr val="tx1"/>
                </a:solidFill>
                <a:latin typeface="Arial" charset="0"/>
                <a:ea typeface="新細明體" charset="-120"/>
                <a:cs typeface="+mn-cs"/>
              </a:rPr>
              <a:t>The concept of a </a:t>
            </a:r>
            <a:r>
              <a:rPr kumimoji="1" lang="en-US" sz="1200" b="0" i="1" kern="1200" dirty="0" smtClean="0">
                <a:solidFill>
                  <a:schemeClr val="tx1"/>
                </a:solidFill>
                <a:latin typeface="Arial" charset="0"/>
                <a:ea typeface="新細明體" charset="-120"/>
                <a:cs typeface="+mn-cs"/>
              </a:rPr>
              <a:t>Private Computer Utility</a:t>
            </a:r>
            <a:r>
              <a:rPr kumimoji="1" lang="en-US" sz="1200" b="0" i="0" kern="1200" dirty="0" smtClean="0">
                <a:solidFill>
                  <a:schemeClr val="tx1"/>
                </a:solidFill>
                <a:latin typeface="Arial" charset="0"/>
                <a:ea typeface="新細明體" charset="-120"/>
                <a:cs typeface="+mn-cs"/>
              </a:rPr>
              <a:t> was first described by Douglas </a:t>
            </a:r>
            <a:r>
              <a:rPr kumimoji="1" lang="en-US" sz="1200" b="0" i="0" kern="1200" dirty="0" err="1" smtClean="0">
                <a:solidFill>
                  <a:schemeClr val="tx1"/>
                </a:solidFill>
                <a:latin typeface="Arial" charset="0"/>
                <a:ea typeface="新細明體" charset="-120"/>
                <a:cs typeface="+mn-cs"/>
              </a:rPr>
              <a:t>Parkhill</a:t>
            </a:r>
            <a:r>
              <a:rPr kumimoji="1" lang="en-US" sz="1200" b="0" i="0" kern="1200" dirty="0" smtClean="0">
                <a:solidFill>
                  <a:schemeClr val="tx1"/>
                </a:solidFill>
                <a:latin typeface="Arial" charset="0"/>
                <a:ea typeface="新細明體" charset="-120"/>
                <a:cs typeface="+mn-cs"/>
              </a:rPr>
              <a:t> in his 1966 book "The Challenge of the Computer Utility". The idea was based upon direct comparison with other industries (e.g. the electricity industry) and the extensive use of hybrid supply models to balance and mitigate risks.</a:t>
            </a:r>
          </a:p>
          <a:p>
            <a:r>
              <a:rPr kumimoji="1" lang="en-US" sz="1200" b="0" i="1" kern="1200" dirty="0" smtClean="0">
                <a:solidFill>
                  <a:schemeClr val="tx1"/>
                </a:solidFill>
                <a:latin typeface="Arial" charset="0"/>
                <a:ea typeface="新細明體" charset="-120"/>
                <a:cs typeface="+mn-cs"/>
              </a:rPr>
              <a:t>Private cloud</a:t>
            </a:r>
            <a:r>
              <a:rPr kumimoji="1" lang="en-US" sz="1200" b="0" i="0" kern="1200" dirty="0" smtClean="0">
                <a:solidFill>
                  <a:schemeClr val="tx1"/>
                </a:solidFill>
                <a:latin typeface="Arial" charset="0"/>
                <a:ea typeface="新細明體" charset="-120"/>
                <a:cs typeface="+mn-cs"/>
              </a:rPr>
              <a:t> and </a:t>
            </a:r>
            <a:r>
              <a:rPr kumimoji="1" lang="en-US" sz="1200" b="0" i="1" kern="1200" dirty="0" smtClean="0">
                <a:solidFill>
                  <a:schemeClr val="tx1"/>
                </a:solidFill>
                <a:latin typeface="Arial" charset="0"/>
                <a:ea typeface="新細明體" charset="-120"/>
                <a:cs typeface="+mn-cs"/>
              </a:rPr>
              <a:t>internal cloud</a:t>
            </a:r>
            <a:r>
              <a:rPr kumimoji="1" lang="en-US" sz="1200" b="0" i="0" kern="1200" dirty="0" smtClean="0">
                <a:solidFill>
                  <a:schemeClr val="tx1"/>
                </a:solidFill>
                <a:latin typeface="Arial" charset="0"/>
                <a:ea typeface="新細明體" charset="-120"/>
                <a:cs typeface="+mn-cs"/>
              </a:rPr>
              <a:t> have been described as </a:t>
            </a:r>
            <a:r>
              <a:rPr kumimoji="1" lang="en-US" sz="1200" b="0" i="0" u="none" strike="noStrike" kern="1200" dirty="0" smtClean="0">
                <a:solidFill>
                  <a:schemeClr val="tx1"/>
                </a:solidFill>
                <a:latin typeface="Arial" charset="0"/>
                <a:ea typeface="新細明體" charset="-120"/>
                <a:cs typeface="+mn-cs"/>
                <a:hlinkClick r:id="rId3" action="ppaction://hlinkfile" tooltip="Neologisms"/>
              </a:rPr>
              <a:t>neologisms</a:t>
            </a:r>
            <a:r>
              <a:rPr kumimoji="1" lang="en-US" sz="1200" b="0" i="0" kern="1200" dirty="0" smtClean="0">
                <a:solidFill>
                  <a:schemeClr val="tx1"/>
                </a:solidFill>
                <a:latin typeface="Arial" charset="0"/>
                <a:ea typeface="新細明體" charset="-120"/>
                <a:cs typeface="+mn-cs"/>
              </a:rPr>
              <a:t>, however the concepts itself pre-dates the term </a:t>
            </a:r>
            <a:r>
              <a:rPr kumimoji="1" lang="en-US" sz="1200" b="0" i="1" kern="1200" dirty="0" smtClean="0">
                <a:solidFill>
                  <a:schemeClr val="tx1"/>
                </a:solidFill>
                <a:latin typeface="Arial" charset="0"/>
                <a:ea typeface="新細明體" charset="-120"/>
                <a:cs typeface="+mn-cs"/>
              </a:rPr>
              <a:t>cloud</a:t>
            </a:r>
            <a:r>
              <a:rPr kumimoji="1" lang="en-US" sz="1200" b="0" i="0" kern="1200" dirty="0" smtClean="0">
                <a:solidFill>
                  <a:schemeClr val="tx1"/>
                </a:solidFill>
                <a:latin typeface="Arial" charset="0"/>
                <a:ea typeface="新細明體" charset="-120"/>
                <a:cs typeface="+mn-cs"/>
              </a:rPr>
              <a:t> by 40 years. Even within modern utility industries, hybrid models still exist despite the formation of reasonably well functioning markets and the ability to combine multiple providers.</a:t>
            </a:r>
            <a:endParaRPr kumimoji="1" lang="en-US" sz="1200" b="0" i="0" kern="1200" dirty="0">
              <a:solidFill>
                <a:schemeClr val="tx1"/>
              </a:solidFill>
              <a:latin typeface="Arial" charset="0"/>
              <a:ea typeface="新細明體" charset="-120"/>
              <a:cs typeface="+mn-cs"/>
            </a:endParaRPr>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29</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eaLnBrk="1" hangingPunct="1"/>
            <a:r>
              <a:rPr lang="en-US" altLang="zh-TW" sz="2600" b="1" dirty="0" smtClean="0">
                <a:latin typeface="微軟正黑體" pitchFamily="34" charset="-120"/>
                <a:ea typeface="微軟正黑體" pitchFamily="34" charset="-120"/>
              </a:rPr>
              <a:t>Virtual servers can be scaled out easily.</a:t>
            </a:r>
          </a:p>
          <a:p>
            <a:pPr eaLnBrk="1" hangingPunct="1"/>
            <a:r>
              <a:rPr lang="en-US" altLang="zh-TW" sz="2200" dirty="0" smtClean="0">
                <a:latin typeface="微軟正黑體" pitchFamily="34" charset="-120"/>
                <a:ea typeface="微軟正黑體" pitchFamily="34" charset="-120"/>
              </a:rPr>
              <a:t>If the administrators find that the resources supporting</a:t>
            </a:r>
          </a:p>
          <a:p>
            <a:pPr eaLnBrk="1" hangingPunct="1"/>
            <a:r>
              <a:rPr lang="en-US" altLang="zh-TW" sz="2200" dirty="0" smtClean="0">
                <a:latin typeface="微軟正黑體" pitchFamily="34" charset="-120"/>
                <a:ea typeface="微軟正黑體" pitchFamily="34" charset="-120"/>
              </a:rPr>
              <a:t> a virtual server are being taxed too much, they can</a:t>
            </a:r>
          </a:p>
          <a:p>
            <a:pPr eaLnBrk="1" hangingPunct="1"/>
            <a:r>
              <a:rPr lang="en-US" altLang="zh-TW" sz="2200" dirty="0" smtClean="0">
                <a:latin typeface="微軟正黑體" pitchFamily="34" charset="-120"/>
                <a:ea typeface="微軟正黑體" pitchFamily="34" charset="-120"/>
              </a:rPr>
              <a:t> adjust the amount of resources allocated to that virtual server</a:t>
            </a:r>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41</a:t>
            </a:fld>
            <a:endParaRPr lang="en-US" altLang="zh-TW"/>
          </a:p>
        </p:txBody>
      </p:sp>
    </p:spTree>
    <p:extLst>
      <p:ext uri="{BB962C8B-B14F-4D97-AF65-F5344CB8AC3E}">
        <p14:creationId xmlns="" xmlns:p14="http://schemas.microsoft.com/office/powerpoint/2010/main" val="998924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smtClean="0"/>
          </a:p>
          <a:p>
            <a:r>
              <a:rPr lang="en-US" altLang="zh-TW" dirty="0" smtClean="0"/>
              <a:t>Infrastructure is a way to deliver virtualization to your cloud computing solution. We talked about virtualization before, both across the Internet (having your machines running on a remote server and displayed at your organization) and locally (having your clients’ sessions run on a local server and displayed at their desktops).</a:t>
            </a:r>
          </a:p>
          <a:p>
            <a:r>
              <a:rPr lang="en-US" altLang="zh-TW" dirty="0" smtClean="0"/>
              <a:t>In this section we’ll talk about how virtualization—a fairly new computing solution—is being standardized and how major players are working and playing together to make it come together.</a:t>
            </a:r>
            <a:endParaRPr lang="en-US" altLang="zh-TW"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44</a:t>
            </a:fld>
            <a:endParaRPr lang="en-US" altLang="zh-TW"/>
          </a:p>
        </p:txBody>
      </p:sp>
    </p:spTree>
    <p:extLst>
      <p:ext uri="{BB962C8B-B14F-4D97-AF65-F5344CB8AC3E}">
        <p14:creationId xmlns="" xmlns:p14="http://schemas.microsoft.com/office/powerpoint/2010/main" val="5829951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0CA38CB6-3A96-4FCA-8544-8B2B2288EFD2}" type="slidenum">
              <a:rPr lang="en-US" altLang="zh-TW" smtClean="0"/>
              <a:pPr/>
              <a:t>45</a:t>
            </a:fld>
            <a:endParaRPr lang="en-US" altLang="zh-TW"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zh-TW" altLang="zh-TW"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Software as a Service (</a:t>
            </a:r>
            <a:r>
              <a:rPr lang="en-US" altLang="zh-TW" dirty="0" err="1" smtClean="0"/>
              <a:t>SaaS</a:t>
            </a:r>
            <a:r>
              <a:rPr lang="en-US" altLang="zh-TW" dirty="0" smtClean="0"/>
              <a:t>) is what traditionally comes to mind when we think of cloud </a:t>
            </a:r>
          </a:p>
          <a:p>
            <a:r>
              <a:rPr lang="en-US" altLang="zh-TW" dirty="0" smtClean="0"/>
              <a:t>computing. In </a:t>
            </a:r>
            <a:r>
              <a:rPr lang="en-US" altLang="zh-TW" dirty="0" err="1" smtClean="0"/>
              <a:t>SaaS</a:t>
            </a:r>
            <a:r>
              <a:rPr lang="en-US" altLang="zh-TW" dirty="0" smtClean="0"/>
              <a:t>, an application is hosted by a service provider and then accessed via the WWW</a:t>
            </a:r>
          </a:p>
          <a:p>
            <a:r>
              <a:rPr lang="en-US" altLang="zh-TW" dirty="0" smtClean="0"/>
              <a:t>by a client. In this </a:t>
            </a:r>
            <a:r>
              <a:rPr lang="en-US" altLang="zh-TW" dirty="0" err="1" smtClean="0"/>
              <a:t>sectoin</a:t>
            </a:r>
            <a:r>
              <a:rPr lang="en-US" altLang="zh-TW" dirty="0" smtClean="0"/>
              <a:t> we’ll look under the hood of </a:t>
            </a:r>
            <a:r>
              <a:rPr lang="en-US" altLang="zh-TW" dirty="0" err="1" smtClean="0"/>
              <a:t>SaaS</a:t>
            </a:r>
            <a:r>
              <a:rPr lang="en-US" altLang="zh-TW" dirty="0" smtClean="0"/>
              <a:t> and examine the pros and </a:t>
            </a:r>
          </a:p>
          <a:p>
            <a:r>
              <a:rPr lang="en-US" altLang="zh-TW" dirty="0" smtClean="0"/>
              <a:t>cons of it. We will also talk about how specific vendors are offering </a:t>
            </a:r>
            <a:r>
              <a:rPr lang="en-US" altLang="zh-TW" dirty="0" err="1" smtClean="0"/>
              <a:t>SaaS</a:t>
            </a:r>
            <a:r>
              <a:rPr lang="en-US" altLang="zh-TW" dirty="0" smtClean="0"/>
              <a:t>, and then how </a:t>
            </a:r>
            <a:r>
              <a:rPr lang="en-US" altLang="zh-TW" dirty="0" err="1" smtClean="0"/>
              <a:t>SaaS</a:t>
            </a:r>
            <a:r>
              <a:rPr lang="en-US" altLang="zh-TW" dirty="0" smtClean="0"/>
              <a:t> </a:t>
            </a:r>
          </a:p>
          <a:p>
            <a:r>
              <a:rPr lang="en-US" altLang="zh-TW" dirty="0" smtClean="0"/>
              <a:t>exists in different industries.</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46</a:t>
            </a:fld>
            <a:endParaRPr lang="en-US" altLang="zh-TW"/>
          </a:p>
        </p:txBody>
      </p:sp>
    </p:spTree>
    <p:extLst>
      <p:ext uri="{BB962C8B-B14F-4D97-AF65-F5344CB8AC3E}">
        <p14:creationId xmlns="" xmlns:p14="http://schemas.microsoft.com/office/powerpoint/2010/main" val="19781084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47</a:t>
            </a:fld>
            <a:endParaRPr lang="en-US" altLang="zh-TW"/>
          </a:p>
        </p:txBody>
      </p:sp>
    </p:spTree>
    <p:extLst>
      <p:ext uri="{BB962C8B-B14F-4D97-AF65-F5344CB8AC3E}">
        <p14:creationId xmlns="" xmlns:p14="http://schemas.microsoft.com/office/powerpoint/2010/main" val="20857350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這張圖的講解</a:t>
            </a:r>
            <a:endParaRPr lang="en-US" altLang="zh-TW" dirty="0" smtClean="0"/>
          </a:p>
          <a:p>
            <a:r>
              <a:rPr lang="en-US" altLang="zh-TW" dirty="0" smtClean="0"/>
              <a:t>An easy way to think of </a:t>
            </a:r>
            <a:r>
              <a:rPr lang="en-US" altLang="zh-TW" dirty="0" err="1" smtClean="0"/>
              <a:t>SaaS</a:t>
            </a:r>
            <a:r>
              <a:rPr lang="en-US" altLang="zh-TW" dirty="0" smtClean="0"/>
              <a:t> is the web-based email service offered by such companies </a:t>
            </a:r>
          </a:p>
          <a:p>
            <a:r>
              <a:rPr lang="en-US" altLang="zh-TW" dirty="0" smtClean="0"/>
              <a:t>as Microsoft (Hotmail), Google (Gmail), and Yahoo! (Yahoo Mail). Each mail service meets </a:t>
            </a:r>
          </a:p>
          <a:p>
            <a:r>
              <a:rPr lang="en-US" altLang="zh-TW" dirty="0" smtClean="0"/>
              <a:t>the basic criteria: the vendor (Microsoft, Yahoo, and so on) hosts all of the programs and </a:t>
            </a:r>
          </a:p>
          <a:p>
            <a:r>
              <a:rPr lang="en-US" altLang="zh-TW" dirty="0" smtClean="0"/>
              <a:t>data in a central location, providing end users with access to the data and software, which is </a:t>
            </a:r>
          </a:p>
          <a:p>
            <a:r>
              <a:rPr lang="en-US" altLang="zh-TW" dirty="0" smtClean="0"/>
              <a:t>accessed across the World Wide Web.</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48</a:t>
            </a:fld>
            <a:endParaRPr lang="en-US" altLang="zh-TW"/>
          </a:p>
        </p:txBody>
      </p:sp>
    </p:spTree>
    <p:extLst>
      <p:ext uri="{BB962C8B-B14F-4D97-AF65-F5344CB8AC3E}">
        <p14:creationId xmlns="" xmlns:p14="http://schemas.microsoft.com/office/powerpoint/2010/main" val="10586339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This is a simple explanation of </a:t>
            </a:r>
            <a:r>
              <a:rPr lang="en-US" altLang="zh-TW" dirty="0" err="1" smtClean="0"/>
              <a:t>SaaS</a:t>
            </a:r>
            <a:r>
              <a:rPr lang="en-US" altLang="zh-TW" dirty="0" smtClean="0"/>
              <a:t>, but the same architecture can be applied to a broad </a:t>
            </a:r>
          </a:p>
          <a:p>
            <a:r>
              <a:rPr lang="en-US" altLang="zh-TW" dirty="0" smtClean="0"/>
              <a:t>variety of applications, used either by businesses or individual end users.</a:t>
            </a:r>
          </a:p>
          <a:p>
            <a:r>
              <a:rPr lang="en-US" altLang="zh-TW" dirty="0" err="1" smtClean="0"/>
              <a:t>SaaS</a:t>
            </a:r>
            <a:r>
              <a:rPr lang="en-US" altLang="zh-TW" dirty="0" smtClean="0"/>
              <a:t> can be divided into two major categories:</a:t>
            </a:r>
          </a:p>
          <a:p>
            <a:endParaRPr lang="en-US" altLang="zh-TW" dirty="0" smtClean="0"/>
          </a:p>
          <a:p>
            <a:r>
              <a:rPr lang="en-US" altLang="zh-TW" b="1" dirty="0" smtClean="0"/>
              <a:t>•  Line of business services  </a:t>
            </a:r>
            <a:r>
              <a:rPr lang="en-US" altLang="zh-TW" dirty="0" smtClean="0"/>
              <a:t>  </a:t>
            </a:r>
          </a:p>
          <a:p>
            <a:r>
              <a:rPr lang="en-US" altLang="zh-TW" dirty="0" smtClean="0"/>
              <a:t>These are business solutions offered to companies and </a:t>
            </a:r>
          </a:p>
          <a:p>
            <a:r>
              <a:rPr lang="en-US" altLang="zh-TW" dirty="0" smtClean="0"/>
              <a:t>enterprises. They are sold via a subscription service. Applications covered under this </a:t>
            </a:r>
          </a:p>
          <a:p>
            <a:r>
              <a:rPr lang="en-US" altLang="zh-TW" dirty="0" smtClean="0"/>
              <a:t>category include business processes, like supply-chain management applications, </a:t>
            </a:r>
          </a:p>
          <a:p>
            <a:r>
              <a:rPr lang="en-US" altLang="zh-TW" dirty="0" smtClean="0"/>
              <a:t>customer relations applications, and similar business-oriented tools.</a:t>
            </a:r>
          </a:p>
          <a:p>
            <a:r>
              <a:rPr lang="en-US" altLang="zh-TW" b="1" dirty="0" smtClean="0"/>
              <a:t>•  Customer-oriented services</a:t>
            </a:r>
          </a:p>
          <a:p>
            <a:r>
              <a:rPr lang="en-US" altLang="zh-TW" dirty="0" smtClean="0"/>
              <a:t>These services are offered to the general public on a </a:t>
            </a:r>
          </a:p>
          <a:p>
            <a:r>
              <a:rPr lang="en-US" altLang="zh-TW" dirty="0" smtClean="0"/>
              <a:t>subscription basis. More often than not, however, they are offered for free and </a:t>
            </a:r>
          </a:p>
          <a:p>
            <a:r>
              <a:rPr lang="en-US" altLang="zh-TW" dirty="0" smtClean="0"/>
              <a:t>supported by advertising. Examples in this category include the aforementioned </a:t>
            </a:r>
          </a:p>
          <a:p>
            <a:r>
              <a:rPr lang="en-US" altLang="zh-TW" dirty="0" smtClean="0"/>
              <a:t>web mail services, online gaming, and consumer banking, among others.</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49</a:t>
            </a:fld>
            <a:endParaRPr lang="en-US" altLang="zh-TW"/>
          </a:p>
        </p:txBody>
      </p:sp>
    </p:spTree>
    <p:extLst>
      <p:ext uri="{BB962C8B-B14F-4D97-AF65-F5344CB8AC3E}">
        <p14:creationId xmlns="" xmlns:p14="http://schemas.microsoft.com/office/powerpoint/2010/main" val="2473289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p:spPr>
        <p:txBody>
          <a:bodyPr/>
          <a:lstStyle/>
          <a:p>
            <a:endParaRPr lang="zh-CN" altLang="en-US" smtClean="0">
              <a:ea typeface="宋体" pitchFamily="2"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  There’s a faster time to value and improved productivity, when compared to the long </a:t>
            </a:r>
          </a:p>
          <a:p>
            <a:r>
              <a:rPr lang="en-US" altLang="zh-TW" baseline="0" dirty="0" smtClean="0"/>
              <a:t>     </a:t>
            </a:r>
            <a:r>
              <a:rPr lang="en-US" altLang="zh-TW" dirty="0" smtClean="0"/>
              <a:t>implementation cycles and failure rate of enterprise software.</a:t>
            </a:r>
          </a:p>
          <a:p>
            <a:r>
              <a:rPr lang="en-US" altLang="zh-TW" dirty="0" smtClean="0"/>
              <a:t>•  There are lower software licensing costs.</a:t>
            </a:r>
          </a:p>
          <a:p>
            <a:r>
              <a:rPr lang="en-US" altLang="zh-TW" dirty="0" smtClean="0"/>
              <a:t>•  </a:t>
            </a:r>
            <a:r>
              <a:rPr lang="en-US" altLang="zh-TW" dirty="0" err="1" smtClean="0"/>
              <a:t>SaaS</a:t>
            </a:r>
            <a:r>
              <a:rPr lang="en-US" altLang="zh-TW" dirty="0" smtClean="0"/>
              <a:t> offerings feature the biggest cost savings over installed software by eliminating </a:t>
            </a:r>
          </a:p>
          <a:p>
            <a:r>
              <a:rPr lang="en-US" altLang="zh-TW" dirty="0" smtClean="0"/>
              <a:t>the need for enterprises to install and maintain hardware, pay labor costs, and </a:t>
            </a:r>
          </a:p>
          <a:p>
            <a:r>
              <a:rPr lang="en-US" altLang="zh-TW" dirty="0" smtClean="0"/>
              <a:t>maintain the applications.</a:t>
            </a:r>
          </a:p>
          <a:p>
            <a:r>
              <a:rPr lang="en-US" altLang="zh-TW" dirty="0" smtClean="0"/>
              <a:t>•  </a:t>
            </a:r>
            <a:r>
              <a:rPr lang="en-US" altLang="zh-TW" dirty="0" err="1" smtClean="0"/>
              <a:t>SaaS</a:t>
            </a:r>
            <a:r>
              <a:rPr lang="en-US" altLang="zh-TW" dirty="0" smtClean="0"/>
              <a:t> can be used to avoid the custom development cycles to get applications to the </a:t>
            </a:r>
          </a:p>
          <a:p>
            <a:r>
              <a:rPr lang="en-US" altLang="zh-TW" dirty="0" smtClean="0"/>
              <a:t>organization quickly.</a:t>
            </a:r>
          </a:p>
          <a:p>
            <a:r>
              <a:rPr lang="en-US" altLang="zh-TW" dirty="0" smtClean="0"/>
              <a:t>•  </a:t>
            </a:r>
            <a:r>
              <a:rPr lang="en-US" altLang="zh-TW" dirty="0" err="1" smtClean="0"/>
              <a:t>SaaS</a:t>
            </a:r>
            <a:r>
              <a:rPr lang="en-US" altLang="zh-TW" dirty="0" smtClean="0"/>
              <a:t> vendors typically have very meticulous security audits.</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50</a:t>
            </a:fld>
            <a:endParaRPr lang="en-US" altLang="zh-TW"/>
          </a:p>
        </p:txBody>
      </p:sp>
    </p:spTree>
    <p:extLst>
      <p:ext uri="{BB962C8B-B14F-4D97-AF65-F5344CB8AC3E}">
        <p14:creationId xmlns="" xmlns:p14="http://schemas.microsoft.com/office/powerpoint/2010/main" val="11762217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51</a:t>
            </a:fld>
            <a:endParaRPr lang="en-US" altLang="zh-TW"/>
          </a:p>
        </p:txBody>
      </p:sp>
    </p:spTree>
    <p:extLst>
      <p:ext uri="{BB962C8B-B14F-4D97-AF65-F5344CB8AC3E}">
        <p14:creationId xmlns="" xmlns:p14="http://schemas.microsoft.com/office/powerpoint/2010/main" val="37563160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Up to this point we have talked about organizational IT design in absolute terms—</a:t>
            </a:r>
          </a:p>
          <a:p>
            <a:r>
              <a:rPr lang="en-US" altLang="zh-TW" dirty="0" smtClean="0"/>
              <a:t>either you store your applications and data locally, or you employ a cloud solution. </a:t>
            </a:r>
          </a:p>
          <a:p>
            <a:r>
              <a:rPr lang="en-US" altLang="zh-TW" dirty="0" smtClean="0"/>
              <a:t>We didn’t talk about any middle ground. It certainly would be nice to have the </a:t>
            </a:r>
          </a:p>
          <a:p>
            <a:r>
              <a:rPr lang="en-US" altLang="zh-TW" dirty="0" smtClean="0"/>
              <a:t>flexibility to mix and match, to use the best of both worlds in a way that better suits your </a:t>
            </a:r>
          </a:p>
          <a:p>
            <a:r>
              <a:rPr lang="en-US" altLang="zh-TW" dirty="0" smtClean="0"/>
              <a:t>requirements. The good news is that you can have it your way.</a:t>
            </a:r>
          </a:p>
          <a:p>
            <a:r>
              <a:rPr lang="en-US" altLang="zh-TW" dirty="0" smtClean="0"/>
              <a:t>The answer is Software plus Services. In this architecture, you maintain some software </a:t>
            </a:r>
          </a:p>
          <a:p>
            <a:r>
              <a:rPr lang="en-US" altLang="zh-TW" dirty="0" smtClean="0"/>
              <a:t>on-site, which accesses data stored on the cloud. This is especially good for remote workers, </a:t>
            </a:r>
          </a:p>
          <a:p>
            <a:r>
              <a:rPr lang="en-US" altLang="zh-TW" dirty="0" smtClean="0"/>
              <a:t>road warriors, telecommuters, and anyone else who needs to be away from the corporate </a:t>
            </a:r>
          </a:p>
          <a:p>
            <a:r>
              <a:rPr lang="en-US" altLang="zh-TW" dirty="0" smtClean="0"/>
              <a:t>datacenter.</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54</a:t>
            </a:fld>
            <a:endParaRPr lang="en-US" altLang="zh-TW"/>
          </a:p>
        </p:txBody>
      </p:sp>
    </p:spTree>
    <p:extLst>
      <p:ext uri="{BB962C8B-B14F-4D97-AF65-F5344CB8AC3E}">
        <p14:creationId xmlns="" xmlns:p14="http://schemas.microsoft.com/office/powerpoint/2010/main" val="19781084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In a nutshell, Software plus Services takes the notion of Software as a Service (</a:t>
            </a:r>
            <a:r>
              <a:rPr lang="en-US" altLang="zh-TW" dirty="0" err="1" smtClean="0"/>
              <a:t>SaaS</a:t>
            </a:r>
            <a:r>
              <a:rPr lang="en-US" altLang="zh-TW" dirty="0" smtClean="0"/>
              <a:t>) to </a:t>
            </a:r>
          </a:p>
          <a:p>
            <a:r>
              <a:rPr lang="en-US" altLang="zh-TW" dirty="0" smtClean="0"/>
              <a:t>complement packaged software. Here are some of the ways in which it can help your </a:t>
            </a:r>
          </a:p>
          <a:p>
            <a:r>
              <a:rPr lang="en-US" altLang="zh-TW" dirty="0" smtClean="0"/>
              <a:t>organization:</a:t>
            </a:r>
          </a:p>
          <a:p>
            <a:endParaRPr lang="en-US" altLang="zh-TW" dirty="0" smtClean="0"/>
          </a:p>
          <a:p>
            <a:r>
              <a:rPr lang="en-US" altLang="zh-TW" b="1" dirty="0" smtClean="0"/>
              <a:t>•User experience    </a:t>
            </a:r>
          </a:p>
          <a:p>
            <a:r>
              <a:rPr lang="en-US" altLang="zh-TW" dirty="0" smtClean="0"/>
              <a:t>Browsers have limitations as to just how rich the user experience can be. Combining client </a:t>
            </a:r>
          </a:p>
          <a:p>
            <a:r>
              <a:rPr lang="en-US" altLang="zh-TW" dirty="0" smtClean="0"/>
              <a:t>software that provides the features you want with the ability of the Internet to deliver those experiences </a:t>
            </a:r>
          </a:p>
          <a:p>
            <a:r>
              <a:rPr lang="en-US" altLang="zh-TW" dirty="0" smtClean="0"/>
              <a:t>gives you the best of both  worlds.</a:t>
            </a:r>
          </a:p>
          <a:p>
            <a:endParaRPr lang="en-US" altLang="zh-TW" b="0" dirty="0" smtClean="0"/>
          </a:p>
          <a:p>
            <a:r>
              <a:rPr lang="en-US" altLang="zh-TW" b="1" dirty="0" smtClean="0"/>
              <a:t>•Working offline</a:t>
            </a:r>
          </a:p>
          <a:p>
            <a:r>
              <a:rPr lang="en-US" altLang="zh-TW" dirty="0" smtClean="0"/>
              <a:t>Not having to always work online</a:t>
            </a:r>
            <a:r>
              <a:rPr lang="en-US" altLang="zh-TW" baseline="0" dirty="0" smtClean="0"/>
              <a:t> </a:t>
            </a:r>
            <a:r>
              <a:rPr lang="en-US" altLang="zh-TW" dirty="0" smtClean="0"/>
              <a:t>gives you the flexibility to do your work, </a:t>
            </a:r>
          </a:p>
          <a:p>
            <a:r>
              <a:rPr lang="en-US" altLang="zh-TW" dirty="0" smtClean="0"/>
              <a:t>but without the limitations of the system being unusable. By connecting occasionally and </a:t>
            </a:r>
          </a:p>
          <a:p>
            <a:r>
              <a:rPr lang="en-US" altLang="zh-TW" dirty="0" smtClean="0"/>
              <a:t>synching data, you get a good solution for road warriors and telecommuters who don’t </a:t>
            </a:r>
          </a:p>
          <a:p>
            <a:r>
              <a:rPr lang="en-US" altLang="zh-TW" dirty="0" smtClean="0"/>
              <a:t>have the same bandwidth or can’t always be connected.</a:t>
            </a:r>
          </a:p>
          <a:p>
            <a:r>
              <a:rPr lang="en-US" altLang="zh-TW" dirty="0" smtClean="0"/>
              <a:t>•</a:t>
            </a:r>
            <a:r>
              <a:rPr lang="en-US" altLang="zh-TW" b="1" dirty="0" smtClean="0"/>
              <a:t>Privacy worries</a:t>
            </a:r>
            <a:r>
              <a:rPr lang="en-US" altLang="zh-TW" dirty="0" smtClean="0"/>
              <a:t> </a:t>
            </a:r>
          </a:p>
          <a:p>
            <a:r>
              <a:rPr lang="en-US" altLang="zh-TW" dirty="0" smtClean="0"/>
              <a:t>No matter how you use the cloud, privacy is a major concern. With Software plus Services,</a:t>
            </a:r>
          </a:p>
          <a:p>
            <a:r>
              <a:rPr lang="en-US" altLang="zh-TW" dirty="0" smtClean="0"/>
              <a:t>you can keep the most sensitive data housed on-site, while less sensitive data can be moved to the cloud.</a:t>
            </a:r>
          </a:p>
          <a:p>
            <a:r>
              <a:rPr lang="en-US" altLang="zh-TW" b="1" dirty="0" smtClean="0"/>
              <a:t>•  Marketing</a:t>
            </a:r>
          </a:p>
          <a:p>
            <a:r>
              <a:rPr lang="en-US" altLang="zh-TW" dirty="0" smtClean="0"/>
              <a:t>Software plus Services gives vendors a chance to keep their names in front of clients.</a:t>
            </a:r>
          </a:p>
          <a:p>
            <a:r>
              <a:rPr lang="en-US" altLang="zh-TW" dirty="0" smtClean="0"/>
              <a:t> Since it’s so easy to move from vendor to vendor, providing a part-</a:t>
            </a:r>
          </a:p>
          <a:p>
            <a:r>
              <a:rPr lang="en-US" altLang="zh-TW" dirty="0" smtClean="0"/>
              <a:t>software/part-Internet solution makes it easier to sell your product to a client.</a:t>
            </a:r>
          </a:p>
          <a:p>
            <a:r>
              <a:rPr lang="en-US" altLang="zh-TW" b="1" dirty="0" smtClean="0"/>
              <a:t>•  Power</a:t>
            </a:r>
          </a:p>
          <a:p>
            <a:r>
              <a:rPr lang="en-US" altLang="zh-TW" dirty="0" smtClean="0"/>
              <a:t>More efficiency is realized by running software locally and synching to the </a:t>
            </a:r>
          </a:p>
          <a:p>
            <a:r>
              <a:rPr lang="en-US" altLang="zh-TW" dirty="0" smtClean="0"/>
              <a:t>cloud as needed.</a:t>
            </a:r>
          </a:p>
          <a:p>
            <a:r>
              <a:rPr lang="en-US" altLang="zh-TW" b="1" dirty="0" smtClean="0"/>
              <a:t>•  Flexibility    </a:t>
            </a:r>
          </a:p>
          <a:p>
            <a:r>
              <a:rPr lang="en-US" altLang="zh-TW" dirty="0" smtClean="0"/>
              <a:t>Vendors can offer software in different sizes and shapes—whether on-</a:t>
            </a:r>
          </a:p>
          <a:p>
            <a:r>
              <a:rPr lang="en-US" altLang="zh-TW" dirty="0" smtClean="0"/>
              <a:t>site or hosted. This gives customers an opportunity to have the right-sized solution.</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55</a:t>
            </a:fld>
            <a:endParaRPr lang="en-US" altLang="zh-TW"/>
          </a:p>
        </p:txBody>
      </p:sp>
    </p:spTree>
    <p:extLst>
      <p:ext uri="{BB962C8B-B14F-4D97-AF65-F5344CB8AC3E}">
        <p14:creationId xmlns="" xmlns:p14="http://schemas.microsoft.com/office/powerpoint/2010/main" val="34234713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A key component of Software plus Services is the ability to work in the cloud from a mobile </a:t>
            </a:r>
          </a:p>
          <a:p>
            <a:r>
              <a:rPr lang="en-US" altLang="zh-TW" dirty="0" smtClean="0"/>
              <a:t>device. But what do you need to put on the cloud? It really depends on your organization.</a:t>
            </a:r>
          </a:p>
          <a:p>
            <a:r>
              <a:rPr lang="en-US" altLang="zh-TW" dirty="0" smtClean="0"/>
              <a:t>There are a number of free applications that you can use on the cloud. Take, for instance, </a:t>
            </a:r>
          </a:p>
          <a:p>
            <a:r>
              <a:rPr lang="en-US" altLang="zh-TW" dirty="0" smtClean="0"/>
              <a:t>Google’s free apps. You can start a document at your PC and then share it with others or </a:t>
            </a:r>
          </a:p>
          <a:p>
            <a:r>
              <a:rPr lang="en-US" altLang="zh-TW" dirty="0" smtClean="0"/>
              <a:t>continue working on it on your mobile device.</a:t>
            </a:r>
          </a:p>
          <a:p>
            <a:endParaRPr lang="en-US" altLang="zh-TW" dirty="0" smtClean="0"/>
          </a:p>
          <a:p>
            <a:r>
              <a:rPr lang="en-US" altLang="zh-TW" dirty="0" smtClean="0"/>
              <a:t>This is a simplistic example, but it shows how you can use the cloud to your advantage, </a:t>
            </a:r>
          </a:p>
          <a:p>
            <a:r>
              <a:rPr lang="en-US" altLang="zh-TW" dirty="0" smtClean="0"/>
              <a:t>especially with mobile users.</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57</a:t>
            </a:fld>
            <a:endParaRPr lang="en-US" altLang="zh-TW"/>
          </a:p>
        </p:txBody>
      </p:sp>
    </p:spTree>
    <p:extLst>
      <p:ext uri="{BB962C8B-B14F-4D97-AF65-F5344CB8AC3E}">
        <p14:creationId xmlns="" xmlns:p14="http://schemas.microsoft.com/office/powerpoint/2010/main" val="25541615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zh-TW" b="1" dirty="0" smtClean="0"/>
              <a:t>Adobe AIR</a:t>
            </a:r>
          </a:p>
          <a:p>
            <a:r>
              <a:rPr lang="en-US" altLang="zh-TW" dirty="0" smtClean="0"/>
              <a:t>The Adobe® AIR® 2 runtime enables developers to use HTML, JavaScript, Adobe Flash® software, and </a:t>
            </a:r>
            <a:r>
              <a:rPr lang="en-US" altLang="zh-TW" dirty="0" err="1" smtClean="0"/>
              <a:t>ActionScript</a:t>
            </a:r>
            <a:r>
              <a:rPr lang="en-US" altLang="zh-TW" dirty="0" smtClean="0"/>
              <a:t>® to build web applications that run as standalone client applications without the constraints of a browser. Adobe AIR and the Adobe Flash Platform unleash the creativity of designers and developers by providing a consistent and flexible development environment for the delivery of applications across devices and platforms. Support for additional platforms, including Android, is under development. </a:t>
            </a:r>
          </a:p>
          <a:p>
            <a:endParaRPr lang="en-US" altLang="zh-TW"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zh-TW" b="1" dirty="0" smtClean="0"/>
              <a:t>Apple iPhone SDK</a:t>
            </a:r>
          </a:p>
          <a:p>
            <a:r>
              <a:rPr lang="en-US" altLang="zh-TW" dirty="0" smtClean="0"/>
              <a:t>iPhone SDK 4 includes a complete set of development tools for creating applications for </a:t>
            </a:r>
            <a:r>
              <a:rPr lang="en-US" altLang="zh-TW" dirty="0" err="1" smtClean="0"/>
              <a:t>iPad</a:t>
            </a:r>
            <a:r>
              <a:rPr lang="en-US" altLang="zh-TW" dirty="0" smtClean="0"/>
              <a:t>, iPhone, and iPod touch, including the </a:t>
            </a:r>
            <a:r>
              <a:rPr lang="en-US" altLang="zh-TW" dirty="0" err="1" smtClean="0"/>
              <a:t>Xcode</a:t>
            </a:r>
            <a:r>
              <a:rPr lang="en-US" altLang="zh-TW" dirty="0" smtClean="0"/>
              <a:t> IDE, iPhone Simulator, Instruments, Interface Builder, and more.</a:t>
            </a:r>
          </a:p>
          <a:p>
            <a:endParaRPr lang="en-US" altLang="zh-TW" dirty="0" smtClean="0"/>
          </a:p>
          <a:p>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58</a:t>
            </a:fld>
            <a:endParaRPr lang="en-US" altLang="zh-TW"/>
          </a:p>
        </p:txBody>
      </p:sp>
    </p:spTree>
    <p:extLst>
      <p:ext uri="{BB962C8B-B14F-4D97-AF65-F5344CB8AC3E}">
        <p14:creationId xmlns="" xmlns:p14="http://schemas.microsoft.com/office/powerpoint/2010/main" val="29852484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0CA38CB6-3A96-4FCA-8544-8B2B2288EFD2}" type="slidenum">
              <a:rPr lang="en-US" altLang="zh-TW" smtClean="0"/>
              <a:pPr/>
              <a:t>59</a:t>
            </a:fld>
            <a:endParaRPr lang="en-US" altLang="zh-TW"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zh-TW" altLang="zh-TW"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kumimoji="1" lang="en-US" altLang="zh-TW" sz="1200" kern="1200" baseline="0" dirty="0" smtClean="0">
                <a:solidFill>
                  <a:schemeClr val="tx1"/>
                </a:solidFill>
                <a:latin typeface="Arial" charset="0"/>
                <a:ea typeface="新細明體" charset="-120"/>
                <a:cs typeface="+mn-cs"/>
              </a:rPr>
              <a:t>The term “services” in cloud computing is the concept of being able to use reusable, </a:t>
            </a:r>
            <a:r>
              <a:rPr kumimoji="1" lang="en-US" altLang="zh-TW" sz="1200" kern="1200" baseline="0" dirty="0" err="1" smtClean="0">
                <a:solidFill>
                  <a:schemeClr val="tx1"/>
                </a:solidFill>
                <a:latin typeface="Arial" charset="0"/>
                <a:ea typeface="新細明體" charset="-120"/>
                <a:cs typeface="+mn-cs"/>
              </a:rPr>
              <a:t>finegrained</a:t>
            </a:r>
            <a:r>
              <a:rPr kumimoji="1" lang="en-US" altLang="zh-TW" sz="1200" kern="1200" baseline="0" dirty="0" smtClean="0">
                <a:solidFill>
                  <a:schemeClr val="tx1"/>
                </a:solidFill>
                <a:latin typeface="Arial" charset="0"/>
                <a:ea typeface="新細明體" charset="-120"/>
                <a:cs typeface="+mn-cs"/>
              </a:rPr>
              <a:t> components across a vendor’s network. This is widely known as “as a service.”Offerings with </a:t>
            </a:r>
            <a:r>
              <a:rPr kumimoji="1" lang="en-US" altLang="zh-TW" sz="1200" i="1" kern="1200" baseline="0" dirty="0" smtClean="0">
                <a:solidFill>
                  <a:schemeClr val="tx1"/>
                </a:solidFill>
                <a:latin typeface="Arial" charset="0"/>
                <a:ea typeface="新細明體" charset="-120"/>
                <a:cs typeface="+mn-cs"/>
              </a:rPr>
              <a:t>as a service as a suffix include traits like the following:  </a:t>
            </a:r>
            <a:r>
              <a:rPr kumimoji="1" lang="zh-TW" altLang="en-US" sz="1200" i="1" kern="1200" baseline="0" dirty="0" smtClean="0">
                <a:solidFill>
                  <a:schemeClr val="tx1"/>
                </a:solidFill>
                <a:latin typeface="Arial" charset="0"/>
                <a:ea typeface="新細明體" charset="-120"/>
                <a:cs typeface="+mn-cs"/>
              </a:rPr>
              <a:t>以下接這張投影片上的要點</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60</a:t>
            </a:fld>
            <a:endParaRPr lang="en-US" altLang="zh-TW"/>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600" baseline="0" dirty="0" smtClean="0"/>
              <a:t>Any organization can benefit from the cloud in different guises. In this section we will talk </a:t>
            </a:r>
          </a:p>
          <a:p>
            <a:r>
              <a:rPr lang="en-US" altLang="zh-TW" sz="1600" baseline="0" dirty="0" smtClean="0"/>
              <a:t>about the different ways an organization can utilize different services as well as how some </a:t>
            </a:r>
          </a:p>
          <a:p>
            <a:r>
              <a:rPr lang="en-US" altLang="zh-TW" sz="1600" baseline="0" dirty="0" smtClean="0"/>
              <a:t>organizations are doing just that.</a:t>
            </a:r>
            <a:endParaRPr lang="zh-TW" altLang="en-US" sz="1600" baseline="0"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61</a:t>
            </a:fld>
            <a:endParaRPr lang="en-US" altLang="zh-TW"/>
          </a:p>
        </p:txBody>
      </p:sp>
    </p:spTree>
    <p:extLst>
      <p:ext uri="{BB962C8B-B14F-4D97-AF65-F5344CB8AC3E}">
        <p14:creationId xmlns="" xmlns:p14="http://schemas.microsoft.com/office/powerpoint/2010/main" val="17420336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kumimoji="1" lang="en-US" altLang="zh-TW" sz="1200" b="0" i="0" kern="1200" baseline="0" dirty="0" smtClean="0">
                <a:solidFill>
                  <a:schemeClr val="tx1"/>
                </a:solidFill>
                <a:latin typeface="Arial" charset="0"/>
                <a:ea typeface="新細明體" charset="-120"/>
                <a:cs typeface="+mn-cs"/>
              </a:rPr>
              <a:t>Later, we will talk about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and </a:t>
            </a:r>
            <a:r>
              <a:rPr kumimoji="1" lang="en-US" altLang="zh-TW" sz="1200" kern="1200" baseline="0" dirty="0" err="1" smtClean="0">
                <a:solidFill>
                  <a:schemeClr val="tx1"/>
                </a:solidFill>
                <a:latin typeface="Arial" charset="0"/>
                <a:ea typeface="新細明體" charset="-120"/>
                <a:cs typeface="+mn-cs"/>
              </a:rPr>
              <a:t>PaaS</a:t>
            </a:r>
            <a:r>
              <a:rPr kumimoji="1" lang="en-US" altLang="zh-TW" sz="1200" kern="1200" baseline="0" dirty="0" smtClean="0">
                <a:solidFill>
                  <a:schemeClr val="tx1"/>
                </a:solidFill>
                <a:latin typeface="Arial" charset="0"/>
                <a:ea typeface="新細明體" charset="-120"/>
                <a:cs typeface="+mn-cs"/>
              </a:rPr>
              <a:t>, both of them are providing applications to customers.  But </a:t>
            </a:r>
            <a:r>
              <a:rPr kumimoji="1" lang="en-US" altLang="zh-TW" sz="1200" kern="1200" baseline="0" dirty="0" err="1" smtClean="0">
                <a:solidFill>
                  <a:schemeClr val="tx1"/>
                </a:solidFill>
                <a:latin typeface="Arial" charset="0"/>
                <a:ea typeface="新細明體" charset="-120"/>
                <a:cs typeface="+mn-cs"/>
              </a:rPr>
              <a:t>IaaS</a:t>
            </a:r>
            <a:r>
              <a:rPr kumimoji="1" lang="en-US" altLang="zh-TW" sz="1200" kern="1200" baseline="0" dirty="0" smtClean="0">
                <a:solidFill>
                  <a:schemeClr val="tx1"/>
                </a:solidFill>
                <a:latin typeface="Arial" charset="0"/>
                <a:ea typeface="新細明體" charset="-120"/>
                <a:cs typeface="+mn-cs"/>
              </a:rPr>
              <a:t> doesn’t. It simply</a:t>
            </a:r>
          </a:p>
          <a:p>
            <a:r>
              <a:rPr kumimoji="1" lang="en-US" altLang="zh-TW" sz="1200" kern="1200" baseline="0" dirty="0" smtClean="0">
                <a:solidFill>
                  <a:schemeClr val="tx1"/>
                </a:solidFill>
                <a:latin typeface="Arial" charset="0"/>
                <a:ea typeface="新細明體" charset="-120"/>
                <a:cs typeface="+mn-cs"/>
              </a:rPr>
              <a:t>offers the hardware so that your organization can put whatever they want onto it.</a:t>
            </a:r>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62</a:t>
            </a:fld>
            <a:endParaRPr lang="en-US" altLang="zh-TW"/>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xfrm>
            <a:off x="903288" y="741363"/>
            <a:ext cx="4930775" cy="3698875"/>
          </a:xfrm>
          <a:ln/>
        </p:spPr>
      </p:sp>
      <p:sp>
        <p:nvSpPr>
          <p:cNvPr id="143363" name="Rectangle 3"/>
          <p:cNvSpPr>
            <a:spLocks noGrp="1" noChangeArrowheads="1"/>
          </p:cNvSpPr>
          <p:nvPr>
            <p:ph type="body" idx="1"/>
          </p:nvPr>
        </p:nvSpPr>
        <p:spPr>
          <a:xfrm>
            <a:off x="673577" y="4687137"/>
            <a:ext cx="5388610" cy="4438563"/>
          </a:xfrm>
          <a:noFill/>
          <a:ln/>
        </p:spPr>
        <p:txBody>
          <a:bodyPr/>
          <a:lstStyle/>
          <a:p>
            <a:endParaRPr lang="zh-CN" altLang="en-US" smtClean="0">
              <a:ea typeface="宋体" pitchFamily="2" charset="-12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kumimoji="1" lang="en-US" altLang="zh-TW" sz="1200" b="1" kern="1200" baseline="0" dirty="0" smtClean="0">
                <a:solidFill>
                  <a:schemeClr val="tx1"/>
                </a:solidFill>
                <a:latin typeface="Arial" charset="0"/>
                <a:ea typeface="新細明體" charset="-120"/>
                <a:cs typeface="+mn-cs"/>
              </a:rPr>
              <a:t>•Service level agreements </a:t>
            </a:r>
          </a:p>
          <a:p>
            <a:r>
              <a:rPr kumimoji="1" lang="en-US" altLang="zh-TW" sz="1200" b="0" kern="1200" baseline="0" dirty="0" smtClean="0">
                <a:solidFill>
                  <a:schemeClr val="tx1"/>
                </a:solidFill>
                <a:latin typeface="Arial" charset="0"/>
                <a:ea typeface="新細明體" charset="-120"/>
                <a:cs typeface="+mn-cs"/>
              </a:rPr>
              <a:t>This is an agreement between the provider and client,</a:t>
            </a:r>
          </a:p>
          <a:p>
            <a:r>
              <a:rPr kumimoji="1" lang="en-US" altLang="zh-TW" sz="1200" b="0" kern="1200" baseline="0" dirty="0" smtClean="0">
                <a:solidFill>
                  <a:schemeClr val="tx1"/>
                </a:solidFill>
                <a:latin typeface="Arial" charset="0"/>
                <a:ea typeface="新細明體" charset="-120"/>
                <a:cs typeface="+mn-cs"/>
              </a:rPr>
              <a:t>guaranteeing a certain level of performance from the system.</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Computer hardware </a:t>
            </a:r>
          </a:p>
          <a:p>
            <a:r>
              <a:rPr kumimoji="1" lang="en-US" altLang="zh-TW" sz="1200" b="0" kern="1200" baseline="0" dirty="0" smtClean="0">
                <a:solidFill>
                  <a:schemeClr val="tx1"/>
                </a:solidFill>
                <a:latin typeface="Arial" charset="0"/>
                <a:ea typeface="新細明體" charset="-120"/>
                <a:cs typeface="+mn-cs"/>
              </a:rPr>
              <a:t>These are the components whose resources will be rented</a:t>
            </a:r>
          </a:p>
          <a:p>
            <a:r>
              <a:rPr kumimoji="1" lang="en-US" altLang="zh-TW" sz="1200" b="0" kern="1200" baseline="0" dirty="0" smtClean="0">
                <a:solidFill>
                  <a:schemeClr val="tx1"/>
                </a:solidFill>
                <a:latin typeface="Arial" charset="0"/>
                <a:ea typeface="新細明體" charset="-120"/>
                <a:cs typeface="+mn-cs"/>
              </a:rPr>
              <a:t>out. Service providers often have this set up as a grid for easier scalability</a:t>
            </a:r>
            <a:r>
              <a:rPr kumimoji="1" lang="en-US" altLang="zh-TW" sz="1200" kern="1200" baseline="0" dirty="0" smtClean="0">
                <a:solidFill>
                  <a:schemeClr val="tx1"/>
                </a:solidFill>
                <a:latin typeface="Arial" charset="0"/>
                <a:ea typeface="新細明體" charset="-120"/>
                <a:cs typeface="+mn-cs"/>
              </a:rPr>
              <a:t>.</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Network </a:t>
            </a:r>
          </a:p>
          <a:p>
            <a:r>
              <a:rPr kumimoji="1" lang="en-US" altLang="zh-TW" sz="1200" b="0" kern="1200" baseline="0" dirty="0" smtClean="0">
                <a:solidFill>
                  <a:schemeClr val="tx1"/>
                </a:solidFill>
                <a:latin typeface="Arial" charset="0"/>
                <a:ea typeface="新細明體" charset="-120"/>
                <a:cs typeface="+mn-cs"/>
              </a:rPr>
              <a:t>This includes hardware for firewalls, routers, load balancing, and so on.</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Internet connectivity</a:t>
            </a:r>
          </a:p>
          <a:p>
            <a:r>
              <a:rPr kumimoji="1" lang="en-US" altLang="zh-TW" sz="1200" b="0" kern="1200" baseline="0" dirty="0" smtClean="0">
                <a:solidFill>
                  <a:schemeClr val="tx1"/>
                </a:solidFill>
                <a:latin typeface="Arial" charset="0"/>
                <a:ea typeface="新細明體" charset="-120"/>
                <a:cs typeface="+mn-cs"/>
              </a:rPr>
              <a:t> This allows clients to access the hardware from their own</a:t>
            </a:r>
            <a:r>
              <a:rPr kumimoji="1" lang="zh-TW" altLang="en-US" sz="1200" b="0" kern="1200" baseline="0" dirty="0" smtClean="0">
                <a:solidFill>
                  <a:schemeClr val="tx1"/>
                </a:solidFill>
                <a:latin typeface="Arial" charset="0"/>
                <a:ea typeface="新細明體" charset="-120"/>
                <a:cs typeface="+mn-cs"/>
              </a:rPr>
              <a:t> </a:t>
            </a:r>
            <a:r>
              <a:rPr kumimoji="1" lang="en-US" altLang="zh-TW" sz="1200" b="0" kern="1200" baseline="0" dirty="0" smtClean="0">
                <a:solidFill>
                  <a:schemeClr val="tx1"/>
                </a:solidFill>
                <a:latin typeface="Arial" charset="0"/>
                <a:ea typeface="新細明體" charset="-120"/>
                <a:cs typeface="+mn-cs"/>
              </a:rPr>
              <a:t>organizations.</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Platform virtualization environment </a:t>
            </a:r>
          </a:p>
          <a:p>
            <a:r>
              <a:rPr kumimoji="1" lang="en-US" altLang="zh-TW" sz="1200" b="0" kern="1200" baseline="0" dirty="0" smtClean="0">
                <a:solidFill>
                  <a:schemeClr val="tx1"/>
                </a:solidFill>
                <a:latin typeface="Arial" charset="0"/>
                <a:ea typeface="新細明體" charset="-120"/>
                <a:cs typeface="+mn-cs"/>
              </a:rPr>
              <a:t>This allows the clients to run the virtual</a:t>
            </a:r>
          </a:p>
          <a:p>
            <a:r>
              <a:rPr kumimoji="1" lang="en-US" altLang="zh-TW" sz="1200" kern="1200" baseline="0" dirty="0" smtClean="0">
                <a:solidFill>
                  <a:schemeClr val="tx1"/>
                </a:solidFill>
                <a:latin typeface="Arial" charset="0"/>
                <a:ea typeface="新細明體" charset="-120"/>
                <a:cs typeface="+mn-cs"/>
              </a:rPr>
              <a:t>machines they want.</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Utility computing billing </a:t>
            </a:r>
          </a:p>
          <a:p>
            <a:r>
              <a:rPr kumimoji="1" lang="en-US" altLang="zh-TW" sz="1200" b="0" kern="1200" baseline="0" dirty="0" smtClean="0">
                <a:solidFill>
                  <a:schemeClr val="tx1"/>
                </a:solidFill>
                <a:latin typeface="Arial" charset="0"/>
                <a:ea typeface="新細明體" charset="-120"/>
                <a:cs typeface="+mn-cs"/>
              </a:rPr>
              <a:t>Typically set up to bill customers based on how many</a:t>
            </a:r>
          </a:p>
          <a:p>
            <a:r>
              <a:rPr kumimoji="1" lang="en-US" altLang="zh-TW" sz="1200" b="0" kern="1200" baseline="0" dirty="0" smtClean="0">
                <a:solidFill>
                  <a:schemeClr val="tx1"/>
                </a:solidFill>
                <a:latin typeface="Arial" charset="0"/>
                <a:ea typeface="新細明體" charset="-120"/>
                <a:cs typeface="+mn-cs"/>
              </a:rPr>
              <a:t>system resources they use.</a:t>
            </a:r>
            <a:endParaRPr lang="zh-TW" altLang="en-US" b="0"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63</a:t>
            </a:fld>
            <a:endParaRPr lang="en-US" altLang="zh-TW"/>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latin typeface="微軟正黑體" pitchFamily="34" charset="-120"/>
                <a:ea typeface="微軟正黑體" pitchFamily="34" charset="-120"/>
              </a:rPr>
              <a:t>Let’s  continue talking about Infrastructure as a Service. In this scenario, you’re using the cloud </a:t>
            </a:r>
          </a:p>
          <a:p>
            <a:r>
              <a:rPr lang="en-US" altLang="zh-TW" dirty="0" smtClean="0">
                <a:latin typeface="微軟正黑體" pitchFamily="34" charset="-120"/>
                <a:ea typeface="微軟正黑體" pitchFamily="34" charset="-120"/>
              </a:rPr>
              <a:t>provider’s machines. Another term for this type of computing is Everything as a Service. </a:t>
            </a:r>
          </a:p>
          <a:p>
            <a:r>
              <a:rPr lang="en-US" altLang="zh-TW" dirty="0" smtClean="0">
                <a:latin typeface="微軟正黑體" pitchFamily="34" charset="-120"/>
                <a:ea typeface="微軟正黑體" pitchFamily="34" charset="-120"/>
              </a:rPr>
              <a:t>That is, you are using a virtualized server and running software on it. One of the most  prevalent is Amazon Elastic Compute Cloud (EC2). Another player in the field is </a:t>
            </a:r>
            <a:r>
              <a:rPr lang="en-US" altLang="zh-TW" dirty="0" err="1" smtClean="0">
                <a:latin typeface="微軟正黑體" pitchFamily="34" charset="-120"/>
                <a:ea typeface="微軟正黑體" pitchFamily="34" charset="-120"/>
              </a:rPr>
              <a:t>GoGrid</a:t>
            </a:r>
            <a:r>
              <a:rPr lang="en-US" altLang="zh-TW" dirty="0" smtClean="0">
                <a:latin typeface="微軟正黑體" pitchFamily="34" charset="-120"/>
                <a:ea typeface="微軟正黑體" pitchFamily="34" charset="-120"/>
              </a:rPr>
              <a:t>.  In this section we’ll take a closer look at both Amazon and </a:t>
            </a:r>
            <a:r>
              <a:rPr lang="en-US" altLang="zh-TW" dirty="0" err="1" smtClean="0">
                <a:latin typeface="微軟正黑體" pitchFamily="34" charset="-120"/>
                <a:ea typeface="微軟正黑體" pitchFamily="34" charset="-120"/>
              </a:rPr>
              <a:t>GoGrid</a:t>
            </a:r>
            <a:r>
              <a:rPr lang="en-US" altLang="zh-TW" dirty="0" smtClean="0">
                <a:latin typeface="微軟正黑體" pitchFamily="34" charset="-120"/>
                <a:ea typeface="微軟正黑體" pitchFamily="34" charset="-120"/>
              </a:rPr>
              <a:t>. </a:t>
            </a:r>
            <a:endParaRPr lang="zh-TW" altLang="en-US" dirty="0">
              <a:latin typeface="微軟正黑體" pitchFamily="34" charset="-120"/>
              <a:ea typeface="微軟正黑體" pitchFamily="34" charset="-120"/>
            </a:endParaRPr>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64</a:t>
            </a:fld>
            <a:endParaRPr lang="en-US" altLang="zh-TW"/>
          </a:p>
        </p:txBody>
      </p:sp>
    </p:spTree>
    <p:extLst>
      <p:ext uri="{BB962C8B-B14F-4D97-AF65-F5344CB8AC3E}">
        <p14:creationId xmlns="" xmlns:p14="http://schemas.microsoft.com/office/powerpoint/2010/main" val="39385161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Load balancing</a:t>
            </a:r>
          </a:p>
          <a:p>
            <a:pPr lvl="1"/>
            <a:r>
              <a:rPr lang="en-US" altLang="zh-TW" dirty="0" smtClean="0"/>
              <a:t>Enables customers to balance incoming requests and distribute traffic across multiple Amazon EC2 compute instances.</a:t>
            </a:r>
          </a:p>
          <a:p>
            <a:r>
              <a:rPr lang="en-US" altLang="zh-TW" dirty="0" smtClean="0"/>
              <a:t>Auto-scaling</a:t>
            </a:r>
          </a:p>
          <a:p>
            <a:pPr lvl="1"/>
            <a:r>
              <a:rPr lang="en-US" altLang="zh-TW" dirty="0" smtClean="0"/>
              <a:t>Automatically grows and shrinks usage of Amazon EC2 compute capacity based on application requirements.</a:t>
            </a:r>
          </a:p>
          <a:p>
            <a:r>
              <a:rPr lang="en-US" altLang="zh-TW" dirty="0" smtClean="0"/>
              <a:t>Monitoring</a:t>
            </a:r>
          </a:p>
          <a:p>
            <a:pPr lvl="1"/>
            <a:r>
              <a:rPr lang="en-US" altLang="zh-TW" dirty="0" smtClean="0"/>
              <a:t>Enables customers to monitor operational metrics of Amazon EC2,providing even better visibility into usage of the AWS cloud.</a:t>
            </a:r>
          </a:p>
          <a:p>
            <a:r>
              <a:rPr lang="en-US" altLang="zh-TW" dirty="0" smtClean="0"/>
              <a:t>Management Console</a:t>
            </a:r>
          </a:p>
          <a:p>
            <a:pPr lvl="1"/>
            <a:r>
              <a:rPr lang="en-US" altLang="zh-TW" dirty="0" smtClean="0"/>
              <a:t>Provides a simple, point-and-click web interface that lets customers manage and access their AWS cloud resources.</a:t>
            </a:r>
            <a:endParaRPr lang="zh-TW" altLang="en-US" dirty="0" smtClean="0"/>
          </a:p>
          <a:p>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65</a:t>
            </a:fld>
            <a:endParaRPr lang="en-US" altLang="zh-TW"/>
          </a:p>
        </p:txBody>
      </p:sp>
    </p:spTree>
    <p:extLst>
      <p:ext uri="{BB962C8B-B14F-4D97-AF65-F5344CB8AC3E}">
        <p14:creationId xmlns="" xmlns:p14="http://schemas.microsoft.com/office/powerpoint/2010/main" val="25836131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2" indent="0" algn="l" defTabSz="914400" rtl="0" eaLnBrk="0" fontAlgn="base" latinLnBrk="0" hangingPunct="0">
              <a:lnSpc>
                <a:spcPct val="100000"/>
              </a:lnSpc>
              <a:spcBef>
                <a:spcPct val="30000"/>
              </a:spcBef>
              <a:spcAft>
                <a:spcPct val="0"/>
              </a:spcAft>
              <a:buClrTx/>
              <a:buSzTx/>
              <a:buFontTx/>
              <a:buNone/>
              <a:tabLst/>
              <a:defRPr/>
            </a:pPr>
            <a:r>
              <a:rPr lang="en-US" altLang="zh-TW" dirty="0" smtClean="0"/>
              <a:t>AMI is a read-only </a:t>
            </a:r>
            <a:r>
              <a:rPr lang="en-US" altLang="zh-TW" dirty="0" err="1" smtClean="0"/>
              <a:t>filesystem</a:t>
            </a:r>
            <a:r>
              <a:rPr lang="en-US" altLang="zh-TW" dirty="0" smtClean="0"/>
              <a:t> image which includes an operating system (e.g., Linux, UNIX, or Windows) and any additional software required to deliver a service or a portion of it.</a:t>
            </a:r>
          </a:p>
          <a:p>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66</a:t>
            </a:fld>
            <a:endParaRPr lang="en-US" altLang="zh-TW"/>
          </a:p>
        </p:txBody>
      </p:sp>
    </p:spTree>
    <p:extLst>
      <p:ext uri="{BB962C8B-B14F-4D97-AF65-F5344CB8AC3E}">
        <p14:creationId xmlns="" xmlns:p14="http://schemas.microsoft.com/office/powerpoint/2010/main" val="14970184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err="1" smtClean="0"/>
              <a:t>GoGrid</a:t>
            </a:r>
            <a:r>
              <a:rPr lang="en-US" altLang="zh-TW" dirty="0" smtClean="0"/>
              <a:t> is an Infrastructure as a Service (</a:t>
            </a:r>
            <a:r>
              <a:rPr lang="en-US" altLang="zh-TW" dirty="0" err="1" smtClean="0"/>
              <a:t>IaaS</a:t>
            </a:r>
            <a:r>
              <a:rPr lang="en-US" altLang="zh-TW" dirty="0" smtClean="0"/>
              <a:t>) cloud provider. Configuring and managing infrastructure in the </a:t>
            </a:r>
            <a:r>
              <a:rPr lang="en-US" altLang="zh-TW" dirty="0" err="1" smtClean="0"/>
              <a:t>GoGrid</a:t>
            </a:r>
            <a:r>
              <a:rPr lang="en-US" altLang="zh-TW" dirty="0" smtClean="0"/>
              <a:t> cloud is similar to managing infrastructure in a corporate data center or with a dedicated server or colocation service provider. </a:t>
            </a:r>
            <a:r>
              <a:rPr lang="en-US" altLang="zh-TW" dirty="0" err="1" smtClean="0"/>
              <a:t>GoGrid</a:t>
            </a:r>
            <a:r>
              <a:rPr lang="en-US" altLang="zh-TW" dirty="0" smtClean="0"/>
              <a:t> infrastructure is accessed and operated using standard network protocols and IP addresses over the internet. No new technical skills or specialized equipment is required to get started. </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67</a:t>
            </a:fld>
            <a:endParaRPr lang="en-US" altLang="zh-TW"/>
          </a:p>
        </p:txBody>
      </p:sp>
    </p:spTree>
    <p:extLst>
      <p:ext uri="{BB962C8B-B14F-4D97-AF65-F5344CB8AC3E}">
        <p14:creationId xmlns="" xmlns:p14="http://schemas.microsoft.com/office/powerpoint/2010/main" val="329755457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600" baseline="0" dirty="0" smtClean="0"/>
              <a:t>Any organization can benefit from the cloud in different guises. In this section we will talk </a:t>
            </a:r>
          </a:p>
          <a:p>
            <a:r>
              <a:rPr lang="en-US" altLang="zh-TW" sz="1600" baseline="0" dirty="0" smtClean="0"/>
              <a:t>about the different ways an organization can utilize different services as well as how some </a:t>
            </a:r>
          </a:p>
          <a:p>
            <a:r>
              <a:rPr lang="en-US" altLang="zh-TW" sz="1600" baseline="0" dirty="0" smtClean="0"/>
              <a:t>organizations are doing just that.</a:t>
            </a:r>
            <a:endParaRPr lang="zh-TW" altLang="en-US" sz="1600" baseline="0"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68</a:t>
            </a:fld>
            <a:endParaRPr lang="en-US" altLang="zh-TW"/>
          </a:p>
        </p:txBody>
      </p:sp>
    </p:spTree>
    <p:extLst>
      <p:ext uri="{BB962C8B-B14F-4D97-AF65-F5344CB8AC3E}">
        <p14:creationId xmlns="" xmlns:p14="http://schemas.microsoft.com/office/powerpoint/2010/main" val="17420336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kumimoji="1" lang="en-US" altLang="zh-TW" sz="1200" i="1" kern="1200" baseline="0" dirty="0" err="1" smtClean="0">
                <a:solidFill>
                  <a:schemeClr val="tx1"/>
                </a:solidFill>
                <a:latin typeface="Arial" charset="0"/>
                <a:ea typeface="新細明體" charset="-120"/>
                <a:cs typeface="+mn-cs"/>
              </a:rPr>
              <a:t>PaaS</a:t>
            </a:r>
            <a:r>
              <a:rPr kumimoji="1" lang="en-US" altLang="zh-TW" sz="1200" i="1" kern="1200" baseline="0" dirty="0" smtClean="0">
                <a:solidFill>
                  <a:schemeClr val="tx1"/>
                </a:solidFill>
                <a:latin typeface="Arial" charset="0"/>
                <a:ea typeface="新細明體" charset="-120"/>
                <a:cs typeface="+mn-cs"/>
              </a:rPr>
              <a:t> is also known as </a:t>
            </a:r>
            <a:r>
              <a:rPr kumimoji="1" lang="en-US" altLang="zh-TW" sz="1200" i="1" kern="1200" baseline="0" dirty="0" err="1" smtClean="0">
                <a:solidFill>
                  <a:schemeClr val="tx1"/>
                </a:solidFill>
                <a:latin typeface="Arial" charset="0"/>
                <a:ea typeface="新細明體" charset="-120"/>
                <a:cs typeface="+mn-cs"/>
              </a:rPr>
              <a:t>cloudware</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69</a:t>
            </a:fld>
            <a:endParaRPr lang="en-US" altLang="zh-TW"/>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lnSpcReduction="10000"/>
          </a:bodyPr>
          <a:lstStyle/>
          <a:p>
            <a:r>
              <a:rPr kumimoji="1" lang="zh-TW" altLang="en-US" sz="1200" kern="1200" baseline="0" dirty="0" smtClean="0">
                <a:solidFill>
                  <a:schemeClr val="tx1"/>
                </a:solidFill>
                <a:latin typeface="Arial" charset="0"/>
                <a:ea typeface="新細明體" charset="-120"/>
                <a:cs typeface="+mn-cs"/>
              </a:rPr>
              <a:t>除投這張影片寫的之外</a:t>
            </a:r>
            <a:endParaRPr kumimoji="1" lang="en-US" altLang="zh-TW" sz="1200" kern="1200" baseline="0" dirty="0" smtClean="0">
              <a:solidFill>
                <a:schemeClr val="tx1"/>
              </a:solidFill>
              <a:latin typeface="Arial" charset="0"/>
              <a:ea typeface="新細明體" charset="-120"/>
              <a:cs typeface="+mn-cs"/>
            </a:endParaRPr>
          </a:p>
          <a:p>
            <a:r>
              <a:rPr kumimoji="1" lang="en-US" altLang="zh-TW" sz="1200" kern="1200" baseline="0" dirty="0" err="1" smtClean="0">
                <a:solidFill>
                  <a:schemeClr val="tx1"/>
                </a:solidFill>
                <a:latin typeface="Arial" charset="0"/>
                <a:ea typeface="新細明體" charset="-120"/>
                <a:cs typeface="+mn-cs"/>
              </a:rPr>
              <a:t>PaaS</a:t>
            </a:r>
            <a:r>
              <a:rPr kumimoji="1" lang="en-US" altLang="zh-TW" sz="1200" kern="1200" baseline="0" dirty="0" smtClean="0">
                <a:solidFill>
                  <a:schemeClr val="tx1"/>
                </a:solidFill>
                <a:latin typeface="Arial" charset="0"/>
                <a:ea typeface="新細明體" charset="-120"/>
                <a:cs typeface="+mn-cs"/>
              </a:rPr>
              <a:t> services also include team collaboration, web service integration, database integration, security, scalability, storage, state management, and versioning.</a:t>
            </a:r>
          </a:p>
          <a:p>
            <a:endParaRPr kumimoji="1" lang="en-US" altLang="zh-TW" sz="1200" kern="1200" baseline="0" dirty="0" smtClean="0">
              <a:solidFill>
                <a:schemeClr val="tx1"/>
              </a:solidFill>
              <a:latin typeface="Arial" charset="0"/>
              <a:ea typeface="新細明體" charset="-120"/>
              <a:cs typeface="+mn-cs"/>
            </a:endParaRPr>
          </a:p>
          <a:p>
            <a:r>
              <a:rPr kumimoji="1" lang="en-US" altLang="zh-TW" sz="1200" kern="1200" baseline="0" dirty="0" err="1" smtClean="0">
                <a:solidFill>
                  <a:schemeClr val="tx1"/>
                </a:solidFill>
                <a:latin typeface="Arial" charset="0"/>
                <a:ea typeface="新細明體" charset="-120"/>
                <a:cs typeface="+mn-cs"/>
              </a:rPr>
              <a:t>PaaS</a:t>
            </a:r>
            <a:r>
              <a:rPr kumimoji="1" lang="en-US" altLang="zh-TW" sz="1200" kern="1200" baseline="0" dirty="0" smtClean="0">
                <a:solidFill>
                  <a:schemeClr val="tx1"/>
                </a:solidFill>
                <a:latin typeface="Arial" charset="0"/>
                <a:ea typeface="新細明體" charset="-120"/>
                <a:cs typeface="+mn-cs"/>
              </a:rPr>
              <a:t> generally offers some support to help the creation of user interfaces, and is  normally based on HTML or JavaScript.</a:t>
            </a:r>
          </a:p>
          <a:p>
            <a:endParaRPr kumimoji="1" lang="en-US" altLang="zh-TW" sz="1200" kern="1200" baseline="0" dirty="0" smtClean="0">
              <a:solidFill>
                <a:schemeClr val="tx1"/>
              </a:solidFill>
              <a:latin typeface="Arial" charset="0"/>
              <a:ea typeface="新細明體" charset="-120"/>
              <a:cs typeface="+mn-cs"/>
            </a:endParaRPr>
          </a:p>
          <a:p>
            <a:endParaRPr kumimoji="1" lang="en-US" altLang="zh-TW" sz="1200" kern="1200" baseline="0" dirty="0" smtClean="0">
              <a:solidFill>
                <a:schemeClr val="tx1"/>
              </a:solidFill>
              <a:latin typeface="Arial" charset="0"/>
              <a:ea typeface="新細明體" charset="-120"/>
              <a:cs typeface="+mn-cs"/>
            </a:endParaRPr>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70</a:t>
            </a:fld>
            <a:endParaRPr lang="en-US" altLang="zh-TW"/>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fontScale="92500"/>
          </a:bodyPr>
          <a:lstStyle/>
          <a:p>
            <a:r>
              <a:rPr kumimoji="1" lang="en-US" altLang="zh-TW" sz="1200" kern="1200" baseline="0" dirty="0" err="1" smtClean="0">
                <a:solidFill>
                  <a:schemeClr val="tx1"/>
                </a:solidFill>
                <a:latin typeface="Arial" charset="0"/>
                <a:ea typeface="新細明體" charset="-120"/>
                <a:cs typeface="+mn-cs"/>
              </a:rPr>
              <a:t>PaaS</a:t>
            </a:r>
            <a:r>
              <a:rPr kumimoji="1" lang="en-US" altLang="zh-TW" sz="1200" kern="1200" baseline="0" dirty="0" smtClean="0">
                <a:solidFill>
                  <a:schemeClr val="tx1"/>
                </a:solidFill>
                <a:latin typeface="Arial" charset="0"/>
                <a:ea typeface="新細明體" charset="-120"/>
                <a:cs typeface="+mn-cs"/>
              </a:rPr>
              <a:t> also supports web development interfaces such as Simple Object Access Protocol (SOAP) and Representational State Transfer (REST), which allow the construction of multiple web services, sometimes called </a:t>
            </a:r>
            <a:r>
              <a:rPr kumimoji="1" lang="en-US" altLang="zh-TW" sz="1200" kern="1200" baseline="0" dirty="0" err="1" smtClean="0">
                <a:solidFill>
                  <a:schemeClr val="tx1"/>
                </a:solidFill>
                <a:latin typeface="Arial" charset="0"/>
                <a:ea typeface="新細明體" charset="-120"/>
                <a:cs typeface="+mn-cs"/>
              </a:rPr>
              <a:t>mashups</a:t>
            </a:r>
            <a:r>
              <a:rPr kumimoji="1" lang="en-US" altLang="zh-TW" sz="1200" kern="1200" baseline="0" dirty="0" smtClean="0">
                <a:solidFill>
                  <a:schemeClr val="tx1"/>
                </a:solidFill>
                <a:latin typeface="Arial" charset="0"/>
                <a:ea typeface="新細明體" charset="-120"/>
                <a:cs typeface="+mn-cs"/>
              </a:rPr>
              <a:t>. The interfaces are also able to access</a:t>
            </a:r>
          </a:p>
          <a:p>
            <a:r>
              <a:rPr kumimoji="1" lang="en-US" altLang="zh-TW" sz="1200" kern="1200" baseline="0" dirty="0" smtClean="0">
                <a:solidFill>
                  <a:schemeClr val="tx1"/>
                </a:solidFill>
                <a:latin typeface="Arial" charset="0"/>
                <a:ea typeface="新細明體" charset="-120"/>
                <a:cs typeface="+mn-cs"/>
              </a:rPr>
              <a:t>databases and reuse services that are within a private network.</a:t>
            </a:r>
          </a:p>
          <a:p>
            <a:endParaRPr kumimoji="1" lang="en-US" altLang="zh-TW" sz="1200" kern="1200" baseline="0" dirty="0" smtClean="0">
              <a:solidFill>
                <a:schemeClr val="tx1"/>
              </a:solidFill>
              <a:latin typeface="Arial" charset="0"/>
              <a:ea typeface="新細明體" charset="-120"/>
              <a:cs typeface="+mn-cs"/>
            </a:endParaRPr>
          </a:p>
          <a:p>
            <a:r>
              <a:rPr kumimoji="1" lang="en-US" altLang="zh-TW" sz="1200" kern="1200" baseline="0" dirty="0" err="1" smtClean="0">
                <a:solidFill>
                  <a:schemeClr val="tx1"/>
                </a:solidFill>
                <a:latin typeface="Arial" charset="0"/>
                <a:ea typeface="新細明體" charset="-120"/>
                <a:cs typeface="+mn-cs"/>
              </a:rPr>
              <a:t>PaaS</a:t>
            </a:r>
            <a:r>
              <a:rPr kumimoji="1" lang="en-US" altLang="zh-TW" sz="1200" kern="1200" baseline="0" dirty="0" smtClean="0">
                <a:solidFill>
                  <a:schemeClr val="tx1"/>
                </a:solidFill>
                <a:latin typeface="Arial" charset="0"/>
                <a:ea typeface="新細明體" charset="-120"/>
                <a:cs typeface="+mn-cs"/>
              </a:rPr>
              <a:t> is found in one of three different types of systems:</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Add-on development facilities </a:t>
            </a:r>
          </a:p>
          <a:p>
            <a:r>
              <a:rPr kumimoji="1" lang="en-US" altLang="zh-TW" sz="1200" b="0" kern="1200" baseline="0" dirty="0" smtClean="0">
                <a:solidFill>
                  <a:schemeClr val="tx1"/>
                </a:solidFill>
                <a:latin typeface="Arial" charset="0"/>
                <a:ea typeface="新細明體" charset="-120"/>
                <a:cs typeface="+mn-cs"/>
              </a:rPr>
              <a:t>These allow existing </a:t>
            </a:r>
            <a:r>
              <a:rPr kumimoji="1" lang="en-US" altLang="zh-TW" sz="1200" b="0" kern="1200" baseline="0" dirty="0" err="1" smtClean="0">
                <a:solidFill>
                  <a:schemeClr val="tx1"/>
                </a:solidFill>
                <a:latin typeface="Arial" charset="0"/>
                <a:ea typeface="新細明體" charset="-120"/>
                <a:cs typeface="+mn-cs"/>
              </a:rPr>
              <a:t>SaaS</a:t>
            </a:r>
            <a:r>
              <a:rPr kumimoji="1" lang="en-US" altLang="zh-TW" sz="1200" b="0" kern="1200" baseline="0" dirty="0" smtClean="0">
                <a:solidFill>
                  <a:schemeClr val="tx1"/>
                </a:solidFill>
                <a:latin typeface="Arial" charset="0"/>
                <a:ea typeface="新細明體" charset="-120"/>
                <a:cs typeface="+mn-cs"/>
              </a:rPr>
              <a:t> applications to be customized. Often, </a:t>
            </a:r>
            <a:r>
              <a:rPr kumimoji="1" lang="en-US" altLang="zh-TW" sz="1200" b="0" kern="1200" baseline="0" dirty="0" err="1" smtClean="0">
                <a:solidFill>
                  <a:schemeClr val="tx1"/>
                </a:solidFill>
                <a:latin typeface="Arial" charset="0"/>
                <a:ea typeface="新細明體" charset="-120"/>
                <a:cs typeface="+mn-cs"/>
              </a:rPr>
              <a:t>PaaS</a:t>
            </a:r>
            <a:r>
              <a:rPr kumimoji="1" lang="en-US" altLang="zh-TW" sz="1200" b="0" kern="1200" baseline="0" dirty="0" smtClean="0">
                <a:solidFill>
                  <a:schemeClr val="tx1"/>
                </a:solidFill>
                <a:latin typeface="Arial" charset="0"/>
                <a:ea typeface="新細明體" charset="-120"/>
                <a:cs typeface="+mn-cs"/>
              </a:rPr>
              <a:t> developers and users are required to purchase </a:t>
            </a:r>
            <a:r>
              <a:rPr kumimoji="1" lang="en-US" altLang="zh-TW" sz="1200" kern="1200" baseline="0" dirty="0" smtClean="0">
                <a:solidFill>
                  <a:schemeClr val="tx1"/>
                </a:solidFill>
                <a:latin typeface="Arial" charset="0"/>
                <a:ea typeface="新細明體" charset="-120"/>
                <a:cs typeface="+mn-cs"/>
              </a:rPr>
              <a:t>subscriptions to the add-on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application.</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Stand-alone environments </a:t>
            </a:r>
            <a:endParaRPr kumimoji="1" lang="en-US" altLang="zh-TW" sz="1200" b="0" kern="1200" baseline="0" dirty="0" smtClean="0">
              <a:solidFill>
                <a:schemeClr val="tx1"/>
              </a:solidFill>
              <a:latin typeface="Arial" charset="0"/>
              <a:ea typeface="新細明體" charset="-120"/>
              <a:cs typeface="+mn-cs"/>
            </a:endParaRPr>
          </a:p>
          <a:p>
            <a:r>
              <a:rPr kumimoji="1" lang="en-US" altLang="zh-TW" sz="1200" b="0" kern="1200" baseline="0" dirty="0" smtClean="0">
                <a:solidFill>
                  <a:schemeClr val="tx1"/>
                </a:solidFill>
                <a:latin typeface="Arial" charset="0"/>
                <a:ea typeface="新細明體" charset="-120"/>
                <a:cs typeface="+mn-cs"/>
              </a:rPr>
              <a:t>These environments do not include licensing, </a:t>
            </a:r>
            <a:r>
              <a:rPr kumimoji="1" lang="en-US" altLang="zh-TW" sz="1200" kern="1200" baseline="0" dirty="0" smtClean="0">
                <a:solidFill>
                  <a:schemeClr val="tx1"/>
                </a:solidFill>
                <a:latin typeface="Arial" charset="0"/>
                <a:ea typeface="新細明體" charset="-120"/>
                <a:cs typeface="+mn-cs"/>
              </a:rPr>
              <a:t>technical, or financial dependencies on specific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applications and are used for</a:t>
            </a:r>
          </a:p>
          <a:p>
            <a:r>
              <a:rPr kumimoji="1" lang="en-US" altLang="zh-TW" sz="1200" kern="1200" baseline="0" dirty="0" smtClean="0">
                <a:solidFill>
                  <a:schemeClr val="tx1"/>
                </a:solidFill>
                <a:latin typeface="Arial" charset="0"/>
                <a:ea typeface="新細明體" charset="-120"/>
                <a:cs typeface="+mn-cs"/>
              </a:rPr>
              <a:t>general developments.</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Application delivery-only environments</a:t>
            </a:r>
            <a:r>
              <a:rPr kumimoji="1" lang="en-US" altLang="zh-TW" sz="1200" b="0" kern="1200" baseline="0" dirty="0" smtClean="0">
                <a:solidFill>
                  <a:schemeClr val="tx1"/>
                </a:solidFill>
                <a:latin typeface="Arial" charset="0"/>
                <a:ea typeface="新細明體" charset="-120"/>
                <a:cs typeface="+mn-cs"/>
              </a:rPr>
              <a:t> </a:t>
            </a:r>
          </a:p>
          <a:p>
            <a:r>
              <a:rPr kumimoji="1" lang="en-US" altLang="zh-TW" sz="1200" b="0" kern="1200" baseline="0" dirty="0" smtClean="0">
                <a:solidFill>
                  <a:schemeClr val="tx1"/>
                </a:solidFill>
                <a:latin typeface="Arial" charset="0"/>
                <a:ea typeface="新細明體" charset="-120"/>
                <a:cs typeface="+mn-cs"/>
              </a:rPr>
              <a:t>These environments support </a:t>
            </a:r>
            <a:r>
              <a:rPr kumimoji="1" lang="en-US" altLang="zh-TW" sz="1200" b="0" kern="1200" baseline="0" dirty="0" err="1" smtClean="0">
                <a:solidFill>
                  <a:schemeClr val="tx1"/>
                </a:solidFill>
                <a:latin typeface="Arial" charset="0"/>
                <a:ea typeface="新細明體" charset="-120"/>
                <a:cs typeface="+mn-cs"/>
              </a:rPr>
              <a:t>hostinglevel</a:t>
            </a:r>
            <a:r>
              <a:rPr kumimoji="1" lang="en-US" altLang="zh-TW" sz="1200" b="0" kern="1200" baseline="0" dirty="0" smtClean="0">
                <a:solidFill>
                  <a:schemeClr val="tx1"/>
                </a:solidFill>
                <a:latin typeface="Arial" charset="0"/>
                <a:ea typeface="新細明體" charset="-120"/>
                <a:cs typeface="+mn-cs"/>
              </a:rPr>
              <a:t> </a:t>
            </a:r>
            <a:r>
              <a:rPr kumimoji="1" lang="en-US" altLang="zh-TW" sz="1200" kern="1200" baseline="0" dirty="0" smtClean="0">
                <a:solidFill>
                  <a:schemeClr val="tx1"/>
                </a:solidFill>
                <a:latin typeface="Arial" charset="0"/>
                <a:ea typeface="新細明體" charset="-120"/>
                <a:cs typeface="+mn-cs"/>
              </a:rPr>
              <a:t>services, like security and on-demand scalability. They do not include</a:t>
            </a:r>
          </a:p>
          <a:p>
            <a:r>
              <a:rPr kumimoji="1" lang="en-US" altLang="zh-TW" sz="1200" kern="1200" baseline="0" dirty="0" smtClean="0">
                <a:solidFill>
                  <a:schemeClr val="tx1"/>
                </a:solidFill>
                <a:latin typeface="Arial" charset="0"/>
                <a:ea typeface="新細明體" charset="-120"/>
                <a:cs typeface="+mn-cs"/>
              </a:rPr>
              <a:t>development, debugging, and test capabilities.</a:t>
            </a:r>
          </a:p>
          <a:p>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71</a:t>
            </a:fld>
            <a:endParaRPr lang="en-US" altLang="zh-TW"/>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Platform as a Service (</a:t>
            </a:r>
            <a:r>
              <a:rPr lang="en-US" altLang="zh-TW" dirty="0" err="1" smtClean="0"/>
              <a:t>PaaS</a:t>
            </a:r>
            <a:r>
              <a:rPr lang="en-US" altLang="zh-TW" dirty="0" smtClean="0"/>
              <a:t>) is a way to build applications and have them hosted by the </a:t>
            </a:r>
          </a:p>
          <a:p>
            <a:r>
              <a:rPr lang="en-US" altLang="zh-TW" dirty="0" smtClean="0"/>
              <a:t>cloud provider. It allows you to deploy applications without having to spend the money to </a:t>
            </a:r>
          </a:p>
          <a:p>
            <a:r>
              <a:rPr lang="en-US" altLang="zh-TW" dirty="0" smtClean="0"/>
              <a:t>buy the servers on which to house them. In this section I will introduce  </a:t>
            </a:r>
          </a:p>
          <a:p>
            <a:r>
              <a:rPr lang="en-US" altLang="zh-TW" dirty="0" err="1" smtClean="0"/>
              <a:t>RightScale</a:t>
            </a:r>
            <a:r>
              <a:rPr lang="en-US" altLang="zh-TW" dirty="0" smtClean="0"/>
              <a:t>. </a:t>
            </a:r>
          </a:p>
          <a:p>
            <a:endParaRPr lang="en-US" altLang="zh-TW" dirty="0" smtClean="0"/>
          </a:p>
          <a:p>
            <a:r>
              <a:rPr lang="en-US" altLang="zh-TW" dirty="0" smtClean="0">
                <a:hlinkClick r:id="rId3"/>
              </a:rPr>
              <a:t>Cloud-Ready </a:t>
            </a:r>
            <a:r>
              <a:rPr lang="en-US" altLang="zh-TW" dirty="0" err="1" smtClean="0">
                <a:hlinkClick r:id="rId3"/>
              </a:rPr>
              <a:t>ServerTemplates</a:t>
            </a:r>
            <a:r>
              <a:rPr lang="en-US" altLang="zh-TW" dirty="0" smtClean="0"/>
              <a:t> – Even if you have minimal knowledge of cloud architectures, you can take advantage of </a:t>
            </a:r>
            <a:r>
              <a:rPr lang="en-US" altLang="zh-TW" dirty="0" err="1" smtClean="0"/>
              <a:t>RightScale』s</a:t>
            </a:r>
            <a:r>
              <a:rPr lang="en-US" altLang="zh-TW" dirty="0" smtClean="0"/>
              <a:t> pre-packaged </a:t>
            </a:r>
            <a:r>
              <a:rPr lang="en-US" altLang="zh-TW" dirty="0" err="1" smtClean="0"/>
              <a:t>ServerTemplates</a:t>
            </a:r>
            <a:r>
              <a:rPr lang="en-US" altLang="zh-TW" dirty="0" smtClean="0"/>
              <a:t> to get up and running on the cloud fast. Available for a wide variety of common application scenarios, </a:t>
            </a:r>
            <a:r>
              <a:rPr lang="en-US" altLang="zh-TW" dirty="0" err="1" smtClean="0"/>
              <a:t>ServerTemplates</a:t>
            </a:r>
            <a:r>
              <a:rPr lang="en-US" altLang="zh-TW" dirty="0" smtClean="0"/>
              <a:t> incorporate best practice design architectures – so you can focus on your own application and trust in the reliability, resiliency, and performance of other more standard components.</a:t>
            </a:r>
          </a:p>
          <a:p>
            <a:r>
              <a:rPr lang="en-US" altLang="zh-TW" dirty="0" smtClean="0">
                <a:hlinkClick r:id="rId4"/>
              </a:rPr>
              <a:t>Managing Deployments</a:t>
            </a:r>
            <a:r>
              <a:rPr lang="en-US" altLang="zh-TW" dirty="0" smtClean="0"/>
              <a:t> – Rather than managing individual servers, with the </a:t>
            </a:r>
            <a:r>
              <a:rPr lang="en-US" altLang="zh-TW" dirty="0" err="1" smtClean="0"/>
              <a:t>RightScale</a:t>
            </a:r>
            <a:r>
              <a:rPr lang="en-US" altLang="zh-TW" dirty="0" smtClean="0"/>
              <a:t> Platform you manage entire deployments – groups of servers architected to work together – saving you valuable systems administrative time and reducing costly errors.</a:t>
            </a:r>
          </a:p>
          <a:p>
            <a:r>
              <a:rPr lang="en-US" altLang="zh-TW" dirty="0" smtClean="0">
                <a:hlinkClick r:id="rId5"/>
              </a:rPr>
              <a:t>Automation Across the Deployment Lifecycle</a:t>
            </a:r>
            <a:r>
              <a:rPr lang="en-US" altLang="zh-TW" dirty="0" smtClean="0"/>
              <a:t> – From </a:t>
            </a:r>
            <a:r>
              <a:rPr lang="en-US" altLang="zh-TW" dirty="0" err="1" smtClean="0"/>
              <a:t>autoscaling</a:t>
            </a:r>
            <a:r>
              <a:rPr lang="en-US" altLang="zh-TW" dirty="0" smtClean="0"/>
              <a:t> to remediation to automatic configuration, you can achieve a new level of ease in system administration of production deployments while also providing tools for managing multi-server deployments over their entire lifecycle.</a:t>
            </a:r>
          </a:p>
          <a:p>
            <a:r>
              <a:rPr lang="en-US" altLang="zh-TW" dirty="0" smtClean="0">
                <a:hlinkClick r:id="rId6"/>
              </a:rPr>
              <a:t>Transparency and Control</a:t>
            </a:r>
            <a:r>
              <a:rPr lang="en-US" altLang="zh-TW" dirty="0" smtClean="0"/>
              <a:t> – With </a:t>
            </a:r>
            <a:r>
              <a:rPr lang="en-US" altLang="zh-TW" dirty="0" err="1" smtClean="0"/>
              <a:t>RightScale』s</a:t>
            </a:r>
            <a:r>
              <a:rPr lang="en-US" altLang="zh-TW" dirty="0" smtClean="0"/>
              <a:t> open architecture, you retain visibility into all levels of your cloud application. Manage, monitor, test, troubleshoot, and re-launch applications with total control. You can also store valuable operations </a:t>
            </a:r>
            <a:r>
              <a:rPr lang="en-US" altLang="zh-TW" dirty="0" err="1" smtClean="0"/>
              <a:t>runbook</a:t>
            </a:r>
            <a:r>
              <a:rPr lang="en-US" altLang="zh-TW" dirty="0" smtClean="0"/>
              <a:t> knowledge and break free from the limits of virtual machine images.</a:t>
            </a:r>
          </a:p>
          <a:p>
            <a:r>
              <a:rPr lang="en-US" altLang="zh-TW" dirty="0" smtClean="0">
                <a:hlinkClick r:id="rId7"/>
              </a:rPr>
              <a:t>Eliminate Lock-in with Cloud Portability</a:t>
            </a:r>
            <a:r>
              <a:rPr lang="en-US" altLang="zh-TW" dirty="0" smtClean="0"/>
              <a:t> – Gain the freedom and flexibility to choose among a variety of development languages, software stacks, data stores, and cloud providers. Choose the right cloud infrastructure for your unique requirements, whether that involves security and regulatory compliance, geographic location, special features, or pricing. Manage and migrate deployments across clouds – public or private. With </a:t>
            </a:r>
            <a:r>
              <a:rPr lang="en-US" altLang="zh-TW" dirty="0" err="1" smtClean="0"/>
              <a:t>RightScale</a:t>
            </a:r>
            <a:r>
              <a:rPr lang="en-US" altLang="zh-TW" dirty="0" smtClean="0"/>
              <a:t>, you never get locked in.</a:t>
            </a:r>
          </a:p>
          <a:p>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72</a:t>
            </a:fld>
            <a:endParaRPr lang="en-US" altLang="zh-TW"/>
          </a:p>
        </p:txBody>
      </p:sp>
    </p:spTree>
    <p:extLst>
      <p:ext uri="{BB962C8B-B14F-4D97-AF65-F5344CB8AC3E}">
        <p14:creationId xmlns="" xmlns:p14="http://schemas.microsoft.com/office/powerpoint/2010/main" val="754586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xfrm>
            <a:off x="903288" y="741363"/>
            <a:ext cx="4930775" cy="3698875"/>
          </a:xfrm>
          <a:ln/>
        </p:spPr>
      </p:sp>
      <p:sp>
        <p:nvSpPr>
          <p:cNvPr id="141315" name="Rectangle 3"/>
          <p:cNvSpPr>
            <a:spLocks noGrp="1" noChangeArrowheads="1"/>
          </p:cNvSpPr>
          <p:nvPr>
            <p:ph type="body" idx="1"/>
          </p:nvPr>
        </p:nvSpPr>
        <p:spPr>
          <a:xfrm>
            <a:off x="673577" y="4687137"/>
            <a:ext cx="5388610" cy="4438563"/>
          </a:xfrm>
          <a:noFill/>
          <a:ln/>
        </p:spPr>
        <p:txBody>
          <a:bodyPr/>
          <a:lstStyle/>
          <a:p>
            <a:endParaRPr lang="zh-CN" altLang="en-US" smtClean="0">
              <a:ea typeface="宋体" pitchFamily="2" charset="-122"/>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err="1" smtClean="0"/>
              <a:t>RightScale</a:t>
            </a:r>
            <a:endParaRPr lang="en-US" altLang="zh-TW" dirty="0" smtClean="0"/>
          </a:p>
          <a:p>
            <a:r>
              <a:rPr lang="en-US" altLang="zh-TW" dirty="0" smtClean="0"/>
              <a:t>With the </a:t>
            </a:r>
            <a:r>
              <a:rPr lang="en-US" altLang="zh-TW" dirty="0" err="1" smtClean="0"/>
              <a:t>RightScale</a:t>
            </a:r>
            <a:r>
              <a:rPr lang="en-US" altLang="zh-TW" dirty="0" smtClean="0"/>
              <a:t> Cloud Management Platform, you can more easily deploy and manage business-critical applications on the cloud with new levels of automation, control, and portability. Whether you need a fast on-ramp to the cloud or support for complex deployments across multiple clouds, </a:t>
            </a:r>
            <a:r>
              <a:rPr lang="en-US" altLang="zh-TW" dirty="0" err="1" smtClean="0"/>
              <a:t>RightScale</a:t>
            </a:r>
            <a:r>
              <a:rPr lang="en-US" altLang="zh-TW" dirty="0" smtClean="0"/>
              <a:t> delivers.</a:t>
            </a:r>
            <a:br>
              <a:rPr lang="en-US" altLang="zh-TW" dirty="0" smtClean="0"/>
            </a:br>
            <a:r>
              <a:rPr lang="en-US" altLang="zh-TW" dirty="0" smtClean="0"/>
              <a:t>Join the thousands of companies using </a:t>
            </a:r>
            <a:r>
              <a:rPr lang="en-US" altLang="zh-TW" dirty="0" err="1" smtClean="0"/>
              <a:t>RightScale</a:t>
            </a:r>
            <a:r>
              <a:rPr lang="en-US" altLang="zh-TW" dirty="0" smtClean="0"/>
              <a:t> to manage their applications on the cloud today.</a:t>
            </a:r>
          </a:p>
          <a:p>
            <a:endParaRPr lang="en-US" altLang="zh-TW" dirty="0" smtClean="0"/>
          </a:p>
          <a:p>
            <a:r>
              <a:rPr lang="en-US" altLang="zh-TW" b="1" dirty="0" smtClean="0">
                <a:hlinkClick r:id="rId3"/>
              </a:rPr>
              <a:t>Cloud Management Environment</a:t>
            </a:r>
            <a:r>
              <a:rPr lang="en-US" altLang="zh-TW" dirty="0" smtClean="0"/>
              <a:t> provides control, administration, and lifecycle support of your cloud deployments.</a:t>
            </a:r>
          </a:p>
          <a:p>
            <a:r>
              <a:rPr lang="en-US" altLang="zh-TW" b="1" dirty="0" smtClean="0">
                <a:hlinkClick r:id="rId4"/>
              </a:rPr>
              <a:t>Cloud-Ready </a:t>
            </a:r>
            <a:r>
              <a:rPr lang="en-US" altLang="zh-TW" b="1" dirty="0" err="1" smtClean="0">
                <a:hlinkClick r:id="rId4"/>
              </a:rPr>
              <a:t>ServerTemplate</a:t>
            </a:r>
            <a:r>
              <a:rPr lang="en-US" altLang="zh-TW" b="1" dirty="0" smtClean="0">
                <a:hlinkClick r:id="rId4"/>
              </a:rPr>
              <a:t> and Best Practice Deployment Library</a:t>
            </a:r>
            <a:r>
              <a:rPr lang="en-US" altLang="zh-TW" dirty="0" smtClean="0"/>
              <a:t> gets you on the cloud quickly, provides best practices, and simplifies deployment management.</a:t>
            </a:r>
          </a:p>
          <a:p>
            <a:r>
              <a:rPr lang="en-US" altLang="zh-TW" b="1" dirty="0" smtClean="0">
                <a:hlinkClick r:id="rId5"/>
              </a:rPr>
              <a:t>Adaptable Automation Engine</a:t>
            </a:r>
            <a:r>
              <a:rPr lang="en-US" altLang="zh-TW" dirty="0" smtClean="0"/>
              <a:t> enables your deployment to automatically adapt to events you specify in the way you want them handled.</a:t>
            </a:r>
          </a:p>
          <a:p>
            <a:r>
              <a:rPr lang="en-US" altLang="zh-TW" b="1" dirty="0" smtClean="0">
                <a:hlinkClick r:id="rId6"/>
              </a:rPr>
              <a:t>Multi-cloud Engine</a:t>
            </a:r>
            <a:r>
              <a:rPr lang="en-US" altLang="zh-TW" dirty="0" smtClean="0"/>
              <a:t> interacts with cloud infrastructure APIs and manages the unique requirements of each cloud.</a:t>
            </a:r>
          </a:p>
          <a:p>
            <a:r>
              <a:rPr lang="en-US" altLang="zh-TW" dirty="0" smtClean="0"/>
              <a:t>Readily Extensible Platform supports programmatic access to the functionality of the </a:t>
            </a:r>
            <a:r>
              <a:rPr lang="en-US" altLang="zh-TW" dirty="0" err="1" smtClean="0"/>
              <a:t>RightScale</a:t>
            </a:r>
            <a:r>
              <a:rPr lang="en-US" altLang="zh-TW" dirty="0" smtClean="0"/>
              <a:t> Platform.</a:t>
            </a:r>
          </a:p>
          <a:p>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73</a:t>
            </a:fld>
            <a:endParaRPr lang="en-US" altLang="zh-TW"/>
          </a:p>
        </p:txBody>
      </p:sp>
    </p:spTree>
    <p:extLst>
      <p:ext uri="{BB962C8B-B14F-4D97-AF65-F5344CB8AC3E}">
        <p14:creationId xmlns="" xmlns:p14="http://schemas.microsoft.com/office/powerpoint/2010/main" val="9068089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600" baseline="0" dirty="0" smtClean="0"/>
              <a:t>Any organization can benefit from the cloud in different guises. In this section we will talk </a:t>
            </a:r>
          </a:p>
          <a:p>
            <a:r>
              <a:rPr lang="en-US" altLang="zh-TW" sz="1600" baseline="0" dirty="0" smtClean="0"/>
              <a:t>about the different ways an organization can utilize different services as well as how some </a:t>
            </a:r>
          </a:p>
          <a:p>
            <a:r>
              <a:rPr lang="en-US" altLang="zh-TW" sz="1600" baseline="0" dirty="0" smtClean="0"/>
              <a:t>organizations are doing just that.</a:t>
            </a:r>
            <a:endParaRPr lang="zh-TW" altLang="en-US" sz="1600" baseline="0"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74</a:t>
            </a:fld>
            <a:endParaRPr lang="en-US" altLang="zh-TW"/>
          </a:p>
        </p:txBody>
      </p:sp>
    </p:spTree>
    <p:extLst>
      <p:ext uri="{BB962C8B-B14F-4D97-AF65-F5344CB8AC3E}">
        <p14:creationId xmlns="" xmlns:p14="http://schemas.microsoft.com/office/powerpoint/2010/main" val="174203360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kumimoji="1" lang="en-US" altLang="zh-TW" sz="1200" kern="1200" baseline="0" dirty="0" smtClean="0">
                <a:solidFill>
                  <a:schemeClr val="tx1"/>
                </a:solidFill>
                <a:latin typeface="Arial" charset="0"/>
                <a:ea typeface="新細明體" charset="-120"/>
                <a:cs typeface="+mn-cs"/>
              </a:rPr>
              <a:t>Software as a Service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is the model in which an application is hosted as a service to customers who access it via the Internet. When the software is hosted off-site, the customer doesn’t have to maintain it or support it. On the other hand, it is out of the customer’s hands when the hosting service </a:t>
            </a:r>
            <a:r>
              <a:rPr kumimoji="1" lang="en-US" altLang="zh-TW" sz="1200" kern="1200" baseline="0" dirty="0" err="1" smtClean="0">
                <a:solidFill>
                  <a:schemeClr val="tx1"/>
                </a:solidFill>
                <a:latin typeface="Arial" charset="0"/>
                <a:ea typeface="新細明體" charset="-120"/>
                <a:cs typeface="+mn-cs"/>
              </a:rPr>
              <a:t>decideds</a:t>
            </a:r>
            <a:r>
              <a:rPr kumimoji="1" lang="en-US" altLang="zh-TW" sz="1200" kern="1200" baseline="0" dirty="0" smtClean="0">
                <a:solidFill>
                  <a:schemeClr val="tx1"/>
                </a:solidFill>
                <a:latin typeface="Arial" charset="0"/>
                <a:ea typeface="新細明體" charset="-120"/>
                <a:cs typeface="+mn-cs"/>
              </a:rPr>
              <a:t> to change it. The idea is that you use the software out of</a:t>
            </a:r>
          </a:p>
          <a:p>
            <a:r>
              <a:rPr kumimoji="1" lang="en-US" altLang="zh-TW" sz="1200" kern="1200" baseline="0" dirty="0" smtClean="0">
                <a:solidFill>
                  <a:schemeClr val="tx1"/>
                </a:solidFill>
                <a:latin typeface="Arial" charset="0"/>
                <a:ea typeface="新細明體" charset="-120"/>
                <a:cs typeface="+mn-cs"/>
              </a:rPr>
              <a:t>the box as is and do not need to make a lot of changes or require integration to other systems.</a:t>
            </a:r>
          </a:p>
          <a:p>
            <a:r>
              <a:rPr kumimoji="1" lang="zh-TW" altLang="en-US" sz="1200" kern="1200" baseline="0" dirty="0" smtClean="0">
                <a:solidFill>
                  <a:schemeClr val="tx1"/>
                </a:solidFill>
                <a:latin typeface="Arial" charset="0"/>
                <a:ea typeface="新細明體" charset="-120"/>
                <a:cs typeface="+mn-cs"/>
              </a:rPr>
              <a:t>以下為這張圖片的解說</a:t>
            </a:r>
            <a:endParaRPr kumimoji="1" lang="en-US" altLang="zh-TW" sz="1200" kern="1200" baseline="0" dirty="0" smtClean="0">
              <a:solidFill>
                <a:schemeClr val="tx1"/>
              </a:solidFill>
              <a:latin typeface="Arial" charset="0"/>
              <a:ea typeface="新細明體" charset="-120"/>
              <a:cs typeface="+mn-cs"/>
            </a:endParaRPr>
          </a:p>
          <a:p>
            <a:r>
              <a:rPr kumimoji="1" lang="en-US" altLang="zh-TW" sz="1200" kern="1200" baseline="0" dirty="0" smtClean="0">
                <a:solidFill>
                  <a:schemeClr val="tx1"/>
                </a:solidFill>
                <a:latin typeface="Arial" charset="0"/>
                <a:ea typeface="新細明體" charset="-120"/>
                <a:cs typeface="+mn-cs"/>
              </a:rPr>
              <a:t>Costs can be sort of a double-edged sword. On the one hand, costs for accessing the</a:t>
            </a:r>
            <a:r>
              <a:rPr kumimoji="1" lang="zh-TW" altLang="en-US" sz="1200" kern="1200" baseline="0" dirty="0" smtClean="0">
                <a:solidFill>
                  <a:schemeClr val="tx1"/>
                </a:solidFill>
                <a:latin typeface="Arial" charset="0"/>
                <a:ea typeface="新細明體" charset="-120"/>
                <a:cs typeface="+mn-cs"/>
              </a:rPr>
              <a:t> </a:t>
            </a:r>
            <a:r>
              <a:rPr kumimoji="1" lang="en-US" altLang="zh-TW" sz="1200" kern="1200" baseline="0" dirty="0" smtClean="0">
                <a:solidFill>
                  <a:schemeClr val="tx1"/>
                </a:solidFill>
                <a:latin typeface="Arial" charset="0"/>
                <a:ea typeface="新細明體" charset="-120"/>
                <a:cs typeface="+mn-cs"/>
              </a:rPr>
              <a:t>software can be an ongoing thing. Rather than pay for it once and be done with it, the more</a:t>
            </a:r>
            <a:r>
              <a:rPr kumimoji="1" lang="zh-TW" altLang="en-US" sz="1200" kern="1200" baseline="0" dirty="0" smtClean="0">
                <a:solidFill>
                  <a:schemeClr val="tx1"/>
                </a:solidFill>
                <a:latin typeface="Arial" charset="0"/>
                <a:ea typeface="新細明體" charset="-120"/>
                <a:cs typeface="+mn-cs"/>
              </a:rPr>
              <a:t> </a:t>
            </a:r>
            <a:r>
              <a:rPr kumimoji="1" lang="en-US" altLang="zh-TW" sz="1200" kern="1200" baseline="0" dirty="0" smtClean="0">
                <a:solidFill>
                  <a:schemeClr val="tx1"/>
                </a:solidFill>
                <a:latin typeface="Arial" charset="0"/>
                <a:ea typeface="新細明體" charset="-120"/>
                <a:cs typeface="+mn-cs"/>
              </a:rPr>
              <a:t>you use it, the more you’ll be billed. On the other hand, in some cases you don’t have to pay</a:t>
            </a:r>
            <a:r>
              <a:rPr kumimoji="1" lang="zh-TW" altLang="en-US" sz="1200" kern="1200" baseline="0" dirty="0" smtClean="0">
                <a:solidFill>
                  <a:schemeClr val="tx1"/>
                </a:solidFill>
                <a:latin typeface="Arial" charset="0"/>
                <a:ea typeface="新細明體" charset="-120"/>
                <a:cs typeface="+mn-cs"/>
              </a:rPr>
              <a:t> </a:t>
            </a:r>
            <a:r>
              <a:rPr kumimoji="1" lang="en-US" altLang="zh-TW" sz="1200" kern="1200" baseline="0" dirty="0" smtClean="0">
                <a:solidFill>
                  <a:schemeClr val="tx1"/>
                </a:solidFill>
                <a:latin typeface="Arial" charset="0"/>
                <a:ea typeface="新細明體" charset="-120"/>
                <a:cs typeface="+mn-cs"/>
              </a:rPr>
              <a:t>as much up front and you are only billed based on your use of the application.</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75</a:t>
            </a:fld>
            <a:endParaRPr lang="en-US" altLang="zh-TW"/>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kumimoji="1" lang="zh-TW" altLang="en-US" sz="1200" kern="1200" baseline="0" dirty="0" smtClean="0">
                <a:solidFill>
                  <a:schemeClr val="tx1"/>
                </a:solidFill>
                <a:latin typeface="Arial" charset="0"/>
                <a:ea typeface="新細明體" charset="-120"/>
                <a:cs typeface="+mn-cs"/>
              </a:rPr>
              <a:t>下面這一串念完之後 就接本張投影片</a:t>
            </a:r>
            <a:endParaRPr kumimoji="1" lang="en-US" altLang="zh-TW" sz="1200" kern="1200" baseline="0" dirty="0" smtClean="0">
              <a:solidFill>
                <a:schemeClr val="tx1"/>
              </a:solidFill>
              <a:latin typeface="Arial" charset="0"/>
              <a:ea typeface="新細明體" charset="-120"/>
              <a:cs typeface="+mn-cs"/>
            </a:endParaRPr>
          </a:p>
          <a:p>
            <a:r>
              <a:rPr kumimoji="1" lang="en-US" altLang="zh-TW" sz="1200" kern="1200" baseline="0" dirty="0" smtClean="0">
                <a:solidFill>
                  <a:schemeClr val="tx1"/>
                </a:solidFill>
                <a:latin typeface="Arial" charset="0"/>
                <a:ea typeface="新細明體" charset="-120"/>
                <a:cs typeface="+mn-cs"/>
              </a:rPr>
              <a:t>There are many types of software that lend themselves to the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model. Typically,</a:t>
            </a:r>
            <a:r>
              <a:rPr kumimoji="1" lang="zh-TW" altLang="en-US" sz="1200" kern="1200" baseline="0" dirty="0" smtClean="0">
                <a:solidFill>
                  <a:schemeClr val="tx1"/>
                </a:solidFill>
                <a:latin typeface="Arial" charset="0"/>
                <a:ea typeface="新細明體" charset="-120"/>
                <a:cs typeface="+mn-cs"/>
              </a:rPr>
              <a:t> </a:t>
            </a:r>
            <a:r>
              <a:rPr kumimoji="1" lang="en-US" altLang="zh-TW" sz="1200" kern="1200" baseline="0" dirty="0" smtClean="0">
                <a:solidFill>
                  <a:schemeClr val="tx1"/>
                </a:solidFill>
                <a:latin typeface="Arial" charset="0"/>
                <a:ea typeface="新細明體" charset="-120"/>
                <a:cs typeface="+mn-cs"/>
              </a:rPr>
              <a:t>software that performs a simple task without much need to interact with other systems</a:t>
            </a:r>
            <a:r>
              <a:rPr kumimoji="1" lang="zh-TW" altLang="en-US" sz="1200" kern="1200" baseline="0" dirty="0" smtClean="0">
                <a:solidFill>
                  <a:schemeClr val="tx1"/>
                </a:solidFill>
                <a:latin typeface="Arial" charset="0"/>
                <a:ea typeface="新細明體" charset="-120"/>
                <a:cs typeface="+mn-cs"/>
              </a:rPr>
              <a:t> </a:t>
            </a:r>
            <a:r>
              <a:rPr kumimoji="1" lang="en-US" altLang="zh-TW" sz="1200" kern="1200" baseline="0" dirty="0" smtClean="0">
                <a:solidFill>
                  <a:schemeClr val="tx1"/>
                </a:solidFill>
                <a:latin typeface="Arial" charset="0"/>
                <a:ea typeface="新細明體" charset="-120"/>
                <a:cs typeface="+mn-cs"/>
              </a:rPr>
              <a:t>makes them ideal candidates for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Customers who are not inclined to perform software</a:t>
            </a:r>
          </a:p>
          <a:p>
            <a:r>
              <a:rPr kumimoji="1" lang="en-US" altLang="zh-TW" sz="1200" kern="1200" baseline="0" dirty="0" smtClean="0">
                <a:solidFill>
                  <a:schemeClr val="tx1"/>
                </a:solidFill>
                <a:latin typeface="Arial" charset="0"/>
                <a:ea typeface="新細明體" charset="-120"/>
                <a:cs typeface="+mn-cs"/>
              </a:rPr>
              <a:t>development but have need of high-powered applications can also benefit from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Some</a:t>
            </a:r>
            <a:r>
              <a:rPr kumimoji="1" lang="zh-TW" altLang="en-US" sz="1200" kern="1200" baseline="0" dirty="0" smtClean="0">
                <a:solidFill>
                  <a:schemeClr val="tx1"/>
                </a:solidFill>
                <a:latin typeface="Arial" charset="0"/>
                <a:ea typeface="新細明體" charset="-120"/>
                <a:cs typeface="+mn-cs"/>
              </a:rPr>
              <a:t> </a:t>
            </a:r>
            <a:r>
              <a:rPr kumimoji="1" lang="en-US" altLang="zh-TW" sz="1200" kern="1200" baseline="0" dirty="0" smtClean="0">
                <a:solidFill>
                  <a:schemeClr val="tx1"/>
                </a:solidFill>
                <a:latin typeface="Arial" charset="0"/>
                <a:ea typeface="新細明體" charset="-120"/>
                <a:cs typeface="+mn-cs"/>
              </a:rPr>
              <a:t>of these applications include</a:t>
            </a:r>
            <a:r>
              <a:rPr kumimoji="1" lang="zh-TW" altLang="en-US" sz="1200" kern="1200" baseline="0" dirty="0" smtClean="0">
                <a:solidFill>
                  <a:schemeClr val="tx1"/>
                </a:solidFill>
                <a:latin typeface="Arial" charset="0"/>
                <a:ea typeface="新細明體" charset="-120"/>
                <a:cs typeface="+mn-cs"/>
              </a:rPr>
              <a:t> </a:t>
            </a:r>
            <a:r>
              <a:rPr kumimoji="1" lang="en-US" altLang="zh-TW" sz="1200" kern="1200" baseline="0" dirty="0" smtClean="0">
                <a:solidFill>
                  <a:schemeClr val="tx1"/>
                </a:solidFill>
                <a:latin typeface="Arial" charset="0"/>
                <a:ea typeface="新細明體" charset="-120"/>
                <a:cs typeface="+mn-cs"/>
              </a:rPr>
              <a:t>…</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76</a:t>
            </a:fld>
            <a:endParaRPr lang="en-US" altLang="zh-TW"/>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fontScale="85000" lnSpcReduction="10000"/>
          </a:bodyPr>
          <a:lstStyle/>
          <a:p>
            <a:r>
              <a:rPr kumimoji="1" lang="en-US" altLang="zh-TW" sz="1200" kern="1200" baseline="0" dirty="0" smtClean="0">
                <a:solidFill>
                  <a:schemeClr val="tx1"/>
                </a:solidFill>
                <a:latin typeface="Arial" charset="0"/>
                <a:ea typeface="新細明體" charset="-120"/>
                <a:cs typeface="+mn-cs"/>
              </a:rPr>
              <a:t>One of the biggest benefits of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is, of course, costing less money than buying the application outright. The service provider can offer cheaper, more reliable applications than organizations can by themselves. Some other benefits include the following:</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Familiarity with the World Wide Web </a:t>
            </a:r>
          </a:p>
          <a:p>
            <a:r>
              <a:rPr kumimoji="1" lang="en-US" altLang="zh-TW" sz="1200" b="0" kern="1200" baseline="0" dirty="0" smtClean="0">
                <a:solidFill>
                  <a:schemeClr val="tx1"/>
                </a:solidFill>
                <a:latin typeface="Arial" charset="0"/>
                <a:ea typeface="新細明體" charset="-120"/>
                <a:cs typeface="+mn-cs"/>
              </a:rPr>
              <a:t>Most workers have access to a computer </a:t>
            </a:r>
            <a:r>
              <a:rPr kumimoji="1" lang="en-US" altLang="zh-TW" sz="1200" kern="1200" baseline="0" dirty="0" smtClean="0">
                <a:solidFill>
                  <a:schemeClr val="tx1"/>
                </a:solidFill>
                <a:latin typeface="Arial" charset="0"/>
                <a:ea typeface="新細明體" charset="-120"/>
                <a:cs typeface="+mn-cs"/>
              </a:rPr>
              <a:t>and know how to use it on the World Wide Web. As such, the learning curve for using external applications can be much smaller.</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Smaller staff IT </a:t>
            </a:r>
          </a:p>
          <a:p>
            <a:r>
              <a:rPr kumimoji="1" lang="en-US" altLang="zh-TW" sz="1200" b="0" kern="1200" baseline="0" dirty="0" smtClean="0">
                <a:solidFill>
                  <a:schemeClr val="tx1"/>
                </a:solidFill>
                <a:latin typeface="Arial" charset="0"/>
                <a:ea typeface="新細明體" charset="-120"/>
                <a:cs typeface="+mn-cs"/>
              </a:rPr>
              <a:t>systems require the overhead of salaries, benefits, insurance, and</a:t>
            </a:r>
          </a:p>
          <a:p>
            <a:r>
              <a:rPr kumimoji="1" lang="en-US" altLang="zh-TW" sz="1200" kern="1200" baseline="0" dirty="0" smtClean="0">
                <a:solidFill>
                  <a:schemeClr val="tx1"/>
                </a:solidFill>
                <a:latin typeface="Arial" charset="0"/>
                <a:ea typeface="新細明體" charset="-120"/>
                <a:cs typeface="+mn-cs"/>
              </a:rPr>
              <a:t>building space. The ability to farm out applications reduces the need for as much IT staff.</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Customization </a:t>
            </a:r>
          </a:p>
          <a:p>
            <a:r>
              <a:rPr kumimoji="1" lang="en-US" altLang="zh-TW" sz="1200" b="0" kern="1200" baseline="0" dirty="0" smtClean="0">
                <a:solidFill>
                  <a:schemeClr val="tx1"/>
                </a:solidFill>
                <a:latin typeface="Arial" charset="0"/>
                <a:ea typeface="新細明體" charset="-120"/>
                <a:cs typeface="+mn-cs"/>
              </a:rPr>
              <a:t>Older applications were difficult to customize and required</a:t>
            </a:r>
          </a:p>
          <a:p>
            <a:r>
              <a:rPr kumimoji="1" lang="en-US" altLang="zh-TW" sz="1200" kern="1200" baseline="0" dirty="0" smtClean="0">
                <a:solidFill>
                  <a:schemeClr val="tx1"/>
                </a:solidFill>
                <a:latin typeface="Arial" charset="0"/>
                <a:ea typeface="新細明體" charset="-120"/>
                <a:cs typeface="+mn-cs"/>
              </a:rPr>
              <a:t>tinkering with the code.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applications are much easier to customize and can give an organization exactly what they want.</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Better marketing </a:t>
            </a:r>
          </a:p>
          <a:p>
            <a:r>
              <a:rPr kumimoji="1" lang="en-US" altLang="zh-TW" sz="1200" b="0" kern="1200" baseline="0" dirty="0" smtClean="0">
                <a:solidFill>
                  <a:schemeClr val="tx1"/>
                </a:solidFill>
                <a:latin typeface="Arial" charset="0"/>
                <a:ea typeface="新細明體" charset="-120"/>
                <a:cs typeface="+mn-cs"/>
              </a:rPr>
              <a:t>A provider who had developed an application for a very narrow</a:t>
            </a:r>
          </a:p>
          <a:p>
            <a:r>
              <a:rPr kumimoji="1" lang="en-US" altLang="zh-TW" sz="1200" kern="1200" baseline="0" dirty="0" smtClean="0">
                <a:solidFill>
                  <a:schemeClr val="tx1"/>
                </a:solidFill>
                <a:latin typeface="Arial" charset="0"/>
                <a:ea typeface="新細明體" charset="-120"/>
                <a:cs typeface="+mn-cs"/>
              </a:rPr>
              <a:t>market might have had problems marketing that application. However, with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the entire world is open to the providers.</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Web reliability</a:t>
            </a:r>
          </a:p>
          <a:p>
            <a:r>
              <a:rPr kumimoji="1" lang="en-US" altLang="zh-TW" sz="1200" b="0" kern="1200" baseline="0" dirty="0" smtClean="0">
                <a:solidFill>
                  <a:schemeClr val="tx1"/>
                </a:solidFill>
                <a:latin typeface="Arial" charset="0"/>
                <a:ea typeface="新細明體" charset="-120"/>
                <a:cs typeface="+mn-cs"/>
              </a:rPr>
              <a:t> We talked earlier about how the World Wide Web can be seen as a</a:t>
            </a:r>
          </a:p>
          <a:p>
            <a:r>
              <a:rPr kumimoji="1" lang="en-US" altLang="zh-TW" sz="1200" b="0" kern="1200" baseline="0" dirty="0" smtClean="0">
                <a:solidFill>
                  <a:schemeClr val="tx1"/>
                </a:solidFill>
                <a:latin typeface="Arial" charset="0"/>
                <a:ea typeface="新細明體" charset="-120"/>
                <a:cs typeface="+mn-cs"/>
              </a:rPr>
              <a:t>source of failure. And while that is sporadically true, the fact of the matter </a:t>
            </a:r>
            <a:r>
              <a:rPr kumimoji="1" lang="en-US" altLang="zh-TW" sz="1200" kern="1200" baseline="0" dirty="0" smtClean="0">
                <a:solidFill>
                  <a:schemeClr val="tx1"/>
                </a:solidFill>
                <a:latin typeface="Arial" charset="0"/>
                <a:ea typeface="新細明體" charset="-120"/>
                <a:cs typeface="+mn-cs"/>
              </a:rPr>
              <a:t>is that the Web is generally quite reliable.</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Security </a:t>
            </a:r>
          </a:p>
          <a:p>
            <a:r>
              <a:rPr kumimoji="1" lang="en-US" altLang="zh-TW" sz="1200" b="0" kern="1200" baseline="0" dirty="0" smtClean="0">
                <a:solidFill>
                  <a:schemeClr val="tx1"/>
                </a:solidFill>
                <a:latin typeface="Arial" charset="0"/>
                <a:ea typeface="新細明體" charset="-120"/>
                <a:cs typeface="+mn-cs"/>
              </a:rPr>
              <a:t>Secure Sockets Layer (SSL) is widely used and trusted. This allows</a:t>
            </a:r>
          </a:p>
          <a:p>
            <a:r>
              <a:rPr kumimoji="1" lang="en-US" altLang="zh-TW" sz="1200" kern="1200" baseline="0" dirty="0" smtClean="0">
                <a:solidFill>
                  <a:schemeClr val="tx1"/>
                </a:solidFill>
                <a:latin typeface="Arial" charset="0"/>
                <a:ea typeface="新細明體" charset="-120"/>
                <a:cs typeface="+mn-cs"/>
              </a:rPr>
              <a:t>customers to reach their applications securely without having to employ complex back-end configurations, like virtual private networks (VPNs).</a:t>
            </a:r>
          </a:p>
          <a:p>
            <a:r>
              <a:rPr kumimoji="1" lang="en-US" altLang="zh-TW" sz="1200" kern="1200" baseline="0" dirty="0" smtClean="0">
                <a:solidFill>
                  <a:schemeClr val="tx1"/>
                </a:solidFill>
                <a:latin typeface="Arial" charset="0"/>
                <a:ea typeface="新細明體" charset="-120"/>
                <a:cs typeface="+mn-cs"/>
              </a:rPr>
              <a:t>• </a:t>
            </a:r>
            <a:r>
              <a:rPr kumimoji="1" lang="en-US" altLang="zh-TW" sz="1200" b="1" kern="1200" baseline="0" dirty="0" smtClean="0">
                <a:solidFill>
                  <a:schemeClr val="tx1"/>
                </a:solidFill>
                <a:latin typeface="Arial" charset="0"/>
                <a:ea typeface="新細明體" charset="-120"/>
                <a:cs typeface="+mn-cs"/>
              </a:rPr>
              <a:t>More bandwidth </a:t>
            </a:r>
          </a:p>
          <a:p>
            <a:r>
              <a:rPr kumimoji="1" lang="en-US" altLang="zh-TW" sz="1200" b="0" kern="1200" baseline="0" dirty="0" smtClean="0">
                <a:solidFill>
                  <a:schemeClr val="tx1"/>
                </a:solidFill>
                <a:latin typeface="Arial" charset="0"/>
                <a:ea typeface="新細明體" charset="-120"/>
                <a:cs typeface="+mn-cs"/>
              </a:rPr>
              <a:t>Bandwidth has increased greatly in recent months and quality</a:t>
            </a:r>
          </a:p>
          <a:p>
            <a:r>
              <a:rPr kumimoji="1" lang="en-US" altLang="zh-TW" sz="1200" kern="1200" baseline="0" dirty="0" smtClean="0">
                <a:solidFill>
                  <a:schemeClr val="tx1"/>
                </a:solidFill>
                <a:latin typeface="Arial" charset="0"/>
                <a:ea typeface="新細明體" charset="-120"/>
                <a:cs typeface="+mn-cs"/>
              </a:rPr>
              <a:t>of service improvements are helping data flow. This will allow organizations to trust that they can access their applications with low latencies and good speeds.</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77</a:t>
            </a:fld>
            <a:endParaRPr lang="en-US" altLang="zh-TW"/>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 The Force.com platform offers global infrastructure and services for database, logic, workflow, integration, </a:t>
            </a:r>
          </a:p>
          <a:p>
            <a:r>
              <a:rPr lang="en-US" altLang="zh-TW" dirty="0" smtClean="0"/>
              <a:t>user interface, and application exchange.</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78</a:t>
            </a:fld>
            <a:endParaRPr lang="en-US" altLang="zh-TW"/>
          </a:p>
        </p:txBody>
      </p:sp>
    </p:spTree>
    <p:extLst>
      <p:ext uri="{BB962C8B-B14F-4D97-AF65-F5344CB8AC3E}">
        <p14:creationId xmlns="" xmlns:p14="http://schemas.microsoft.com/office/powerpoint/2010/main" val="252283689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 </a:t>
            </a:r>
            <a:r>
              <a:rPr lang="en-US" altLang="zh-TW" dirty="0" err="1" smtClean="0"/>
              <a:t>Salesforce</a:t>
            </a:r>
            <a:r>
              <a:rPr lang="en-US" altLang="zh-TW" dirty="0" smtClean="0"/>
              <a:t> for Google Apps is a combination of essential </a:t>
            </a:r>
          </a:p>
          <a:p>
            <a:r>
              <a:rPr lang="en-US" altLang="zh-TW" dirty="0" smtClean="0"/>
              <a:t>applications for business productivity (email, calendaring, documents, spreadsheets, </a:t>
            </a:r>
          </a:p>
          <a:p>
            <a:r>
              <a:rPr lang="en-US" altLang="zh-TW" dirty="0" smtClean="0"/>
              <a:t>presentations, instant messaging) and CRM (sales, marketing, service and support, partners) </a:t>
            </a:r>
          </a:p>
          <a:p>
            <a:r>
              <a:rPr lang="en-US" altLang="zh-TW" dirty="0" smtClean="0"/>
              <a:t>that enables an entirely new way for business professionals to communicate, collaborate, and </a:t>
            </a:r>
          </a:p>
          <a:p>
            <a:r>
              <a:rPr lang="en-US" altLang="zh-TW" dirty="0" smtClean="0"/>
              <a:t>work together in real time over the Web. </a:t>
            </a:r>
            <a:r>
              <a:rPr lang="en-US" altLang="zh-TW" dirty="0" err="1" smtClean="0"/>
              <a:t>Salesforce</a:t>
            </a:r>
            <a:r>
              <a:rPr lang="en-US" altLang="zh-TW" dirty="0" smtClean="0"/>
              <a:t> for Google Apps offers a complete way for </a:t>
            </a:r>
          </a:p>
          <a:p>
            <a:r>
              <a:rPr lang="en-US" altLang="zh-TW" dirty="0" smtClean="0"/>
              <a:t>businesses to harness the power of cloud computing without the cost and complexity of </a:t>
            </a:r>
          </a:p>
          <a:p>
            <a:r>
              <a:rPr lang="en-US" altLang="zh-TW" dirty="0" smtClean="0"/>
              <a:t>managing hardware or software infrastructure. The following features are included in </a:t>
            </a:r>
          </a:p>
          <a:p>
            <a:r>
              <a:rPr lang="en-US" altLang="zh-TW" dirty="0" err="1" smtClean="0"/>
              <a:t>Salesforce</a:t>
            </a:r>
            <a:r>
              <a:rPr lang="en-US" altLang="zh-TW" dirty="0" smtClean="0"/>
              <a:t> for Google Apps:</a:t>
            </a:r>
          </a:p>
          <a:p>
            <a:endParaRPr lang="en-US" altLang="zh-TW" dirty="0" smtClean="0"/>
          </a:p>
          <a:p>
            <a:r>
              <a:rPr lang="en-US" altLang="zh-TW" dirty="0" smtClean="0"/>
              <a:t>• </a:t>
            </a:r>
            <a:r>
              <a:rPr lang="en-US" altLang="zh-TW" dirty="0" err="1" smtClean="0"/>
              <a:t>Salesforce</a:t>
            </a:r>
            <a:r>
              <a:rPr lang="en-US" altLang="zh-TW" dirty="0" smtClean="0"/>
              <a:t> and Gmail    Businesses can now easily send, receive, and store email </a:t>
            </a:r>
          </a:p>
          <a:p>
            <a:r>
              <a:rPr lang="en-US" altLang="zh-TW" dirty="0" smtClean="0"/>
              <a:t>communication, keeping a complete record of customer interactions for better sales </a:t>
            </a:r>
          </a:p>
          <a:p>
            <a:r>
              <a:rPr lang="en-US" altLang="zh-TW" dirty="0" smtClean="0"/>
              <a:t>execution and improved customer satisfaction.</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zh-TW" dirty="0" err="1" smtClean="0"/>
              <a:t>Salesforce</a:t>
            </a:r>
            <a:r>
              <a:rPr lang="en-US" altLang="zh-TW" dirty="0" smtClean="0"/>
              <a:t> for Google Apps could</a:t>
            </a:r>
            <a:r>
              <a:rPr lang="en-US" altLang="zh-TW" baseline="0" dirty="0" smtClean="0"/>
              <a:t> integrate </a:t>
            </a:r>
            <a:r>
              <a:rPr lang="en-US" altLang="zh-TW" baseline="0" dirty="0" err="1" smtClean="0"/>
              <a:t>Salesforce</a:t>
            </a:r>
            <a:r>
              <a:rPr lang="en-US" altLang="zh-TW" baseline="0" dirty="0" smtClean="0"/>
              <a:t> CRM with Google Apps</a:t>
            </a:r>
            <a:endParaRPr lang="en-US" altLang="zh-TW" dirty="0" smtClean="0"/>
          </a:p>
          <a:p>
            <a:endParaRPr lang="en-US" altLang="zh-TW" dirty="0" smtClean="0"/>
          </a:p>
          <a:p>
            <a:endParaRPr lang="en-US" altLang="zh-TW" dirty="0" smtClean="0"/>
          </a:p>
          <a:p>
            <a:endParaRPr lang="en-US" altLang="zh-TW" dirty="0" smtClean="0"/>
          </a:p>
          <a:p>
            <a:r>
              <a:rPr lang="en-US" altLang="zh-TW" dirty="0" smtClean="0"/>
              <a:t>•</a:t>
            </a:r>
            <a:r>
              <a:rPr lang="en-US" altLang="zh-TW" dirty="0" err="1" smtClean="0"/>
              <a:t>Salesforce</a:t>
            </a:r>
            <a:r>
              <a:rPr lang="en-US" altLang="zh-TW" dirty="0" smtClean="0"/>
              <a:t> and Google Docs    Create, manage, and share online Google </a:t>
            </a:r>
          </a:p>
          <a:p>
            <a:r>
              <a:rPr lang="en-US" altLang="zh-TW" dirty="0" smtClean="0"/>
              <a:t>Documents, Google Spreadsheets, and Google Presentations within your sales </a:t>
            </a:r>
          </a:p>
          <a:p>
            <a:r>
              <a:rPr lang="en-US" altLang="zh-TW" dirty="0" smtClean="0"/>
              <a:t>organization, marketing group, or support team for instant collaboration.</a:t>
            </a:r>
          </a:p>
          <a:p>
            <a:endParaRPr lang="en-US" altLang="zh-TW" dirty="0" smtClean="0"/>
          </a:p>
          <a:p>
            <a:r>
              <a:rPr lang="en-US" altLang="zh-TW" dirty="0" smtClean="0"/>
              <a:t>•</a:t>
            </a:r>
            <a:r>
              <a:rPr lang="en-US" altLang="zh-TW" dirty="0" err="1" smtClean="0"/>
              <a:t>Salesforce</a:t>
            </a:r>
            <a:r>
              <a:rPr lang="en-US" altLang="zh-TW" dirty="0" smtClean="0"/>
              <a:t> and Google Talk    Instantly communicate with colleagues or customers </a:t>
            </a:r>
          </a:p>
          <a:p>
            <a:r>
              <a:rPr lang="en-US" altLang="zh-TW" dirty="0" smtClean="0"/>
              <a:t>from </a:t>
            </a:r>
            <a:r>
              <a:rPr lang="en-US" altLang="zh-TW" dirty="0" err="1" smtClean="0"/>
              <a:t>Salesforce</a:t>
            </a:r>
            <a:r>
              <a:rPr lang="en-US" altLang="zh-TW" dirty="0" smtClean="0"/>
              <a:t> and optionally attach Google Talk conversations to customer or </a:t>
            </a:r>
          </a:p>
          <a:p>
            <a:r>
              <a:rPr lang="en-US" altLang="zh-TW" dirty="0" smtClean="0"/>
              <a:t>prospect records stored in </a:t>
            </a:r>
            <a:r>
              <a:rPr lang="en-US" altLang="zh-TW" dirty="0" err="1" smtClean="0"/>
              <a:t>Salesforce</a:t>
            </a:r>
            <a:r>
              <a:rPr lang="en-US" altLang="zh-TW" dirty="0" smtClean="0"/>
              <a:t>.</a:t>
            </a:r>
          </a:p>
          <a:p>
            <a:endParaRPr lang="en-US" altLang="zh-TW" dirty="0" smtClean="0"/>
          </a:p>
          <a:p>
            <a:r>
              <a:rPr lang="en-US" altLang="zh-TW" dirty="0" smtClean="0"/>
              <a:t>•</a:t>
            </a:r>
            <a:r>
              <a:rPr lang="en-US" altLang="zh-TW" dirty="0" err="1" smtClean="0"/>
              <a:t>Salesforce</a:t>
            </a:r>
            <a:r>
              <a:rPr lang="en-US" altLang="zh-TW" dirty="0" smtClean="0"/>
              <a:t> and Google Calendar    Expose sales tasks and marketing campaigns </a:t>
            </a:r>
          </a:p>
          <a:p>
            <a:r>
              <a:rPr lang="en-US" altLang="zh-TW" dirty="0" smtClean="0"/>
              <a:t>from </a:t>
            </a:r>
            <a:r>
              <a:rPr lang="en-US" altLang="zh-TW" dirty="0" err="1" smtClean="0"/>
              <a:t>Salesforce</a:t>
            </a:r>
            <a:r>
              <a:rPr lang="en-US" altLang="zh-TW" dirty="0" smtClean="0"/>
              <a:t> on Google Calendar. Built by </a:t>
            </a:r>
            <a:r>
              <a:rPr lang="en-US" altLang="zh-TW" dirty="0" err="1" smtClean="0"/>
              <a:t>Appirio</a:t>
            </a:r>
            <a:r>
              <a:rPr lang="en-US" altLang="zh-TW" dirty="0" smtClean="0"/>
              <a:t>, this application is one </a:t>
            </a:r>
          </a:p>
          <a:p>
            <a:r>
              <a:rPr lang="en-US" altLang="zh-TW" dirty="0" smtClean="0"/>
              <a:t>example of a new category of partner extensions to </a:t>
            </a:r>
            <a:r>
              <a:rPr lang="en-US" altLang="zh-TW" dirty="0" err="1" smtClean="0"/>
              <a:t>Salesforce</a:t>
            </a:r>
            <a:r>
              <a:rPr lang="en-US" altLang="zh-TW" dirty="0" smtClean="0"/>
              <a:t> for Google Apps.</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79</a:t>
            </a:fld>
            <a:endParaRPr lang="en-US" altLang="zh-TW"/>
          </a:p>
        </p:txBody>
      </p:sp>
    </p:spTree>
    <p:extLst>
      <p:ext uri="{BB962C8B-B14F-4D97-AF65-F5344CB8AC3E}">
        <p14:creationId xmlns="" xmlns:p14="http://schemas.microsoft.com/office/powerpoint/2010/main" val="4574123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kumimoji="1" lang="en-US" altLang="zh-TW" sz="1200" kern="1200" baseline="0" dirty="0" smtClean="0">
                <a:solidFill>
                  <a:schemeClr val="tx1"/>
                </a:solidFill>
                <a:latin typeface="Arial" charset="0"/>
                <a:ea typeface="新細明體" charset="-120"/>
                <a:cs typeface="+mn-cs"/>
              </a:rPr>
              <a:t>Microsoft’s take on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is slightly different with their Software plus Services (sometimes  they shorten it to S+S). In this model, typical </a:t>
            </a:r>
            <a:r>
              <a:rPr kumimoji="1" lang="en-US" altLang="zh-TW" sz="1200" kern="1200" baseline="0" dirty="0" err="1" smtClean="0">
                <a:solidFill>
                  <a:schemeClr val="tx1"/>
                </a:solidFill>
                <a:latin typeface="Arial" charset="0"/>
                <a:ea typeface="新細明體" charset="-120"/>
                <a:cs typeface="+mn-cs"/>
              </a:rPr>
              <a:t>SaaS</a:t>
            </a:r>
            <a:r>
              <a:rPr kumimoji="1" lang="en-US" altLang="zh-TW" sz="1200" kern="1200" baseline="0" dirty="0" smtClean="0">
                <a:solidFill>
                  <a:schemeClr val="tx1"/>
                </a:solidFill>
                <a:latin typeface="Arial" charset="0"/>
                <a:ea typeface="新細明體" charset="-120"/>
                <a:cs typeface="+mn-cs"/>
              </a:rPr>
              <a:t> is bolstered with software running locally.</a:t>
            </a:r>
          </a:p>
          <a:p>
            <a:r>
              <a:rPr kumimoji="1" lang="en-US" altLang="zh-TW" sz="1200" kern="1200" baseline="0" dirty="0" smtClean="0">
                <a:solidFill>
                  <a:schemeClr val="tx1"/>
                </a:solidFill>
                <a:latin typeface="Arial" charset="0"/>
                <a:ea typeface="新細明體" charset="-120"/>
                <a:cs typeface="+mn-cs"/>
              </a:rPr>
              <a:t>That is, you run some software on-site and reach out to the cloud for additional services. This provides the flexibility of using a cloud provider, and also the reliability of having data stored on-site, as well.</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80</a:t>
            </a:fld>
            <a:endParaRPr lang="en-US" altLang="zh-TW"/>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0CA38CB6-3A96-4FCA-8544-8B2B2288EFD2}" type="slidenum">
              <a:rPr lang="en-US" altLang="zh-TW" smtClean="0"/>
              <a:pPr/>
              <a:t>81</a:t>
            </a:fld>
            <a:endParaRPr lang="en-US" altLang="zh-TW"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zh-TW" altLang="zh-TW" dirty="0"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82</a:t>
            </a:fld>
            <a:endParaRPr lang="en-US" altLang="zh-TW"/>
          </a:p>
        </p:txBody>
      </p:sp>
    </p:spTree>
    <p:extLst>
      <p:ext uri="{BB962C8B-B14F-4D97-AF65-F5344CB8AC3E}">
        <p14:creationId xmlns="" xmlns:p14="http://schemas.microsoft.com/office/powerpoint/2010/main" val="2098676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xfrm>
            <a:off x="903288" y="741363"/>
            <a:ext cx="4930775" cy="3698875"/>
          </a:xfrm>
          <a:ln/>
        </p:spPr>
      </p:sp>
      <p:sp>
        <p:nvSpPr>
          <p:cNvPr id="149507" name="Rectangle 3"/>
          <p:cNvSpPr>
            <a:spLocks noGrp="1" noChangeArrowheads="1"/>
          </p:cNvSpPr>
          <p:nvPr>
            <p:ph type="body" idx="1"/>
          </p:nvPr>
        </p:nvSpPr>
        <p:spPr>
          <a:xfrm>
            <a:off x="673577" y="4687137"/>
            <a:ext cx="5388610" cy="4438563"/>
          </a:xfrm>
          <a:noFill/>
          <a:ln/>
        </p:spPr>
        <p:txBody>
          <a:bodyPr/>
          <a:lstStyle/>
          <a:p>
            <a:endParaRPr lang="zh-CN" altLang="en-US" smtClean="0">
              <a:ea typeface="宋体" pitchFamily="2" charset="-122"/>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4"/>
          <p:cNvSpPr>
            <a:spLocks noGrp="1" noChangeArrowheads="1"/>
          </p:cNvSpPr>
          <p:nvPr>
            <p:ph type="sldNum" sz="quarter" idx="5"/>
          </p:nvPr>
        </p:nvSpPr>
        <p:spPr/>
        <p:txBody>
          <a:bodyPr/>
          <a:lstStyle/>
          <a:p>
            <a:fld id="{16D9DB60-8E7A-4C95-8EDA-F5BFF964D2CB}" type="slidenum">
              <a:rPr lang="en-US"/>
              <a:pPr/>
              <a:t>85</a:t>
            </a:fld>
            <a:endParaRPr lang="en-US"/>
          </a:p>
        </p:txBody>
      </p:sp>
      <p:sp>
        <p:nvSpPr>
          <p:cNvPr id="25603" name="Text Box 1"/>
          <p:cNvSpPr txBox="1">
            <a:spLocks noChangeArrowheads="1"/>
          </p:cNvSpPr>
          <p:nvPr/>
        </p:nvSpPr>
        <p:spPr bwMode="auto">
          <a:xfrm>
            <a:off x="1188114" y="748539"/>
            <a:ext cx="4359535" cy="3699867"/>
          </a:xfrm>
          <a:prstGeom prst="rect">
            <a:avLst/>
          </a:prstGeom>
          <a:solidFill>
            <a:srgbClr val="FFFFFF"/>
          </a:solidFill>
          <a:ln w="9360">
            <a:solidFill>
              <a:srgbClr val="000000"/>
            </a:solidFill>
            <a:miter lim="800000"/>
            <a:headEnd/>
            <a:tailEnd/>
          </a:ln>
        </p:spPr>
        <p:txBody>
          <a:bodyPr wrap="none" lIns="82058" tIns="41029" rIns="82058" bIns="41029" anchor="ctr"/>
          <a:lstStyle/>
          <a:p>
            <a:endParaRPr lang="zh-TW" altLang="zh-TW"/>
          </a:p>
        </p:txBody>
      </p:sp>
      <p:sp>
        <p:nvSpPr>
          <p:cNvPr id="25604" name="Text Box 2"/>
          <p:cNvSpPr>
            <a:spLocks noGrp="1" noChangeArrowheads="1"/>
          </p:cNvSpPr>
          <p:nvPr>
            <p:ph type="body"/>
          </p:nvPr>
        </p:nvSpPr>
        <p:spPr>
          <a:xfrm>
            <a:off x="673577" y="4684787"/>
            <a:ext cx="5377696" cy="4427850"/>
          </a:xfrm>
          <a:noFill/>
          <a:ln/>
        </p:spPr>
        <p:txBody>
          <a:bodyPr wrap="none" anchor="ctr"/>
          <a:lstStyle/>
          <a:p>
            <a:endParaRPr lang="zh-TW" altLang="zh-TW" smtClean="0">
              <a:latin typeface="Times New Roman" pitchFamily="18"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A1712CB0-599A-4D0E-A048-5601DECBE17F}" type="slidenum">
              <a:rPr lang="en-US"/>
              <a:pPr/>
              <a:t>86</a:t>
            </a:fld>
            <a:endParaRPr lang="en-US"/>
          </a:p>
        </p:txBody>
      </p:sp>
      <p:sp>
        <p:nvSpPr>
          <p:cNvPr id="27651" name="Rectangle 2"/>
          <p:cNvSpPr>
            <a:spLocks noGrp="1" noRot="1" noChangeAspect="1" noChangeArrowheads="1" noTextEdit="1"/>
          </p:cNvSpPr>
          <p:nvPr>
            <p:ph type="sldImg"/>
          </p:nvPr>
        </p:nvSpPr>
        <p:spPr>
          <a:xfrm>
            <a:off x="909638" y="741363"/>
            <a:ext cx="4921250" cy="3690937"/>
          </a:xfrm>
          <a:ln/>
        </p:spPr>
      </p:sp>
      <p:sp>
        <p:nvSpPr>
          <p:cNvPr id="27652" name="Rectangle 3"/>
          <p:cNvSpPr>
            <a:spLocks noGrp="1" noChangeArrowheads="1"/>
          </p:cNvSpPr>
          <p:nvPr>
            <p:ph type="body" idx="1"/>
          </p:nvPr>
        </p:nvSpPr>
        <p:spPr>
          <a:xfrm>
            <a:off x="896543" y="4691638"/>
            <a:ext cx="4942678" cy="4436415"/>
          </a:xfrm>
          <a:noFill/>
          <a:ln/>
        </p:spPr>
        <p:txBody>
          <a:bodyPr/>
          <a:lstStyle/>
          <a:p>
            <a:endParaRPr lang="zh-TW" altLang="zh-TW" smtClean="0">
              <a:latin typeface="Times New Roman" pitchFamily="18"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0E67AB-2006-4801-B6C9-B3DBD1EB3C72}" type="slidenum">
              <a:rPr lang="zh-TW" altLang="en-US"/>
              <a:pPr/>
              <a:t>96</a:t>
            </a:fld>
            <a:endParaRPr lang="en-US" altLang="zh-TW"/>
          </a:p>
        </p:txBody>
      </p:sp>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TW" altLang="en-US" sz="1200" dirty="0" smtClean="0"/>
              <a:t>網路平台，讓開發者可自行建立網路應用程式於</a:t>
            </a:r>
            <a:r>
              <a:rPr lang="en-US" altLang="zh-TW" sz="1200" dirty="0" err="1" smtClean="0"/>
              <a:t>google</a:t>
            </a:r>
            <a:r>
              <a:rPr lang="zh-TW" altLang="en-US" sz="1200" dirty="0" smtClean="0"/>
              <a:t>平台中。</a:t>
            </a:r>
          </a:p>
          <a:p>
            <a:endParaRPr lang="zh-TW" alt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3BA6EF-241A-424D-A3FD-A5280AA02BEA}" type="slidenum">
              <a:rPr lang="zh-TW" altLang="en-US"/>
              <a:pPr/>
              <a:t>97</a:t>
            </a:fld>
            <a:endParaRPr lang="en-US" altLang="zh-TW"/>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zh-TW" sz="1200" dirty="0" smtClean="0"/>
              <a:t>Windows Azure </a:t>
            </a:r>
            <a:r>
              <a:rPr lang="zh-TW" altLang="en-US" sz="1200" dirty="0" smtClean="0"/>
              <a:t>是一套雲端服務作業系統。作為 </a:t>
            </a:r>
            <a:r>
              <a:rPr lang="en-US" altLang="zh-TW" sz="1200" dirty="0" smtClean="0"/>
              <a:t>Azure </a:t>
            </a:r>
            <a:r>
              <a:rPr lang="zh-TW" altLang="en-US" sz="1200" dirty="0" smtClean="0"/>
              <a:t>服務平台的開發、服務代管及服務管理環境。 </a:t>
            </a:r>
            <a:endParaRPr lang="en-US" altLang="zh-TW" sz="1200" dirty="0" smtClean="0"/>
          </a:p>
          <a:p>
            <a:endParaRPr lang="zh-TW" alt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2471B7-F1B0-4E22-B0C8-9FAFF678E536}" type="slidenum">
              <a:rPr lang="zh-TW" altLang="en-US"/>
              <a:pPr/>
              <a:t>98</a:t>
            </a:fld>
            <a:endParaRPr lang="en-US" altLang="zh-TW"/>
          </a:p>
        </p:txBody>
      </p:sp>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pPr lvl="1"/>
            <a:r>
              <a:rPr lang="en-US" altLang="zh-TW" sz="2400" dirty="0" smtClean="0"/>
              <a:t>2006</a:t>
            </a:r>
            <a:r>
              <a:rPr lang="zh-TW" altLang="en-US" sz="2400" dirty="0" smtClean="0"/>
              <a:t>年開始參與開源的雲端運算框架</a:t>
            </a:r>
            <a:r>
              <a:rPr lang="en-US" altLang="zh-TW" sz="2400" dirty="0" err="1" smtClean="0"/>
              <a:t>Hadoop</a:t>
            </a:r>
            <a:r>
              <a:rPr lang="zh-TW" altLang="en-US" sz="2400" dirty="0" smtClean="0"/>
              <a:t>，並將其使用在內部服務中。</a:t>
            </a:r>
          </a:p>
          <a:p>
            <a:pPr lvl="1"/>
            <a:r>
              <a:rPr kumimoji="0" lang="en-US" altLang="zh-TW" sz="2400" dirty="0" smtClean="0"/>
              <a:t>2008</a:t>
            </a:r>
            <a:r>
              <a:rPr kumimoji="0" lang="zh-TW" altLang="en-US" sz="2400" dirty="0" smtClean="0"/>
              <a:t>年</a:t>
            </a:r>
            <a:r>
              <a:rPr kumimoji="0" lang="en-US" altLang="zh-TW" sz="2400" dirty="0" smtClean="0"/>
              <a:t>2</a:t>
            </a:r>
            <a:r>
              <a:rPr lang="zh-TW" altLang="en-US" sz="2400" dirty="0" smtClean="0"/>
              <a:t>：目前最大的</a:t>
            </a:r>
            <a:r>
              <a:rPr lang="en-US" altLang="zh-TW" sz="2400" dirty="0" err="1" smtClean="0"/>
              <a:t>Hadoop</a:t>
            </a:r>
            <a:r>
              <a:rPr lang="zh-TW" altLang="en-US" sz="2400" dirty="0" smtClean="0"/>
              <a:t>應用</a:t>
            </a:r>
          </a:p>
          <a:p>
            <a:pPr lvl="1"/>
            <a:r>
              <a:rPr lang="en-US" altLang="zh-TW" sz="2400" dirty="0" smtClean="0"/>
              <a:t>2</a:t>
            </a:r>
            <a:r>
              <a:rPr lang="zh-TW" altLang="en-US" sz="2400" dirty="0" smtClean="0"/>
              <a:t>千臺伺服器</a:t>
            </a:r>
          </a:p>
          <a:p>
            <a:pPr lvl="1"/>
            <a:r>
              <a:rPr lang="zh-TW" altLang="en-US" sz="2400" dirty="0" smtClean="0"/>
              <a:t>執行超過</a:t>
            </a:r>
            <a:r>
              <a:rPr lang="en-US" altLang="zh-TW" sz="2400" dirty="0" smtClean="0"/>
              <a:t>1</a:t>
            </a:r>
            <a:r>
              <a:rPr lang="zh-TW" altLang="en-US" sz="2400" dirty="0" smtClean="0"/>
              <a:t>萬個</a:t>
            </a:r>
            <a:r>
              <a:rPr lang="en-US" altLang="zh-TW" sz="2400" dirty="0" err="1" smtClean="0"/>
              <a:t>Hadoop</a:t>
            </a:r>
            <a:r>
              <a:rPr lang="zh-TW" altLang="en-US" sz="2400" dirty="0" smtClean="0"/>
              <a:t>虛擬機器</a:t>
            </a:r>
          </a:p>
          <a:p>
            <a:pPr lvl="1"/>
            <a:r>
              <a:rPr lang="en-US" altLang="zh-TW" sz="2400" dirty="0" smtClean="0"/>
              <a:t>5 </a:t>
            </a:r>
            <a:r>
              <a:rPr lang="en-US" altLang="zh-TW" sz="2400" dirty="0" err="1" smtClean="0"/>
              <a:t>Petabytes</a:t>
            </a:r>
            <a:r>
              <a:rPr lang="zh-TW" altLang="en-US" sz="2400" dirty="0" smtClean="0"/>
              <a:t>的網頁內容</a:t>
            </a:r>
          </a:p>
          <a:p>
            <a:pPr lvl="1"/>
            <a:r>
              <a:rPr lang="zh-TW" altLang="en-US" sz="2400" dirty="0" smtClean="0"/>
              <a:t>分析</a:t>
            </a:r>
            <a:r>
              <a:rPr lang="en-US" altLang="zh-TW" sz="2400" dirty="0" smtClean="0"/>
              <a:t>1</a:t>
            </a:r>
            <a:r>
              <a:rPr lang="zh-TW" altLang="en-US" sz="2400" dirty="0" smtClean="0"/>
              <a:t>兆個網路連結</a:t>
            </a:r>
          </a:p>
          <a:p>
            <a:endParaRPr lang="zh-TW" alt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315F61-36B9-41E7-B7F5-80C99AD49941}" type="slidenum">
              <a:rPr lang="zh-TW" altLang="en-US"/>
              <a:pPr/>
              <a:t>99</a:t>
            </a:fld>
            <a:endParaRPr lang="en-US" altLang="zh-TW"/>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zh-TW"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0146F47C-147E-4438-BB55-7C358700457E}" type="slidenum">
              <a:rPr lang="zh-TW" altLang="en-US"/>
              <a:pPr/>
              <a:t>100</a:t>
            </a:fld>
            <a:endParaRPr lang="en-US" altLang="zh-TW"/>
          </a:p>
        </p:txBody>
      </p:sp>
      <p:sp>
        <p:nvSpPr>
          <p:cNvPr id="64514" name="Rectangle 7"/>
          <p:cNvSpPr txBox="1">
            <a:spLocks noGrp="1" noChangeArrowheads="1"/>
          </p:cNvSpPr>
          <p:nvPr/>
        </p:nvSpPr>
        <p:spPr bwMode="auto">
          <a:xfrm>
            <a:off x="3815373" y="9371285"/>
            <a:ext cx="2918831" cy="493316"/>
          </a:xfrm>
          <a:prstGeom prst="rect">
            <a:avLst/>
          </a:prstGeom>
          <a:noFill/>
          <a:ln w="9525">
            <a:noFill/>
            <a:miter lim="800000"/>
            <a:headEnd/>
            <a:tailEnd/>
          </a:ln>
        </p:spPr>
        <p:txBody>
          <a:bodyPr lIns="91402" tIns="45701" rIns="91402" bIns="45701" anchor="b"/>
          <a:lstStyle/>
          <a:p>
            <a:pPr algn="r"/>
            <a:fld id="{D9772C04-B52A-4629-8762-18F47DEDCB06}" type="slidenum">
              <a:rPr kumimoji="0" lang="zh-TW" altLang="en-US" sz="1200">
                <a:latin typeface="Arial" charset="0"/>
              </a:rPr>
              <a:pPr algn="r"/>
              <a:t>100</a:t>
            </a:fld>
            <a:endParaRPr kumimoji="0" lang="en-US" altLang="zh-TW" sz="1200">
              <a:latin typeface="Arial" charset="0"/>
            </a:endParaRPr>
          </a:p>
        </p:txBody>
      </p:sp>
      <p:sp>
        <p:nvSpPr>
          <p:cNvPr id="64515" name="Slide Image Placeholder 1"/>
          <p:cNvSpPr>
            <a:spLocks noGrp="1" noRot="1" noChangeAspect="1" noTextEdit="1"/>
          </p:cNvSpPr>
          <p:nvPr>
            <p:ph type="sldImg"/>
          </p:nvPr>
        </p:nvSpPr>
        <p:spPr>
          <a:xfrm>
            <a:off x="901700" y="739775"/>
            <a:ext cx="4933950" cy="3702050"/>
          </a:xfrm>
          <a:ln/>
        </p:spPr>
      </p:sp>
      <p:sp>
        <p:nvSpPr>
          <p:cNvPr id="64516" name="Notes Placeholder 2"/>
          <p:cNvSpPr>
            <a:spLocks noGrp="1"/>
          </p:cNvSpPr>
          <p:nvPr>
            <p:ph type="body" idx="1"/>
          </p:nvPr>
        </p:nvSpPr>
        <p:spPr>
          <a:xfrm>
            <a:off x="673577" y="4688212"/>
            <a:ext cx="5388610" cy="4438127"/>
          </a:xfrm>
        </p:spPr>
        <p:txBody>
          <a:bodyPr lIns="87605" tIns="43803" rIns="87605" bIns="43803"/>
          <a:lstStyle/>
          <a:p>
            <a:pPr>
              <a:spcBef>
                <a:spcPct val="0"/>
              </a:spcBef>
            </a:pPr>
            <a:r>
              <a:rPr lang="en-IE" altLang="zh-TW" dirty="0"/>
              <a:t>Sometimes called Utility </a:t>
            </a:r>
            <a:r>
              <a:rPr lang="en-IE" altLang="zh-TW" dirty="0" smtClean="0"/>
              <a:t>computing</a:t>
            </a:r>
          </a:p>
          <a:p>
            <a:pPr marL="0" marR="0" indent="0" algn="l" defTabSz="914400" rtl="0" eaLnBrk="0" fontAlgn="base" latinLnBrk="0" hangingPunct="0">
              <a:lnSpc>
                <a:spcPct val="100000"/>
              </a:lnSpc>
              <a:spcBef>
                <a:spcPct val="0"/>
              </a:spcBef>
              <a:spcAft>
                <a:spcPct val="0"/>
              </a:spcAft>
              <a:buClrTx/>
              <a:buSzTx/>
              <a:buFontTx/>
              <a:buNone/>
              <a:tabLst/>
              <a:defRPr/>
            </a:pPr>
            <a:r>
              <a:rPr lang="zh-TW" altLang="en-US" dirty="0" smtClean="0"/>
              <a:t>提供了核心計算資源和網絡架構的服務 </a:t>
            </a:r>
            <a:endParaRPr lang="en-IE" altLang="zh-TW" dirty="0" smtClean="0"/>
          </a:p>
          <a:p>
            <a:pPr>
              <a:spcBef>
                <a:spcPct val="0"/>
              </a:spcBef>
            </a:pPr>
            <a:endParaRPr lang="en-IE" altLang="zh-TW" dirty="0"/>
          </a:p>
        </p:txBody>
      </p:sp>
      <p:sp>
        <p:nvSpPr>
          <p:cNvPr id="64517" name="Slide Number Placeholder 3"/>
          <p:cNvSpPr txBox="1">
            <a:spLocks noGrp="1"/>
          </p:cNvSpPr>
          <p:nvPr/>
        </p:nvSpPr>
        <p:spPr bwMode="auto">
          <a:xfrm>
            <a:off x="3815373" y="9371285"/>
            <a:ext cx="2918831" cy="493316"/>
          </a:xfrm>
          <a:prstGeom prst="rect">
            <a:avLst/>
          </a:prstGeom>
          <a:noFill/>
          <a:ln w="9525">
            <a:noFill/>
            <a:miter lim="800000"/>
            <a:headEnd/>
            <a:tailEnd/>
          </a:ln>
        </p:spPr>
        <p:txBody>
          <a:bodyPr lIns="87605" tIns="43803" rIns="87605" bIns="43803" anchor="b"/>
          <a:lstStyle/>
          <a:p>
            <a:pPr algn="r" defTabSz="876300" eaLnBrk="0" hangingPunct="0"/>
            <a:fld id="{44150EDA-DDB6-4281-8FDD-BB70CC1C22C3}" type="slidenum">
              <a:rPr kumimoji="0" lang="en-IE" altLang="zh-TW" sz="1100">
                <a:latin typeface="Arial" charset="0"/>
                <a:ea typeface="MS PGothic" pitchFamily="34" charset="-128"/>
              </a:rPr>
              <a:pPr algn="r" defTabSz="876300" eaLnBrk="0" hangingPunct="0"/>
              <a:t>100</a:t>
            </a:fld>
            <a:endParaRPr kumimoji="0" lang="en-IE" altLang="zh-TW" sz="1100">
              <a:latin typeface="Arial" charset="0"/>
              <a:ea typeface="MS PGothic" pitchFamily="34" charset="-128"/>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7A499AA2-2EE0-4CF2-9641-B759404501F8}" type="slidenum">
              <a:rPr lang="zh-TW" altLang="en-US"/>
              <a:pPr/>
              <a:t>101</a:t>
            </a:fld>
            <a:endParaRPr lang="en-US" altLang="zh-TW"/>
          </a:p>
        </p:txBody>
      </p:sp>
      <p:sp>
        <p:nvSpPr>
          <p:cNvPr id="66562" name="Rectangle 7"/>
          <p:cNvSpPr txBox="1">
            <a:spLocks noGrp="1" noChangeArrowheads="1"/>
          </p:cNvSpPr>
          <p:nvPr/>
        </p:nvSpPr>
        <p:spPr bwMode="auto">
          <a:xfrm>
            <a:off x="3815373" y="9371285"/>
            <a:ext cx="2918831" cy="493316"/>
          </a:xfrm>
          <a:prstGeom prst="rect">
            <a:avLst/>
          </a:prstGeom>
          <a:noFill/>
          <a:ln w="9525">
            <a:noFill/>
            <a:miter lim="800000"/>
            <a:headEnd/>
            <a:tailEnd/>
          </a:ln>
        </p:spPr>
        <p:txBody>
          <a:bodyPr lIns="91402" tIns="45701" rIns="91402" bIns="45701" anchor="b"/>
          <a:lstStyle/>
          <a:p>
            <a:pPr algn="r"/>
            <a:fld id="{545C01ED-3751-4465-B877-AC310949EB0F}" type="slidenum">
              <a:rPr kumimoji="0" lang="zh-TW" altLang="en-US" sz="1200">
                <a:latin typeface="Arial" charset="0"/>
              </a:rPr>
              <a:pPr algn="r"/>
              <a:t>101</a:t>
            </a:fld>
            <a:endParaRPr kumimoji="0" lang="en-US" altLang="zh-TW" sz="1200">
              <a:latin typeface="Arial" charset="0"/>
            </a:endParaRPr>
          </a:p>
        </p:txBody>
      </p:sp>
      <p:sp>
        <p:nvSpPr>
          <p:cNvPr id="66563" name="Slide Image Placeholder 1"/>
          <p:cNvSpPr>
            <a:spLocks noGrp="1" noRot="1" noChangeAspect="1" noTextEdit="1"/>
          </p:cNvSpPr>
          <p:nvPr>
            <p:ph type="sldImg"/>
          </p:nvPr>
        </p:nvSpPr>
        <p:spPr>
          <a:xfrm>
            <a:off x="901700" y="739775"/>
            <a:ext cx="4933950" cy="3702050"/>
          </a:xfrm>
          <a:ln/>
        </p:spPr>
      </p:sp>
      <p:sp>
        <p:nvSpPr>
          <p:cNvPr id="66564" name="Notes Placeholder 2"/>
          <p:cNvSpPr>
            <a:spLocks noGrp="1"/>
          </p:cNvSpPr>
          <p:nvPr>
            <p:ph type="body" idx="1"/>
          </p:nvPr>
        </p:nvSpPr>
        <p:spPr>
          <a:xfrm>
            <a:off x="673577" y="4688212"/>
            <a:ext cx="5388610" cy="4438127"/>
          </a:xfrm>
        </p:spPr>
        <p:txBody>
          <a:bodyPr lIns="87605" tIns="43803" rIns="87605" bIns="43803"/>
          <a:lstStyle/>
          <a:p>
            <a:pPr>
              <a:spcBef>
                <a:spcPct val="0"/>
              </a:spcBef>
            </a:pPr>
            <a:r>
              <a:rPr lang="en-IE" altLang="zh-TW"/>
              <a:t>Sometimes called Utility computing</a:t>
            </a:r>
          </a:p>
        </p:txBody>
      </p:sp>
      <p:sp>
        <p:nvSpPr>
          <p:cNvPr id="66565" name="Slide Number Placeholder 3"/>
          <p:cNvSpPr txBox="1">
            <a:spLocks noGrp="1"/>
          </p:cNvSpPr>
          <p:nvPr/>
        </p:nvSpPr>
        <p:spPr bwMode="auto">
          <a:xfrm>
            <a:off x="3815373" y="9371285"/>
            <a:ext cx="2918831" cy="493316"/>
          </a:xfrm>
          <a:prstGeom prst="rect">
            <a:avLst/>
          </a:prstGeom>
          <a:noFill/>
          <a:ln w="9525">
            <a:noFill/>
            <a:miter lim="800000"/>
            <a:headEnd/>
            <a:tailEnd/>
          </a:ln>
        </p:spPr>
        <p:txBody>
          <a:bodyPr lIns="87605" tIns="43803" rIns="87605" bIns="43803" anchor="b"/>
          <a:lstStyle/>
          <a:p>
            <a:pPr algn="r" defTabSz="876300" eaLnBrk="0" hangingPunct="0"/>
            <a:fld id="{81DA2E45-B4B7-471C-9F00-624479C1B6EE}" type="slidenum">
              <a:rPr kumimoji="0" lang="en-IE" altLang="zh-TW" sz="1100">
                <a:latin typeface="Arial" charset="0"/>
                <a:ea typeface="MS PGothic" pitchFamily="34" charset="-128"/>
              </a:rPr>
              <a:pPr algn="r" defTabSz="876300" eaLnBrk="0" hangingPunct="0"/>
              <a:t>101</a:t>
            </a:fld>
            <a:endParaRPr kumimoji="0" lang="en-IE" altLang="zh-TW" sz="1100">
              <a:latin typeface="Arial" charset="0"/>
              <a:ea typeface="MS PGothic" pitchFamily="34" charset="-128"/>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E40DE7-BA0F-4A6E-83BE-7A7EB84D6B2B}" type="slidenum">
              <a:rPr lang="zh-TW" altLang="en-US"/>
              <a:pPr/>
              <a:t>102</a:t>
            </a:fld>
            <a:endParaRPr lang="en-US" altLang="zh-TW"/>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TW" altLang="en-IE" dirty="0" smtClean="0"/>
              <a:t>提供平台給</a:t>
            </a:r>
            <a:r>
              <a:rPr lang="zh-TW" altLang="en-US" dirty="0" smtClean="0"/>
              <a:t>系統管理員和開發人員，以為它構建、測試及部署定製應用程序 </a:t>
            </a:r>
            <a:endParaRPr lang="zh-TW" altLang="en-IE" dirty="0" smtClean="0"/>
          </a:p>
          <a:p>
            <a:endParaRPr lang="zh-TW" alt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E1AACA-141D-48DC-9D73-2E276574E9B4}" type="slidenum">
              <a:rPr lang="zh-TW" altLang="en-US"/>
              <a:pPr/>
              <a:t>103</a:t>
            </a:fld>
            <a:endParaRPr lang="en-US" altLang="zh-TW"/>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zh-TW"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xfrm>
            <a:off x="903288" y="741363"/>
            <a:ext cx="4930775" cy="3698875"/>
          </a:xfrm>
          <a:ln/>
        </p:spPr>
      </p:sp>
      <p:sp>
        <p:nvSpPr>
          <p:cNvPr id="151555" name="Rectangle 3"/>
          <p:cNvSpPr>
            <a:spLocks noGrp="1" noChangeArrowheads="1"/>
          </p:cNvSpPr>
          <p:nvPr>
            <p:ph type="body" idx="1"/>
          </p:nvPr>
        </p:nvSpPr>
        <p:spPr>
          <a:xfrm>
            <a:off x="673577" y="4687137"/>
            <a:ext cx="5388610" cy="4438563"/>
          </a:xfrm>
          <a:noFill/>
          <a:ln/>
        </p:spPr>
        <p:txBody>
          <a:bodyPr/>
          <a:lstStyle/>
          <a:p>
            <a:endParaRPr lang="zh-CN" altLang="en-US" smtClean="0">
              <a:ea typeface="宋体" pitchFamily="2" charset="-122"/>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247AB9-F64E-4389-A97E-D43964CFBF33}" type="slidenum">
              <a:rPr lang="zh-TW" altLang="en-US"/>
              <a:pPr/>
              <a:t>104</a:t>
            </a:fld>
            <a:endParaRPr lang="en-US" altLang="zh-TW"/>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TW" altLang="en-US" dirty="0" smtClean="0"/>
              <a:t>通過</a:t>
            </a:r>
            <a:r>
              <a:rPr lang="en-US" altLang="zh-TW" dirty="0" smtClean="0"/>
              <a:t>Internet</a:t>
            </a:r>
            <a:r>
              <a:rPr lang="zh-TW" altLang="en-US" dirty="0" smtClean="0"/>
              <a:t>提供軟體的模式，用戶向提供商租用基於</a:t>
            </a:r>
            <a:r>
              <a:rPr lang="en-US" altLang="zh-TW" dirty="0" smtClean="0"/>
              <a:t>Web</a:t>
            </a:r>
            <a:r>
              <a:rPr lang="zh-TW" altLang="en-US" dirty="0" smtClean="0"/>
              <a:t>的軟體，來管理企業經營活動，且無需對軟體進行維護，服務提供商會全權管理和維護軟體 </a:t>
            </a:r>
            <a:endParaRPr lang="zh-TW" altLang="en-GB" dirty="0" smtClean="0"/>
          </a:p>
          <a:p>
            <a:endParaRPr lang="zh-TW" alt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FAB994-9A22-4A6D-A3DE-D760BE63D48A}" type="slidenum">
              <a:rPr lang="zh-TW" altLang="en-US"/>
              <a:pPr/>
              <a:t>105</a:t>
            </a:fld>
            <a:endParaRPr lang="en-US" altLang="zh-TW"/>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r>
              <a:rPr lang="en-US" altLang="zh-TW" dirty="0" smtClean="0"/>
              <a:t>HW:</a:t>
            </a:r>
            <a:r>
              <a:rPr lang="zh-TW" altLang="en-US" dirty="0" smtClean="0"/>
              <a:t>硬體</a:t>
            </a:r>
            <a:r>
              <a:rPr lang="zh-TW" altLang="en-US" baseline="0" dirty="0" smtClean="0"/>
              <a:t> </a:t>
            </a:r>
            <a:r>
              <a:rPr lang="en-US" altLang="zh-TW" baseline="0" dirty="0" err="1" smtClean="0"/>
              <a:t>sw</a:t>
            </a:r>
            <a:r>
              <a:rPr lang="en-US" altLang="zh-TW" baseline="0" dirty="0" smtClean="0"/>
              <a:t>:</a:t>
            </a:r>
            <a:r>
              <a:rPr lang="zh-TW" altLang="en-US" baseline="0" dirty="0" smtClean="0"/>
              <a:t>軟體 </a:t>
            </a:r>
            <a:r>
              <a:rPr lang="en-US" altLang="zh-TW" baseline="0" dirty="0" err="1" smtClean="0"/>
              <a:t>brower</a:t>
            </a:r>
            <a:r>
              <a:rPr lang="en-US" altLang="zh-TW" baseline="0" dirty="0" smtClean="0"/>
              <a:t>:</a:t>
            </a:r>
            <a:r>
              <a:rPr lang="zh-TW" altLang="en-US" baseline="0" dirty="0" smtClean="0"/>
              <a:t>瀏覽器</a:t>
            </a:r>
            <a:endParaRPr lang="zh-TW" alt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05D459-98BE-427D-ADBC-3E030F3AF7A2}" type="slidenum">
              <a:rPr lang="zh-TW" altLang="en-US"/>
              <a:pPr/>
              <a:t>106</a:t>
            </a:fld>
            <a:endParaRPr lang="en-US" altLang="zh-TW"/>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zh-TW"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Cloud computing isn’t a one-size-fits-all affair. There are several different ways the infrastructure </a:t>
            </a:r>
          </a:p>
          <a:p>
            <a:r>
              <a:rPr lang="en-US" altLang="zh-TW" dirty="0" smtClean="0"/>
              <a:t>can be deployed. The infrastructure will depend on the application and how the provider has </a:t>
            </a:r>
          </a:p>
          <a:p>
            <a:r>
              <a:rPr lang="en-US" altLang="zh-TW" dirty="0" smtClean="0"/>
              <a:t>chosen to build the cloud solution. This is one of the key advantages for using the cloud. Your </a:t>
            </a:r>
          </a:p>
          <a:p>
            <a:r>
              <a:rPr lang="en-US" altLang="zh-TW" dirty="0" smtClean="0"/>
              <a:t>needs might be so massive that the number of servers required far exceeds your desire or </a:t>
            </a:r>
          </a:p>
          <a:p>
            <a:r>
              <a:rPr lang="en-US" altLang="zh-TW" dirty="0" smtClean="0"/>
              <a:t>budget to run those in-house. Alternatively, you may only need a sip of processing power, so </a:t>
            </a:r>
          </a:p>
          <a:p>
            <a:r>
              <a:rPr lang="en-US" altLang="zh-TW" dirty="0" smtClean="0"/>
              <a:t>you don’t want to buy and run a dedicated server for the job. The cloud fits both needs.</a:t>
            </a:r>
            <a:endParaRPr lang="zh-TW" altLang="en-US" dirty="0"/>
          </a:p>
        </p:txBody>
      </p:sp>
      <p:sp>
        <p:nvSpPr>
          <p:cNvPr id="4" name="投影片編號版面配置區 3"/>
          <p:cNvSpPr>
            <a:spLocks noGrp="1"/>
          </p:cNvSpPr>
          <p:nvPr>
            <p:ph type="sldNum" sz="quarter" idx="10"/>
          </p:nvPr>
        </p:nvSpPr>
        <p:spPr/>
        <p:txBody>
          <a:bodyPr/>
          <a:lstStyle/>
          <a:p>
            <a:pPr>
              <a:defRPr/>
            </a:pPr>
            <a:fld id="{C3CFB8EB-A6E4-42F4-9770-F98E4BEFD92E}" type="slidenum">
              <a:rPr lang="en-US" altLang="zh-TW" smtClean="0"/>
              <a:pPr>
                <a:defRPr/>
              </a:pPr>
              <a:t>107</a:t>
            </a:fld>
            <a:endParaRPr lang="en-US" altLang="zh-TW"/>
          </a:p>
        </p:txBody>
      </p:sp>
    </p:spTree>
    <p:extLst>
      <p:ext uri="{BB962C8B-B14F-4D97-AF65-F5344CB8AC3E}">
        <p14:creationId xmlns="" xmlns:p14="http://schemas.microsoft.com/office/powerpoint/2010/main" val="136794031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0CA38CB6-3A96-4FCA-8544-8B2B2288EFD2}" type="slidenum">
              <a:rPr lang="en-US" altLang="zh-TW" smtClean="0"/>
              <a:pPr/>
              <a:t>108</a:t>
            </a:fld>
            <a:endParaRPr lang="en-US" altLang="zh-TW"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zh-TW" altLang="zh-TW" dirty="0"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p:cNvSpPr>
          <p:nvPr>
            <p:ph type="sldImg"/>
          </p:nvPr>
        </p:nvSpPr>
        <p:spPr>
          <a:ln/>
        </p:spPr>
      </p:sp>
      <p:sp>
        <p:nvSpPr>
          <p:cNvPr id="53251" name="Notes Placeholder 2"/>
          <p:cNvSpPr>
            <a:spLocks noGrp="1"/>
          </p:cNvSpPr>
          <p:nvPr>
            <p:ph type="body" idx="1"/>
          </p:nvPr>
        </p:nvSpPr>
        <p:spPr>
          <a:noFill/>
          <a:ln/>
        </p:spPr>
        <p:txBody>
          <a:bodyPr/>
          <a:lstStyle/>
          <a:p>
            <a:r>
              <a:rPr lang="en-US" smtClean="0">
                <a:latin typeface="Times New Roman" pitchFamily="18" charset="0"/>
              </a:rPr>
              <a:t>Freedom of Information == FOI</a:t>
            </a:r>
            <a:endParaRPr lang="en-GB" altLang="zh-TW" smtClean="0">
              <a:latin typeface="Times New Roman" pitchFamily="18" charset="0"/>
            </a:endParaRPr>
          </a:p>
        </p:txBody>
      </p:sp>
      <p:sp>
        <p:nvSpPr>
          <p:cNvPr id="4" name="Slide Number Placeholder 3"/>
          <p:cNvSpPr>
            <a:spLocks noGrp="1"/>
          </p:cNvSpPr>
          <p:nvPr>
            <p:ph type="sldNum" sz="quarter" idx="5"/>
          </p:nvPr>
        </p:nvSpPr>
        <p:spPr/>
        <p:txBody>
          <a:bodyPr/>
          <a:lstStyle/>
          <a:p>
            <a:fld id="{9EE146EF-7C25-4829-9083-7D054C82F4C2}" type="slidenum">
              <a:rPr lang="en-GB" altLang="zh-TW"/>
              <a:pPr/>
              <a:t>110</a:t>
            </a:fld>
            <a:endParaRPr lang="en-GB" altLang="zh-TW"/>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9C3E5FFF-20C4-4BEA-8630-2D1609D503A8}" type="slidenum">
              <a:rPr lang="en-US" altLang="zh-TW" smtClean="0"/>
              <a:pPr/>
              <a:t>112</a:t>
            </a:fld>
            <a:endParaRPr lang="en-US" altLang="zh-TW" smtClean="0"/>
          </a:p>
        </p:txBody>
      </p:sp>
      <p:sp>
        <p:nvSpPr>
          <p:cNvPr id="187395" name="Rectangle 2"/>
          <p:cNvSpPr>
            <a:spLocks noGrp="1" noRot="1" noChangeAspect="1" noChangeArrowheads="1" noTextEdit="1"/>
          </p:cNvSpPr>
          <p:nvPr>
            <p:ph type="sldImg"/>
          </p:nvPr>
        </p:nvSpPr>
        <p:spPr>
          <a:ln/>
        </p:spPr>
      </p:sp>
      <p:sp>
        <p:nvSpPr>
          <p:cNvPr id="187396" name="Rectangle 3"/>
          <p:cNvSpPr>
            <a:spLocks noGrp="1" noChangeArrowheads="1"/>
          </p:cNvSpPr>
          <p:nvPr>
            <p:ph type="body" idx="1"/>
          </p:nvPr>
        </p:nvSpPr>
        <p:spPr>
          <a:noFill/>
          <a:ln/>
        </p:spPr>
        <p:txBody>
          <a:bodyPr/>
          <a:lstStyle/>
          <a:p>
            <a:pPr eaLnBrk="1" hangingPunct="1"/>
            <a:endParaRPr lang="zh-TW" altLang="zh-TW"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xfrm>
            <a:off x="903288" y="741363"/>
            <a:ext cx="4930775" cy="3698875"/>
          </a:xfrm>
          <a:ln/>
        </p:spPr>
      </p:sp>
      <p:sp>
        <p:nvSpPr>
          <p:cNvPr id="153603" name="Rectangle 3"/>
          <p:cNvSpPr>
            <a:spLocks noGrp="1" noChangeArrowheads="1"/>
          </p:cNvSpPr>
          <p:nvPr>
            <p:ph type="body" idx="1"/>
          </p:nvPr>
        </p:nvSpPr>
        <p:spPr>
          <a:xfrm>
            <a:off x="673577" y="4687137"/>
            <a:ext cx="5388610" cy="4438563"/>
          </a:xfrm>
          <a:noFill/>
          <a:ln/>
        </p:spPr>
        <p:txBody>
          <a:bodyPr/>
          <a:lstStyle/>
          <a:p>
            <a:endParaRPr lang="zh-CN" altLang="en-US" smtClean="0">
              <a:ea typeface="宋体"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xfrm>
            <a:off x="903288" y="741363"/>
            <a:ext cx="4930775" cy="3698875"/>
          </a:xfrm>
          <a:ln/>
        </p:spPr>
      </p:sp>
      <p:sp>
        <p:nvSpPr>
          <p:cNvPr id="157699" name="Rectangle 3"/>
          <p:cNvSpPr>
            <a:spLocks noGrp="1" noChangeArrowheads="1"/>
          </p:cNvSpPr>
          <p:nvPr>
            <p:ph type="body" idx="1"/>
          </p:nvPr>
        </p:nvSpPr>
        <p:spPr>
          <a:xfrm>
            <a:off x="673577" y="4687137"/>
            <a:ext cx="5388610" cy="4438563"/>
          </a:xfrm>
          <a:noFill/>
          <a:ln/>
        </p:spPr>
        <p:txBody>
          <a:bodyPr/>
          <a:lstStyle/>
          <a:p>
            <a:endParaRPr lang="zh-CN" altLang="en-US" smtClean="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lvl1pPr>
              <a:defRPr sz="4400" b="1">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371600" y="3886200"/>
            <a:ext cx="6400800" cy="1752600"/>
          </a:xfrm>
        </p:spPr>
        <p:txBody>
          <a:bodyPr/>
          <a:lstStyle>
            <a:lvl1pPr marL="0" indent="0" algn="ctr">
              <a:buNone/>
              <a:defRPr b="1"/>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TW" altLang="en-US" smtClean="0"/>
              <a:t>按一下以編輯母片副標題樣式</a:t>
            </a:r>
            <a:endParaRPr lang="zh-TW"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CFE59417-8567-42A1-AA53-BD3569E2BDCD}" type="slidenum">
              <a:rPr lang="en-US" altLang="zh-TW"/>
              <a:pPr>
                <a:defRPr/>
              </a:pPr>
              <a:t>‹#›</a:t>
            </a:fld>
            <a:endParaRPr lang="en-US" altLang="zh-TW"/>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93F718C8-2BF7-4C80-9FA7-748E878E7C33}" type="slidenum">
              <a:rPr lang="en-US" altLang="zh-TW"/>
              <a:pPr>
                <a:defRPr/>
              </a:pPr>
              <a:t>‹#›</a:t>
            </a:fld>
            <a:endParaRPr lang="en-US" altLang="zh-TW"/>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838950" y="85725"/>
            <a:ext cx="2125663" cy="646747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85725"/>
            <a:ext cx="6229350" cy="646747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CFD9EF56-10CE-41A4-A8F7-5CE7A154E35F}" type="slidenum">
              <a:rPr lang="en-US" altLang="zh-TW"/>
              <a:pPr>
                <a:defRPr/>
              </a:pPr>
              <a:t>‹#›</a:t>
            </a:fld>
            <a:endParaRPr lang="en-US" altLang="zh-TW"/>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GB" altLang="zh-TW"/>
              <a:t>19th May, 09</a:t>
            </a:r>
            <a:endParaRPr lang="en-US"/>
          </a:p>
        </p:txBody>
      </p:sp>
      <p:sp>
        <p:nvSpPr>
          <p:cNvPr id="5" name="Footer Placeholder 4"/>
          <p:cNvSpPr>
            <a:spLocks noGrp="1"/>
          </p:cNvSpPr>
          <p:nvPr>
            <p:ph type="ftr" sz="quarter" idx="11"/>
          </p:nvPr>
        </p:nvSpPr>
        <p:spPr/>
        <p:txBody>
          <a:bodyPr/>
          <a:lstStyle>
            <a:lvl1pPr>
              <a:defRPr/>
            </a:lvl1pPr>
          </a:lstStyle>
          <a:p>
            <a:r>
              <a:rPr lang="en-US"/>
              <a:t>mark.baker@computer.org</a:t>
            </a:r>
            <a:endParaRPr lang="en-GB" altLang="zh-TW"/>
          </a:p>
        </p:txBody>
      </p:sp>
      <p:sp>
        <p:nvSpPr>
          <p:cNvPr id="6" name="Slide Number Placeholder 5"/>
          <p:cNvSpPr>
            <a:spLocks noGrp="1"/>
          </p:cNvSpPr>
          <p:nvPr>
            <p:ph type="sldNum" sz="quarter" idx="12"/>
          </p:nvPr>
        </p:nvSpPr>
        <p:spPr/>
        <p:txBody>
          <a:bodyPr/>
          <a:lstStyle>
            <a:lvl1pPr>
              <a:defRPr/>
            </a:lvl1pPr>
          </a:lstStyle>
          <a:p>
            <a:fld id="{0FDAE44F-AE18-4E5B-92F1-515769BA42CC}"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684213" y="188913"/>
            <a:ext cx="7772400" cy="865187"/>
          </a:xfrm>
        </p:spPr>
        <p:txBody>
          <a:bodyPr/>
          <a:lstStyle/>
          <a:p>
            <a:r>
              <a:rPr lang="zh-TW" altLang="en-US" smtClean="0"/>
              <a:t>按一下以編輯母片標題樣式</a:t>
            </a:r>
            <a:endParaRPr lang="zh-TW" altLang="en-US"/>
          </a:p>
        </p:txBody>
      </p:sp>
      <p:sp>
        <p:nvSpPr>
          <p:cNvPr id="3" name="文字版面配置區 2"/>
          <p:cNvSpPr>
            <a:spLocks noGrp="1"/>
          </p:cNvSpPr>
          <p:nvPr>
            <p:ph type="body" sz="half" idx="1"/>
          </p:nvPr>
        </p:nvSpPr>
        <p:spPr>
          <a:xfrm>
            <a:off x="685800" y="1341438"/>
            <a:ext cx="3810000" cy="4754562"/>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341438"/>
            <a:ext cx="3810000" cy="4754562"/>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a:xfrm>
            <a:off x="685800" y="6248400"/>
            <a:ext cx="1905000" cy="457200"/>
          </a:xfrm>
        </p:spPr>
        <p:txBody>
          <a:bodyPr/>
          <a:lstStyle>
            <a:lvl1pPr>
              <a:defRPr/>
            </a:lvl1pPr>
          </a:lstStyle>
          <a:p>
            <a:endParaRPr lang="en-US" altLang="zh-TW"/>
          </a:p>
        </p:txBody>
      </p:sp>
      <p:sp>
        <p:nvSpPr>
          <p:cNvPr id="6" name="頁尾版面配置區 5"/>
          <p:cNvSpPr>
            <a:spLocks noGrp="1"/>
          </p:cNvSpPr>
          <p:nvPr>
            <p:ph type="ftr" sz="quarter" idx="11"/>
          </p:nvPr>
        </p:nvSpPr>
        <p:spPr>
          <a:xfrm>
            <a:off x="3124200" y="6248400"/>
            <a:ext cx="2895600" cy="457200"/>
          </a:xfrm>
        </p:spPr>
        <p:txBody>
          <a:bodyPr/>
          <a:lstStyle>
            <a:lvl1pPr>
              <a:defRPr/>
            </a:lvl1pPr>
          </a:lstStyle>
          <a:p>
            <a:endParaRPr lang="en-US" altLang="zh-TW"/>
          </a:p>
        </p:txBody>
      </p:sp>
      <p:sp>
        <p:nvSpPr>
          <p:cNvPr id="7" name="投影片編號版面配置區 6"/>
          <p:cNvSpPr>
            <a:spLocks noGrp="1"/>
          </p:cNvSpPr>
          <p:nvPr>
            <p:ph type="sldNum" sz="quarter" idx="12"/>
          </p:nvPr>
        </p:nvSpPr>
        <p:spPr>
          <a:xfrm>
            <a:off x="8077200" y="6248400"/>
            <a:ext cx="1066800" cy="457200"/>
          </a:xfrm>
        </p:spPr>
        <p:txBody>
          <a:bodyPr/>
          <a:lstStyle>
            <a:lvl1pPr>
              <a:defRPr/>
            </a:lvl1pPr>
          </a:lstStyle>
          <a:p>
            <a:fld id="{59138114-CBBA-4C47-B6E7-462B452D5EE9}" type="slidenum">
              <a:rPr lang="zh-TW" altLang="en-US"/>
              <a:pPr/>
              <a:t>‹#›</a:t>
            </a:fld>
            <a:endParaRPr lang="en-US" altLang="zh-TW"/>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3" name="內容版面配置區 2"/>
          <p:cNvSpPr>
            <a:spLocks noGrp="1"/>
          </p:cNvSpPr>
          <p:nvPr>
            <p:ph idx="1"/>
          </p:nvPr>
        </p:nvSpPr>
        <p:spPr/>
        <p:txBody>
          <a:bodyPr/>
          <a:lstStyle>
            <a:lvl1pPr>
              <a:defRPr>
                <a:latin typeface="微軟正黑體" pitchFamily="34" charset="-120"/>
                <a:ea typeface="微軟正黑體" pitchFamily="34" charset="-120"/>
              </a:defRPr>
            </a:lvl1pPr>
            <a:lvl2pPr>
              <a:defRPr>
                <a:latin typeface="微軟正黑體" pitchFamily="34" charset="-120"/>
                <a:ea typeface="微軟正黑體" pitchFamily="34" charset="-120"/>
              </a:defRPr>
            </a:lvl2pPr>
            <a:lvl3pPr>
              <a:defRPr>
                <a:latin typeface="微軟正黑體" pitchFamily="34" charset="-120"/>
                <a:ea typeface="微軟正黑體" pitchFamily="34" charset="-120"/>
              </a:defRPr>
            </a:lvl3pPr>
            <a:lvl4pPr>
              <a:defRPr>
                <a:latin typeface="微軟正黑體" pitchFamily="34" charset="-120"/>
                <a:ea typeface="微軟正黑體" pitchFamily="34" charset="-120"/>
              </a:defRPr>
            </a:lvl4pPr>
            <a:lvl5pPr>
              <a:defRPr>
                <a:latin typeface="微軟正黑體" pitchFamily="34" charset="-120"/>
                <a:ea typeface="微軟正黑體" pitchFamily="34" charset="-120"/>
              </a:defRPr>
            </a:lvl5p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4E3ED151-2AE6-437B-B214-104A00E1163A}" type="slidenum">
              <a:rPr lang="en-US" altLang="zh-TW"/>
              <a:pPr>
                <a:defRPr/>
              </a:pPr>
              <a:t>‹#›</a:t>
            </a:fld>
            <a:endParaRPr lang="en-US" altLang="zh-TW"/>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9013A7CF-8AF4-492A-98F9-5E0BF86BF8AA}" type="slidenum">
              <a:rPr lang="en-US" altLang="zh-TW"/>
              <a:pPr>
                <a:defRPr/>
              </a:pPr>
              <a:t>‹#›</a:t>
            </a:fld>
            <a:endParaRPr lang="en-US" altLang="zh-TW"/>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484313"/>
            <a:ext cx="4176713" cy="50688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786313" y="1484313"/>
            <a:ext cx="4178300" cy="50688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a:ln/>
        </p:spPr>
        <p:txBody>
          <a:bodyPr/>
          <a:lstStyle>
            <a:lvl1pPr>
              <a:defRPr/>
            </a:lvl1pPr>
          </a:lstStyle>
          <a:p>
            <a:pPr>
              <a:defRPr/>
            </a:pPr>
            <a:fld id="{10E6ACA3-917B-4B42-BE19-B6069CDA6E39}" type="slidenum">
              <a:rPr lang="en-US" altLang="zh-TW"/>
              <a:pPr>
                <a:defRPr/>
              </a:pPr>
              <a:t>‹#›</a:t>
            </a:fld>
            <a:endParaRPr lang="en-US"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9" name="Rectangle 6"/>
          <p:cNvSpPr>
            <a:spLocks noGrp="1" noChangeArrowheads="1"/>
          </p:cNvSpPr>
          <p:nvPr>
            <p:ph type="sldNum" sz="quarter" idx="12"/>
          </p:nvPr>
        </p:nvSpPr>
        <p:spPr>
          <a:ln/>
        </p:spPr>
        <p:txBody>
          <a:bodyPr/>
          <a:lstStyle>
            <a:lvl1pPr>
              <a:defRPr/>
            </a:lvl1pPr>
          </a:lstStyle>
          <a:p>
            <a:pPr>
              <a:defRPr/>
            </a:pPr>
            <a:fld id="{B878A793-48D5-4F4F-A81A-3AEB21009A89}" type="slidenum">
              <a:rPr lang="en-US" altLang="zh-TW"/>
              <a:pPr>
                <a:defRPr/>
              </a:pPr>
              <a:t>‹#›</a:t>
            </a:fld>
            <a:endParaRPr lang="en-US" altLang="zh-TW"/>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5" name="Rectangle 6"/>
          <p:cNvSpPr>
            <a:spLocks noGrp="1" noChangeArrowheads="1"/>
          </p:cNvSpPr>
          <p:nvPr>
            <p:ph type="sldNum" sz="quarter" idx="12"/>
          </p:nvPr>
        </p:nvSpPr>
        <p:spPr>
          <a:ln/>
        </p:spPr>
        <p:txBody>
          <a:bodyPr/>
          <a:lstStyle>
            <a:lvl1pPr>
              <a:defRPr/>
            </a:lvl1pPr>
          </a:lstStyle>
          <a:p>
            <a:pPr>
              <a:defRPr/>
            </a:pPr>
            <a:fld id="{23578EEF-C32B-4820-A998-3BC9DEF2BD68}" type="slidenum">
              <a:rPr lang="en-US" altLang="zh-TW"/>
              <a:pPr>
                <a:defRPr/>
              </a:pPr>
              <a:t>‹#›</a:t>
            </a:fld>
            <a:endParaRPr lang="en-US" altLang="zh-TW"/>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4" name="Rectangle 6"/>
          <p:cNvSpPr>
            <a:spLocks noGrp="1" noChangeArrowheads="1"/>
          </p:cNvSpPr>
          <p:nvPr>
            <p:ph type="sldNum" sz="quarter" idx="12"/>
          </p:nvPr>
        </p:nvSpPr>
        <p:spPr>
          <a:ln/>
        </p:spPr>
        <p:txBody>
          <a:bodyPr/>
          <a:lstStyle>
            <a:lvl1pPr>
              <a:defRPr/>
            </a:lvl1pPr>
          </a:lstStyle>
          <a:p>
            <a:pPr>
              <a:defRPr/>
            </a:pPr>
            <a:fld id="{C8AB802B-043E-4177-A48E-BE7731A58305}" type="slidenum">
              <a:rPr lang="en-US" altLang="zh-TW"/>
              <a:pPr>
                <a:defRPr/>
              </a:pPr>
              <a:t>‹#›</a:t>
            </a:fld>
            <a:endParaRPr lang="en-US" altLang="zh-TW"/>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a:ln/>
        </p:spPr>
        <p:txBody>
          <a:bodyPr/>
          <a:lstStyle>
            <a:lvl1pPr>
              <a:defRPr/>
            </a:lvl1pPr>
          </a:lstStyle>
          <a:p>
            <a:pPr>
              <a:defRPr/>
            </a:pPr>
            <a:fld id="{6C54B4F2-95FE-44AF-8936-4B07E4CC4194}" type="slidenum">
              <a:rPr lang="en-US" altLang="zh-TW"/>
              <a:pPr>
                <a:defRPr/>
              </a:pPr>
              <a:t>‹#›</a:t>
            </a:fld>
            <a:endParaRPr lang="en-US" altLang="zh-TW"/>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a:ln/>
        </p:spPr>
        <p:txBody>
          <a:bodyPr/>
          <a:lstStyle>
            <a:lvl1pPr>
              <a:defRPr/>
            </a:lvl1pPr>
          </a:lstStyle>
          <a:p>
            <a:pPr>
              <a:defRPr/>
            </a:pPr>
            <a:fld id="{03CA5C94-D9BA-4B13-B252-CCE2F650131E}" type="slidenum">
              <a:rPr lang="en-US" altLang="zh-TW"/>
              <a:pPr>
                <a:defRPr/>
              </a:pPr>
              <a:t>‹#›</a:t>
            </a:fld>
            <a:endParaRPr lang="en-US" altLang="zh-TW"/>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1692275" y="85725"/>
            <a:ext cx="6335713"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9219" name="Rectangle 3"/>
          <p:cNvSpPr>
            <a:spLocks noGrp="1" noChangeArrowheads="1"/>
          </p:cNvSpPr>
          <p:nvPr>
            <p:ph type="body" idx="1"/>
          </p:nvPr>
        </p:nvSpPr>
        <p:spPr bwMode="auto">
          <a:xfrm>
            <a:off x="457200" y="1484313"/>
            <a:ext cx="8507413" cy="50688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dirty="0" smtClean="0"/>
              <a:t>按一下以編輯母片</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新細明體" charset="-120"/>
              </a:defRPr>
            </a:lvl1pPr>
          </a:lstStyle>
          <a:p>
            <a:pPr>
              <a:defRPr/>
            </a:pPr>
            <a:endParaRPr lang="en-US" altLang="zh-TW"/>
          </a:p>
        </p:txBody>
      </p:sp>
      <p:sp>
        <p:nvSpPr>
          <p:cNvPr id="1029" name="Rectangle 5"/>
          <p:cNvSpPr>
            <a:spLocks noGrp="1" noChangeArrowheads="1"/>
          </p:cNvSpPr>
          <p:nvPr>
            <p:ph type="ftr" sz="quarter" idx="3"/>
          </p:nvPr>
        </p:nvSpPr>
        <p:spPr bwMode="auto">
          <a:xfrm>
            <a:off x="3124200" y="6524625"/>
            <a:ext cx="2895600"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新細明體" charset="-120"/>
              </a:defRPr>
            </a:lvl1pPr>
          </a:lstStyle>
          <a:p>
            <a:pPr>
              <a:defRPr/>
            </a:pPr>
            <a:endParaRPr lang="en-US" altLang="zh-TW"/>
          </a:p>
        </p:txBody>
      </p:sp>
      <p:sp>
        <p:nvSpPr>
          <p:cNvPr id="1030" name="Rectangle 6"/>
          <p:cNvSpPr>
            <a:spLocks noGrp="1" noChangeArrowheads="1"/>
          </p:cNvSpPr>
          <p:nvPr>
            <p:ph type="sldNum" sz="quarter" idx="4"/>
          </p:nvPr>
        </p:nvSpPr>
        <p:spPr bwMode="auto">
          <a:xfrm>
            <a:off x="6553200" y="6524625"/>
            <a:ext cx="2133600"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新細明體" charset="-120"/>
              </a:defRPr>
            </a:lvl1pPr>
          </a:lstStyle>
          <a:p>
            <a:pPr>
              <a:defRPr/>
            </a:pPr>
            <a:fld id="{53965772-8C07-45B2-81ED-2BDC5EAC60DB}" type="slidenum">
              <a:rPr lang="en-US" altLang="zh-TW"/>
              <a:pPr>
                <a:defRPr/>
              </a:pPr>
              <a:t>‹#›</a:t>
            </a:fld>
            <a:endParaRPr lang="en-US" altLang="zh-TW"/>
          </a:p>
        </p:txBody>
      </p:sp>
      <p:pic>
        <p:nvPicPr>
          <p:cNvPr id="9223" name="Picture 7" descr="LOGO_orange"/>
          <p:cNvPicPr>
            <a:picLocks noChangeAspect="1" noChangeArrowheads="1"/>
          </p:cNvPicPr>
          <p:nvPr userDrawn="1"/>
        </p:nvPicPr>
        <p:blipFill>
          <a:blip r:embed="rId15" cstate="print"/>
          <a:srcRect/>
          <a:stretch>
            <a:fillRect/>
          </a:stretch>
        </p:blipFill>
        <p:spPr bwMode="auto">
          <a:xfrm>
            <a:off x="0" y="260350"/>
            <a:ext cx="1763713" cy="884238"/>
          </a:xfrm>
          <a:prstGeom prst="rect">
            <a:avLst/>
          </a:prstGeom>
          <a:noFill/>
          <a:ln w="9525">
            <a:noFill/>
            <a:miter lim="800000"/>
            <a:headEnd/>
            <a:tailEnd/>
          </a:ln>
        </p:spPr>
      </p:pic>
      <p:pic>
        <p:nvPicPr>
          <p:cNvPr id="9224" name="圖片 10" descr="logo.gif"/>
          <p:cNvPicPr>
            <a:picLocks noChangeAspect="1"/>
          </p:cNvPicPr>
          <p:nvPr userDrawn="1"/>
        </p:nvPicPr>
        <p:blipFill>
          <a:blip r:embed="rId16" cstate="print"/>
          <a:srcRect/>
          <a:stretch>
            <a:fillRect/>
          </a:stretch>
        </p:blipFill>
        <p:spPr bwMode="auto">
          <a:xfrm>
            <a:off x="8072438" y="107950"/>
            <a:ext cx="1071562" cy="1044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Lst>
  <p:timing>
    <p:tnLst>
      <p:par>
        <p:cTn id="1" dur="indefinite" restart="never" nodeType="tmRoot"/>
      </p:par>
    </p:tnLst>
  </p:timing>
  <p:hf hdr="0"/>
  <p:txStyles>
    <p:titleStyle>
      <a:lvl1pPr algn="ctr" rtl="0" eaLnBrk="0" fontAlgn="base" hangingPunct="0">
        <a:spcBef>
          <a:spcPct val="0"/>
        </a:spcBef>
        <a:spcAft>
          <a:spcPct val="0"/>
        </a:spcAft>
        <a:defRPr kumimoji="1" sz="4000" b="1">
          <a:solidFill>
            <a:srgbClr val="663300"/>
          </a:solidFill>
          <a:latin typeface="微軟正黑體" pitchFamily="34" charset="-120"/>
          <a:ea typeface="微軟正黑體" pitchFamily="34" charset="-120"/>
          <a:cs typeface="+mj-cs"/>
        </a:defRPr>
      </a:lvl1pPr>
      <a:lvl2pPr algn="ctr" rtl="0" eaLnBrk="0" fontAlgn="base" hangingPunct="0">
        <a:spcBef>
          <a:spcPct val="0"/>
        </a:spcBef>
        <a:spcAft>
          <a:spcPct val="0"/>
        </a:spcAft>
        <a:defRPr kumimoji="1" sz="4000" b="1">
          <a:solidFill>
            <a:srgbClr val="663300"/>
          </a:solidFill>
          <a:latin typeface="Arial Rounded MT Bold" pitchFamily="34" charset="0"/>
          <a:ea typeface="新細明體" charset="-120"/>
        </a:defRPr>
      </a:lvl2pPr>
      <a:lvl3pPr algn="ctr" rtl="0" eaLnBrk="0" fontAlgn="base" hangingPunct="0">
        <a:spcBef>
          <a:spcPct val="0"/>
        </a:spcBef>
        <a:spcAft>
          <a:spcPct val="0"/>
        </a:spcAft>
        <a:defRPr kumimoji="1" sz="4000" b="1">
          <a:solidFill>
            <a:srgbClr val="663300"/>
          </a:solidFill>
          <a:latin typeface="Arial Rounded MT Bold" pitchFamily="34" charset="0"/>
          <a:ea typeface="新細明體" charset="-120"/>
        </a:defRPr>
      </a:lvl3pPr>
      <a:lvl4pPr algn="ctr" rtl="0" eaLnBrk="0" fontAlgn="base" hangingPunct="0">
        <a:spcBef>
          <a:spcPct val="0"/>
        </a:spcBef>
        <a:spcAft>
          <a:spcPct val="0"/>
        </a:spcAft>
        <a:defRPr kumimoji="1" sz="4000" b="1">
          <a:solidFill>
            <a:srgbClr val="663300"/>
          </a:solidFill>
          <a:latin typeface="Arial Rounded MT Bold" pitchFamily="34" charset="0"/>
          <a:ea typeface="新細明體" charset="-120"/>
        </a:defRPr>
      </a:lvl4pPr>
      <a:lvl5pPr algn="ctr" rtl="0" eaLnBrk="0" fontAlgn="base" hangingPunct="0">
        <a:spcBef>
          <a:spcPct val="0"/>
        </a:spcBef>
        <a:spcAft>
          <a:spcPct val="0"/>
        </a:spcAft>
        <a:defRPr kumimoji="1" sz="4000" b="1">
          <a:solidFill>
            <a:srgbClr val="663300"/>
          </a:solidFill>
          <a:latin typeface="Arial Rounded MT Bold" pitchFamily="34" charset="0"/>
          <a:ea typeface="新細明體" charset="-120"/>
        </a:defRPr>
      </a:lvl5pPr>
      <a:lvl6pPr marL="457200" algn="ctr" rtl="0" fontAlgn="base">
        <a:spcBef>
          <a:spcPct val="0"/>
        </a:spcBef>
        <a:spcAft>
          <a:spcPct val="0"/>
        </a:spcAft>
        <a:defRPr kumimoji="1" sz="4000">
          <a:solidFill>
            <a:srgbClr val="663300"/>
          </a:solidFill>
          <a:latin typeface="Arial Rounded MT Bold" pitchFamily="34" charset="0"/>
          <a:ea typeface="新細明體" charset="-120"/>
        </a:defRPr>
      </a:lvl6pPr>
      <a:lvl7pPr marL="914400" algn="ctr" rtl="0" fontAlgn="base">
        <a:spcBef>
          <a:spcPct val="0"/>
        </a:spcBef>
        <a:spcAft>
          <a:spcPct val="0"/>
        </a:spcAft>
        <a:defRPr kumimoji="1" sz="4000">
          <a:solidFill>
            <a:srgbClr val="663300"/>
          </a:solidFill>
          <a:latin typeface="Arial Rounded MT Bold" pitchFamily="34" charset="0"/>
          <a:ea typeface="新細明體" charset="-120"/>
        </a:defRPr>
      </a:lvl7pPr>
      <a:lvl8pPr marL="1371600" algn="ctr" rtl="0" fontAlgn="base">
        <a:spcBef>
          <a:spcPct val="0"/>
        </a:spcBef>
        <a:spcAft>
          <a:spcPct val="0"/>
        </a:spcAft>
        <a:defRPr kumimoji="1" sz="4000">
          <a:solidFill>
            <a:srgbClr val="663300"/>
          </a:solidFill>
          <a:latin typeface="Arial Rounded MT Bold" pitchFamily="34" charset="0"/>
          <a:ea typeface="新細明體" charset="-120"/>
        </a:defRPr>
      </a:lvl8pPr>
      <a:lvl9pPr marL="1828800" algn="ctr" rtl="0" fontAlgn="base">
        <a:spcBef>
          <a:spcPct val="0"/>
        </a:spcBef>
        <a:spcAft>
          <a:spcPct val="0"/>
        </a:spcAft>
        <a:defRPr kumimoji="1" sz="4000">
          <a:solidFill>
            <a:srgbClr val="663300"/>
          </a:solidFill>
          <a:latin typeface="Arial Rounded MT Bold" pitchFamily="34" charset="0"/>
          <a:ea typeface="新細明體" charset="-120"/>
        </a:defRPr>
      </a:lvl9pPr>
    </p:titleStyle>
    <p:bodyStyle>
      <a:lvl1pPr marL="342900" indent="-342900" algn="l" rtl="0" eaLnBrk="0" fontAlgn="base" hangingPunct="0">
        <a:spcBef>
          <a:spcPct val="20000"/>
        </a:spcBef>
        <a:spcAft>
          <a:spcPct val="0"/>
        </a:spcAft>
        <a:buChar char="•"/>
        <a:defRPr kumimoji="1" sz="2800" b="1">
          <a:solidFill>
            <a:schemeClr val="accent2"/>
          </a:solidFill>
          <a:latin typeface="微軟正黑體" pitchFamily="34" charset="-120"/>
          <a:ea typeface="微軟正黑體" pitchFamily="34" charset="-120"/>
          <a:cs typeface="+mn-cs"/>
        </a:defRPr>
      </a:lvl1pPr>
      <a:lvl2pPr marL="742950" indent="-285750" algn="l" rtl="0" eaLnBrk="0" fontAlgn="base" hangingPunct="0">
        <a:spcBef>
          <a:spcPct val="20000"/>
        </a:spcBef>
        <a:spcAft>
          <a:spcPct val="0"/>
        </a:spcAft>
        <a:buChar char="–"/>
        <a:defRPr kumimoji="1" sz="2400" b="1">
          <a:solidFill>
            <a:srgbClr val="006600"/>
          </a:solidFill>
          <a:latin typeface="微軟正黑體" pitchFamily="34" charset="-120"/>
          <a:ea typeface="微軟正黑體" pitchFamily="34" charset="-120"/>
        </a:defRPr>
      </a:lvl2pPr>
      <a:lvl3pPr marL="1143000" indent="-228600" algn="l" rtl="0" eaLnBrk="0" fontAlgn="base" hangingPunct="0">
        <a:spcBef>
          <a:spcPct val="20000"/>
        </a:spcBef>
        <a:spcAft>
          <a:spcPct val="0"/>
        </a:spcAft>
        <a:buChar char="•"/>
        <a:defRPr kumimoji="1" sz="2000" b="1">
          <a:solidFill>
            <a:srgbClr val="0070C0"/>
          </a:solidFill>
          <a:latin typeface="微軟正黑體" pitchFamily="34" charset="-120"/>
          <a:ea typeface="微軟正黑體" pitchFamily="34" charset="-120"/>
        </a:defRPr>
      </a:lvl3pPr>
      <a:lvl4pPr marL="1600200" indent="-228600" algn="l" rtl="0" eaLnBrk="0" fontAlgn="base" hangingPunct="0">
        <a:spcBef>
          <a:spcPct val="20000"/>
        </a:spcBef>
        <a:spcAft>
          <a:spcPct val="0"/>
        </a:spcAft>
        <a:buChar char="–"/>
        <a:defRPr kumimoji="1" b="1">
          <a:solidFill>
            <a:schemeClr val="tx1"/>
          </a:solidFill>
          <a:latin typeface="微軟正黑體" pitchFamily="34" charset="-120"/>
          <a:ea typeface="微軟正黑體" pitchFamily="34" charset="-120"/>
        </a:defRPr>
      </a:lvl4pPr>
      <a:lvl5pPr marL="2057400" indent="-228600" algn="l" rtl="0" eaLnBrk="0" fontAlgn="base" hangingPunct="0">
        <a:spcBef>
          <a:spcPct val="20000"/>
        </a:spcBef>
        <a:spcAft>
          <a:spcPct val="0"/>
        </a:spcAft>
        <a:buChar char="»"/>
        <a:defRPr kumimoji="1" b="1">
          <a:solidFill>
            <a:schemeClr val="tx1"/>
          </a:solidFill>
          <a:latin typeface="微軟正黑體" pitchFamily="34" charset="-120"/>
          <a:ea typeface="微軟正黑體" pitchFamily="34" charset="-120"/>
        </a:defRPr>
      </a:lvl5pPr>
      <a:lvl6pPr marL="2514600" indent="-228600" algn="l" rtl="0" fontAlgn="base">
        <a:spcBef>
          <a:spcPct val="20000"/>
        </a:spcBef>
        <a:spcAft>
          <a:spcPct val="0"/>
        </a:spcAft>
        <a:buChar char="»"/>
        <a:defRPr kumimoji="1">
          <a:solidFill>
            <a:schemeClr val="tx1"/>
          </a:solidFill>
          <a:latin typeface="+mn-lt"/>
          <a:ea typeface="+mn-ea"/>
        </a:defRPr>
      </a:lvl6pPr>
      <a:lvl7pPr marL="2971800" indent="-228600" algn="l" rtl="0" fontAlgn="base">
        <a:spcBef>
          <a:spcPct val="20000"/>
        </a:spcBef>
        <a:spcAft>
          <a:spcPct val="0"/>
        </a:spcAft>
        <a:buChar char="»"/>
        <a:defRPr kumimoji="1">
          <a:solidFill>
            <a:schemeClr val="tx1"/>
          </a:solidFill>
          <a:latin typeface="+mn-lt"/>
          <a:ea typeface="+mn-ea"/>
        </a:defRPr>
      </a:lvl7pPr>
      <a:lvl8pPr marL="3429000" indent="-228600" algn="l" rtl="0" fontAlgn="base">
        <a:spcBef>
          <a:spcPct val="20000"/>
        </a:spcBef>
        <a:spcAft>
          <a:spcPct val="0"/>
        </a:spcAft>
        <a:buChar char="»"/>
        <a:defRPr kumimoji="1">
          <a:solidFill>
            <a:schemeClr val="tx1"/>
          </a:solidFill>
          <a:latin typeface="+mn-lt"/>
          <a:ea typeface="+mn-ea"/>
        </a:defRPr>
      </a:lvl8pPr>
      <a:lvl9pPr marL="3886200" indent="-228600" algn="l" rtl="0" fontAlgn="base">
        <a:spcBef>
          <a:spcPct val="20000"/>
        </a:spcBef>
        <a:spcAft>
          <a:spcPct val="0"/>
        </a:spcAft>
        <a:buChar char="»"/>
        <a:defRPr kumimoji="1">
          <a:solidFill>
            <a:schemeClr val="tx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tyang@thu.edu.tw"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eb.thu.edu.tw/ctyang/"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trac.nchc.org.tw/cloud/"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hyperlink" Target="mailto:ctyang@thu.edu.tw" TargetMode="External"/><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hyperlink" Target="http://web.thu.edu.tw/ctyang/" TargetMode="Externa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ourceforge.net/apps/trac/hadoop4win"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en.wikipedia.org/wiki/Web_application" TargetMode="External"/><Relationship Id="rId7"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en.wikipedia.org/wiki/Utility_computing" TargetMode="External"/><Relationship Id="rId5" Type="http://schemas.openxmlformats.org/officeDocument/2006/relationships/hyperlink" Target="http://en.wikipedia.org/wiki/Multitenancy" TargetMode="External"/><Relationship Id="rId4" Type="http://schemas.openxmlformats.org/officeDocument/2006/relationships/hyperlink" Target="http://en.wikipedia.org/wiki/Web_service"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en.wikipedia.org/wiki/Neologism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4.xml"/><Relationship Id="rId1" Type="http://schemas.openxmlformats.org/officeDocument/2006/relationships/themeOverride" Target="../theme/themeOverride5.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image" Target="../media/image25.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5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hyperlink" Target="http://www.rightscale.com/products/advantages/cloud-ready-servertemplates.php" TargetMode="External"/><Relationship Id="rId7" Type="http://schemas.openxmlformats.org/officeDocument/2006/relationships/hyperlink" Target="http://www.rightscale.com/products/advantages/cloud-portability.php"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hyperlink" Target="http://www.rightscale.com/products/advantages/control-transparency.php" TargetMode="External"/><Relationship Id="rId5" Type="http://schemas.openxmlformats.org/officeDocument/2006/relationships/hyperlink" Target="http://www.rightscale.com/products/advantages/full-automation.php" TargetMode="External"/><Relationship Id="rId4" Type="http://schemas.openxmlformats.org/officeDocument/2006/relationships/hyperlink" Target="http://www.rightscale.com/products/advantages/managing-deployments.php"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www.microsoft.com/windowsserversystem/default.mspx"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57.gif"/></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71.png"/><Relationship Id="rId18" Type="http://schemas.openxmlformats.org/officeDocument/2006/relationships/image" Target="../media/image76.pn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70.png"/><Relationship Id="rId17" Type="http://schemas.openxmlformats.org/officeDocument/2006/relationships/image" Target="../media/image75.png"/><Relationship Id="rId2" Type="http://schemas.openxmlformats.org/officeDocument/2006/relationships/image" Target="../media/image60.png"/><Relationship Id="rId16" Type="http://schemas.openxmlformats.org/officeDocument/2006/relationships/image" Target="../media/image74.png"/><Relationship Id="rId20"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64.png"/><Relationship Id="rId11" Type="http://schemas.openxmlformats.org/officeDocument/2006/relationships/image" Target="../media/image69.png"/><Relationship Id="rId5" Type="http://schemas.openxmlformats.org/officeDocument/2006/relationships/image" Target="../media/image63.png"/><Relationship Id="rId15" Type="http://schemas.openxmlformats.org/officeDocument/2006/relationships/image" Target="../media/image73.png"/><Relationship Id="rId10" Type="http://schemas.openxmlformats.org/officeDocument/2006/relationships/image" Target="../media/image68.png"/><Relationship Id="rId19" Type="http://schemas.openxmlformats.org/officeDocument/2006/relationships/image" Target="../media/image77.png"/><Relationship Id="rId4" Type="http://schemas.openxmlformats.org/officeDocument/2006/relationships/image" Target="../media/image62.png"/><Relationship Id="rId9" Type="http://schemas.openxmlformats.org/officeDocument/2006/relationships/image" Target="../media/image67.png"/><Relationship Id="rId14" Type="http://schemas.openxmlformats.org/officeDocument/2006/relationships/image" Target="../media/image72.png"/></Relationships>
</file>

<file path=ppt/slides/_rels/slide8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hyperlink" Target="http://hadoop.apache.org/" TargetMode="External"/><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ctrTitle"/>
          </p:nvPr>
        </p:nvSpPr>
        <p:spPr>
          <a:xfrm>
            <a:off x="285720" y="1557338"/>
            <a:ext cx="8572560" cy="2043112"/>
          </a:xfrm>
        </p:spPr>
        <p:txBody>
          <a:bodyPr/>
          <a:lstStyle/>
          <a:p>
            <a:pPr eaLnBrk="1" hangingPunct="1"/>
            <a:r>
              <a:rPr lang="en-US" altLang="zh-TW" dirty="0" smtClean="0">
                <a:latin typeface="微軟正黑體" pitchFamily="34" charset="-120"/>
                <a:ea typeface="微軟正黑體" pitchFamily="34" charset="-120"/>
              </a:rPr>
              <a:t>The Anatomy of</a:t>
            </a:r>
            <a:br>
              <a:rPr lang="en-US" altLang="zh-TW" dirty="0" smtClean="0">
                <a:latin typeface="微軟正黑體" pitchFamily="34" charset="-120"/>
                <a:ea typeface="微軟正黑體" pitchFamily="34" charset="-120"/>
              </a:rPr>
            </a:br>
            <a:r>
              <a:rPr lang="en-US" altLang="zh-TW" dirty="0" smtClean="0">
                <a:latin typeface="微軟正黑體" pitchFamily="34" charset="-120"/>
                <a:ea typeface="微軟正黑體" pitchFamily="34" charset="-120"/>
              </a:rPr>
              <a:t>Cloud Computing</a:t>
            </a:r>
            <a:endParaRPr lang="en-US" altLang="zh-TW" sz="3600" dirty="0" smtClean="0">
              <a:latin typeface="微軟正黑體" pitchFamily="34" charset="-120"/>
              <a:ea typeface="微軟正黑體" pitchFamily="34" charset="-120"/>
            </a:endParaRPr>
          </a:p>
        </p:txBody>
      </p:sp>
      <p:sp>
        <p:nvSpPr>
          <p:cNvPr id="8196" name="Rectangle 3"/>
          <p:cNvSpPr>
            <a:spLocks noGrp="1" noChangeArrowheads="1"/>
          </p:cNvSpPr>
          <p:nvPr>
            <p:ph type="subTitle" idx="1"/>
          </p:nvPr>
        </p:nvSpPr>
        <p:spPr>
          <a:xfrm>
            <a:off x="571472" y="3886200"/>
            <a:ext cx="7858180" cy="2495550"/>
          </a:xfrm>
        </p:spPr>
        <p:txBody>
          <a:bodyPr/>
          <a:lstStyle/>
          <a:p>
            <a:pPr eaLnBrk="1" hangingPunct="1">
              <a:lnSpc>
                <a:spcPct val="90000"/>
              </a:lnSpc>
              <a:defRPr/>
            </a:pPr>
            <a:r>
              <a:rPr lang="en-US" altLang="zh-TW" sz="2400" dirty="0" smtClean="0">
                <a:latin typeface="微軟正黑體" pitchFamily="34" charset="-120"/>
                <a:ea typeface="微軟正黑體" pitchFamily="34" charset="-120"/>
              </a:rPr>
              <a:t>Chao-Tung Yang </a:t>
            </a:r>
            <a:r>
              <a:rPr lang="zh-TW" altLang="en-US" sz="2400" dirty="0" smtClean="0">
                <a:latin typeface="微軟正黑體" pitchFamily="34" charset="-120"/>
                <a:ea typeface="微軟正黑體" pitchFamily="34" charset="-120"/>
              </a:rPr>
              <a:t>楊朝棟</a:t>
            </a:r>
            <a:endParaRPr lang="en-US" altLang="zh-TW" sz="2400" dirty="0" smtClean="0">
              <a:latin typeface="微軟正黑體" pitchFamily="34" charset="-120"/>
              <a:ea typeface="微軟正黑體" pitchFamily="34" charset="-120"/>
            </a:endParaRPr>
          </a:p>
          <a:p>
            <a:pPr eaLnBrk="1" hangingPunct="1">
              <a:lnSpc>
                <a:spcPct val="90000"/>
              </a:lnSpc>
              <a:defRPr/>
            </a:pPr>
            <a:endParaRPr lang="zh-TW" altLang="en-US" sz="2400" dirty="0" smtClean="0">
              <a:latin typeface="微軟正黑體" pitchFamily="34" charset="-120"/>
              <a:ea typeface="微軟正黑體" pitchFamily="34" charset="-120"/>
            </a:endParaRPr>
          </a:p>
          <a:p>
            <a:pPr eaLnBrk="1" hangingPunct="1">
              <a:lnSpc>
                <a:spcPct val="90000"/>
              </a:lnSpc>
              <a:defRPr/>
            </a:pPr>
            <a:r>
              <a:rPr lang="en-US" altLang="zh-TW" sz="2400" dirty="0" smtClean="0">
                <a:latin typeface="微軟正黑體" pitchFamily="34" charset="-120"/>
                <a:ea typeface="微軟正黑體" pitchFamily="34" charset="-120"/>
              </a:rPr>
              <a:t>Department of Computer Science</a:t>
            </a:r>
            <a:endParaRPr lang="en-US" altLang="zh-TW" sz="2400" dirty="0" smtClean="0">
              <a:solidFill>
                <a:schemeClr val="bg1">
                  <a:lumMod val="85000"/>
                </a:schemeClr>
              </a:solidFill>
              <a:latin typeface="微軟正黑體" pitchFamily="34" charset="-120"/>
              <a:ea typeface="微軟正黑體" pitchFamily="34" charset="-120"/>
            </a:endParaRPr>
          </a:p>
          <a:p>
            <a:pPr eaLnBrk="1" hangingPunct="1">
              <a:lnSpc>
                <a:spcPct val="90000"/>
              </a:lnSpc>
              <a:defRPr/>
            </a:pPr>
            <a:r>
              <a:rPr lang="en-US" altLang="zh-TW" sz="2400" dirty="0" smtClean="0">
                <a:latin typeface="微軟正黑體" pitchFamily="34" charset="-120"/>
                <a:ea typeface="微軟正黑體" pitchFamily="34" charset="-120"/>
              </a:rPr>
              <a:t>Tunghai University, Taichung, 40704, Taiwan R.O.C.</a:t>
            </a:r>
          </a:p>
          <a:p>
            <a:pPr eaLnBrk="1" hangingPunct="1">
              <a:lnSpc>
                <a:spcPct val="90000"/>
              </a:lnSpc>
              <a:defRPr/>
            </a:pPr>
            <a:r>
              <a:rPr lang="en-US" altLang="zh-TW" sz="2400" dirty="0" smtClean="0">
                <a:latin typeface="微軟正黑體" pitchFamily="34" charset="-120"/>
                <a:ea typeface="微軟正黑體" pitchFamily="34" charset="-120"/>
                <a:hlinkClick r:id="rId3"/>
              </a:rPr>
              <a:t>ctyang@thu.edu.tw</a:t>
            </a:r>
            <a:endParaRPr lang="en-US" altLang="zh-TW" sz="2400" dirty="0" smtClean="0">
              <a:latin typeface="微軟正黑體" pitchFamily="34" charset="-120"/>
              <a:ea typeface="微軟正黑體" pitchFamily="34" charset="-120"/>
            </a:endParaRPr>
          </a:p>
          <a:p>
            <a:pPr eaLnBrk="1" hangingPunct="1">
              <a:lnSpc>
                <a:spcPct val="90000"/>
              </a:lnSpc>
              <a:defRPr/>
            </a:pPr>
            <a:r>
              <a:rPr lang="en-US" altLang="zh-TW" sz="2400" dirty="0" smtClean="0">
                <a:latin typeface="微軟正黑體" pitchFamily="34" charset="-120"/>
                <a:ea typeface="微軟正黑體" pitchFamily="34" charset="-120"/>
                <a:hlinkClick r:id="rId4"/>
              </a:rPr>
              <a:t>http://web.thu.edu.tw/ctyang/</a:t>
            </a:r>
            <a:r>
              <a:rPr lang="en-US" altLang="zh-TW" sz="2400" dirty="0" smtClean="0">
                <a:latin typeface="微軟正黑體" pitchFamily="34" charset="-120"/>
                <a:ea typeface="微軟正黑體" pitchFamily="34" charset="-120"/>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4" y="85725"/>
            <a:ext cx="7344815" cy="1143000"/>
          </a:xfrm>
        </p:spPr>
        <p:txBody>
          <a:bodyPr/>
          <a:lstStyle/>
          <a:p>
            <a:r>
              <a:rPr lang="en-US" altLang="zh-CN" dirty="0" smtClean="0"/>
              <a:t>Cloud computing and other computing techniques</a:t>
            </a:r>
            <a:endParaRPr lang="zh-TW" altLang="en-US" dirty="0"/>
          </a:p>
        </p:txBody>
      </p:sp>
      <p:sp>
        <p:nvSpPr>
          <p:cNvPr id="3" name="內容版面配置區 2"/>
          <p:cNvSpPr>
            <a:spLocks noGrp="1"/>
          </p:cNvSpPr>
          <p:nvPr>
            <p:ph idx="1"/>
          </p:nvPr>
        </p:nvSpPr>
        <p:spPr/>
        <p:txBody>
          <a:bodyPr/>
          <a:lstStyle/>
          <a:p>
            <a:endParaRPr lang="zh-TW" altLang="en-US"/>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10</a:t>
            </a:fld>
            <a:endParaRPr lang="en-US" altLang="zh-TW"/>
          </a:p>
        </p:txBody>
      </p:sp>
      <p:pic>
        <p:nvPicPr>
          <p:cNvPr id="7" name="Picture 4"/>
          <p:cNvPicPr>
            <a:picLocks noChangeAspect="1" noChangeArrowheads="1"/>
          </p:cNvPicPr>
          <p:nvPr/>
        </p:nvPicPr>
        <p:blipFill>
          <a:blip r:embed="rId2" cstate="print"/>
          <a:srcRect/>
          <a:stretch>
            <a:fillRect/>
          </a:stretch>
        </p:blipFill>
        <p:spPr bwMode="auto">
          <a:xfrm>
            <a:off x="217488" y="1556792"/>
            <a:ext cx="8926512" cy="4911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投影片編號版面配置區 4"/>
          <p:cNvSpPr>
            <a:spLocks noGrp="1"/>
          </p:cNvSpPr>
          <p:nvPr>
            <p:ph type="sldNum" sz="quarter" idx="12"/>
          </p:nvPr>
        </p:nvSpPr>
        <p:spPr>
          <a:xfrm>
            <a:off x="8077200" y="6237312"/>
            <a:ext cx="1066800" cy="457200"/>
          </a:xfrm>
        </p:spPr>
        <p:txBody>
          <a:bodyPr/>
          <a:lstStyle/>
          <a:p>
            <a:fld id="{FB2B823B-6207-4E61-8CE6-1A98D35FF3FE}" type="slidenum">
              <a:rPr lang="zh-TW" altLang="en-US"/>
              <a:pPr/>
              <a:t>100</a:t>
            </a:fld>
            <a:endParaRPr lang="en-US" altLang="zh-TW"/>
          </a:p>
        </p:txBody>
      </p:sp>
      <p:sp>
        <p:nvSpPr>
          <p:cNvPr id="62469" name="AutoShape 5"/>
          <p:cNvSpPr>
            <a:spLocks noChangeArrowheads="1"/>
          </p:cNvSpPr>
          <p:nvPr/>
        </p:nvSpPr>
        <p:spPr bwMode="auto">
          <a:xfrm>
            <a:off x="2124075" y="981075"/>
            <a:ext cx="6769100" cy="5543550"/>
          </a:xfrm>
          <a:prstGeom prst="wedgeRoundRectCallout">
            <a:avLst>
              <a:gd name="adj1" fmla="val -56380"/>
              <a:gd name="adj2" fmla="val 30269"/>
              <a:gd name="adj3" fmla="val 16667"/>
            </a:avLst>
          </a:prstGeom>
          <a:gradFill rotWithShape="1">
            <a:gsLst>
              <a:gs pos="0">
                <a:srgbClr val="FFFF99"/>
              </a:gs>
              <a:gs pos="100000">
                <a:schemeClr val="bg1"/>
              </a:gs>
            </a:gsLst>
            <a:lin ang="5400000" scaled="1"/>
          </a:gradFill>
          <a:ln w="9525">
            <a:solidFill>
              <a:schemeClr val="tx1"/>
            </a:solidFill>
            <a:miter lim="800000"/>
            <a:headEnd/>
            <a:tailEnd/>
          </a:ln>
          <a:effectLst/>
        </p:spPr>
        <p:txBody>
          <a:bodyPr/>
          <a:lstStyle/>
          <a:p>
            <a:pPr algn="ctr"/>
            <a:endParaRPr lang="zh-TW" altLang="en-US"/>
          </a:p>
        </p:txBody>
      </p:sp>
      <p:sp>
        <p:nvSpPr>
          <p:cNvPr id="62468" name="Rectangle 4"/>
          <p:cNvSpPr>
            <a:spLocks noGrp="1" noChangeArrowheads="1"/>
          </p:cNvSpPr>
          <p:nvPr>
            <p:ph type="title"/>
          </p:nvPr>
        </p:nvSpPr>
        <p:spPr/>
        <p:txBody>
          <a:bodyPr/>
          <a:lstStyle/>
          <a:p>
            <a:r>
              <a:rPr kumimoji="0" lang="en-US" altLang="zh-TW" dirty="0" smtClean="0">
                <a:latin typeface="微軟正黑體" pitchFamily="34" charset="-120"/>
                <a:ea typeface="微軟正黑體" pitchFamily="34" charset="-120"/>
              </a:rPr>
              <a:t>Cloud Computing Industry</a:t>
            </a:r>
            <a:endParaRPr kumimoji="0" lang="zh-TW" altLang="en-US" dirty="0">
              <a:latin typeface="微軟正黑體" pitchFamily="34" charset="-120"/>
              <a:ea typeface="微軟正黑體" pitchFamily="34" charset="-120"/>
            </a:endParaRPr>
          </a:p>
        </p:txBody>
      </p:sp>
      <p:sp>
        <p:nvSpPr>
          <p:cNvPr id="62466" name="Content Placeholder 2"/>
          <p:cNvSpPr>
            <a:spLocks noGrp="1"/>
          </p:cNvSpPr>
          <p:nvPr>
            <p:ph idx="4294967295"/>
          </p:nvPr>
        </p:nvSpPr>
        <p:spPr>
          <a:xfrm>
            <a:off x="2411760" y="1484784"/>
            <a:ext cx="6732240" cy="4611216"/>
          </a:xfrm>
        </p:spPr>
        <p:txBody>
          <a:bodyPr/>
          <a:lstStyle/>
          <a:p>
            <a:pPr>
              <a:buFontTx/>
              <a:buNone/>
            </a:pPr>
            <a:r>
              <a:rPr lang="en-US" altLang="zh-TW" b="1" dirty="0" smtClean="0">
                <a:latin typeface="微軟正黑體" pitchFamily="34" charset="-120"/>
                <a:ea typeface="微軟正黑體" pitchFamily="34" charset="-120"/>
              </a:rPr>
              <a:t>Infrastructure as a Service</a:t>
            </a:r>
            <a:endParaRPr lang="zh-TW" altLang="en-IE" b="1" dirty="0">
              <a:latin typeface="微軟正黑體" pitchFamily="34" charset="-120"/>
              <a:ea typeface="微軟正黑體" pitchFamily="34" charset="-120"/>
            </a:endParaRPr>
          </a:p>
          <a:p>
            <a:r>
              <a:rPr lang="en-US" altLang="zh-TW" dirty="0" smtClean="0">
                <a:latin typeface="微軟正黑體" pitchFamily="34" charset="-120"/>
                <a:ea typeface="微軟正黑體" pitchFamily="34" charset="-120"/>
              </a:rPr>
              <a:t>Provides the core computational resources and network infrastructure services</a:t>
            </a:r>
          </a:p>
          <a:p>
            <a:r>
              <a:rPr lang="en-IE" altLang="zh-TW" dirty="0" smtClean="0">
                <a:latin typeface="微軟正黑體" pitchFamily="34" charset="-120"/>
                <a:ea typeface="微軟正黑體" pitchFamily="34" charset="-120"/>
              </a:rPr>
              <a:t>Infrastructure </a:t>
            </a:r>
            <a:r>
              <a:rPr lang="en-IE" altLang="zh-TW" dirty="0">
                <a:latin typeface="微軟正黑體" pitchFamily="34" charset="-120"/>
                <a:ea typeface="微軟正黑體" pitchFamily="34" charset="-120"/>
              </a:rPr>
              <a:t>stack:</a:t>
            </a:r>
          </a:p>
          <a:p>
            <a:pPr lvl="1"/>
            <a:r>
              <a:rPr lang="en-IE" altLang="zh-TW" dirty="0">
                <a:latin typeface="微軟正黑體" pitchFamily="34" charset="-120"/>
                <a:ea typeface="微軟正黑體" pitchFamily="34" charset="-120"/>
              </a:rPr>
              <a:t>Full OS access</a:t>
            </a:r>
          </a:p>
          <a:p>
            <a:pPr lvl="1"/>
            <a:r>
              <a:rPr lang="en-IE" altLang="zh-TW" dirty="0">
                <a:latin typeface="微軟正黑體" pitchFamily="34" charset="-120"/>
                <a:ea typeface="微軟正黑體" pitchFamily="34" charset="-120"/>
              </a:rPr>
              <a:t>Firewalls</a:t>
            </a:r>
          </a:p>
          <a:p>
            <a:pPr lvl="1"/>
            <a:r>
              <a:rPr lang="en-IE" altLang="zh-TW" dirty="0">
                <a:latin typeface="微軟正黑體" pitchFamily="34" charset="-120"/>
                <a:ea typeface="微軟正黑體" pitchFamily="34" charset="-120"/>
              </a:rPr>
              <a:t>Routers</a:t>
            </a:r>
          </a:p>
          <a:p>
            <a:pPr lvl="1"/>
            <a:r>
              <a:rPr lang="en-IE" altLang="zh-TW" dirty="0">
                <a:latin typeface="微軟正黑體" pitchFamily="34" charset="-120"/>
                <a:ea typeface="微軟正黑體" pitchFamily="34" charset="-120"/>
              </a:rPr>
              <a:t>Load balancing</a:t>
            </a:r>
          </a:p>
          <a:p>
            <a:endParaRPr lang="en-IE" altLang="zh-TW" dirty="0">
              <a:latin typeface="微軟正黑體" pitchFamily="34" charset="-120"/>
              <a:ea typeface="微軟正黑體" pitchFamily="34" charset="-120"/>
            </a:endParaRPr>
          </a:p>
          <a:p>
            <a:endParaRPr lang="en-IE" altLang="zh-TW" dirty="0">
              <a:latin typeface="微軟正黑體" pitchFamily="34" charset="-120"/>
              <a:ea typeface="微軟正黑體" pitchFamily="34" charset="-120"/>
            </a:endParaRPr>
          </a:p>
        </p:txBody>
      </p:sp>
      <p:sp>
        <p:nvSpPr>
          <p:cNvPr id="5" name="Rounded Rectangle 4"/>
          <p:cNvSpPr/>
          <p:nvPr/>
        </p:nvSpPr>
        <p:spPr bwMode="auto">
          <a:xfrm>
            <a:off x="250825" y="4652963"/>
            <a:ext cx="1428750" cy="1428750"/>
          </a:xfrm>
          <a:prstGeom prst="roundRect">
            <a:avLst/>
          </a:prstGeom>
          <a:solidFill>
            <a:srgbClr val="FFFF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IaaS</a:t>
            </a:r>
            <a:endParaRPr kumimoji="0" lang="en-IE" sz="3200" b="1" dirty="0">
              <a:solidFill>
                <a:schemeClr val="tx1"/>
              </a:solidFill>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投影片編號版面配置區 4"/>
          <p:cNvSpPr>
            <a:spLocks noGrp="1"/>
          </p:cNvSpPr>
          <p:nvPr>
            <p:ph type="sldNum" sz="quarter" idx="12"/>
          </p:nvPr>
        </p:nvSpPr>
        <p:spPr/>
        <p:txBody>
          <a:bodyPr/>
          <a:lstStyle/>
          <a:p>
            <a:fld id="{1DF01083-A408-45E8-877F-00F0C09A4824}" type="slidenum">
              <a:rPr lang="zh-TW" altLang="en-US"/>
              <a:pPr/>
              <a:t>101</a:t>
            </a:fld>
            <a:endParaRPr lang="en-US" altLang="zh-TW"/>
          </a:p>
        </p:txBody>
      </p:sp>
      <p:sp>
        <p:nvSpPr>
          <p:cNvPr id="65542" name="AutoShape 6"/>
          <p:cNvSpPr>
            <a:spLocks noChangeArrowheads="1"/>
          </p:cNvSpPr>
          <p:nvPr/>
        </p:nvSpPr>
        <p:spPr bwMode="auto">
          <a:xfrm>
            <a:off x="2124075" y="981075"/>
            <a:ext cx="6769100" cy="5543550"/>
          </a:xfrm>
          <a:prstGeom prst="wedgeRoundRectCallout">
            <a:avLst>
              <a:gd name="adj1" fmla="val -56380"/>
              <a:gd name="adj2" fmla="val 30269"/>
              <a:gd name="adj3" fmla="val 16667"/>
            </a:avLst>
          </a:prstGeom>
          <a:gradFill rotWithShape="1">
            <a:gsLst>
              <a:gs pos="0">
                <a:srgbClr val="FFFF99"/>
              </a:gs>
              <a:gs pos="100000">
                <a:schemeClr val="bg1"/>
              </a:gs>
            </a:gsLst>
            <a:lin ang="5400000" scaled="1"/>
          </a:gradFill>
          <a:ln w="9525">
            <a:solidFill>
              <a:schemeClr val="tx1"/>
            </a:solidFill>
            <a:miter lim="800000"/>
            <a:headEnd/>
            <a:tailEnd/>
          </a:ln>
          <a:effectLst/>
        </p:spPr>
        <p:txBody>
          <a:bodyPr/>
          <a:lstStyle/>
          <a:p>
            <a:pPr algn="ctr"/>
            <a:endParaRPr lang="zh-TW" altLang="en-US"/>
          </a:p>
        </p:txBody>
      </p:sp>
      <p:sp>
        <p:nvSpPr>
          <p:cNvPr id="5" name="Rounded Rectangle 4"/>
          <p:cNvSpPr/>
          <p:nvPr/>
        </p:nvSpPr>
        <p:spPr bwMode="auto">
          <a:xfrm>
            <a:off x="250825" y="4652963"/>
            <a:ext cx="1428750" cy="1428750"/>
          </a:xfrm>
          <a:prstGeom prst="roundRect">
            <a:avLst/>
          </a:prstGeom>
          <a:solidFill>
            <a:srgbClr val="FFFF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IaaS</a:t>
            </a:r>
            <a:endParaRPr kumimoji="0" lang="en-IE" sz="3200" b="1" dirty="0">
              <a:solidFill>
                <a:schemeClr val="tx1"/>
              </a:solidFill>
              <a:latin typeface="微軟正黑體" pitchFamily="34" charset="-120"/>
              <a:ea typeface="微軟正黑體" pitchFamily="34" charset="-120"/>
            </a:endParaRPr>
          </a:p>
        </p:txBody>
      </p:sp>
      <p:sp>
        <p:nvSpPr>
          <p:cNvPr id="65541" name="Rectangle 5"/>
          <p:cNvSpPr>
            <a:spLocks noGrp="1" noChangeArrowheads="1"/>
          </p:cNvSpPr>
          <p:nvPr>
            <p:ph type="title"/>
          </p:nvPr>
        </p:nvSpPr>
        <p:spPr/>
        <p:txBody>
          <a:bodyPr/>
          <a:lstStyle/>
          <a:p>
            <a:r>
              <a:rPr kumimoji="0" lang="en-US" altLang="zh-TW" dirty="0" smtClean="0">
                <a:latin typeface="微軟正黑體" pitchFamily="34" charset="-120"/>
                <a:ea typeface="微軟正黑體" pitchFamily="34" charset="-120"/>
              </a:rPr>
              <a:t>Cloud Computing Industry</a:t>
            </a:r>
            <a:endParaRPr kumimoji="0" lang="zh-TW" altLang="en-US" dirty="0">
              <a:latin typeface="微軟正黑體" pitchFamily="34" charset="-120"/>
              <a:ea typeface="微軟正黑體" pitchFamily="34" charset="-120"/>
            </a:endParaRPr>
          </a:p>
        </p:txBody>
      </p:sp>
      <p:sp>
        <p:nvSpPr>
          <p:cNvPr id="65538" name="Content Placeholder 2"/>
          <p:cNvSpPr>
            <a:spLocks noGrp="1"/>
          </p:cNvSpPr>
          <p:nvPr>
            <p:ph idx="4294967295"/>
          </p:nvPr>
        </p:nvSpPr>
        <p:spPr>
          <a:xfrm>
            <a:off x="2554288" y="1484784"/>
            <a:ext cx="6589712" cy="4611216"/>
          </a:xfrm>
        </p:spPr>
        <p:txBody>
          <a:bodyPr/>
          <a:lstStyle/>
          <a:p>
            <a:pPr>
              <a:buFontTx/>
              <a:buNone/>
            </a:pPr>
            <a:r>
              <a:rPr lang="en-IE" altLang="zh-TW" b="1" dirty="0">
                <a:latin typeface="微軟正黑體" pitchFamily="34" charset="-120"/>
                <a:ea typeface="微軟正黑體" pitchFamily="34" charset="-120"/>
              </a:rPr>
              <a:t>Examples</a:t>
            </a:r>
          </a:p>
          <a:p>
            <a:pPr>
              <a:lnSpc>
                <a:spcPct val="90000"/>
              </a:lnSpc>
            </a:pPr>
            <a:r>
              <a:rPr lang="en-US" altLang="zh-TW" dirty="0" err="1">
                <a:latin typeface="微軟正黑體" pitchFamily="34" charset="-120"/>
                <a:ea typeface="微軟正黑體" pitchFamily="34" charset="-120"/>
              </a:rPr>
              <a:t>Flexiscale</a:t>
            </a:r>
            <a:endParaRPr lang="en-US" altLang="zh-TW" dirty="0">
              <a:latin typeface="微軟正黑體" pitchFamily="34" charset="-120"/>
              <a:ea typeface="微軟正黑體" pitchFamily="34" charset="-120"/>
            </a:endParaRPr>
          </a:p>
          <a:p>
            <a:pPr>
              <a:lnSpc>
                <a:spcPct val="90000"/>
              </a:lnSpc>
            </a:pPr>
            <a:r>
              <a:rPr lang="en-US" altLang="zh-TW" dirty="0">
                <a:latin typeface="微軟正黑體" pitchFamily="34" charset="-120"/>
                <a:ea typeface="微軟正黑體" pitchFamily="34" charset="-120"/>
              </a:rPr>
              <a:t>AWS: EC2 (Amazon Elastic Compute Cloud) </a:t>
            </a:r>
          </a:p>
        </p:txBody>
      </p:sp>
      <p:pic>
        <p:nvPicPr>
          <p:cNvPr id="65540" name="Picture 5" descr="logo_aws"/>
          <p:cNvPicPr>
            <a:picLocks noChangeAspect="1" noChangeArrowheads="1"/>
          </p:cNvPicPr>
          <p:nvPr/>
        </p:nvPicPr>
        <p:blipFill>
          <a:blip r:embed="rId3" cstate="print"/>
          <a:srcRect/>
          <a:stretch>
            <a:fillRect/>
          </a:stretch>
        </p:blipFill>
        <p:spPr bwMode="auto">
          <a:xfrm>
            <a:off x="5219700" y="4365625"/>
            <a:ext cx="2590800" cy="9477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投影片編號版面配置區 4"/>
          <p:cNvSpPr>
            <a:spLocks noGrp="1"/>
          </p:cNvSpPr>
          <p:nvPr>
            <p:ph type="sldNum" sz="quarter" idx="12"/>
          </p:nvPr>
        </p:nvSpPr>
        <p:spPr/>
        <p:txBody>
          <a:bodyPr/>
          <a:lstStyle/>
          <a:p>
            <a:fld id="{46AA15C0-CA71-4565-B564-FA551A841489}" type="slidenum">
              <a:rPr lang="zh-TW" altLang="en-US"/>
              <a:pPr/>
              <a:t>102</a:t>
            </a:fld>
            <a:endParaRPr lang="en-US" altLang="zh-TW"/>
          </a:p>
        </p:txBody>
      </p:sp>
      <p:sp>
        <p:nvSpPr>
          <p:cNvPr id="59397" name="AutoShape 5"/>
          <p:cNvSpPr>
            <a:spLocks noChangeArrowheads="1"/>
          </p:cNvSpPr>
          <p:nvPr/>
        </p:nvSpPr>
        <p:spPr bwMode="auto">
          <a:xfrm>
            <a:off x="2124075" y="981075"/>
            <a:ext cx="6769100" cy="5543550"/>
          </a:xfrm>
          <a:prstGeom prst="wedgeRoundRectCallout">
            <a:avLst>
              <a:gd name="adj1" fmla="val -56051"/>
              <a:gd name="adj2" fmla="val -6815"/>
              <a:gd name="adj3" fmla="val 16667"/>
            </a:avLst>
          </a:prstGeom>
          <a:gradFill rotWithShape="1">
            <a:gsLst>
              <a:gs pos="0">
                <a:srgbClr val="A8FCB0"/>
              </a:gs>
              <a:gs pos="100000">
                <a:schemeClr val="bg1"/>
              </a:gs>
            </a:gsLst>
            <a:lin ang="5400000" scaled="1"/>
          </a:gradFill>
          <a:ln w="9525">
            <a:solidFill>
              <a:schemeClr val="tx1"/>
            </a:solidFill>
            <a:miter lim="800000"/>
            <a:headEnd/>
            <a:tailEnd/>
          </a:ln>
          <a:effectLst/>
        </p:spPr>
        <p:txBody>
          <a:bodyPr/>
          <a:lstStyle/>
          <a:p>
            <a:pPr algn="ctr"/>
            <a:endParaRPr lang="zh-TW" altLang="en-US"/>
          </a:p>
        </p:txBody>
      </p:sp>
      <p:sp>
        <p:nvSpPr>
          <p:cNvPr id="59396" name="Rectangle 4"/>
          <p:cNvSpPr>
            <a:spLocks noGrp="1" noChangeArrowheads="1"/>
          </p:cNvSpPr>
          <p:nvPr>
            <p:ph type="title"/>
          </p:nvPr>
        </p:nvSpPr>
        <p:spPr/>
        <p:txBody>
          <a:bodyPr/>
          <a:lstStyle/>
          <a:p>
            <a:r>
              <a:rPr kumimoji="0" lang="en-US" altLang="zh-TW" dirty="0" smtClean="0">
                <a:latin typeface="微軟正黑體" pitchFamily="34" charset="-120"/>
                <a:ea typeface="微軟正黑體" pitchFamily="34" charset="-120"/>
              </a:rPr>
              <a:t>Cloud Computing Industry</a:t>
            </a:r>
            <a:endParaRPr kumimoji="0" lang="zh-TW" altLang="en-US" dirty="0">
              <a:latin typeface="微軟正黑體" pitchFamily="34" charset="-120"/>
              <a:ea typeface="微軟正黑體" pitchFamily="34" charset="-120"/>
            </a:endParaRPr>
          </a:p>
        </p:txBody>
      </p:sp>
      <p:sp>
        <p:nvSpPr>
          <p:cNvPr id="59394" name="Content Placeholder 2"/>
          <p:cNvSpPr>
            <a:spLocks noGrp="1"/>
          </p:cNvSpPr>
          <p:nvPr>
            <p:ph idx="4294967295"/>
          </p:nvPr>
        </p:nvSpPr>
        <p:spPr>
          <a:xfrm>
            <a:off x="2700338" y="1052513"/>
            <a:ext cx="6172200" cy="5024437"/>
          </a:xfrm>
        </p:spPr>
        <p:txBody>
          <a:bodyPr/>
          <a:lstStyle/>
          <a:p>
            <a:pPr>
              <a:buFontTx/>
              <a:buNone/>
            </a:pPr>
            <a:r>
              <a:rPr lang="en-US" altLang="zh-TW" dirty="0" smtClean="0">
                <a:latin typeface="微軟正黑體" pitchFamily="34" charset="-120"/>
                <a:ea typeface="微軟正黑體" pitchFamily="34" charset="-120"/>
              </a:rPr>
              <a:t>Platform as a Service</a:t>
            </a:r>
            <a:endParaRPr lang="zh-TW" altLang="en-IE" dirty="0">
              <a:latin typeface="微軟正黑體" pitchFamily="34" charset="-120"/>
              <a:ea typeface="微軟正黑體" pitchFamily="34" charset="-120"/>
            </a:endParaRPr>
          </a:p>
          <a:p>
            <a:r>
              <a:rPr lang="en-US" altLang="zh-TW" dirty="0" smtClean="0">
                <a:latin typeface="微軟正黑體" pitchFamily="34" charset="-120"/>
                <a:ea typeface="微軟正黑體" pitchFamily="34" charset="-120"/>
              </a:rPr>
              <a:t>Provide a platform for system administrators and developers that it is building, testing and deployment of custom applications</a:t>
            </a:r>
          </a:p>
          <a:p>
            <a:r>
              <a:rPr lang="en-US" altLang="zh-TW" dirty="0" smtClean="0">
                <a:latin typeface="微軟正黑體" pitchFamily="34" charset="-120"/>
                <a:ea typeface="微軟正黑體" pitchFamily="34" charset="-120"/>
              </a:rPr>
              <a:t>Management System is expensive</a:t>
            </a:r>
            <a:endParaRPr lang="zh-TW" altLang="en-IE" dirty="0">
              <a:latin typeface="微軟正黑體" pitchFamily="34" charset="-120"/>
              <a:ea typeface="微軟正黑體" pitchFamily="34" charset="-120"/>
            </a:endParaRPr>
          </a:p>
          <a:p>
            <a:r>
              <a:rPr lang="en-IE" altLang="zh-TW" dirty="0">
                <a:latin typeface="微軟正黑體" pitchFamily="34" charset="-120"/>
                <a:ea typeface="微軟正黑體" pitchFamily="34" charset="-120"/>
              </a:rPr>
              <a:t>Popular services</a:t>
            </a:r>
          </a:p>
          <a:p>
            <a:pPr lvl="1"/>
            <a:r>
              <a:rPr lang="en-IE" altLang="zh-TW" dirty="0">
                <a:latin typeface="微軟正黑體" pitchFamily="34" charset="-120"/>
                <a:ea typeface="微軟正黑體" pitchFamily="34" charset="-120"/>
              </a:rPr>
              <a:t>Storage</a:t>
            </a:r>
          </a:p>
          <a:p>
            <a:pPr lvl="1"/>
            <a:r>
              <a:rPr lang="en-IE" altLang="zh-TW" dirty="0">
                <a:latin typeface="微軟正黑體" pitchFamily="34" charset="-120"/>
                <a:ea typeface="微軟正黑體" pitchFamily="34" charset="-120"/>
              </a:rPr>
              <a:t>Database</a:t>
            </a:r>
          </a:p>
          <a:p>
            <a:pPr lvl="1"/>
            <a:r>
              <a:rPr lang="en-IE" altLang="zh-TW" dirty="0">
                <a:latin typeface="微軟正黑體" pitchFamily="34" charset="-120"/>
                <a:ea typeface="微軟正黑體" pitchFamily="34" charset="-120"/>
              </a:rPr>
              <a:t>Scalability</a:t>
            </a:r>
          </a:p>
        </p:txBody>
      </p:sp>
      <p:sp>
        <p:nvSpPr>
          <p:cNvPr id="5" name="Rounded Rectangle 4"/>
          <p:cNvSpPr/>
          <p:nvPr/>
        </p:nvSpPr>
        <p:spPr bwMode="auto">
          <a:xfrm>
            <a:off x="250825" y="4652963"/>
            <a:ext cx="1428750" cy="1428750"/>
          </a:xfrm>
          <a:prstGeom prst="roundRect">
            <a:avLst/>
          </a:prstGeom>
          <a:solidFill>
            <a:srgbClr val="FFFF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IaaS</a:t>
            </a:r>
            <a:endParaRPr kumimoji="0" lang="en-IE" sz="3200" b="1" dirty="0">
              <a:solidFill>
                <a:schemeClr val="tx1"/>
              </a:solidFill>
              <a:latin typeface="微軟正黑體" pitchFamily="34" charset="-120"/>
              <a:ea typeface="微軟正黑體" pitchFamily="34" charset="-120"/>
            </a:endParaRPr>
          </a:p>
        </p:txBody>
      </p:sp>
      <p:sp>
        <p:nvSpPr>
          <p:cNvPr id="6" name="Rounded Rectangle 5"/>
          <p:cNvSpPr/>
          <p:nvPr/>
        </p:nvSpPr>
        <p:spPr bwMode="auto">
          <a:xfrm>
            <a:off x="250825" y="2852738"/>
            <a:ext cx="1428750" cy="1428750"/>
          </a:xfrm>
          <a:prstGeom prst="roundRect">
            <a:avLst/>
          </a:prstGeom>
          <a:solidFill>
            <a:srgbClr val="99E74B"/>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PaaS</a:t>
            </a:r>
            <a:endParaRPr kumimoji="0" lang="en-IE" sz="3200" b="1" dirty="0">
              <a:solidFill>
                <a:schemeClr val="tx1"/>
              </a:solidFill>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投影片編號版面配置區 4"/>
          <p:cNvSpPr>
            <a:spLocks noGrp="1"/>
          </p:cNvSpPr>
          <p:nvPr>
            <p:ph type="sldNum" sz="quarter" idx="12"/>
          </p:nvPr>
        </p:nvSpPr>
        <p:spPr/>
        <p:txBody>
          <a:bodyPr/>
          <a:lstStyle/>
          <a:p>
            <a:fld id="{25905EAA-D599-4AD6-BA71-1F068A3EBFDE}" type="slidenum">
              <a:rPr lang="zh-TW" altLang="en-US"/>
              <a:pPr/>
              <a:t>103</a:t>
            </a:fld>
            <a:endParaRPr lang="en-US" altLang="zh-TW"/>
          </a:p>
        </p:txBody>
      </p:sp>
      <p:sp>
        <p:nvSpPr>
          <p:cNvPr id="61447" name="AutoShape 7"/>
          <p:cNvSpPr>
            <a:spLocks noChangeArrowheads="1"/>
          </p:cNvSpPr>
          <p:nvPr/>
        </p:nvSpPr>
        <p:spPr bwMode="auto">
          <a:xfrm>
            <a:off x="2124075" y="981075"/>
            <a:ext cx="6769100" cy="5543550"/>
          </a:xfrm>
          <a:prstGeom prst="wedgeRoundRectCallout">
            <a:avLst>
              <a:gd name="adj1" fmla="val -56051"/>
              <a:gd name="adj2" fmla="val -6815"/>
              <a:gd name="adj3" fmla="val 16667"/>
            </a:avLst>
          </a:prstGeom>
          <a:gradFill rotWithShape="1">
            <a:gsLst>
              <a:gs pos="0">
                <a:srgbClr val="A8FCB0"/>
              </a:gs>
              <a:gs pos="100000">
                <a:schemeClr val="bg1"/>
              </a:gs>
            </a:gsLst>
            <a:lin ang="5400000" scaled="1"/>
          </a:gradFill>
          <a:ln w="9525">
            <a:solidFill>
              <a:schemeClr val="tx1"/>
            </a:solidFill>
            <a:miter lim="800000"/>
            <a:headEnd/>
            <a:tailEnd/>
          </a:ln>
          <a:effectLst/>
        </p:spPr>
        <p:txBody>
          <a:bodyPr/>
          <a:lstStyle/>
          <a:p>
            <a:pPr algn="ctr"/>
            <a:endParaRPr lang="zh-TW" altLang="en-US"/>
          </a:p>
        </p:txBody>
      </p:sp>
      <p:sp>
        <p:nvSpPr>
          <p:cNvPr id="61446" name="Rectangle 6"/>
          <p:cNvSpPr>
            <a:spLocks noGrp="1" noChangeArrowheads="1"/>
          </p:cNvSpPr>
          <p:nvPr>
            <p:ph type="title"/>
          </p:nvPr>
        </p:nvSpPr>
        <p:spPr/>
        <p:txBody>
          <a:bodyPr/>
          <a:lstStyle/>
          <a:p>
            <a:r>
              <a:rPr kumimoji="0" lang="en-US" altLang="zh-TW" dirty="0" smtClean="0">
                <a:latin typeface="微軟正黑體" pitchFamily="34" charset="-120"/>
                <a:ea typeface="微軟正黑體" pitchFamily="34" charset="-120"/>
              </a:rPr>
              <a:t>Cloud Computing Industry</a:t>
            </a:r>
            <a:endParaRPr kumimoji="0" lang="zh-TW" altLang="en-US" dirty="0">
              <a:latin typeface="微軟正黑體" pitchFamily="34" charset="-120"/>
              <a:ea typeface="微軟正黑體" pitchFamily="34" charset="-120"/>
            </a:endParaRPr>
          </a:p>
        </p:txBody>
      </p:sp>
      <p:sp>
        <p:nvSpPr>
          <p:cNvPr id="61442" name="Content Placeholder 2"/>
          <p:cNvSpPr>
            <a:spLocks noGrp="1"/>
          </p:cNvSpPr>
          <p:nvPr>
            <p:ph idx="4294967295"/>
          </p:nvPr>
        </p:nvSpPr>
        <p:spPr>
          <a:xfrm>
            <a:off x="2971800" y="1268760"/>
            <a:ext cx="6172200" cy="4827240"/>
          </a:xfrm>
        </p:spPr>
        <p:txBody>
          <a:bodyPr/>
          <a:lstStyle/>
          <a:p>
            <a:pPr>
              <a:buFontTx/>
              <a:buNone/>
            </a:pPr>
            <a:r>
              <a:rPr lang="en-IE" altLang="zh-TW" b="1" dirty="0">
                <a:latin typeface="微軟正黑體" pitchFamily="34" charset="-120"/>
                <a:ea typeface="微軟正黑體" pitchFamily="34" charset="-120"/>
              </a:rPr>
              <a:t>Examples</a:t>
            </a:r>
          </a:p>
          <a:p>
            <a:r>
              <a:rPr lang="en-IE" altLang="zh-TW" dirty="0">
                <a:latin typeface="微軟正黑體" pitchFamily="34" charset="-120"/>
                <a:ea typeface="微軟正黑體" pitchFamily="34" charset="-120"/>
              </a:rPr>
              <a:t>Google App Engine</a:t>
            </a:r>
          </a:p>
          <a:p>
            <a:r>
              <a:rPr lang="en-IE" altLang="zh-TW" dirty="0">
                <a:latin typeface="微軟正黑體" pitchFamily="34" charset="-120"/>
                <a:ea typeface="微軟正黑體" pitchFamily="34" charset="-120"/>
              </a:rPr>
              <a:t>AWS: S3  </a:t>
            </a:r>
            <a:r>
              <a:rPr lang="en-US" altLang="zh-TW" dirty="0">
                <a:latin typeface="微軟正黑體" pitchFamily="34" charset="-120"/>
                <a:ea typeface="微軟正黑體" pitchFamily="34" charset="-120"/>
              </a:rPr>
              <a:t>(Simple Storage Service)</a:t>
            </a:r>
          </a:p>
          <a:p>
            <a:r>
              <a:rPr lang="en-US" altLang="zh-TW" dirty="0">
                <a:latin typeface="微軟正黑體" pitchFamily="34" charset="-120"/>
                <a:ea typeface="微軟正黑體" pitchFamily="34" charset="-120"/>
              </a:rPr>
              <a:t>Microsoft Azure</a:t>
            </a:r>
            <a:endParaRPr lang="en-IE" altLang="zh-TW" dirty="0">
              <a:latin typeface="微軟正黑體" pitchFamily="34" charset="-120"/>
              <a:ea typeface="微軟正黑體" pitchFamily="34" charset="-120"/>
            </a:endParaRPr>
          </a:p>
        </p:txBody>
      </p:sp>
      <p:sp>
        <p:nvSpPr>
          <p:cNvPr id="5" name="Rounded Rectangle 4"/>
          <p:cNvSpPr/>
          <p:nvPr/>
        </p:nvSpPr>
        <p:spPr bwMode="auto">
          <a:xfrm>
            <a:off x="250825" y="4652963"/>
            <a:ext cx="1428750" cy="1428750"/>
          </a:xfrm>
          <a:prstGeom prst="roundRect">
            <a:avLst/>
          </a:prstGeom>
          <a:solidFill>
            <a:srgbClr val="FFFF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IaaS</a:t>
            </a:r>
            <a:endParaRPr kumimoji="0" lang="en-IE" sz="3200" b="1" dirty="0">
              <a:solidFill>
                <a:schemeClr val="tx1"/>
              </a:solidFill>
              <a:latin typeface="微軟正黑體" pitchFamily="34" charset="-120"/>
              <a:ea typeface="微軟正黑體" pitchFamily="34" charset="-120"/>
            </a:endParaRPr>
          </a:p>
        </p:txBody>
      </p:sp>
      <p:sp>
        <p:nvSpPr>
          <p:cNvPr id="6" name="Rounded Rectangle 5"/>
          <p:cNvSpPr/>
          <p:nvPr/>
        </p:nvSpPr>
        <p:spPr bwMode="auto">
          <a:xfrm>
            <a:off x="250825" y="2852738"/>
            <a:ext cx="1428750" cy="1428750"/>
          </a:xfrm>
          <a:prstGeom prst="roundRect">
            <a:avLst/>
          </a:prstGeom>
          <a:solidFill>
            <a:srgbClr val="99E74B"/>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PaaS</a:t>
            </a:r>
            <a:endParaRPr kumimoji="0" lang="en-IE" sz="3200" b="1" dirty="0">
              <a:solidFill>
                <a:schemeClr val="tx1"/>
              </a:solidFill>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投影片編號版面配置區 4"/>
          <p:cNvSpPr>
            <a:spLocks noGrp="1"/>
          </p:cNvSpPr>
          <p:nvPr>
            <p:ph type="sldNum" sz="quarter" idx="12"/>
          </p:nvPr>
        </p:nvSpPr>
        <p:spPr/>
        <p:txBody>
          <a:bodyPr/>
          <a:lstStyle/>
          <a:p>
            <a:fld id="{613F29B8-24E6-4B2B-B221-A461042C81AF}" type="slidenum">
              <a:rPr lang="zh-TW" altLang="en-US"/>
              <a:pPr/>
              <a:t>104</a:t>
            </a:fld>
            <a:endParaRPr lang="en-US" altLang="zh-TW"/>
          </a:p>
        </p:txBody>
      </p:sp>
      <p:sp>
        <p:nvSpPr>
          <p:cNvPr id="57349" name="AutoShape 5"/>
          <p:cNvSpPr>
            <a:spLocks noChangeArrowheads="1"/>
          </p:cNvSpPr>
          <p:nvPr/>
        </p:nvSpPr>
        <p:spPr bwMode="auto">
          <a:xfrm>
            <a:off x="2124075" y="981075"/>
            <a:ext cx="6769100" cy="5543550"/>
          </a:xfrm>
          <a:prstGeom prst="wedgeRoundRectCallout">
            <a:avLst>
              <a:gd name="adj1" fmla="val -56731"/>
              <a:gd name="adj2" fmla="val -41009"/>
              <a:gd name="adj3" fmla="val 16667"/>
            </a:avLst>
          </a:prstGeom>
          <a:gradFill rotWithShape="1">
            <a:gsLst>
              <a:gs pos="0">
                <a:srgbClr val="A5E1FF"/>
              </a:gs>
              <a:gs pos="100000">
                <a:schemeClr val="bg1"/>
              </a:gs>
            </a:gsLst>
            <a:lin ang="5400000" scaled="1"/>
          </a:gradFill>
          <a:ln w="9525">
            <a:solidFill>
              <a:schemeClr val="tx1"/>
            </a:solidFill>
            <a:miter lim="800000"/>
            <a:headEnd/>
            <a:tailEnd/>
          </a:ln>
          <a:effectLst/>
        </p:spPr>
        <p:txBody>
          <a:bodyPr/>
          <a:lstStyle/>
          <a:p>
            <a:pPr algn="ctr"/>
            <a:endParaRPr lang="zh-TW" altLang="en-US"/>
          </a:p>
        </p:txBody>
      </p:sp>
      <p:sp>
        <p:nvSpPr>
          <p:cNvPr id="57348" name="Rectangle 4"/>
          <p:cNvSpPr>
            <a:spLocks noGrp="1" noChangeArrowheads="1"/>
          </p:cNvSpPr>
          <p:nvPr>
            <p:ph type="title"/>
          </p:nvPr>
        </p:nvSpPr>
        <p:spPr/>
        <p:txBody>
          <a:bodyPr/>
          <a:lstStyle/>
          <a:p>
            <a:r>
              <a:rPr kumimoji="0" lang="en-US" altLang="zh-TW" dirty="0" smtClean="0">
                <a:latin typeface="微軟正黑體" pitchFamily="34" charset="-120"/>
                <a:ea typeface="微軟正黑體" pitchFamily="34" charset="-120"/>
              </a:rPr>
              <a:t>Cloud Computing Industry</a:t>
            </a:r>
            <a:endParaRPr kumimoji="0" lang="zh-TW" altLang="en-US" dirty="0">
              <a:latin typeface="微軟正黑體" pitchFamily="34" charset="-120"/>
              <a:ea typeface="微軟正黑體" pitchFamily="34" charset="-120"/>
            </a:endParaRPr>
          </a:p>
        </p:txBody>
      </p:sp>
      <p:sp>
        <p:nvSpPr>
          <p:cNvPr id="57346" name="Content Placeholder 2"/>
          <p:cNvSpPr>
            <a:spLocks noGrp="1"/>
          </p:cNvSpPr>
          <p:nvPr>
            <p:ph idx="4294967295"/>
          </p:nvPr>
        </p:nvSpPr>
        <p:spPr>
          <a:xfrm>
            <a:off x="2627313" y="1412775"/>
            <a:ext cx="6172200" cy="4808637"/>
          </a:xfrm>
        </p:spPr>
        <p:txBody>
          <a:bodyPr/>
          <a:lstStyle/>
          <a:p>
            <a:pPr>
              <a:buFontTx/>
              <a:buNone/>
            </a:pPr>
            <a:r>
              <a:rPr lang="en-US" altLang="zh-TW" dirty="0" smtClean="0">
                <a:latin typeface="微軟正黑體" pitchFamily="34" charset="-120"/>
                <a:ea typeface="微軟正黑體" pitchFamily="34" charset="-120"/>
              </a:rPr>
              <a:t>Software as a Service</a:t>
            </a:r>
            <a:endParaRPr lang="zh-TW" altLang="en-GB" dirty="0" smtClean="0">
              <a:latin typeface="微軟正黑體" pitchFamily="34" charset="-120"/>
              <a:ea typeface="微軟正黑體" pitchFamily="34" charset="-120"/>
            </a:endParaRPr>
          </a:p>
          <a:p>
            <a:r>
              <a:rPr lang="en-US" altLang="zh-TW" dirty="0" smtClean="0">
                <a:latin typeface="微軟正黑體" pitchFamily="34" charset="-120"/>
                <a:ea typeface="微軟正黑體" pitchFamily="34" charset="-120"/>
              </a:rPr>
              <a:t>Software through the </a:t>
            </a:r>
            <a:r>
              <a:rPr lang="en-US" altLang="zh-TW" dirty="0" smtClean="0">
                <a:solidFill>
                  <a:srgbClr val="FF0000"/>
                </a:solidFill>
                <a:latin typeface="微軟正黑體" pitchFamily="34" charset="-120"/>
                <a:ea typeface="微軟正黑體" pitchFamily="34" charset="-120"/>
              </a:rPr>
              <a:t>Internet</a:t>
            </a:r>
            <a:r>
              <a:rPr lang="en-US" altLang="zh-TW" dirty="0" smtClean="0">
                <a:latin typeface="微軟正黑體" pitchFamily="34" charset="-120"/>
                <a:ea typeface="微軟正黑體" pitchFamily="34" charset="-120"/>
              </a:rPr>
              <a:t> providing the model, the user to the provider of Web-based leasing software to manage business activities, with </a:t>
            </a:r>
            <a:r>
              <a:rPr lang="en-US" altLang="zh-TW" dirty="0" smtClean="0">
                <a:solidFill>
                  <a:srgbClr val="FF0000"/>
                </a:solidFill>
                <a:latin typeface="微軟正黑體" pitchFamily="34" charset="-120"/>
                <a:ea typeface="微軟正黑體" pitchFamily="34" charset="-120"/>
              </a:rPr>
              <a:t>no need for software maintenance</a:t>
            </a:r>
            <a:r>
              <a:rPr lang="en-US" altLang="zh-TW" dirty="0" smtClean="0">
                <a:latin typeface="微軟正黑體" pitchFamily="34" charset="-120"/>
                <a:ea typeface="微軟正黑體" pitchFamily="34" charset="-120"/>
              </a:rPr>
              <a:t>, service providers will fully manage and maintain software</a:t>
            </a:r>
            <a:endParaRPr lang="zh-TW" altLang="en-GB" dirty="0">
              <a:latin typeface="微軟正黑體" pitchFamily="34" charset="-120"/>
              <a:ea typeface="微軟正黑體" pitchFamily="34" charset="-120"/>
            </a:endParaRPr>
          </a:p>
        </p:txBody>
      </p:sp>
      <p:sp>
        <p:nvSpPr>
          <p:cNvPr id="5" name="Rounded Rectangle 4"/>
          <p:cNvSpPr/>
          <p:nvPr/>
        </p:nvSpPr>
        <p:spPr bwMode="auto">
          <a:xfrm>
            <a:off x="250825" y="4652963"/>
            <a:ext cx="1428750" cy="1428750"/>
          </a:xfrm>
          <a:prstGeom prst="roundRect">
            <a:avLst/>
          </a:prstGeom>
          <a:solidFill>
            <a:srgbClr val="FFFF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IaaS</a:t>
            </a:r>
            <a:endParaRPr kumimoji="0" lang="en-IE" sz="3200" b="1" dirty="0">
              <a:solidFill>
                <a:schemeClr val="tx1"/>
              </a:solidFill>
              <a:latin typeface="微軟正黑體" pitchFamily="34" charset="-120"/>
              <a:ea typeface="微軟正黑體" pitchFamily="34" charset="-120"/>
            </a:endParaRPr>
          </a:p>
        </p:txBody>
      </p:sp>
      <p:sp>
        <p:nvSpPr>
          <p:cNvPr id="6" name="Rounded Rectangle 5"/>
          <p:cNvSpPr/>
          <p:nvPr/>
        </p:nvSpPr>
        <p:spPr bwMode="auto">
          <a:xfrm>
            <a:off x="250825" y="2852738"/>
            <a:ext cx="1428750" cy="1428750"/>
          </a:xfrm>
          <a:prstGeom prst="roundRect">
            <a:avLst/>
          </a:prstGeom>
          <a:solidFill>
            <a:srgbClr val="99E74B"/>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PaaS</a:t>
            </a:r>
            <a:endParaRPr kumimoji="0" lang="en-IE" sz="3200" b="1" dirty="0">
              <a:solidFill>
                <a:schemeClr val="tx1"/>
              </a:solidFill>
              <a:latin typeface="微軟正黑體" pitchFamily="34" charset="-120"/>
              <a:ea typeface="微軟正黑體" pitchFamily="34" charset="-120"/>
            </a:endParaRPr>
          </a:p>
        </p:txBody>
      </p:sp>
      <p:sp>
        <p:nvSpPr>
          <p:cNvPr id="7" name="Rounded Rectangle 6"/>
          <p:cNvSpPr/>
          <p:nvPr/>
        </p:nvSpPr>
        <p:spPr bwMode="auto">
          <a:xfrm>
            <a:off x="250825" y="1268760"/>
            <a:ext cx="1428750" cy="1212502"/>
          </a:xfrm>
          <a:prstGeom prst="roundRect">
            <a:avLst/>
          </a:prstGeom>
          <a:solidFill>
            <a:srgbClr val="92B6EA"/>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SaaS</a:t>
            </a:r>
            <a:endParaRPr kumimoji="0" lang="en-IE" sz="3200" b="1" dirty="0">
              <a:solidFill>
                <a:schemeClr val="tx1"/>
              </a:solidFill>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投影片編號版面配置區 4"/>
          <p:cNvSpPr>
            <a:spLocks noGrp="1"/>
          </p:cNvSpPr>
          <p:nvPr>
            <p:ph type="sldNum" sz="quarter" idx="12"/>
          </p:nvPr>
        </p:nvSpPr>
        <p:spPr/>
        <p:txBody>
          <a:bodyPr/>
          <a:lstStyle/>
          <a:p>
            <a:fld id="{53B1F1C8-CB00-4E9D-8319-74A2889DB2E4}" type="slidenum">
              <a:rPr lang="zh-TW" altLang="en-US"/>
              <a:pPr/>
              <a:t>105</a:t>
            </a:fld>
            <a:endParaRPr lang="en-US" altLang="zh-TW"/>
          </a:p>
        </p:txBody>
      </p:sp>
      <p:sp>
        <p:nvSpPr>
          <p:cNvPr id="107522" name="AutoShape 2"/>
          <p:cNvSpPr>
            <a:spLocks noChangeArrowheads="1"/>
          </p:cNvSpPr>
          <p:nvPr/>
        </p:nvSpPr>
        <p:spPr bwMode="auto">
          <a:xfrm>
            <a:off x="2124075" y="981075"/>
            <a:ext cx="6769100" cy="5543550"/>
          </a:xfrm>
          <a:prstGeom prst="wedgeRoundRectCallout">
            <a:avLst>
              <a:gd name="adj1" fmla="val -56731"/>
              <a:gd name="adj2" fmla="val -41009"/>
              <a:gd name="adj3" fmla="val 16667"/>
            </a:avLst>
          </a:prstGeom>
          <a:gradFill rotWithShape="1">
            <a:gsLst>
              <a:gs pos="0">
                <a:srgbClr val="A5E1FF"/>
              </a:gs>
              <a:gs pos="100000">
                <a:schemeClr val="bg1"/>
              </a:gs>
            </a:gsLst>
            <a:lin ang="5400000" scaled="1"/>
          </a:gradFill>
          <a:ln w="9525">
            <a:solidFill>
              <a:schemeClr val="tx1"/>
            </a:solidFill>
            <a:miter lim="800000"/>
            <a:headEnd/>
            <a:tailEnd/>
          </a:ln>
          <a:effectLst/>
        </p:spPr>
        <p:txBody>
          <a:bodyPr/>
          <a:lstStyle/>
          <a:p>
            <a:pPr algn="ctr"/>
            <a:endParaRPr lang="zh-TW" altLang="en-US"/>
          </a:p>
        </p:txBody>
      </p:sp>
      <p:sp>
        <p:nvSpPr>
          <p:cNvPr id="107523" name="Rectangle 3"/>
          <p:cNvSpPr>
            <a:spLocks noGrp="1" noChangeArrowheads="1"/>
          </p:cNvSpPr>
          <p:nvPr>
            <p:ph type="title"/>
          </p:nvPr>
        </p:nvSpPr>
        <p:spPr/>
        <p:txBody>
          <a:bodyPr/>
          <a:lstStyle/>
          <a:p>
            <a:r>
              <a:rPr kumimoji="0" lang="en-US" altLang="zh-TW" dirty="0" smtClean="0">
                <a:latin typeface="微軟正黑體" pitchFamily="34" charset="-120"/>
                <a:ea typeface="微軟正黑體" pitchFamily="34" charset="-120"/>
              </a:rPr>
              <a:t>Cloud Computing Industry</a:t>
            </a:r>
            <a:endParaRPr kumimoji="0" lang="zh-TW" altLang="en-US" dirty="0">
              <a:latin typeface="微軟正黑體" pitchFamily="34" charset="-120"/>
              <a:ea typeface="微軟正黑體" pitchFamily="34" charset="-120"/>
            </a:endParaRPr>
          </a:p>
        </p:txBody>
      </p:sp>
      <p:sp>
        <p:nvSpPr>
          <p:cNvPr id="107524" name="Content Placeholder 2"/>
          <p:cNvSpPr>
            <a:spLocks noGrp="1"/>
          </p:cNvSpPr>
          <p:nvPr>
            <p:ph idx="4294967295"/>
          </p:nvPr>
        </p:nvSpPr>
        <p:spPr>
          <a:xfrm>
            <a:off x="2627313" y="1196975"/>
            <a:ext cx="6172200" cy="5024438"/>
          </a:xfrm>
        </p:spPr>
        <p:txBody>
          <a:bodyPr/>
          <a:lstStyle/>
          <a:p>
            <a:pPr>
              <a:buFontTx/>
              <a:buNone/>
            </a:pPr>
            <a:r>
              <a:rPr lang="en-US" altLang="zh-TW" dirty="0" smtClean="0">
                <a:latin typeface="微軟正黑體" pitchFamily="34" charset="-120"/>
                <a:ea typeface="微軟正黑體" pitchFamily="34" charset="-120"/>
              </a:rPr>
              <a:t>Software as a Service</a:t>
            </a:r>
            <a:endParaRPr lang="zh-TW" altLang="en-GB" dirty="0">
              <a:latin typeface="微軟正黑體" pitchFamily="34" charset="-120"/>
              <a:ea typeface="微軟正黑體" pitchFamily="34" charset="-120"/>
            </a:endParaRPr>
          </a:p>
          <a:p>
            <a:r>
              <a:rPr lang="en-US" altLang="zh-TW" dirty="0" smtClean="0">
                <a:latin typeface="微軟正黑體" pitchFamily="34" charset="-120"/>
                <a:ea typeface="微軟正黑體" pitchFamily="34" charset="-120"/>
              </a:rPr>
              <a:t>Without management of HW and SW</a:t>
            </a:r>
            <a:endParaRPr lang="zh-TW" altLang="en-GB" dirty="0">
              <a:latin typeface="微軟正黑體" pitchFamily="34" charset="-120"/>
              <a:ea typeface="微軟正黑體" pitchFamily="34" charset="-120"/>
            </a:endParaRPr>
          </a:p>
          <a:p>
            <a:r>
              <a:rPr lang="en-US" altLang="zh-TW" dirty="0" smtClean="0">
                <a:latin typeface="微軟正黑體" pitchFamily="34" charset="-120"/>
                <a:ea typeface="微軟正黑體" pitchFamily="34" charset="-120"/>
              </a:rPr>
              <a:t>Easy to use (Brower)</a:t>
            </a:r>
            <a:endParaRPr lang="en-GB" altLang="zh-TW" dirty="0">
              <a:latin typeface="微軟正黑體" pitchFamily="34" charset="-120"/>
              <a:ea typeface="微軟正黑體" pitchFamily="34" charset="-120"/>
            </a:endParaRPr>
          </a:p>
          <a:p>
            <a:r>
              <a:rPr lang="en-US" altLang="zh-TW" dirty="0">
                <a:latin typeface="微軟正黑體" pitchFamily="34" charset="-120"/>
                <a:ea typeface="微軟正黑體" pitchFamily="34" charset="-120"/>
              </a:rPr>
              <a:t>Pay per use</a:t>
            </a:r>
          </a:p>
          <a:p>
            <a:pPr>
              <a:lnSpc>
                <a:spcPct val="90000"/>
              </a:lnSpc>
            </a:pPr>
            <a:r>
              <a:rPr lang="en-US" altLang="zh-TW" dirty="0">
                <a:latin typeface="微軟正黑體" pitchFamily="34" charset="-120"/>
                <a:ea typeface="微軟正黑體" pitchFamily="34" charset="-120"/>
              </a:rPr>
              <a:t>Instant Scalability</a:t>
            </a:r>
          </a:p>
          <a:p>
            <a:pPr>
              <a:lnSpc>
                <a:spcPct val="90000"/>
              </a:lnSpc>
            </a:pPr>
            <a:r>
              <a:rPr lang="en-US" altLang="zh-TW" dirty="0">
                <a:latin typeface="微軟正黑體" pitchFamily="34" charset="-120"/>
                <a:ea typeface="微軟正黑體" pitchFamily="34" charset="-120"/>
              </a:rPr>
              <a:t>Security</a:t>
            </a:r>
          </a:p>
          <a:p>
            <a:pPr>
              <a:lnSpc>
                <a:spcPct val="90000"/>
              </a:lnSpc>
            </a:pPr>
            <a:r>
              <a:rPr lang="en-US" altLang="zh-TW" dirty="0">
                <a:latin typeface="微軟正黑體" pitchFamily="34" charset="-120"/>
                <a:ea typeface="微軟正黑體" pitchFamily="34" charset="-120"/>
              </a:rPr>
              <a:t>Reliability</a:t>
            </a:r>
          </a:p>
        </p:txBody>
      </p:sp>
      <p:sp>
        <p:nvSpPr>
          <p:cNvPr id="5" name="Rounded Rectangle 4"/>
          <p:cNvSpPr/>
          <p:nvPr/>
        </p:nvSpPr>
        <p:spPr bwMode="auto">
          <a:xfrm>
            <a:off x="250825" y="4652963"/>
            <a:ext cx="1428750" cy="1428750"/>
          </a:xfrm>
          <a:prstGeom prst="roundRect">
            <a:avLst/>
          </a:prstGeom>
          <a:solidFill>
            <a:srgbClr val="FFFF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IaaS</a:t>
            </a:r>
            <a:endParaRPr kumimoji="0" lang="en-IE" sz="3200" b="1" dirty="0">
              <a:solidFill>
                <a:schemeClr val="tx1"/>
              </a:solidFill>
              <a:latin typeface="微軟正黑體" pitchFamily="34" charset="-120"/>
              <a:ea typeface="微軟正黑體" pitchFamily="34" charset="-120"/>
            </a:endParaRPr>
          </a:p>
        </p:txBody>
      </p:sp>
      <p:sp>
        <p:nvSpPr>
          <p:cNvPr id="6" name="Rounded Rectangle 5"/>
          <p:cNvSpPr/>
          <p:nvPr/>
        </p:nvSpPr>
        <p:spPr bwMode="auto">
          <a:xfrm>
            <a:off x="250825" y="2852738"/>
            <a:ext cx="1428750" cy="1428750"/>
          </a:xfrm>
          <a:prstGeom prst="roundRect">
            <a:avLst/>
          </a:prstGeom>
          <a:solidFill>
            <a:srgbClr val="99E74B"/>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PaaS</a:t>
            </a:r>
            <a:endParaRPr kumimoji="0" lang="en-IE" sz="3200" b="1" dirty="0">
              <a:solidFill>
                <a:schemeClr val="tx1"/>
              </a:solidFill>
              <a:latin typeface="微軟正黑體" pitchFamily="34" charset="-120"/>
              <a:ea typeface="微軟正黑體" pitchFamily="34" charset="-120"/>
            </a:endParaRPr>
          </a:p>
        </p:txBody>
      </p:sp>
      <p:sp>
        <p:nvSpPr>
          <p:cNvPr id="7" name="Rounded Rectangle 6"/>
          <p:cNvSpPr/>
          <p:nvPr/>
        </p:nvSpPr>
        <p:spPr bwMode="auto">
          <a:xfrm>
            <a:off x="250825" y="1268759"/>
            <a:ext cx="1428750" cy="1212503"/>
          </a:xfrm>
          <a:prstGeom prst="roundRect">
            <a:avLst/>
          </a:prstGeom>
          <a:solidFill>
            <a:srgbClr val="92B6EA"/>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SaaS</a:t>
            </a:r>
            <a:endParaRPr kumimoji="0" lang="en-IE" sz="3200" b="1" dirty="0">
              <a:solidFill>
                <a:schemeClr val="tx1"/>
              </a:solidFill>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投影片編號版面配置區 4"/>
          <p:cNvSpPr>
            <a:spLocks noGrp="1"/>
          </p:cNvSpPr>
          <p:nvPr>
            <p:ph type="sldNum" sz="quarter" idx="12"/>
          </p:nvPr>
        </p:nvSpPr>
        <p:spPr/>
        <p:txBody>
          <a:bodyPr/>
          <a:lstStyle/>
          <a:p>
            <a:fld id="{A7B80CE9-82A7-4302-AA0E-E14916F9F418}" type="slidenum">
              <a:rPr lang="zh-TW" altLang="en-US"/>
              <a:pPr/>
              <a:t>106</a:t>
            </a:fld>
            <a:endParaRPr lang="en-US" altLang="zh-TW"/>
          </a:p>
        </p:txBody>
      </p:sp>
      <p:sp>
        <p:nvSpPr>
          <p:cNvPr id="58375" name="AutoShape 7"/>
          <p:cNvSpPr>
            <a:spLocks noChangeArrowheads="1"/>
          </p:cNvSpPr>
          <p:nvPr/>
        </p:nvSpPr>
        <p:spPr bwMode="auto">
          <a:xfrm>
            <a:off x="2124075" y="981075"/>
            <a:ext cx="6769100" cy="5543550"/>
          </a:xfrm>
          <a:prstGeom prst="wedgeRoundRectCallout">
            <a:avLst>
              <a:gd name="adj1" fmla="val -56731"/>
              <a:gd name="adj2" fmla="val -41009"/>
              <a:gd name="adj3" fmla="val 16667"/>
            </a:avLst>
          </a:prstGeom>
          <a:gradFill rotWithShape="1">
            <a:gsLst>
              <a:gs pos="0">
                <a:srgbClr val="A5E1FF"/>
              </a:gs>
              <a:gs pos="100000">
                <a:schemeClr val="bg1"/>
              </a:gs>
            </a:gsLst>
            <a:lin ang="5400000" scaled="1"/>
          </a:gradFill>
          <a:ln w="9525">
            <a:solidFill>
              <a:schemeClr val="tx1"/>
            </a:solidFill>
            <a:miter lim="800000"/>
            <a:headEnd/>
            <a:tailEnd/>
          </a:ln>
          <a:effectLst/>
        </p:spPr>
        <p:txBody>
          <a:bodyPr/>
          <a:lstStyle/>
          <a:p>
            <a:pPr algn="ctr"/>
            <a:endParaRPr lang="zh-TW" altLang="en-US"/>
          </a:p>
        </p:txBody>
      </p:sp>
      <p:sp>
        <p:nvSpPr>
          <p:cNvPr id="58373" name="Rectangle 5"/>
          <p:cNvSpPr>
            <a:spLocks noGrp="1" noChangeArrowheads="1"/>
          </p:cNvSpPr>
          <p:nvPr>
            <p:ph type="title"/>
          </p:nvPr>
        </p:nvSpPr>
        <p:spPr/>
        <p:txBody>
          <a:bodyPr/>
          <a:lstStyle/>
          <a:p>
            <a:r>
              <a:rPr kumimoji="0" lang="en-US" altLang="zh-TW" dirty="0" smtClean="0">
                <a:latin typeface="微軟正黑體" pitchFamily="34" charset="-120"/>
                <a:ea typeface="微軟正黑體" pitchFamily="34" charset="-120"/>
              </a:rPr>
              <a:t>Cloud Computing Industry</a:t>
            </a:r>
            <a:endParaRPr kumimoji="0" lang="zh-TW" altLang="en-US" dirty="0">
              <a:latin typeface="微軟正黑體" pitchFamily="34" charset="-120"/>
              <a:ea typeface="微軟正黑體" pitchFamily="34" charset="-120"/>
            </a:endParaRPr>
          </a:p>
        </p:txBody>
      </p:sp>
      <p:sp>
        <p:nvSpPr>
          <p:cNvPr id="58370" name="Content Placeholder 2"/>
          <p:cNvSpPr>
            <a:spLocks noGrp="1"/>
          </p:cNvSpPr>
          <p:nvPr>
            <p:ph idx="4294967295"/>
          </p:nvPr>
        </p:nvSpPr>
        <p:spPr>
          <a:xfrm>
            <a:off x="2555875" y="1125538"/>
            <a:ext cx="6172200" cy="5024437"/>
          </a:xfrm>
        </p:spPr>
        <p:txBody>
          <a:bodyPr/>
          <a:lstStyle/>
          <a:p>
            <a:pPr>
              <a:buFontTx/>
              <a:buNone/>
            </a:pPr>
            <a:r>
              <a:rPr lang="en-IE" altLang="zh-TW" b="1" dirty="0">
                <a:latin typeface="微軟正黑體" pitchFamily="34" charset="-120"/>
                <a:ea typeface="微軟正黑體" pitchFamily="34" charset="-120"/>
              </a:rPr>
              <a:t>Examples</a:t>
            </a:r>
          </a:p>
          <a:p>
            <a:r>
              <a:rPr lang="en-GB" altLang="zh-TW" dirty="0">
                <a:latin typeface="微軟正黑體" pitchFamily="34" charset="-120"/>
                <a:ea typeface="微軟正黑體" pitchFamily="34" charset="-120"/>
              </a:rPr>
              <a:t>Google Docs</a:t>
            </a:r>
          </a:p>
          <a:p>
            <a:r>
              <a:rPr lang="en-GB" altLang="zh-TW" dirty="0">
                <a:latin typeface="微軟正黑體" pitchFamily="34" charset="-120"/>
                <a:ea typeface="微軟正黑體" pitchFamily="34" charset="-120"/>
              </a:rPr>
              <a:t>CRM</a:t>
            </a:r>
          </a:p>
          <a:p>
            <a:r>
              <a:rPr lang="en-GB" altLang="zh-TW" dirty="0">
                <a:latin typeface="微軟正黑體" pitchFamily="34" charset="-120"/>
                <a:ea typeface="微軟正黑體" pitchFamily="34" charset="-120"/>
              </a:rPr>
              <a:t>Financial Planning</a:t>
            </a:r>
          </a:p>
          <a:p>
            <a:r>
              <a:rPr lang="en-GB" altLang="zh-TW" dirty="0">
                <a:latin typeface="微軟正黑體" pitchFamily="34" charset="-120"/>
                <a:ea typeface="微軟正黑體" pitchFamily="34" charset="-120"/>
              </a:rPr>
              <a:t>Human Resources</a:t>
            </a:r>
          </a:p>
          <a:p>
            <a:r>
              <a:rPr lang="en-GB" altLang="zh-TW" dirty="0">
                <a:latin typeface="微軟正黑體" pitchFamily="34" charset="-120"/>
                <a:ea typeface="微軟正黑體" pitchFamily="34" charset="-120"/>
              </a:rPr>
              <a:t>Word processing</a:t>
            </a:r>
            <a:endParaRPr lang="en-IE" altLang="zh-TW" dirty="0">
              <a:latin typeface="微軟正黑體" pitchFamily="34" charset="-120"/>
              <a:ea typeface="微軟正黑體" pitchFamily="34" charset="-120"/>
            </a:endParaRPr>
          </a:p>
          <a:p>
            <a:r>
              <a:rPr lang="en-IE" altLang="zh-TW" dirty="0" err="1">
                <a:latin typeface="微軟正黑體" pitchFamily="34" charset="-120"/>
                <a:ea typeface="微軟正黑體" pitchFamily="34" charset="-120"/>
              </a:rPr>
              <a:t>Salesforce.com</a:t>
            </a:r>
            <a:endParaRPr lang="en-IE" altLang="zh-TW" dirty="0">
              <a:latin typeface="微軟正黑體" pitchFamily="34" charset="-120"/>
              <a:ea typeface="微軟正黑體" pitchFamily="34" charset="-120"/>
            </a:endParaRPr>
          </a:p>
          <a:p>
            <a:endParaRPr lang="en-IE" altLang="zh-TW" dirty="0">
              <a:latin typeface="微軟正黑體" pitchFamily="34" charset="-120"/>
              <a:ea typeface="微軟正黑體" pitchFamily="34" charset="-120"/>
            </a:endParaRPr>
          </a:p>
        </p:txBody>
      </p:sp>
      <p:sp>
        <p:nvSpPr>
          <p:cNvPr id="5" name="Rounded Rectangle 4"/>
          <p:cNvSpPr/>
          <p:nvPr/>
        </p:nvSpPr>
        <p:spPr bwMode="auto">
          <a:xfrm>
            <a:off x="250825" y="4652963"/>
            <a:ext cx="1428750" cy="1428750"/>
          </a:xfrm>
          <a:prstGeom prst="roundRect">
            <a:avLst/>
          </a:prstGeom>
          <a:solidFill>
            <a:srgbClr val="FFFF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IaaS</a:t>
            </a:r>
            <a:endParaRPr kumimoji="0" lang="en-IE" sz="3200" b="1" dirty="0">
              <a:solidFill>
                <a:schemeClr val="tx1"/>
              </a:solidFill>
              <a:latin typeface="微軟正黑體" pitchFamily="34" charset="-120"/>
              <a:ea typeface="微軟正黑體" pitchFamily="34" charset="-120"/>
            </a:endParaRPr>
          </a:p>
        </p:txBody>
      </p:sp>
      <p:sp>
        <p:nvSpPr>
          <p:cNvPr id="6" name="Rounded Rectangle 5"/>
          <p:cNvSpPr/>
          <p:nvPr/>
        </p:nvSpPr>
        <p:spPr bwMode="auto">
          <a:xfrm>
            <a:off x="250825" y="2852738"/>
            <a:ext cx="1428750" cy="1428750"/>
          </a:xfrm>
          <a:prstGeom prst="roundRect">
            <a:avLst/>
          </a:prstGeom>
          <a:solidFill>
            <a:srgbClr val="99E74B"/>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PaaS</a:t>
            </a:r>
            <a:endParaRPr kumimoji="0" lang="en-IE" sz="3200" b="1" dirty="0">
              <a:solidFill>
                <a:schemeClr val="tx1"/>
              </a:solidFill>
              <a:latin typeface="微軟正黑體" pitchFamily="34" charset="-120"/>
              <a:ea typeface="微軟正黑體" pitchFamily="34" charset="-120"/>
            </a:endParaRPr>
          </a:p>
        </p:txBody>
      </p:sp>
      <p:sp>
        <p:nvSpPr>
          <p:cNvPr id="7" name="Rounded Rectangle 6"/>
          <p:cNvSpPr/>
          <p:nvPr/>
        </p:nvSpPr>
        <p:spPr bwMode="auto">
          <a:xfrm>
            <a:off x="250825" y="1268759"/>
            <a:ext cx="1428750" cy="1212503"/>
          </a:xfrm>
          <a:prstGeom prst="roundRect">
            <a:avLst/>
          </a:prstGeom>
          <a:solidFill>
            <a:srgbClr val="92B6EA"/>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SaaS</a:t>
            </a:r>
            <a:endParaRPr kumimoji="0" lang="en-IE" sz="3200" b="1" dirty="0">
              <a:solidFill>
                <a:schemeClr val="tx1"/>
              </a:solidFill>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en-US" altLang="zh-TW" dirty="0" smtClean="0">
                <a:latin typeface="微軟正黑體" pitchFamily="34" charset="-120"/>
                <a:ea typeface="微軟正黑體" pitchFamily="34" charset="-120"/>
              </a:rPr>
              <a:t>Comparisons</a:t>
            </a:r>
            <a:endParaRPr lang="zh-TW" altLang="en-US" dirty="0">
              <a:latin typeface="微軟正黑體" pitchFamily="34" charset="-120"/>
              <a:ea typeface="微軟正黑體" pitchFamily="34" charset="-120"/>
            </a:endParaRPr>
          </a:p>
        </p:txBody>
      </p:sp>
      <p:sp>
        <p:nvSpPr>
          <p:cNvPr id="8" name="內容版面配置區 7"/>
          <p:cNvSpPr>
            <a:spLocks noGrp="1"/>
          </p:cNvSpPr>
          <p:nvPr>
            <p:ph idx="1"/>
          </p:nvPr>
        </p:nvSpPr>
        <p:spPr/>
        <p:txBody>
          <a:bodyPr/>
          <a:lstStyle/>
          <a:p>
            <a:endParaRPr lang="zh-TW" altLang="en-US" dirty="0"/>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107</a:t>
            </a:fld>
            <a:endParaRPr lang="en-US" altLang="zh-TW"/>
          </a:p>
        </p:txBody>
      </p:sp>
      <p:graphicFrame>
        <p:nvGraphicFramePr>
          <p:cNvPr id="9" name="Group 137"/>
          <p:cNvGraphicFramePr>
            <a:graphicFrameLocks/>
          </p:cNvGraphicFramePr>
          <p:nvPr/>
        </p:nvGraphicFramePr>
        <p:xfrm>
          <a:off x="395536" y="1124743"/>
          <a:ext cx="8640959" cy="5882640"/>
        </p:xfrm>
        <a:graphic>
          <a:graphicData uri="http://schemas.openxmlformats.org/drawingml/2006/table">
            <a:tbl>
              <a:tblPr/>
              <a:tblGrid>
                <a:gridCol w="1550902"/>
                <a:gridCol w="1807547"/>
                <a:gridCol w="1809121"/>
                <a:gridCol w="1722524"/>
                <a:gridCol w="1750865"/>
              </a:tblGrid>
              <a:tr h="785745">
                <a:tc>
                  <a:txBody>
                    <a:bodyPr/>
                    <a:lstStyle/>
                    <a:p>
                      <a:pPr marL="0" marR="0" lvl="0" indent="0" algn="l" defTabSz="914400" rtl="0" eaLnBrk="1" fontAlgn="base" latinLnBrk="0" hangingPunct="1">
                        <a:lnSpc>
                          <a:spcPct val="110000"/>
                        </a:lnSpc>
                        <a:spcBef>
                          <a:spcPct val="20000"/>
                        </a:spcBef>
                        <a:spcAft>
                          <a:spcPct val="0"/>
                        </a:spcAft>
                        <a:buClrTx/>
                        <a:buSzTx/>
                        <a:buFontTx/>
                        <a:buNone/>
                        <a:tabLst/>
                      </a:pPr>
                      <a:r>
                        <a:rPr kumimoji="1" lang="zh-TW" altLang="en-US" sz="1600" b="1" i="0" u="none" strike="noStrike" cap="none" normalizeH="0" baseline="0" dirty="0" smtClean="0">
                          <a:ln>
                            <a:noFill/>
                          </a:ln>
                          <a:solidFill>
                            <a:schemeClr val="tx1"/>
                          </a:solidFill>
                          <a:effectLst/>
                          <a:latin typeface="微軟正黑體" pitchFamily="34" charset="-120"/>
                          <a:ea typeface="微軟正黑體" pitchFamily="34" charset="-120"/>
                        </a:rPr>
                        <a:t>         服務</a:t>
                      </a:r>
                      <a:endParaRPr kumimoji="1" lang="en-US" altLang="zh-TW" sz="16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ase" latinLnBrk="0" hangingPunct="1">
                        <a:lnSpc>
                          <a:spcPct val="110000"/>
                        </a:lnSpc>
                        <a:spcBef>
                          <a:spcPct val="20000"/>
                        </a:spcBef>
                        <a:spcAft>
                          <a:spcPct val="0"/>
                        </a:spcAft>
                        <a:buClrTx/>
                        <a:buSzTx/>
                        <a:buFontTx/>
                        <a:buNone/>
                        <a:tabLst/>
                      </a:pPr>
                      <a:r>
                        <a:rPr kumimoji="1" lang="zh-TW" altLang="en-US" sz="1600" b="1" i="0" u="none" strike="noStrike" cap="none" normalizeH="0" baseline="0" dirty="0" smtClean="0">
                          <a:ln>
                            <a:noFill/>
                          </a:ln>
                          <a:solidFill>
                            <a:schemeClr val="tx1"/>
                          </a:solidFill>
                          <a:effectLst/>
                          <a:latin typeface="微軟正黑體" pitchFamily="34" charset="-120"/>
                          <a:ea typeface="微軟正黑體" pitchFamily="34" charset="-120"/>
                        </a:rPr>
                        <a:t>屬性</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no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chemeClr val="tx1"/>
                          </a:solidFill>
                          <a:effectLst/>
                          <a:latin typeface="微軟正黑體" pitchFamily="34" charset="-120"/>
                          <a:ea typeface="微軟正黑體" pitchFamily="34" charset="-120"/>
                        </a:rPr>
                        <a:t>Amazon</a:t>
                      </a:r>
                    </a:p>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chemeClr val="tx1"/>
                          </a:solidFill>
                          <a:effectLst/>
                          <a:latin typeface="微軟正黑體" pitchFamily="34" charset="-120"/>
                          <a:ea typeface="微軟正黑體" pitchFamily="34" charset="-120"/>
                        </a:rPr>
                        <a:t>EC2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BB"/>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chemeClr val="tx1"/>
                          </a:solidFill>
                          <a:effectLst/>
                          <a:latin typeface="微軟正黑體" pitchFamily="34" charset="-120"/>
                          <a:ea typeface="微軟正黑體" pitchFamily="34" charset="-120"/>
                        </a:rPr>
                        <a:t>Google</a:t>
                      </a:r>
                    </a:p>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chemeClr val="tx1"/>
                          </a:solidFill>
                          <a:effectLst/>
                          <a:latin typeface="微軟正黑體" pitchFamily="34" charset="-120"/>
                          <a:ea typeface="微軟正黑體" pitchFamily="34" charset="-120"/>
                        </a:rPr>
                        <a:t>App Engine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chemeClr val="tx1"/>
                          </a:solidFill>
                          <a:effectLst/>
                          <a:latin typeface="微軟正黑體" pitchFamily="34" charset="-120"/>
                          <a:ea typeface="微軟正黑體" pitchFamily="34" charset="-120"/>
                        </a:rPr>
                        <a:t>Microsoft</a:t>
                      </a:r>
                    </a:p>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chemeClr val="tx1"/>
                          </a:solidFill>
                          <a:effectLst/>
                          <a:latin typeface="微軟正黑體" pitchFamily="34" charset="-120"/>
                          <a:ea typeface="微軟正黑體" pitchFamily="34" charset="-120"/>
                        </a:rPr>
                        <a:t>Azure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BB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chemeClr val="tx1"/>
                          </a:solidFill>
                          <a:effectLst/>
                          <a:latin typeface="微軟正黑體" pitchFamily="34" charset="-120"/>
                          <a:ea typeface="微軟正黑體" pitchFamily="34" charset="-120"/>
                        </a:rPr>
                        <a:t>Yahoo</a:t>
                      </a:r>
                    </a:p>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chemeClr val="tx1"/>
                          </a:solidFill>
                          <a:effectLst/>
                          <a:latin typeface="微軟正黑體" pitchFamily="34" charset="-120"/>
                          <a:ea typeface="微軟正黑體" pitchFamily="34" charset="-120"/>
                        </a:rPr>
                        <a:t>Hadoop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2A5"/>
                    </a:solidFill>
                  </a:tcPr>
                </a:tc>
              </a:tr>
              <a:tr h="407424">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1800" b="1" i="0" u="none" strike="noStrike" cap="none" normalizeH="0" baseline="0" dirty="0" smtClean="0">
                          <a:ln>
                            <a:noFill/>
                          </a:ln>
                          <a:solidFill>
                            <a:srgbClr val="800000"/>
                          </a:solidFill>
                          <a:effectLst/>
                          <a:latin typeface="微軟正黑體" pitchFamily="34" charset="-120"/>
                          <a:ea typeface="微軟正黑體" pitchFamily="34" charset="-120"/>
                        </a:rPr>
                        <a:t>Architecture</a:t>
                      </a:r>
                      <a:endParaRPr kumimoji="1" lang="zh-TW" altLang="en-US" sz="1800" b="1" i="0" u="none" strike="noStrike" cap="none" normalizeH="0" baseline="0" dirty="0" smtClean="0">
                        <a:ln>
                          <a:noFill/>
                        </a:ln>
                        <a:solidFill>
                          <a:srgbClr val="800000"/>
                        </a:solidFill>
                        <a:effectLst/>
                        <a:latin typeface="微軟正黑體" pitchFamily="34" charset="-120"/>
                        <a:ea typeface="微軟正黑體" pitchFamily="34" charset="-12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4FFAD"/>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800000"/>
                          </a:solidFill>
                          <a:effectLst/>
                          <a:latin typeface="微軟正黑體" pitchFamily="34" charset="-120"/>
                          <a:ea typeface="微軟正黑體" pitchFamily="34" charset="-120"/>
                        </a:rPr>
                        <a:t>Iaas/Paas</a:t>
                      </a:r>
                      <a:endParaRPr kumimoji="1" lang="zh-TW" altLang="en-US" sz="2000" b="1" i="0" u="none" strike="noStrike" cap="none" normalizeH="0" baseline="0" smtClean="0">
                        <a:ln>
                          <a:noFill/>
                        </a:ln>
                        <a:solidFill>
                          <a:srgbClr val="800000"/>
                        </a:solidFill>
                        <a:effectLst/>
                        <a:latin typeface="微軟正黑體" pitchFamily="34" charset="-120"/>
                        <a:ea typeface="微軟正黑體" pitchFamily="34" charset="-12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BB"/>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800000"/>
                          </a:solidFill>
                          <a:effectLst/>
                          <a:latin typeface="微軟正黑體" pitchFamily="34" charset="-120"/>
                          <a:ea typeface="微軟正黑體" pitchFamily="34" charset="-120"/>
                        </a:rPr>
                        <a:t>Paas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800000"/>
                          </a:solidFill>
                          <a:effectLst/>
                          <a:latin typeface="微軟正黑體" pitchFamily="34" charset="-120"/>
                          <a:ea typeface="微軟正黑體" pitchFamily="34" charset="-120"/>
                        </a:rPr>
                        <a:t>Paas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BB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800000"/>
                          </a:solidFill>
                          <a:effectLst/>
                          <a:latin typeface="微軟正黑體" pitchFamily="34" charset="-120"/>
                          <a:ea typeface="微軟正黑體" pitchFamily="34" charset="-120"/>
                        </a:rPr>
                        <a:t>Software</a:t>
                      </a:r>
                      <a:endParaRPr kumimoji="1" lang="zh-TW" altLang="en-US" sz="2000" b="1" i="0" u="none" strike="noStrike" cap="none" normalizeH="0" baseline="0" smtClean="0">
                        <a:ln>
                          <a:noFill/>
                        </a:ln>
                        <a:solidFill>
                          <a:srgbClr val="800000"/>
                        </a:solidFill>
                        <a:effectLst/>
                        <a:latin typeface="微軟正黑體" pitchFamily="34" charset="-120"/>
                        <a:ea typeface="微軟正黑體" pitchFamily="34" charset="-12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2A5"/>
                    </a:solidFill>
                  </a:tcPr>
                </a:tc>
              </a:tr>
              <a:tr h="785745">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1800" b="1" i="0" u="none" strike="noStrike" cap="none" normalizeH="0" baseline="0" dirty="0" smtClean="0">
                          <a:ln>
                            <a:noFill/>
                          </a:ln>
                          <a:solidFill>
                            <a:srgbClr val="333300"/>
                          </a:solidFill>
                          <a:effectLst/>
                          <a:latin typeface="微軟正黑體" pitchFamily="34" charset="-120"/>
                          <a:ea typeface="微軟正黑體" pitchFamily="34" charset="-120"/>
                        </a:rPr>
                        <a:t>Services Type</a:t>
                      </a:r>
                      <a:endParaRPr kumimoji="1" lang="zh-TW" altLang="en-US" sz="1800" b="1" i="0" u="none" strike="noStrike" cap="none" normalizeH="0" baseline="0" dirty="0" smtClean="0">
                        <a:ln>
                          <a:noFill/>
                        </a:ln>
                        <a:solidFill>
                          <a:srgbClr val="333300"/>
                        </a:solidFill>
                        <a:effectLst/>
                        <a:latin typeface="微軟正黑體" pitchFamily="34" charset="-120"/>
                        <a:ea typeface="微軟正黑體" pitchFamily="34" charset="-12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4FFAD"/>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dirty="0" smtClean="0">
                          <a:ln>
                            <a:noFill/>
                          </a:ln>
                          <a:solidFill>
                            <a:srgbClr val="333300"/>
                          </a:solidFill>
                          <a:effectLst/>
                          <a:latin typeface="微軟正黑體" pitchFamily="34" charset="-120"/>
                          <a:ea typeface="微軟正黑體" pitchFamily="34" charset="-120"/>
                        </a:rPr>
                        <a:t>Compute/</a:t>
                      </a:r>
                    </a:p>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dirty="0" smtClean="0">
                          <a:ln>
                            <a:noFill/>
                          </a:ln>
                          <a:solidFill>
                            <a:srgbClr val="333300"/>
                          </a:solidFill>
                          <a:effectLst/>
                          <a:latin typeface="微軟正黑體" pitchFamily="34" charset="-120"/>
                          <a:ea typeface="微軟正黑體" pitchFamily="34" charset="-120"/>
                        </a:rPr>
                        <a:t>Storage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BB"/>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333300"/>
                          </a:solidFill>
                          <a:effectLst/>
                          <a:latin typeface="微軟正黑體" pitchFamily="34" charset="-120"/>
                          <a:ea typeface="微軟正黑體" pitchFamily="34" charset="-120"/>
                        </a:rPr>
                        <a:t>Web application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333300"/>
                          </a:solidFill>
                          <a:effectLst/>
                          <a:latin typeface="微軟正黑體" pitchFamily="34" charset="-120"/>
                          <a:ea typeface="微軟正黑體" pitchFamily="34" charset="-120"/>
                        </a:rPr>
                        <a:t>Web and non-web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BB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333300"/>
                          </a:solidFill>
                          <a:effectLst/>
                          <a:latin typeface="微軟正黑體" pitchFamily="34" charset="-120"/>
                          <a:ea typeface="微軟正黑體" pitchFamily="34" charset="-120"/>
                        </a:rPr>
                        <a:t>Software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2A5"/>
                    </a:solidFill>
                  </a:tcPr>
                </a:tc>
              </a:tr>
              <a:tr h="1047661">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1800" b="1" i="0" u="none" strike="noStrike" cap="none" normalizeH="0" baseline="0" dirty="0" smtClean="0">
                          <a:ln>
                            <a:noFill/>
                          </a:ln>
                          <a:solidFill>
                            <a:srgbClr val="000066"/>
                          </a:solidFill>
                          <a:effectLst/>
                          <a:latin typeface="微軟正黑體" pitchFamily="34" charset="-120"/>
                          <a:ea typeface="微軟正黑體" pitchFamily="34" charset="-120"/>
                        </a:rPr>
                        <a:t>Management Technol0gy</a:t>
                      </a:r>
                      <a:endParaRPr kumimoji="1" lang="zh-TW" altLang="en-US" sz="1800" b="1" i="0" u="none" strike="noStrike" cap="none" normalizeH="0" baseline="0" dirty="0" smtClean="0">
                        <a:ln>
                          <a:noFill/>
                        </a:ln>
                        <a:solidFill>
                          <a:srgbClr val="000066"/>
                        </a:solidFill>
                        <a:effectLst/>
                        <a:latin typeface="微軟正黑體" pitchFamily="34" charset="-120"/>
                        <a:ea typeface="微軟正黑體" pitchFamily="34" charset="-12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4FFAD"/>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00066"/>
                          </a:solidFill>
                          <a:effectLst/>
                          <a:latin typeface="微軟正黑體" pitchFamily="34" charset="-120"/>
                          <a:ea typeface="微軟正黑體" pitchFamily="34" charset="-120"/>
                        </a:rPr>
                        <a:t>OS on Xen hypervisor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BB"/>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00066"/>
                          </a:solidFill>
                          <a:effectLst/>
                          <a:latin typeface="微軟正黑體" pitchFamily="34" charset="-120"/>
                          <a:ea typeface="微軟正黑體" pitchFamily="34" charset="-120"/>
                        </a:rPr>
                        <a:t>Application container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00066"/>
                          </a:solidFill>
                          <a:effectLst/>
                          <a:latin typeface="微軟正黑體" pitchFamily="34" charset="-120"/>
                          <a:ea typeface="微軟正黑體" pitchFamily="34" charset="-120"/>
                        </a:rPr>
                        <a:t>OS through Fabric controller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BB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00066"/>
                          </a:solidFill>
                          <a:effectLst/>
                          <a:latin typeface="微軟正黑體" pitchFamily="34" charset="-120"/>
                          <a:ea typeface="微軟正黑體" pitchFamily="34" charset="-120"/>
                        </a:rPr>
                        <a:t>Map / Reduce Architecture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2A5"/>
                    </a:solidFill>
                  </a:tcPr>
                </a:tc>
              </a:tr>
              <a:tr h="1047661">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dirty="0" smtClean="0">
                          <a:ln>
                            <a:noFill/>
                          </a:ln>
                          <a:solidFill>
                            <a:srgbClr val="380038"/>
                          </a:solidFill>
                          <a:effectLst/>
                          <a:latin typeface="微軟正黑體" pitchFamily="34" charset="-120"/>
                          <a:ea typeface="微軟正黑體" pitchFamily="34" charset="-120"/>
                        </a:rPr>
                        <a:t>User Interface</a:t>
                      </a:r>
                      <a:endParaRPr kumimoji="1" lang="zh-TW" altLang="en-US" sz="2000" b="1" i="0" u="none" strike="noStrike" cap="none" normalizeH="0" baseline="0" dirty="0" smtClean="0">
                        <a:ln>
                          <a:noFill/>
                        </a:ln>
                        <a:solidFill>
                          <a:srgbClr val="380038"/>
                        </a:solidFill>
                        <a:effectLst/>
                        <a:latin typeface="微軟正黑體" pitchFamily="34" charset="-120"/>
                        <a:ea typeface="微軟正黑體" pitchFamily="34" charset="-12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4FFAD"/>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380038"/>
                          </a:solidFill>
                          <a:effectLst/>
                          <a:latin typeface="微軟正黑體" pitchFamily="34" charset="-120"/>
                          <a:ea typeface="微軟正黑體" pitchFamily="34" charset="-120"/>
                        </a:rPr>
                        <a:t>EC2 Command-line tools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BB"/>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380038"/>
                          </a:solidFill>
                          <a:effectLst/>
                          <a:latin typeface="微軟正黑體" pitchFamily="34" charset="-120"/>
                          <a:ea typeface="微軟正黑體" pitchFamily="34" charset="-120"/>
                        </a:rPr>
                        <a:t>Web-based Administration console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380038"/>
                          </a:solidFill>
                          <a:effectLst/>
                          <a:latin typeface="微軟正黑體" pitchFamily="34" charset="-120"/>
                          <a:ea typeface="微軟正黑體" pitchFamily="34" charset="-120"/>
                        </a:rPr>
                        <a:t>Windows Azure portal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BB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380038"/>
                          </a:solidFill>
                          <a:effectLst/>
                          <a:latin typeface="微軟正黑體" pitchFamily="34" charset="-120"/>
                          <a:ea typeface="微軟正黑體" pitchFamily="34" charset="-120"/>
                        </a:rPr>
                        <a:t>Command line and web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2A5"/>
                    </a:solidFill>
                  </a:tcPr>
                </a:tc>
              </a:tr>
              <a:tr h="407424">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03400"/>
                          </a:solidFill>
                          <a:effectLst/>
                          <a:latin typeface="微軟正黑體" pitchFamily="34" charset="-120"/>
                          <a:ea typeface="微軟正黑體" pitchFamily="34" charset="-120"/>
                        </a:rPr>
                        <a:t>APIs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4FFAD"/>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03400"/>
                          </a:solidFill>
                          <a:effectLst/>
                          <a:latin typeface="微軟正黑體" pitchFamily="34" charset="-120"/>
                          <a:ea typeface="微軟正黑體" pitchFamily="34" charset="-12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BB"/>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03400"/>
                          </a:solidFill>
                          <a:effectLst/>
                          <a:latin typeface="微軟正黑體" pitchFamily="34" charset="-120"/>
                          <a:ea typeface="微軟正黑體" pitchFamily="34" charset="-12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03400"/>
                          </a:solidFill>
                          <a:effectLst/>
                          <a:latin typeface="微軟正黑體" pitchFamily="34" charset="-120"/>
                          <a:ea typeface="微軟正黑體" pitchFamily="34" charset="-12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BB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03400"/>
                          </a:solidFill>
                          <a:effectLst/>
                          <a:latin typeface="微軟正黑體" pitchFamily="34" charset="-120"/>
                          <a:ea typeface="微軟正黑體" pitchFamily="34" charset="-12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2A5"/>
                    </a:solidFill>
                  </a:tcPr>
                </a:tc>
              </a:tr>
              <a:tr h="407424">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dirty="0" smtClean="0">
                          <a:ln>
                            <a:noFill/>
                          </a:ln>
                          <a:solidFill>
                            <a:srgbClr val="402000"/>
                          </a:solidFill>
                          <a:effectLst/>
                          <a:latin typeface="微軟正黑體" pitchFamily="34" charset="-120"/>
                          <a:ea typeface="微軟正黑體" pitchFamily="34" charset="-120"/>
                        </a:rPr>
                        <a:t>Charge</a:t>
                      </a:r>
                      <a:endParaRPr kumimoji="1" lang="zh-TW" altLang="en-US" sz="2000" b="1" i="0" u="none" strike="noStrike" cap="none" normalizeH="0" baseline="0" dirty="0" smtClean="0">
                        <a:ln>
                          <a:noFill/>
                        </a:ln>
                        <a:solidFill>
                          <a:srgbClr val="402000"/>
                        </a:solidFill>
                        <a:effectLst/>
                        <a:latin typeface="微軟正黑體" pitchFamily="34" charset="-120"/>
                        <a:ea typeface="微軟正黑體" pitchFamily="34" charset="-12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4FFAD"/>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402000"/>
                          </a:solidFill>
                          <a:effectLst/>
                          <a:latin typeface="微軟正黑體" pitchFamily="34" charset="-120"/>
                          <a:ea typeface="微軟正黑體" pitchFamily="34" charset="-12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BB"/>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402000"/>
                          </a:solidFill>
                          <a:effectLst/>
                          <a:latin typeface="微軟正黑體" pitchFamily="34" charset="-120"/>
                          <a:ea typeface="微軟正黑體" pitchFamily="34" charset="-120"/>
                        </a:rPr>
                        <a:t>maybe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FF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402000"/>
                          </a:solidFill>
                          <a:effectLst/>
                          <a:latin typeface="微軟正黑體" pitchFamily="34" charset="-120"/>
                          <a:ea typeface="微軟正黑體" pitchFamily="34" charset="-12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BB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402000"/>
                          </a:solidFill>
                          <a:effectLst/>
                          <a:latin typeface="微軟正黑體" pitchFamily="34" charset="-120"/>
                          <a:ea typeface="微軟正黑體" pitchFamily="34" charset="-12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D2A5"/>
                    </a:solidFill>
                  </a:tcPr>
                </a:tc>
              </a:tr>
              <a:tr h="727542">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dirty="0" smtClean="0">
                          <a:ln>
                            <a:noFill/>
                          </a:ln>
                          <a:solidFill>
                            <a:srgbClr val="073A41"/>
                          </a:solidFill>
                          <a:effectLst/>
                          <a:latin typeface="微軟正黑體" pitchFamily="34" charset="-120"/>
                          <a:ea typeface="微軟正黑體" pitchFamily="34" charset="-120"/>
                        </a:rPr>
                        <a:t>Program Language</a:t>
                      </a:r>
                      <a:endParaRPr kumimoji="1" lang="zh-TW" altLang="en-US" sz="2000" b="1" i="0" u="none" strike="noStrike" cap="none" normalizeH="0" baseline="0" dirty="0" smtClean="0">
                        <a:ln>
                          <a:noFill/>
                        </a:ln>
                        <a:solidFill>
                          <a:srgbClr val="073A41"/>
                        </a:solidFill>
                        <a:effectLst/>
                        <a:latin typeface="微軟正黑體" pitchFamily="34" charset="-120"/>
                        <a:ea typeface="微軟正黑體" pitchFamily="34" charset="-12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4FFAD"/>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73A41"/>
                          </a:solidFill>
                          <a:effectLst/>
                          <a:latin typeface="微軟正黑體" pitchFamily="34" charset="-120"/>
                          <a:ea typeface="微軟正黑體" pitchFamily="34" charset="-120"/>
                        </a:rPr>
                        <a:t>AMI </a:t>
                      </a:r>
                      <a:r>
                        <a:rPr kumimoji="1" lang="en-US" altLang="zh-TW" sz="1600" b="1" i="0" u="none" strike="noStrike" cap="none" normalizeH="0" baseline="0" smtClean="0">
                          <a:ln>
                            <a:noFill/>
                          </a:ln>
                          <a:solidFill>
                            <a:srgbClr val="073A41"/>
                          </a:solidFill>
                          <a:effectLst/>
                          <a:latin typeface="微軟正黑體" pitchFamily="34" charset="-120"/>
                          <a:ea typeface="微軟正黑體" pitchFamily="34" charset="-120"/>
                        </a:rPr>
                        <a:t>(Amazon Machine Image)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BFFBB"/>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73A41"/>
                          </a:solidFill>
                          <a:effectLst/>
                          <a:latin typeface="微軟正黑體" pitchFamily="34" charset="-120"/>
                          <a:ea typeface="微軟正黑體" pitchFamily="34" charset="-120"/>
                        </a:rPr>
                        <a:t>Python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BFF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smtClean="0">
                          <a:ln>
                            <a:noFill/>
                          </a:ln>
                          <a:solidFill>
                            <a:srgbClr val="073A41"/>
                          </a:solidFill>
                          <a:effectLst/>
                          <a:latin typeface="微軟正黑體" pitchFamily="34" charset="-120"/>
                          <a:ea typeface="微軟正黑體" pitchFamily="34" charset="-120"/>
                        </a:rPr>
                        <a:t>.NET framework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BBBFF"/>
                    </a:solidFill>
                  </a:tcPr>
                </a:tc>
                <a:tc>
                  <a:txBody>
                    <a:bodyPr/>
                    <a:lstStyle/>
                    <a:p>
                      <a:pPr marL="0" marR="0" lvl="0" indent="0" algn="ctr" defTabSz="914400" rtl="0" eaLnBrk="1" fontAlgn="base" latinLnBrk="0" hangingPunct="1">
                        <a:lnSpc>
                          <a:spcPct val="110000"/>
                        </a:lnSpc>
                        <a:spcBef>
                          <a:spcPct val="20000"/>
                        </a:spcBef>
                        <a:spcAft>
                          <a:spcPct val="0"/>
                        </a:spcAft>
                        <a:buClrTx/>
                        <a:buSzTx/>
                        <a:buFontTx/>
                        <a:buNone/>
                        <a:tabLst/>
                      </a:pPr>
                      <a:r>
                        <a:rPr kumimoji="1" lang="en-US" altLang="zh-TW" sz="2000" b="1" i="0" u="none" strike="noStrike" cap="none" normalizeH="0" baseline="0" dirty="0" smtClean="0">
                          <a:ln>
                            <a:noFill/>
                          </a:ln>
                          <a:solidFill>
                            <a:srgbClr val="073A41"/>
                          </a:solidFill>
                          <a:effectLst/>
                          <a:latin typeface="微軟正黑體" pitchFamily="34" charset="-120"/>
                          <a:ea typeface="微軟正黑體" pitchFamily="34" charset="-120"/>
                        </a:rPr>
                        <a:t>Java,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D2A5"/>
                    </a:solidFill>
                  </a:tcPr>
                </a:tc>
              </a:tr>
            </a:tbl>
          </a:graphicData>
        </a:graphic>
      </p:graphicFrame>
    </p:spTree>
    <p:extLst>
      <p:ext uri="{BB962C8B-B14F-4D97-AF65-F5344CB8AC3E}">
        <p14:creationId xmlns="" xmlns:p14="http://schemas.microsoft.com/office/powerpoint/2010/main" val="398634412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投影片編號版面配置區 5"/>
          <p:cNvSpPr>
            <a:spLocks noGrp="1"/>
          </p:cNvSpPr>
          <p:nvPr>
            <p:ph type="sldNum" sz="quarter" idx="12"/>
          </p:nvPr>
        </p:nvSpPr>
        <p:spPr>
          <a:noFill/>
        </p:spPr>
        <p:txBody>
          <a:bodyPr/>
          <a:lstStyle/>
          <a:p>
            <a:fld id="{5FE5995C-BABA-48D0-B643-AFF5424E16C6}" type="slidenum">
              <a:rPr lang="en-US" altLang="zh-TW" smtClean="0"/>
              <a:pPr/>
              <a:t>108</a:t>
            </a:fld>
            <a:endParaRPr lang="en-US" altLang="zh-TW" smtClean="0"/>
          </a:p>
        </p:txBody>
      </p:sp>
      <p:sp>
        <p:nvSpPr>
          <p:cNvPr id="13315"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Outline</a:t>
            </a:r>
          </a:p>
        </p:txBody>
      </p:sp>
      <p:sp>
        <p:nvSpPr>
          <p:cNvPr id="13316" name="Rectangle 3"/>
          <p:cNvSpPr>
            <a:spLocks noGrp="1" noChangeArrowheads="1"/>
          </p:cNvSpPr>
          <p:nvPr>
            <p:ph type="body" idx="1"/>
          </p:nvPr>
        </p:nvSpPr>
        <p:spPr/>
        <p:txBody>
          <a:bodyPr/>
          <a:lstStyle/>
          <a:p>
            <a:pPr lvl="0"/>
            <a:r>
              <a:rPr lang="en-US" altLang="zh-TW" dirty="0" smtClean="0">
                <a:solidFill>
                  <a:schemeClr val="bg1">
                    <a:lumMod val="65000"/>
                  </a:schemeClr>
                </a:solidFill>
                <a:latin typeface="微軟正黑體" pitchFamily="34" charset="-120"/>
                <a:ea typeface="微軟正黑體" pitchFamily="34" charset="-120"/>
              </a:rPr>
              <a:t>Infrastructure</a:t>
            </a:r>
            <a:endParaRPr lang="zh-TW" altLang="zh-TW" dirty="0" smtClean="0">
              <a:solidFill>
                <a:schemeClr val="bg1">
                  <a:lumMod val="65000"/>
                </a:schemeClr>
              </a:solidFill>
              <a:latin typeface="微軟正黑體" pitchFamily="34" charset="-120"/>
              <a:ea typeface="微軟正黑體" pitchFamily="34" charset="-120"/>
            </a:endParaRPr>
          </a:p>
          <a:p>
            <a:pPr lvl="0"/>
            <a:r>
              <a:rPr lang="en-US" altLang="zh-TW" dirty="0" smtClean="0">
                <a:solidFill>
                  <a:schemeClr val="bg1">
                    <a:lumMod val="65000"/>
                  </a:schemeClr>
                </a:solidFill>
                <a:latin typeface="微軟正黑體" pitchFamily="34" charset="-120"/>
                <a:ea typeface="微軟正黑體" pitchFamily="34" charset="-120"/>
              </a:rPr>
              <a:t>Software</a:t>
            </a:r>
            <a:endParaRPr lang="zh-TW" altLang="zh-TW" dirty="0" smtClean="0">
              <a:solidFill>
                <a:schemeClr val="bg1">
                  <a:lumMod val="65000"/>
                </a:schemeClr>
              </a:solidFill>
              <a:latin typeface="微軟正黑體" pitchFamily="34" charset="-120"/>
              <a:ea typeface="微軟正黑體" pitchFamily="34" charset="-120"/>
            </a:endParaRPr>
          </a:p>
          <a:p>
            <a:pPr lvl="0"/>
            <a:r>
              <a:rPr lang="en-US" altLang="zh-TW" dirty="0" smtClean="0">
                <a:solidFill>
                  <a:schemeClr val="bg1">
                    <a:lumMod val="65000"/>
                  </a:schemeClr>
                </a:solidFill>
                <a:latin typeface="微軟正黑體" pitchFamily="34" charset="-120"/>
                <a:ea typeface="微軟正黑體" pitchFamily="34" charset="-120"/>
              </a:rPr>
              <a:t>Services</a:t>
            </a:r>
            <a:endParaRPr lang="zh-TW" altLang="zh-TW" dirty="0" smtClean="0">
              <a:solidFill>
                <a:schemeClr val="bg1">
                  <a:lumMod val="65000"/>
                </a:schemeClr>
              </a:solidFill>
              <a:latin typeface="微軟正黑體" pitchFamily="34" charset="-120"/>
              <a:ea typeface="微軟正黑體" pitchFamily="34" charset="-120"/>
            </a:endParaRPr>
          </a:p>
          <a:p>
            <a:r>
              <a:rPr lang="en-US" altLang="zh-TW" dirty="0">
                <a:solidFill>
                  <a:schemeClr val="bg1">
                    <a:lumMod val="65000"/>
                  </a:schemeClr>
                </a:solidFill>
              </a:rPr>
              <a:t>Applications</a:t>
            </a:r>
          </a:p>
          <a:p>
            <a:r>
              <a:rPr lang="en-US" altLang="zh-TW" dirty="0"/>
              <a:t>Summary</a:t>
            </a:r>
          </a:p>
        </p:txBody>
      </p:sp>
      <p:sp>
        <p:nvSpPr>
          <p:cNvPr id="5" name="日期版面配置區 4"/>
          <p:cNvSpPr>
            <a:spLocks noGrp="1"/>
          </p:cNvSpPr>
          <p:nvPr>
            <p:ph type="dt" sz="half" idx="10"/>
          </p:nvPr>
        </p:nvSpPr>
        <p:spPr/>
        <p:txBody>
          <a:bodyPr/>
          <a:lstStyle/>
          <a:p>
            <a:pPr>
              <a:defRPr/>
            </a:pPr>
            <a:endParaRPr lang="en-US" altLang="zh-TW"/>
          </a:p>
        </p:txBody>
      </p:sp>
      <p:sp>
        <p:nvSpPr>
          <p:cNvPr id="6" name="頁尾版面配置區 5"/>
          <p:cNvSpPr>
            <a:spLocks noGrp="1"/>
          </p:cNvSpPr>
          <p:nvPr>
            <p:ph type="ftr" sz="quarter" idx="11"/>
          </p:nvPr>
        </p:nvSpPr>
        <p:spPr/>
        <p:txBody>
          <a:bodyPr/>
          <a:lstStyle/>
          <a:p>
            <a:pPr>
              <a:defRPr/>
            </a:pPr>
            <a:endParaRPr lang="en-US" altLang="zh-TW"/>
          </a:p>
        </p:txBody>
      </p:sp>
    </p:spTree>
    <p:extLst>
      <p:ext uri="{BB962C8B-B14F-4D97-AF65-F5344CB8AC3E}">
        <p14:creationId xmlns="" xmlns:p14="http://schemas.microsoft.com/office/powerpoint/2010/main" val="3885515129"/>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533400" y="0"/>
            <a:ext cx="8305800" cy="1052736"/>
          </a:xfrm>
        </p:spPr>
        <p:txBody>
          <a:bodyPr/>
          <a:lstStyle/>
          <a:p>
            <a:r>
              <a:rPr lang="en-GB" altLang="zh-TW" dirty="0" smtClean="0">
                <a:latin typeface="微軟正黑體" pitchFamily="34" charset="-120"/>
                <a:ea typeface="微軟正黑體" pitchFamily="34" charset="-120"/>
              </a:rPr>
              <a:t>Summary</a:t>
            </a:r>
          </a:p>
        </p:txBody>
      </p:sp>
      <p:sp>
        <p:nvSpPr>
          <p:cNvPr id="51203" name="Content Placeholder 2"/>
          <p:cNvSpPr>
            <a:spLocks noGrp="1"/>
          </p:cNvSpPr>
          <p:nvPr>
            <p:ph idx="1"/>
          </p:nvPr>
        </p:nvSpPr>
        <p:spPr>
          <a:xfrm>
            <a:off x="251520" y="1124744"/>
            <a:ext cx="8686800" cy="5486400"/>
          </a:xfrm>
        </p:spPr>
        <p:txBody>
          <a:bodyPr/>
          <a:lstStyle/>
          <a:p>
            <a:r>
              <a:rPr lang="en-GB" altLang="zh-TW" dirty="0" smtClean="0">
                <a:latin typeface="微軟正黑體" pitchFamily="34" charset="-120"/>
                <a:ea typeface="微軟正黑體" pitchFamily="34" charset="-120"/>
              </a:rPr>
              <a:t>The use of the cloud provides a number of opportunities: </a:t>
            </a:r>
          </a:p>
          <a:p>
            <a:pPr lvl="1"/>
            <a:r>
              <a:rPr lang="en-GB" altLang="zh-TW" dirty="0" smtClean="0">
                <a:latin typeface="微軟正黑體" pitchFamily="34" charset="-120"/>
                <a:ea typeface="微軟正黑體" pitchFamily="34" charset="-120"/>
              </a:rPr>
              <a:t>It enables services to be used without any understanding of their infrastructure.</a:t>
            </a:r>
          </a:p>
          <a:p>
            <a:pPr lvl="1"/>
            <a:r>
              <a:rPr lang="en-GB" altLang="zh-TW" dirty="0" smtClean="0">
                <a:latin typeface="微軟正黑體" pitchFamily="34" charset="-120"/>
                <a:ea typeface="微軟正黑體" pitchFamily="34" charset="-120"/>
              </a:rPr>
              <a:t>Cloud computing works using economies of scale:</a:t>
            </a:r>
          </a:p>
          <a:p>
            <a:pPr lvl="2"/>
            <a:r>
              <a:rPr lang="en-GB" altLang="zh-TW" sz="1800" dirty="0" smtClean="0">
                <a:latin typeface="微軟正黑體" pitchFamily="34" charset="-120"/>
                <a:ea typeface="微軟正黑體" pitchFamily="34" charset="-120"/>
              </a:rPr>
              <a:t>It potentially lowers the outlay expense for start up companies, as they would no longer need to buy their own software or servers. </a:t>
            </a:r>
          </a:p>
          <a:p>
            <a:pPr lvl="2"/>
            <a:r>
              <a:rPr lang="en-GB" altLang="zh-TW" sz="1800" dirty="0" smtClean="0">
                <a:latin typeface="微軟正黑體" pitchFamily="34" charset="-120"/>
                <a:ea typeface="微軟正黑體" pitchFamily="34" charset="-120"/>
              </a:rPr>
              <a:t>Cost would be by on-demand pricing. </a:t>
            </a:r>
          </a:p>
          <a:p>
            <a:pPr lvl="2"/>
            <a:r>
              <a:rPr lang="en-GB" altLang="zh-TW" sz="1800" dirty="0" smtClean="0">
                <a:latin typeface="微軟正黑體" pitchFamily="34" charset="-120"/>
                <a:ea typeface="微軟正黑體" pitchFamily="34" charset="-120"/>
              </a:rPr>
              <a:t>Vendors and Service providers claim costs by establishing an ongoing revenue stream.</a:t>
            </a:r>
          </a:p>
          <a:p>
            <a:pPr lvl="1"/>
            <a:r>
              <a:rPr lang="en-GB" altLang="zh-TW" dirty="0" smtClean="0">
                <a:latin typeface="微軟正黑體" pitchFamily="34" charset="-120"/>
                <a:ea typeface="微軟正黑體" pitchFamily="34" charset="-120"/>
              </a:rPr>
              <a:t>Data and services are stored remotely but accessible from “anywhere”. </a:t>
            </a:r>
          </a:p>
          <a:p>
            <a:endParaRPr lang="en-GB" altLang="zh-TW" dirty="0" smtClean="0">
              <a:latin typeface="微軟正黑體" pitchFamily="34" charset="-120"/>
              <a:ea typeface="微軟正黑體" pitchFamily="34" charset="-120"/>
            </a:endParaRPr>
          </a:p>
        </p:txBody>
      </p:sp>
      <p:sp>
        <p:nvSpPr>
          <p:cNvPr id="4" name="Date Placeholder 3"/>
          <p:cNvSpPr>
            <a:spLocks noGrp="1"/>
          </p:cNvSpPr>
          <p:nvPr>
            <p:ph type="dt" sz="quarter" idx="10"/>
          </p:nvPr>
        </p:nvSpPr>
        <p:spPr/>
        <p:txBody>
          <a:bodyPr/>
          <a:lstStyle/>
          <a:p>
            <a:r>
              <a:rPr lang="en-GB" altLang="zh-TW"/>
              <a:t>19th May, 09</a:t>
            </a:r>
            <a:endParaRPr lang="en-US"/>
          </a:p>
        </p:txBody>
      </p:sp>
      <p:sp>
        <p:nvSpPr>
          <p:cNvPr id="5" name="Footer Placeholder 4"/>
          <p:cNvSpPr>
            <a:spLocks noGrp="1"/>
          </p:cNvSpPr>
          <p:nvPr>
            <p:ph type="ftr" sz="quarter" idx="11"/>
          </p:nvPr>
        </p:nvSpPr>
        <p:spPr/>
        <p:txBody>
          <a:bodyPr/>
          <a:lstStyle/>
          <a:p>
            <a:r>
              <a:rPr lang="en-US"/>
              <a:t>mark.baker@computer.org</a:t>
            </a:r>
            <a:endParaRPr lang="en-GB" altLang="zh-TW"/>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pic>
        <p:nvPicPr>
          <p:cNvPr id="3074" name="Picture 2"/>
          <p:cNvPicPr>
            <a:picLocks noChangeAspect="1" noChangeArrowheads="1"/>
          </p:cNvPicPr>
          <p:nvPr/>
        </p:nvPicPr>
        <p:blipFill>
          <a:blip r:embed="rId2" cstate="print"/>
          <a:srcRect/>
          <a:stretch>
            <a:fillRect/>
          </a:stretch>
        </p:blipFill>
        <p:spPr bwMode="auto">
          <a:xfrm>
            <a:off x="0" y="242888"/>
            <a:ext cx="9734550" cy="6372225"/>
          </a:xfrm>
          <a:prstGeom prst="rect">
            <a:avLst/>
          </a:prstGeom>
          <a:noFill/>
          <a:ln w="9525">
            <a:noFill/>
            <a:miter lim="800000"/>
            <a:headEnd/>
            <a:tailEnd/>
          </a:ln>
        </p:spPr>
      </p:pic>
      <p:sp>
        <p:nvSpPr>
          <p:cNvPr id="5" name="文字方塊 4"/>
          <p:cNvSpPr txBox="1"/>
          <p:nvPr/>
        </p:nvSpPr>
        <p:spPr>
          <a:xfrm>
            <a:off x="2483768" y="1844824"/>
            <a:ext cx="5918608" cy="584775"/>
          </a:xfrm>
          <a:prstGeom prst="rect">
            <a:avLst/>
          </a:prstGeom>
          <a:noFill/>
        </p:spPr>
        <p:txBody>
          <a:bodyPr wrap="none" rtlCol="0">
            <a:spAutoFit/>
          </a:bodyPr>
          <a:lstStyle/>
          <a:p>
            <a:r>
              <a:rPr lang="en-US" altLang="zh-TW" sz="3200" b="1" dirty="0" smtClean="0">
                <a:hlinkClick r:id="rId3"/>
              </a:rPr>
              <a:t>http://trac.nchc.org.tw/cloud/</a:t>
            </a:r>
            <a:r>
              <a:rPr lang="en-US" altLang="zh-TW" sz="3200" b="1" dirty="0" smtClean="0"/>
              <a:t> </a:t>
            </a:r>
            <a:endParaRPr lang="zh-TW" altLang="en-US" sz="3200" b="1"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76200"/>
            <a:ext cx="8305800" cy="1200944"/>
          </a:xfrm>
        </p:spPr>
        <p:txBody>
          <a:bodyPr/>
          <a:lstStyle/>
          <a:p>
            <a:r>
              <a:rPr lang="en-GB" altLang="zh-TW" dirty="0" smtClean="0"/>
              <a:t>Summary</a:t>
            </a:r>
            <a:r>
              <a:rPr lang="en-US" altLang="zh-TW" dirty="0" smtClean="0"/>
              <a:t> (cont.)</a:t>
            </a:r>
            <a:endParaRPr lang="en-GB" altLang="zh-TW" dirty="0" smtClean="0">
              <a:latin typeface="微軟正黑體" pitchFamily="34" charset="-120"/>
              <a:ea typeface="微軟正黑體" pitchFamily="34" charset="-120"/>
            </a:endParaRPr>
          </a:p>
        </p:txBody>
      </p:sp>
      <p:sp>
        <p:nvSpPr>
          <p:cNvPr id="52227" name="Content Placeholder 2"/>
          <p:cNvSpPr>
            <a:spLocks noGrp="1"/>
          </p:cNvSpPr>
          <p:nvPr>
            <p:ph idx="1"/>
          </p:nvPr>
        </p:nvSpPr>
        <p:spPr>
          <a:xfrm>
            <a:off x="683568" y="1196752"/>
            <a:ext cx="8308032" cy="4975448"/>
          </a:xfrm>
        </p:spPr>
        <p:txBody>
          <a:bodyPr/>
          <a:lstStyle/>
          <a:p>
            <a:r>
              <a:rPr lang="en-GB" altLang="zh-TW" dirty="0" smtClean="0"/>
              <a:t>In parallel there has been backlash against cloud computing</a:t>
            </a:r>
          </a:p>
          <a:p>
            <a:pPr lvl="1"/>
            <a:r>
              <a:rPr lang="en-GB" altLang="zh-TW" dirty="0"/>
              <a:t>Use of cloud computing means dependence on others and that could possibly limit flexibility and innovation:</a:t>
            </a:r>
          </a:p>
          <a:p>
            <a:pPr lvl="1"/>
            <a:r>
              <a:rPr lang="en-GB" altLang="zh-TW" dirty="0" smtClean="0">
                <a:latin typeface="微軟正黑體" pitchFamily="34" charset="-120"/>
                <a:ea typeface="微軟正黑體" pitchFamily="34" charset="-120"/>
              </a:rPr>
              <a:t>The </a:t>
            </a:r>
            <a:r>
              <a:rPr lang="en-GB" altLang="zh-TW" dirty="0" smtClean="0">
                <a:solidFill>
                  <a:srgbClr val="3366FF"/>
                </a:solidFill>
                <a:latin typeface="微軟正黑體" pitchFamily="34" charset="-120"/>
                <a:ea typeface="微軟正黑體" pitchFamily="34" charset="-120"/>
              </a:rPr>
              <a:t>others </a:t>
            </a:r>
            <a:r>
              <a:rPr lang="en-GB" altLang="zh-TW" dirty="0" smtClean="0">
                <a:latin typeface="微軟正黑體" pitchFamily="34" charset="-120"/>
                <a:ea typeface="微軟正黑體" pitchFamily="34" charset="-120"/>
              </a:rPr>
              <a:t>are likely become the bigger Internet companies like Google and IBM, who may monopolise the market. </a:t>
            </a:r>
          </a:p>
          <a:p>
            <a:pPr lvl="1"/>
            <a:r>
              <a:rPr lang="en-GB" altLang="zh-TW" dirty="0" smtClean="0">
                <a:latin typeface="微軟正黑體" pitchFamily="34" charset="-120"/>
                <a:ea typeface="微軟正黑體" pitchFamily="34" charset="-120"/>
              </a:rPr>
              <a:t>Some argue that this use of supercomputers is a return to the time of mainframe computing that the PC was a reaction against.</a:t>
            </a:r>
          </a:p>
          <a:p>
            <a:pPr lvl="1"/>
            <a:r>
              <a:rPr lang="en-GB" altLang="zh-TW" dirty="0" smtClean="0">
                <a:latin typeface="微軟正黑體" pitchFamily="34" charset="-120"/>
                <a:ea typeface="微軟正黑體" pitchFamily="34" charset="-120"/>
              </a:rPr>
              <a:t>There have been cases of users being locked out of accounts and losing access to data.</a:t>
            </a:r>
          </a:p>
          <a:p>
            <a:pPr lvl="1"/>
            <a:endParaRPr lang="en-GB" altLang="zh-TW" dirty="0" smtClean="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85725"/>
            <a:ext cx="6696744" cy="1143000"/>
          </a:xfrm>
        </p:spPr>
        <p:txBody>
          <a:bodyPr/>
          <a:lstStyle/>
          <a:p>
            <a:r>
              <a:rPr lang="en-GB" altLang="zh-TW" dirty="0" smtClean="0"/>
              <a:t>Summary</a:t>
            </a:r>
            <a:r>
              <a:rPr lang="en-US" altLang="zh-TW" dirty="0" smtClean="0"/>
              <a:t> (cont.)</a:t>
            </a:r>
            <a:endParaRPr lang="zh-TW" altLang="en-US" dirty="0"/>
          </a:p>
        </p:txBody>
      </p:sp>
      <p:sp>
        <p:nvSpPr>
          <p:cNvPr id="3" name="內容版面配置區 2"/>
          <p:cNvSpPr>
            <a:spLocks noGrp="1"/>
          </p:cNvSpPr>
          <p:nvPr>
            <p:ph idx="1"/>
          </p:nvPr>
        </p:nvSpPr>
        <p:spPr/>
        <p:txBody>
          <a:bodyPr/>
          <a:lstStyle/>
          <a:p>
            <a:r>
              <a:rPr lang="en-GB" altLang="zh-TW" dirty="0"/>
              <a:t>Security could prove to be a big issue:</a:t>
            </a:r>
          </a:p>
          <a:p>
            <a:pPr lvl="1"/>
            <a:r>
              <a:rPr lang="en-GB" altLang="zh-TW" sz="2200" dirty="0"/>
              <a:t>It is still unclear how safe out-sourced data is and when using these services ownership of data is not always clear.</a:t>
            </a:r>
          </a:p>
          <a:p>
            <a:r>
              <a:rPr lang="en-GB" altLang="zh-TW" dirty="0"/>
              <a:t>There are also issues relating to policy and access: </a:t>
            </a:r>
          </a:p>
          <a:p>
            <a:pPr lvl="1"/>
            <a:r>
              <a:rPr lang="en-GB" altLang="zh-TW" sz="2200" dirty="0"/>
              <a:t>If your data is stored abroad whose FOI policy do you adhere to? </a:t>
            </a:r>
          </a:p>
          <a:p>
            <a:pPr lvl="1"/>
            <a:r>
              <a:rPr lang="en-GB" altLang="zh-TW" sz="2200" dirty="0"/>
              <a:t>What happens if the remote server goes down? </a:t>
            </a:r>
          </a:p>
          <a:p>
            <a:pPr lvl="1"/>
            <a:r>
              <a:rPr lang="en-GB" altLang="zh-TW" sz="2200" dirty="0"/>
              <a:t>How will you then access files? </a:t>
            </a:r>
          </a:p>
          <a:p>
            <a:endParaRPr lang="zh-TW" altLang="en-US" dirty="0"/>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111</a:t>
            </a:fld>
            <a:endParaRPr lang="en-US" altLang="zh-TW"/>
          </a:p>
        </p:txBody>
      </p:sp>
    </p:spTree>
    <p:extLst>
      <p:ext uri="{BB962C8B-B14F-4D97-AF65-F5344CB8AC3E}">
        <p14:creationId xmlns="" xmlns:p14="http://schemas.microsoft.com/office/powerpoint/2010/main" val="3414649156"/>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投影片編號版面配置區 5"/>
          <p:cNvSpPr>
            <a:spLocks noGrp="1"/>
          </p:cNvSpPr>
          <p:nvPr>
            <p:ph type="sldNum" sz="quarter" idx="12"/>
          </p:nvPr>
        </p:nvSpPr>
        <p:spPr>
          <a:noFill/>
        </p:spPr>
        <p:txBody>
          <a:bodyPr/>
          <a:lstStyle/>
          <a:p>
            <a:fld id="{C48F0A5E-B583-4B4C-BDF3-952C847D0338}" type="slidenum">
              <a:rPr lang="en-US" altLang="zh-TW" smtClean="0"/>
              <a:pPr/>
              <a:t>112</a:t>
            </a:fld>
            <a:endParaRPr lang="en-US" altLang="zh-TW" smtClean="0"/>
          </a:p>
        </p:txBody>
      </p:sp>
      <p:sp>
        <p:nvSpPr>
          <p:cNvPr id="100355" name="Rectangle 2"/>
          <p:cNvSpPr>
            <a:spLocks noGrp="1" noChangeArrowheads="1"/>
          </p:cNvSpPr>
          <p:nvPr>
            <p:ph type="title"/>
          </p:nvPr>
        </p:nvSpPr>
        <p:spPr/>
        <p:txBody>
          <a:bodyPr/>
          <a:lstStyle/>
          <a:p>
            <a:pPr eaLnBrk="1" hangingPunct="1"/>
            <a:r>
              <a:rPr lang="en-US" altLang="zh-TW" dirty="0" smtClean="0"/>
              <a:t>Question and Answer</a:t>
            </a:r>
          </a:p>
        </p:txBody>
      </p:sp>
      <p:sp>
        <p:nvSpPr>
          <p:cNvPr id="100356" name="Rectangle 3"/>
          <p:cNvSpPr>
            <a:spLocks noGrp="1" noChangeArrowheads="1"/>
          </p:cNvSpPr>
          <p:nvPr>
            <p:ph type="body" idx="1"/>
          </p:nvPr>
        </p:nvSpPr>
        <p:spPr/>
        <p:txBody>
          <a:bodyPr/>
          <a:lstStyle/>
          <a:p>
            <a:pPr algn="ctr" eaLnBrk="1" hangingPunct="1">
              <a:buFontTx/>
              <a:buNone/>
            </a:pPr>
            <a:endParaRPr lang="en-US" altLang="zh-TW" sz="4400" dirty="0" smtClean="0"/>
          </a:p>
          <a:p>
            <a:pPr algn="ctr" eaLnBrk="1" hangingPunct="1">
              <a:buFontTx/>
              <a:buNone/>
            </a:pPr>
            <a:r>
              <a:rPr lang="en-US" altLang="zh-TW" sz="9100" dirty="0" smtClean="0"/>
              <a:t>Thanks</a:t>
            </a:r>
          </a:p>
          <a:p>
            <a:pPr algn="ctr" eaLnBrk="1" hangingPunct="1">
              <a:buFontTx/>
              <a:buNone/>
            </a:pPr>
            <a:r>
              <a:rPr lang="en-US" altLang="zh-TW" sz="4400" dirty="0" smtClean="0">
                <a:hlinkClick r:id="rId3"/>
              </a:rPr>
              <a:t>ctyang@thu.edu.tw</a:t>
            </a:r>
            <a:endParaRPr lang="en-US" altLang="zh-TW" sz="4400" dirty="0" smtClean="0"/>
          </a:p>
          <a:p>
            <a:pPr algn="ctr" eaLnBrk="1" hangingPunct="1">
              <a:buFontTx/>
              <a:buNone/>
            </a:pPr>
            <a:r>
              <a:rPr lang="en-US" altLang="zh-TW" sz="4400" dirty="0" smtClean="0">
                <a:hlinkClick r:id="rId4"/>
              </a:rPr>
              <a:t>http://web.thu.edu.tw/ctyang/</a:t>
            </a:r>
            <a:r>
              <a:rPr lang="en-US" altLang="zh-TW" sz="4400" dirty="0" smtClean="0"/>
              <a:t>  </a:t>
            </a:r>
            <a:r>
              <a:rPr lang="en-US" altLang="zh-TW" sz="9100" dirty="0" smtClean="0"/>
              <a:t> </a:t>
            </a:r>
          </a:p>
        </p:txBody>
      </p:sp>
      <p:sp>
        <p:nvSpPr>
          <p:cNvPr id="5" name="日期版面配置區 4"/>
          <p:cNvSpPr>
            <a:spLocks noGrp="1"/>
          </p:cNvSpPr>
          <p:nvPr>
            <p:ph type="dt" sz="half" idx="10"/>
          </p:nvPr>
        </p:nvSpPr>
        <p:spPr/>
        <p:txBody>
          <a:bodyPr/>
          <a:lstStyle/>
          <a:p>
            <a:pPr>
              <a:defRPr/>
            </a:pPr>
            <a:endParaRPr lang="en-US" altLang="zh-TW"/>
          </a:p>
        </p:txBody>
      </p:sp>
      <p:sp>
        <p:nvSpPr>
          <p:cNvPr id="6" name="頁尾版面配置區 5"/>
          <p:cNvSpPr>
            <a:spLocks noGrp="1"/>
          </p:cNvSpPr>
          <p:nvPr>
            <p:ph type="ftr" sz="quarter" idx="11"/>
          </p:nvPr>
        </p:nvSpPr>
        <p:spPr/>
        <p:txBody>
          <a:bodyPr/>
          <a:lstStyle/>
          <a:p>
            <a:pPr>
              <a:defRPr/>
            </a:pPr>
            <a:endParaRPr lang="en-US" altLang="zh-TW"/>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HW</a:t>
            </a:r>
            <a:endParaRPr lang="zh-TW" altLang="en-US" dirty="0"/>
          </a:p>
        </p:txBody>
      </p:sp>
      <p:sp>
        <p:nvSpPr>
          <p:cNvPr id="3" name="內容版面配置區 2"/>
          <p:cNvSpPr>
            <a:spLocks noGrp="1"/>
          </p:cNvSpPr>
          <p:nvPr>
            <p:ph idx="1"/>
          </p:nvPr>
        </p:nvSpPr>
        <p:spPr/>
        <p:txBody>
          <a:bodyPr/>
          <a:lstStyle/>
          <a:p>
            <a:r>
              <a:rPr lang="en-US" altLang="zh-TW" dirty="0" smtClean="0"/>
              <a:t>Please compare and description the differences among Cluster computing , Grid Computing, and Cloud Computing.</a:t>
            </a:r>
          </a:p>
          <a:p>
            <a:r>
              <a:rPr lang="en-US" altLang="zh-TW" dirty="0" smtClean="0"/>
              <a:t>Please list some examples for three levels (</a:t>
            </a:r>
            <a:r>
              <a:rPr lang="en-US" altLang="zh-TW" dirty="0" err="1" smtClean="0"/>
              <a:t>IaaS</a:t>
            </a:r>
            <a:r>
              <a:rPr lang="en-US" altLang="zh-TW" dirty="0" smtClean="0"/>
              <a:t>, </a:t>
            </a:r>
            <a:r>
              <a:rPr lang="en-US" altLang="zh-TW" dirty="0" err="1" smtClean="0"/>
              <a:t>PaaS</a:t>
            </a:r>
            <a:r>
              <a:rPr lang="en-US" altLang="zh-TW" dirty="0" smtClean="0"/>
              <a:t>, and </a:t>
            </a:r>
            <a:r>
              <a:rPr lang="en-US" altLang="zh-TW" dirty="0" err="1" smtClean="0"/>
              <a:t>SaaS</a:t>
            </a:r>
            <a:r>
              <a:rPr lang="en-US" altLang="zh-TW" dirty="0" smtClean="0"/>
              <a:t>) of services in Cloud computing.</a:t>
            </a:r>
            <a:endParaRPr lang="zh-TW" altLang="en-US" dirty="0"/>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113</a:t>
            </a:fld>
            <a:endParaRPr lang="en-US" altLang="zh-TW"/>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12</a:t>
            </a:fld>
            <a:endParaRPr lang="en-US" altLang="zh-TW"/>
          </a:p>
        </p:txBody>
      </p:sp>
      <p:pic>
        <p:nvPicPr>
          <p:cNvPr id="3075" name="Picture 3"/>
          <p:cNvPicPr>
            <a:picLocks noChangeAspect="1" noChangeArrowheads="1"/>
          </p:cNvPicPr>
          <p:nvPr/>
        </p:nvPicPr>
        <p:blipFill>
          <a:blip r:embed="rId2" cstate="print"/>
          <a:srcRect/>
          <a:stretch>
            <a:fillRect/>
          </a:stretch>
        </p:blipFill>
        <p:spPr bwMode="auto">
          <a:xfrm>
            <a:off x="581024" y="409574"/>
            <a:ext cx="8311455" cy="62881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13</a:t>
            </a:fld>
            <a:endParaRPr lang="en-US" altLang="zh-TW"/>
          </a:p>
        </p:txBody>
      </p:sp>
      <p:pic>
        <p:nvPicPr>
          <p:cNvPr id="4098" name="Picture 2"/>
          <p:cNvPicPr>
            <a:picLocks noChangeAspect="1" noChangeArrowheads="1"/>
          </p:cNvPicPr>
          <p:nvPr/>
        </p:nvPicPr>
        <p:blipFill>
          <a:blip r:embed="rId2" cstate="print"/>
          <a:srcRect/>
          <a:stretch>
            <a:fillRect/>
          </a:stretch>
        </p:blipFill>
        <p:spPr bwMode="auto">
          <a:xfrm>
            <a:off x="581025" y="409574"/>
            <a:ext cx="8273974" cy="62597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14</a:t>
            </a:fld>
            <a:endParaRPr lang="en-US" altLang="zh-TW"/>
          </a:p>
        </p:txBody>
      </p:sp>
      <p:pic>
        <p:nvPicPr>
          <p:cNvPr id="5122" name="Picture 2"/>
          <p:cNvPicPr>
            <a:picLocks noChangeAspect="1" noChangeArrowheads="1"/>
          </p:cNvPicPr>
          <p:nvPr/>
        </p:nvPicPr>
        <p:blipFill>
          <a:blip r:embed="rId2" cstate="print"/>
          <a:srcRect/>
          <a:stretch>
            <a:fillRect/>
          </a:stretch>
        </p:blipFill>
        <p:spPr bwMode="auto">
          <a:xfrm>
            <a:off x="571500" y="419099"/>
            <a:ext cx="8320980" cy="62605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15</a:t>
            </a:fld>
            <a:endParaRPr lang="en-US" altLang="zh-TW"/>
          </a:p>
        </p:txBody>
      </p:sp>
      <p:pic>
        <p:nvPicPr>
          <p:cNvPr id="6146" name="Picture 2"/>
          <p:cNvPicPr>
            <a:picLocks noChangeAspect="1" noChangeArrowheads="1"/>
          </p:cNvPicPr>
          <p:nvPr/>
        </p:nvPicPr>
        <p:blipFill>
          <a:blip r:embed="rId2" cstate="print"/>
          <a:srcRect/>
          <a:stretch>
            <a:fillRect/>
          </a:stretch>
        </p:blipFill>
        <p:spPr bwMode="auto">
          <a:xfrm>
            <a:off x="323528" y="332656"/>
            <a:ext cx="8496944" cy="62715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pic>
        <p:nvPicPr>
          <p:cNvPr id="1026" name="Picture 2"/>
          <p:cNvPicPr>
            <a:picLocks noChangeAspect="1" noChangeArrowheads="1"/>
          </p:cNvPicPr>
          <p:nvPr/>
        </p:nvPicPr>
        <p:blipFill>
          <a:blip r:embed="rId2" cstate="print"/>
          <a:srcRect/>
          <a:stretch>
            <a:fillRect/>
          </a:stretch>
        </p:blipFill>
        <p:spPr bwMode="auto">
          <a:xfrm>
            <a:off x="0" y="242888"/>
            <a:ext cx="9734550" cy="6372225"/>
          </a:xfrm>
          <a:prstGeom prst="rect">
            <a:avLst/>
          </a:prstGeom>
          <a:noFill/>
          <a:ln w="9525">
            <a:noFill/>
            <a:miter lim="800000"/>
            <a:headEnd/>
            <a:tailEnd/>
          </a:ln>
        </p:spPr>
      </p:pic>
      <p:sp>
        <p:nvSpPr>
          <p:cNvPr id="5" name="文字方塊 4"/>
          <p:cNvSpPr txBox="1"/>
          <p:nvPr/>
        </p:nvSpPr>
        <p:spPr>
          <a:xfrm>
            <a:off x="176481" y="2420888"/>
            <a:ext cx="9081332" cy="584775"/>
          </a:xfrm>
          <a:prstGeom prst="rect">
            <a:avLst/>
          </a:prstGeom>
          <a:noFill/>
        </p:spPr>
        <p:txBody>
          <a:bodyPr wrap="none" rtlCol="0">
            <a:spAutoFit/>
          </a:bodyPr>
          <a:lstStyle/>
          <a:p>
            <a:r>
              <a:rPr lang="en-US" altLang="zh-TW" sz="3200" b="1" dirty="0" smtClean="0">
                <a:hlinkClick r:id="rId3"/>
              </a:rPr>
              <a:t>http://sourceforge.net/apps/trac/hadoop4win</a:t>
            </a:r>
            <a:r>
              <a:rPr lang="en-US" altLang="zh-TW" sz="3200" b="1" dirty="0" smtClean="0"/>
              <a:t>  </a:t>
            </a:r>
            <a:endParaRPr lang="zh-TW" altLang="en-US" sz="32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投影片編號版面配置區 5"/>
          <p:cNvSpPr>
            <a:spLocks noGrp="1"/>
          </p:cNvSpPr>
          <p:nvPr>
            <p:ph type="sldNum" sz="quarter" idx="12"/>
          </p:nvPr>
        </p:nvSpPr>
        <p:spPr>
          <a:noFill/>
        </p:spPr>
        <p:txBody>
          <a:bodyPr/>
          <a:lstStyle/>
          <a:p>
            <a:fld id="{5FE5995C-BABA-48D0-B643-AFF5424E16C6}" type="slidenum">
              <a:rPr lang="en-US" altLang="zh-TW" smtClean="0"/>
              <a:pPr/>
              <a:t>17</a:t>
            </a:fld>
            <a:endParaRPr lang="en-US" altLang="zh-TW" smtClean="0"/>
          </a:p>
        </p:txBody>
      </p:sp>
      <p:sp>
        <p:nvSpPr>
          <p:cNvPr id="13315"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Outline</a:t>
            </a:r>
          </a:p>
        </p:txBody>
      </p:sp>
      <p:sp>
        <p:nvSpPr>
          <p:cNvPr id="13316" name="Rectangle 3"/>
          <p:cNvSpPr>
            <a:spLocks noGrp="1" noChangeArrowheads="1"/>
          </p:cNvSpPr>
          <p:nvPr>
            <p:ph type="body" idx="1"/>
          </p:nvPr>
        </p:nvSpPr>
        <p:spPr/>
        <p:txBody>
          <a:bodyPr/>
          <a:lstStyle/>
          <a:p>
            <a:pPr lvl="0"/>
            <a:r>
              <a:rPr lang="en-US" altLang="zh-TW" dirty="0">
                <a:latin typeface="微軟正黑體" pitchFamily="34" charset="-120"/>
                <a:ea typeface="微軟正黑體" pitchFamily="34" charset="-120"/>
              </a:rPr>
              <a:t>Infrastructure </a:t>
            </a:r>
            <a:endParaRPr lang="zh-TW" altLang="zh-TW" dirty="0" smtClean="0">
              <a:solidFill>
                <a:schemeClr val="bg1">
                  <a:lumMod val="65000"/>
                </a:schemeClr>
              </a:solidFill>
              <a:latin typeface="微軟正黑體" pitchFamily="34" charset="-120"/>
              <a:ea typeface="微軟正黑體" pitchFamily="34" charset="-120"/>
            </a:endParaRPr>
          </a:p>
          <a:p>
            <a:pPr lvl="0"/>
            <a:r>
              <a:rPr lang="en-US" altLang="zh-TW" dirty="0" smtClean="0">
                <a:solidFill>
                  <a:schemeClr val="bg1">
                    <a:lumMod val="65000"/>
                  </a:schemeClr>
                </a:solidFill>
                <a:latin typeface="微軟正黑體" pitchFamily="34" charset="-120"/>
                <a:ea typeface="微軟正黑體" pitchFamily="34" charset="-120"/>
              </a:rPr>
              <a:t>Software</a:t>
            </a:r>
            <a:endParaRPr lang="zh-TW" altLang="zh-TW" dirty="0" smtClean="0">
              <a:solidFill>
                <a:schemeClr val="bg1">
                  <a:lumMod val="65000"/>
                </a:schemeClr>
              </a:solidFill>
              <a:latin typeface="微軟正黑體" pitchFamily="34" charset="-120"/>
              <a:ea typeface="微軟正黑體" pitchFamily="34" charset="-120"/>
            </a:endParaRPr>
          </a:p>
          <a:p>
            <a:pPr lvl="0"/>
            <a:r>
              <a:rPr lang="en-US" altLang="zh-TW" dirty="0" smtClean="0">
                <a:solidFill>
                  <a:schemeClr val="bg1">
                    <a:lumMod val="65000"/>
                  </a:schemeClr>
                </a:solidFill>
                <a:latin typeface="微軟正黑體" pitchFamily="34" charset="-120"/>
                <a:ea typeface="微軟正黑體" pitchFamily="34" charset="-120"/>
              </a:rPr>
              <a:t>Services</a:t>
            </a:r>
            <a:endParaRPr lang="zh-TW" altLang="zh-TW" dirty="0" smtClean="0">
              <a:solidFill>
                <a:schemeClr val="bg1">
                  <a:lumMod val="65000"/>
                </a:schemeClr>
              </a:solidFill>
              <a:latin typeface="微軟正黑體" pitchFamily="34" charset="-120"/>
              <a:ea typeface="微軟正黑體" pitchFamily="34" charset="-120"/>
            </a:endParaRPr>
          </a:p>
          <a:p>
            <a:r>
              <a:rPr lang="en-US" altLang="zh-TW" dirty="0" smtClean="0">
                <a:solidFill>
                  <a:schemeClr val="bg1">
                    <a:lumMod val="65000"/>
                  </a:schemeClr>
                </a:solidFill>
                <a:latin typeface="微軟正黑體" pitchFamily="34" charset="-120"/>
                <a:ea typeface="微軟正黑體" pitchFamily="34" charset="-120"/>
              </a:rPr>
              <a:t>Applications</a:t>
            </a:r>
          </a:p>
          <a:p>
            <a:r>
              <a:rPr lang="en-US" altLang="zh-TW" dirty="0" smtClean="0">
                <a:solidFill>
                  <a:schemeClr val="bg1">
                    <a:lumMod val="65000"/>
                  </a:schemeClr>
                </a:solidFill>
                <a:latin typeface="微軟正黑體" pitchFamily="34" charset="-120"/>
                <a:ea typeface="微軟正黑體" pitchFamily="34" charset="-120"/>
              </a:rPr>
              <a:t>Summary</a:t>
            </a:r>
          </a:p>
        </p:txBody>
      </p:sp>
      <p:sp>
        <p:nvSpPr>
          <p:cNvPr id="5" name="日期版面配置區 4"/>
          <p:cNvSpPr>
            <a:spLocks noGrp="1"/>
          </p:cNvSpPr>
          <p:nvPr>
            <p:ph type="dt" sz="half" idx="10"/>
          </p:nvPr>
        </p:nvSpPr>
        <p:spPr/>
        <p:txBody>
          <a:bodyPr/>
          <a:lstStyle/>
          <a:p>
            <a:pPr>
              <a:defRPr/>
            </a:pPr>
            <a:endParaRPr lang="en-US" altLang="zh-TW"/>
          </a:p>
        </p:txBody>
      </p:sp>
      <p:sp>
        <p:nvSpPr>
          <p:cNvPr id="6" name="頁尾版面配置區 5"/>
          <p:cNvSpPr>
            <a:spLocks noGrp="1"/>
          </p:cNvSpPr>
          <p:nvPr>
            <p:ph type="ftr" sz="quarter" idx="11"/>
          </p:nvPr>
        </p:nvSpPr>
        <p:spPr/>
        <p:txBody>
          <a:bodyPr/>
          <a:lstStyle/>
          <a:p>
            <a:pPr>
              <a:defRPr/>
            </a:pPr>
            <a:endParaRPr lang="en-US" altLang="zh-TW"/>
          </a:p>
        </p:txBody>
      </p:sp>
    </p:spTree>
    <p:extLst>
      <p:ext uri="{BB962C8B-B14F-4D97-AF65-F5344CB8AC3E}">
        <p14:creationId xmlns="" xmlns:p14="http://schemas.microsoft.com/office/powerpoint/2010/main" val="10961242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Infrastructure</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Introduction to Cloud Computing</a:t>
            </a:r>
          </a:p>
          <a:p>
            <a:r>
              <a:rPr lang="en-US" altLang="zh-TW" dirty="0" smtClean="0"/>
              <a:t>Virtualization and Cloud Computing</a:t>
            </a:r>
            <a:endParaRPr lang="en-US" altLang="zh-TW" dirty="0" smtClean="0">
              <a:latin typeface="微軟正黑體" pitchFamily="34" charset="-120"/>
              <a:ea typeface="微軟正黑體" pitchFamily="34" charset="-120"/>
            </a:endParaRPr>
          </a:p>
          <a:p>
            <a:r>
              <a:rPr lang="en-US" altLang="zh-TW" dirty="0" smtClean="0">
                <a:latin typeface="微軟正黑體" pitchFamily="34" charset="-120"/>
                <a:ea typeface="微軟正黑體" pitchFamily="34" charset="-120"/>
              </a:rPr>
              <a:t>Infrastructure </a:t>
            </a:r>
            <a:r>
              <a:rPr lang="en-US" altLang="zh-TW" dirty="0">
                <a:latin typeface="微軟正黑體" pitchFamily="34" charset="-120"/>
                <a:ea typeface="微軟正黑體" pitchFamily="34" charset="-120"/>
              </a:rPr>
              <a:t>as a </a:t>
            </a:r>
            <a:r>
              <a:rPr lang="en-US" altLang="zh-TW" dirty="0" smtClean="0">
                <a:latin typeface="微軟正黑體" pitchFamily="34" charset="-120"/>
                <a:ea typeface="微軟正黑體" pitchFamily="34" charset="-120"/>
              </a:rPr>
              <a:t>Service</a:t>
            </a: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18</a:t>
            </a:fld>
            <a:endParaRPr lang="en-US" altLang="zh-TW"/>
          </a:p>
        </p:txBody>
      </p:sp>
    </p:spTree>
    <p:extLst>
      <p:ext uri="{BB962C8B-B14F-4D97-AF65-F5344CB8AC3E}">
        <p14:creationId xmlns="" xmlns:p14="http://schemas.microsoft.com/office/powerpoint/2010/main" val="216518255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a:xfrm>
            <a:off x="1691680" y="332656"/>
            <a:ext cx="6335713" cy="1143000"/>
          </a:xfrm>
        </p:spPr>
        <p:txBody>
          <a:bodyPr/>
          <a:lstStyle/>
          <a:p>
            <a:pPr lvl="0"/>
            <a:r>
              <a:rPr lang="en-US" altLang="zh-TW" dirty="0" smtClean="0">
                <a:latin typeface="微軟正黑體" pitchFamily="34" charset="-120"/>
                <a:ea typeface="微軟正黑體" pitchFamily="34" charset="-120"/>
              </a:rPr>
              <a:t>Introduction to Cloud Computing</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19</a:t>
            </a:fld>
            <a:endParaRPr lang="en-US" altLang="zh-TW"/>
          </a:p>
        </p:txBody>
      </p:sp>
      <p:sp>
        <p:nvSpPr>
          <p:cNvPr id="10" name="Rectangle 3"/>
          <p:cNvSpPr txBox="1">
            <a:spLocks noChangeArrowheads="1"/>
          </p:cNvSpPr>
          <p:nvPr/>
        </p:nvSpPr>
        <p:spPr bwMode="auto">
          <a:xfrm>
            <a:off x="328762" y="1556792"/>
            <a:ext cx="8507413" cy="50688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2800" b="1">
                <a:solidFill>
                  <a:schemeClr val="accent2"/>
                </a:solidFill>
                <a:latin typeface="微軟正黑體" pitchFamily="34" charset="-120"/>
                <a:ea typeface="微軟正黑體" pitchFamily="34" charset="-120"/>
                <a:cs typeface="+mn-cs"/>
              </a:defRPr>
            </a:lvl1pPr>
            <a:lvl2pPr marL="742950" indent="-285750" algn="l" rtl="0" eaLnBrk="0" fontAlgn="base" hangingPunct="0">
              <a:spcBef>
                <a:spcPct val="20000"/>
              </a:spcBef>
              <a:spcAft>
                <a:spcPct val="0"/>
              </a:spcAft>
              <a:buChar char="–"/>
              <a:defRPr kumimoji="1" sz="2400" b="1">
                <a:solidFill>
                  <a:srgbClr val="006600"/>
                </a:solidFill>
                <a:latin typeface="微軟正黑體" pitchFamily="34" charset="-120"/>
                <a:ea typeface="微軟正黑體" pitchFamily="34" charset="-120"/>
              </a:defRPr>
            </a:lvl2pPr>
            <a:lvl3pPr marL="1143000" indent="-228600" algn="l" rtl="0" eaLnBrk="0" fontAlgn="base" hangingPunct="0">
              <a:spcBef>
                <a:spcPct val="20000"/>
              </a:spcBef>
              <a:spcAft>
                <a:spcPct val="0"/>
              </a:spcAft>
              <a:buChar char="•"/>
              <a:defRPr kumimoji="1" sz="2000" b="1">
                <a:solidFill>
                  <a:schemeClr val="tx1"/>
                </a:solidFill>
                <a:latin typeface="微軟正黑體" pitchFamily="34" charset="-120"/>
                <a:ea typeface="微軟正黑體" pitchFamily="34" charset="-120"/>
              </a:defRPr>
            </a:lvl3pPr>
            <a:lvl4pPr marL="1600200" indent="-228600" algn="l" rtl="0" eaLnBrk="0" fontAlgn="base" hangingPunct="0">
              <a:spcBef>
                <a:spcPct val="20000"/>
              </a:spcBef>
              <a:spcAft>
                <a:spcPct val="0"/>
              </a:spcAft>
              <a:buChar char="–"/>
              <a:defRPr kumimoji="1" b="1">
                <a:solidFill>
                  <a:schemeClr val="tx1"/>
                </a:solidFill>
                <a:latin typeface="微軟正黑體" pitchFamily="34" charset="-120"/>
                <a:ea typeface="微軟正黑體" pitchFamily="34" charset="-120"/>
              </a:defRPr>
            </a:lvl4pPr>
            <a:lvl5pPr marL="2057400" indent="-228600" algn="l" rtl="0" eaLnBrk="0" fontAlgn="base" hangingPunct="0">
              <a:spcBef>
                <a:spcPct val="20000"/>
              </a:spcBef>
              <a:spcAft>
                <a:spcPct val="0"/>
              </a:spcAft>
              <a:buChar char="»"/>
              <a:defRPr kumimoji="1" b="1">
                <a:solidFill>
                  <a:schemeClr val="tx1"/>
                </a:solidFill>
                <a:latin typeface="微軟正黑體" pitchFamily="34" charset="-120"/>
                <a:ea typeface="微軟正黑體" pitchFamily="34" charset="-120"/>
              </a:defRPr>
            </a:lvl5pPr>
            <a:lvl6pPr marL="2514600" indent="-228600" algn="l" rtl="0" fontAlgn="base">
              <a:spcBef>
                <a:spcPct val="20000"/>
              </a:spcBef>
              <a:spcAft>
                <a:spcPct val="0"/>
              </a:spcAft>
              <a:buChar char="»"/>
              <a:defRPr kumimoji="1">
                <a:solidFill>
                  <a:schemeClr val="tx1"/>
                </a:solidFill>
                <a:latin typeface="+mn-lt"/>
                <a:ea typeface="+mn-ea"/>
              </a:defRPr>
            </a:lvl6pPr>
            <a:lvl7pPr marL="2971800" indent="-228600" algn="l" rtl="0" fontAlgn="base">
              <a:spcBef>
                <a:spcPct val="20000"/>
              </a:spcBef>
              <a:spcAft>
                <a:spcPct val="0"/>
              </a:spcAft>
              <a:buChar char="»"/>
              <a:defRPr kumimoji="1">
                <a:solidFill>
                  <a:schemeClr val="tx1"/>
                </a:solidFill>
                <a:latin typeface="+mn-lt"/>
                <a:ea typeface="+mn-ea"/>
              </a:defRPr>
            </a:lvl7pPr>
            <a:lvl8pPr marL="3429000" indent="-228600" algn="l" rtl="0" fontAlgn="base">
              <a:spcBef>
                <a:spcPct val="20000"/>
              </a:spcBef>
              <a:spcAft>
                <a:spcPct val="0"/>
              </a:spcAft>
              <a:buChar char="»"/>
              <a:defRPr kumimoji="1">
                <a:solidFill>
                  <a:schemeClr val="tx1"/>
                </a:solidFill>
                <a:latin typeface="+mn-lt"/>
                <a:ea typeface="+mn-ea"/>
              </a:defRPr>
            </a:lvl8pPr>
            <a:lvl9pPr marL="3886200" indent="-228600" algn="l" rtl="0" fontAlgn="base">
              <a:spcBef>
                <a:spcPct val="20000"/>
              </a:spcBef>
              <a:spcAft>
                <a:spcPct val="0"/>
              </a:spcAft>
              <a:buChar char="»"/>
              <a:defRPr kumimoji="1">
                <a:solidFill>
                  <a:schemeClr val="tx1"/>
                </a:solidFill>
                <a:latin typeface="+mn-lt"/>
                <a:ea typeface="+mn-ea"/>
              </a:defRPr>
            </a:lvl9pPr>
          </a:lstStyle>
          <a:p>
            <a:r>
              <a:rPr lang="en-US" altLang="zh-TW" dirty="0"/>
              <a:t>Cloud </a:t>
            </a:r>
            <a:r>
              <a:rPr lang="en-US" altLang="zh-TW" dirty="0" smtClean="0"/>
              <a:t>Computing means</a:t>
            </a:r>
          </a:p>
          <a:p>
            <a:pPr lvl="1"/>
            <a:r>
              <a:rPr lang="en-US" altLang="zh-TW" dirty="0" smtClean="0"/>
              <a:t>Outsourced</a:t>
            </a:r>
          </a:p>
          <a:p>
            <a:pPr lvl="1"/>
            <a:r>
              <a:rPr lang="en-US" altLang="zh-TW" dirty="0" smtClean="0"/>
              <a:t>Pay-as-you-go</a:t>
            </a:r>
          </a:p>
          <a:p>
            <a:pPr lvl="1"/>
            <a:r>
              <a:rPr lang="en-US" altLang="zh-TW" dirty="0" smtClean="0"/>
              <a:t>On-Demand</a:t>
            </a:r>
          </a:p>
          <a:p>
            <a:pPr lvl="1"/>
            <a:r>
              <a:rPr lang="en-US" altLang="zh-TW" dirty="0" smtClean="0"/>
              <a:t>Somewhere in the internet</a:t>
            </a:r>
          </a:p>
          <a:p>
            <a:pPr lvl="1"/>
            <a:r>
              <a:rPr lang="en-US" altLang="zh-TW" dirty="0"/>
              <a:t>…etc</a:t>
            </a:r>
            <a:r>
              <a:rPr lang="en-US" altLang="zh-TW" dirty="0" smtClean="0"/>
              <a:t>.</a:t>
            </a:r>
          </a:p>
          <a:p>
            <a:pPr lvl="1">
              <a:buNone/>
            </a:pPr>
            <a:endParaRPr lang="en-US" altLang="zh-TW" dirty="0" smtClean="0"/>
          </a:p>
          <a:p>
            <a:pPr lvl="1"/>
            <a:endParaRPr lang="en-US" altLang="zh-TW" dirty="0"/>
          </a:p>
          <a:p>
            <a:pPr lvl="1"/>
            <a:endParaRPr lang="en-US" altLang="zh-TW" dirty="0"/>
          </a:p>
          <a:p>
            <a:pPr lvl="1"/>
            <a:endParaRPr lang="en-US" altLang="zh-TW" dirty="0"/>
          </a:p>
          <a:p>
            <a:pPr lvl="1"/>
            <a:endParaRPr lang="en-US" altLang="zh-TW" dirty="0" smtClean="0"/>
          </a:p>
        </p:txBody>
      </p:sp>
    </p:spTree>
    <p:extLst>
      <p:ext uri="{BB962C8B-B14F-4D97-AF65-F5344CB8AC3E}">
        <p14:creationId xmlns="" xmlns:p14="http://schemas.microsoft.com/office/powerpoint/2010/main" val="229268697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投影片編號版面配置區 5"/>
          <p:cNvSpPr>
            <a:spLocks noGrp="1"/>
          </p:cNvSpPr>
          <p:nvPr>
            <p:ph type="sldNum" sz="quarter" idx="12"/>
          </p:nvPr>
        </p:nvSpPr>
        <p:spPr>
          <a:noFill/>
        </p:spPr>
        <p:txBody>
          <a:bodyPr/>
          <a:lstStyle/>
          <a:p>
            <a:fld id="{5FE5995C-BABA-48D0-B643-AFF5424E16C6}" type="slidenum">
              <a:rPr lang="en-US" altLang="zh-TW" smtClean="0"/>
              <a:pPr/>
              <a:t>2</a:t>
            </a:fld>
            <a:endParaRPr lang="en-US" altLang="zh-TW" smtClean="0"/>
          </a:p>
        </p:txBody>
      </p:sp>
      <p:sp>
        <p:nvSpPr>
          <p:cNvPr id="13315"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Outline</a:t>
            </a:r>
          </a:p>
        </p:txBody>
      </p:sp>
      <p:sp>
        <p:nvSpPr>
          <p:cNvPr id="13316" name="Rectangle 3"/>
          <p:cNvSpPr>
            <a:spLocks noGrp="1" noChangeArrowheads="1"/>
          </p:cNvSpPr>
          <p:nvPr>
            <p:ph type="body" idx="1"/>
          </p:nvPr>
        </p:nvSpPr>
        <p:spPr/>
        <p:txBody>
          <a:bodyPr/>
          <a:lstStyle/>
          <a:p>
            <a:pPr lvl="0"/>
            <a:r>
              <a:rPr lang="en-US" altLang="zh-TW" dirty="0" smtClean="0">
                <a:latin typeface="微軟正黑體" pitchFamily="34" charset="-120"/>
                <a:ea typeface="微軟正黑體" pitchFamily="34" charset="-120"/>
              </a:rPr>
              <a:t>Infrastructure</a:t>
            </a:r>
            <a:r>
              <a:rPr lang="en-US" altLang="zh-TW" dirty="0">
                <a:latin typeface="微軟正黑體" pitchFamily="34" charset="-120"/>
                <a:ea typeface="微軟正黑體" pitchFamily="34" charset="-120"/>
              </a:rPr>
              <a:t> </a:t>
            </a:r>
            <a:endParaRPr lang="zh-TW" altLang="zh-TW" dirty="0" smtClean="0">
              <a:latin typeface="微軟正黑體" pitchFamily="34" charset="-120"/>
              <a:ea typeface="微軟正黑體" pitchFamily="34" charset="-120"/>
            </a:endParaRPr>
          </a:p>
          <a:p>
            <a:pPr lvl="0"/>
            <a:r>
              <a:rPr lang="en-US" altLang="zh-TW" dirty="0" smtClean="0">
                <a:latin typeface="微軟正黑體" pitchFamily="34" charset="-120"/>
                <a:ea typeface="微軟正黑體" pitchFamily="34" charset="-120"/>
              </a:rPr>
              <a:t>Software</a:t>
            </a:r>
            <a:endParaRPr lang="zh-TW" altLang="zh-TW" dirty="0" smtClean="0">
              <a:latin typeface="微軟正黑體" pitchFamily="34" charset="-120"/>
              <a:ea typeface="微軟正黑體" pitchFamily="34" charset="-120"/>
            </a:endParaRPr>
          </a:p>
          <a:p>
            <a:pPr lvl="0"/>
            <a:r>
              <a:rPr lang="en-US" altLang="zh-TW" dirty="0" smtClean="0">
                <a:latin typeface="微軟正黑體" pitchFamily="34" charset="-120"/>
                <a:ea typeface="微軟正黑體" pitchFamily="34" charset="-120"/>
              </a:rPr>
              <a:t>Services</a:t>
            </a:r>
            <a:endParaRPr lang="zh-TW" altLang="zh-TW" dirty="0" smtClean="0">
              <a:latin typeface="微軟正黑體" pitchFamily="34" charset="-120"/>
              <a:ea typeface="微軟正黑體" pitchFamily="34" charset="-120"/>
            </a:endParaRPr>
          </a:p>
          <a:p>
            <a:r>
              <a:rPr lang="en-US" altLang="zh-TW" dirty="0" smtClean="0">
                <a:latin typeface="微軟正黑體" pitchFamily="34" charset="-120"/>
                <a:ea typeface="微軟正黑體" pitchFamily="34" charset="-120"/>
              </a:rPr>
              <a:t>Applications</a:t>
            </a:r>
          </a:p>
          <a:p>
            <a:r>
              <a:rPr lang="en-US" altLang="zh-TW" dirty="0" smtClean="0">
                <a:latin typeface="微軟正黑體" pitchFamily="34" charset="-120"/>
                <a:ea typeface="微軟正黑體" pitchFamily="34" charset="-120"/>
              </a:rPr>
              <a:t>Summary</a:t>
            </a:r>
          </a:p>
        </p:txBody>
      </p:sp>
      <p:sp>
        <p:nvSpPr>
          <p:cNvPr id="5" name="日期版面配置區 4"/>
          <p:cNvSpPr>
            <a:spLocks noGrp="1"/>
          </p:cNvSpPr>
          <p:nvPr>
            <p:ph type="dt" sz="half" idx="10"/>
          </p:nvPr>
        </p:nvSpPr>
        <p:spPr/>
        <p:txBody>
          <a:bodyPr/>
          <a:lstStyle/>
          <a:p>
            <a:pPr>
              <a:defRPr/>
            </a:pPr>
            <a:endParaRPr lang="en-US" altLang="zh-TW"/>
          </a:p>
        </p:txBody>
      </p:sp>
      <p:sp>
        <p:nvSpPr>
          <p:cNvPr id="6" name="頁尾版面配置區 5"/>
          <p:cNvSpPr>
            <a:spLocks noGrp="1"/>
          </p:cNvSpPr>
          <p:nvPr>
            <p:ph type="ftr" sz="quarter" idx="11"/>
          </p:nvPr>
        </p:nvSpPr>
        <p:spPr/>
        <p:txBody>
          <a:bodyPr/>
          <a:lstStyle/>
          <a:p>
            <a:pPr>
              <a:defRPr/>
            </a:pPr>
            <a:endParaRPr lang="en-US" altLang="zh-TW"/>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Introduction to Cloud Computing (cont.)</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endParaRPr lang="en-US" altLang="zh-TW"/>
          </a:p>
        </p:txBody>
      </p:sp>
      <p:sp>
        <p:nvSpPr>
          <p:cNvPr id="5" name="頁尾版面配置區 4"/>
          <p:cNvSpPr>
            <a:spLocks noGrp="1"/>
          </p:cNvSpPr>
          <p:nvPr>
            <p:ph type="ftr" sz="quarter" idx="11"/>
          </p:nvPr>
        </p:nvSpPr>
        <p:spPr/>
        <p:txBody>
          <a:bodyPr/>
          <a:lstStyle/>
          <a:p>
            <a:endParaRPr lang="en-US" altLang="zh-TW"/>
          </a:p>
        </p:txBody>
      </p:sp>
      <p:sp>
        <p:nvSpPr>
          <p:cNvPr id="6" name="投影片編號版面配置區 5"/>
          <p:cNvSpPr>
            <a:spLocks noGrp="1"/>
          </p:cNvSpPr>
          <p:nvPr>
            <p:ph type="sldNum" sz="quarter" idx="12"/>
          </p:nvPr>
        </p:nvSpPr>
        <p:spPr/>
        <p:txBody>
          <a:bodyPr/>
          <a:lstStyle/>
          <a:p>
            <a:fld id="{4E3ED151-2AE6-437B-B214-104A00E1163A}" type="slidenum">
              <a:rPr lang="en-US" altLang="zh-TW" smtClean="0"/>
              <a:pPr/>
              <a:t>20</a:t>
            </a:fld>
            <a:endParaRPr lang="en-US" altLang="zh-TW"/>
          </a:p>
        </p:txBody>
      </p:sp>
      <p:sp>
        <p:nvSpPr>
          <p:cNvPr id="12" name="Rectangle 3"/>
          <p:cNvSpPr txBox="1">
            <a:spLocks noChangeArrowheads="1"/>
          </p:cNvSpPr>
          <p:nvPr/>
        </p:nvSpPr>
        <p:spPr bwMode="auto">
          <a:xfrm>
            <a:off x="345929" y="1498752"/>
            <a:ext cx="8507413" cy="53252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2800" b="1">
                <a:solidFill>
                  <a:schemeClr val="accent2"/>
                </a:solidFill>
                <a:latin typeface="微軟正黑體" pitchFamily="34" charset="-120"/>
                <a:ea typeface="微軟正黑體" pitchFamily="34" charset="-120"/>
                <a:cs typeface="+mn-cs"/>
              </a:defRPr>
            </a:lvl1pPr>
            <a:lvl2pPr marL="742950" indent="-285750" algn="l" rtl="0" eaLnBrk="0" fontAlgn="base" hangingPunct="0">
              <a:spcBef>
                <a:spcPct val="20000"/>
              </a:spcBef>
              <a:spcAft>
                <a:spcPct val="0"/>
              </a:spcAft>
              <a:buChar char="–"/>
              <a:defRPr kumimoji="1" sz="2400" b="1">
                <a:solidFill>
                  <a:srgbClr val="006600"/>
                </a:solidFill>
                <a:latin typeface="微軟正黑體" pitchFamily="34" charset="-120"/>
                <a:ea typeface="微軟正黑體" pitchFamily="34" charset="-120"/>
              </a:defRPr>
            </a:lvl2pPr>
            <a:lvl3pPr marL="1143000" indent="-228600" algn="l" rtl="0" eaLnBrk="0" fontAlgn="base" hangingPunct="0">
              <a:spcBef>
                <a:spcPct val="20000"/>
              </a:spcBef>
              <a:spcAft>
                <a:spcPct val="0"/>
              </a:spcAft>
              <a:buChar char="•"/>
              <a:defRPr kumimoji="1" sz="2000" b="1">
                <a:solidFill>
                  <a:schemeClr val="tx1"/>
                </a:solidFill>
                <a:latin typeface="微軟正黑體" pitchFamily="34" charset="-120"/>
                <a:ea typeface="微軟正黑體" pitchFamily="34" charset="-120"/>
              </a:defRPr>
            </a:lvl3pPr>
            <a:lvl4pPr marL="1600200" indent="-228600" algn="l" rtl="0" eaLnBrk="0" fontAlgn="base" hangingPunct="0">
              <a:spcBef>
                <a:spcPct val="20000"/>
              </a:spcBef>
              <a:spcAft>
                <a:spcPct val="0"/>
              </a:spcAft>
              <a:buChar char="–"/>
              <a:defRPr kumimoji="1" b="1">
                <a:solidFill>
                  <a:schemeClr val="tx1"/>
                </a:solidFill>
                <a:latin typeface="微軟正黑體" pitchFamily="34" charset="-120"/>
                <a:ea typeface="微軟正黑體" pitchFamily="34" charset="-120"/>
              </a:defRPr>
            </a:lvl4pPr>
            <a:lvl5pPr marL="2057400" indent="-228600" algn="l" rtl="0" eaLnBrk="0" fontAlgn="base" hangingPunct="0">
              <a:spcBef>
                <a:spcPct val="20000"/>
              </a:spcBef>
              <a:spcAft>
                <a:spcPct val="0"/>
              </a:spcAft>
              <a:buChar char="»"/>
              <a:defRPr kumimoji="1" b="1">
                <a:solidFill>
                  <a:schemeClr val="tx1"/>
                </a:solidFill>
                <a:latin typeface="微軟正黑體" pitchFamily="34" charset="-120"/>
                <a:ea typeface="微軟正黑體" pitchFamily="34" charset="-120"/>
              </a:defRPr>
            </a:lvl5pPr>
            <a:lvl6pPr marL="2514600" indent="-228600" algn="l" rtl="0" fontAlgn="base">
              <a:spcBef>
                <a:spcPct val="20000"/>
              </a:spcBef>
              <a:spcAft>
                <a:spcPct val="0"/>
              </a:spcAft>
              <a:buChar char="»"/>
              <a:defRPr kumimoji="1">
                <a:solidFill>
                  <a:schemeClr val="tx1"/>
                </a:solidFill>
                <a:latin typeface="+mn-lt"/>
                <a:ea typeface="+mn-ea"/>
              </a:defRPr>
            </a:lvl6pPr>
            <a:lvl7pPr marL="2971800" indent="-228600" algn="l" rtl="0" fontAlgn="base">
              <a:spcBef>
                <a:spcPct val="20000"/>
              </a:spcBef>
              <a:spcAft>
                <a:spcPct val="0"/>
              </a:spcAft>
              <a:buChar char="»"/>
              <a:defRPr kumimoji="1">
                <a:solidFill>
                  <a:schemeClr val="tx1"/>
                </a:solidFill>
                <a:latin typeface="+mn-lt"/>
                <a:ea typeface="+mn-ea"/>
              </a:defRPr>
            </a:lvl7pPr>
            <a:lvl8pPr marL="3429000" indent="-228600" algn="l" rtl="0" fontAlgn="base">
              <a:spcBef>
                <a:spcPct val="20000"/>
              </a:spcBef>
              <a:spcAft>
                <a:spcPct val="0"/>
              </a:spcAft>
              <a:buChar char="»"/>
              <a:defRPr kumimoji="1">
                <a:solidFill>
                  <a:schemeClr val="tx1"/>
                </a:solidFill>
                <a:latin typeface="+mn-lt"/>
                <a:ea typeface="+mn-ea"/>
              </a:defRPr>
            </a:lvl8pPr>
            <a:lvl9pPr marL="3886200" indent="-228600" algn="l" rtl="0" fontAlgn="base">
              <a:spcBef>
                <a:spcPct val="20000"/>
              </a:spcBef>
              <a:spcAft>
                <a:spcPct val="0"/>
              </a:spcAft>
              <a:buChar char="»"/>
              <a:defRPr kumimoji="1">
                <a:solidFill>
                  <a:schemeClr val="tx1"/>
                </a:solidFill>
                <a:latin typeface="+mn-lt"/>
                <a:ea typeface="+mn-ea"/>
              </a:defRPr>
            </a:lvl9pPr>
          </a:lstStyle>
          <a:p>
            <a:r>
              <a:rPr lang="en-US" altLang="zh-TW" dirty="0"/>
              <a:t>Cloud </a:t>
            </a:r>
            <a:r>
              <a:rPr lang="en-US" altLang="zh-TW" dirty="0" smtClean="0"/>
              <a:t>Computing in three levels</a:t>
            </a:r>
          </a:p>
          <a:p>
            <a:r>
              <a:rPr lang="en-US" altLang="zh-TW" dirty="0" smtClean="0"/>
              <a:t>Application in the cloud</a:t>
            </a:r>
          </a:p>
          <a:p>
            <a:pPr lvl="1"/>
            <a:r>
              <a:rPr lang="en-US" altLang="zh-TW" dirty="0" smtClean="0"/>
              <a:t>This is what almost everyone has already used in the form of Gmail , Yahoo mail, wordpress.com, etc.</a:t>
            </a:r>
          </a:p>
          <a:p>
            <a:r>
              <a:rPr lang="en-US" altLang="zh-TW" dirty="0" smtClean="0"/>
              <a:t>Platform in the cloud</a:t>
            </a:r>
          </a:p>
          <a:p>
            <a:pPr lvl="1"/>
            <a:r>
              <a:rPr lang="en-US" altLang="zh-TW" dirty="0" smtClean="0"/>
              <a:t>Developers write their application to a more or less open specification and then upload their code into the cloud where the app is run magically somewhere.</a:t>
            </a:r>
          </a:p>
        </p:txBody>
      </p:sp>
    </p:spTree>
    <p:extLst>
      <p:ext uri="{BB962C8B-B14F-4D97-AF65-F5344CB8AC3E}">
        <p14:creationId xmlns="" xmlns:p14="http://schemas.microsoft.com/office/powerpoint/2010/main" val="8765305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標題 1"/>
          <p:cNvSpPr>
            <a:spLocks noGrp="1"/>
          </p:cNvSpPr>
          <p:nvPr>
            <p:ph type="title"/>
          </p:nvPr>
        </p:nvSpPr>
        <p:spPr>
          <a:xfrm>
            <a:off x="1691680" y="332656"/>
            <a:ext cx="6335713" cy="1143000"/>
          </a:xfrm>
        </p:spPr>
        <p:txBody>
          <a:bodyPr/>
          <a:lstStyle/>
          <a:p>
            <a:pPr lvl="0"/>
            <a:r>
              <a:rPr lang="en-US" altLang="zh-TW" dirty="0" smtClean="0">
                <a:latin typeface="微軟正黑體" pitchFamily="34" charset="-120"/>
                <a:ea typeface="微軟正黑體" pitchFamily="34" charset="-120"/>
              </a:rPr>
              <a:t>Introduction to Cloud </a:t>
            </a:r>
            <a:r>
              <a:rPr lang="en-US" altLang="zh-TW" dirty="0" smtClean="0"/>
              <a:t>Computing (cont.)</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21</a:t>
            </a:fld>
            <a:endParaRPr lang="en-US" altLang="zh-TW"/>
          </a:p>
        </p:txBody>
      </p:sp>
      <p:sp>
        <p:nvSpPr>
          <p:cNvPr id="8" name="Rectangle 3"/>
          <p:cNvSpPr txBox="1">
            <a:spLocks noChangeArrowheads="1"/>
          </p:cNvSpPr>
          <p:nvPr/>
        </p:nvSpPr>
        <p:spPr bwMode="auto">
          <a:xfrm>
            <a:off x="323528" y="1484784"/>
            <a:ext cx="8507413" cy="50688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2800" b="1">
                <a:solidFill>
                  <a:schemeClr val="accent2"/>
                </a:solidFill>
                <a:latin typeface="微軟正黑體" pitchFamily="34" charset="-120"/>
                <a:ea typeface="微軟正黑體" pitchFamily="34" charset="-120"/>
                <a:cs typeface="+mn-cs"/>
              </a:defRPr>
            </a:lvl1pPr>
            <a:lvl2pPr marL="742950" indent="-285750" algn="l" rtl="0" eaLnBrk="0" fontAlgn="base" hangingPunct="0">
              <a:spcBef>
                <a:spcPct val="20000"/>
              </a:spcBef>
              <a:spcAft>
                <a:spcPct val="0"/>
              </a:spcAft>
              <a:buChar char="–"/>
              <a:defRPr kumimoji="1" sz="2400" b="1">
                <a:solidFill>
                  <a:srgbClr val="006600"/>
                </a:solidFill>
                <a:latin typeface="微軟正黑體" pitchFamily="34" charset="-120"/>
                <a:ea typeface="微軟正黑體" pitchFamily="34" charset="-120"/>
              </a:defRPr>
            </a:lvl2pPr>
            <a:lvl3pPr marL="1143000" indent="-228600" algn="l" rtl="0" eaLnBrk="0" fontAlgn="base" hangingPunct="0">
              <a:spcBef>
                <a:spcPct val="20000"/>
              </a:spcBef>
              <a:spcAft>
                <a:spcPct val="0"/>
              </a:spcAft>
              <a:buChar char="•"/>
              <a:defRPr kumimoji="1" sz="2000" b="1">
                <a:solidFill>
                  <a:schemeClr val="tx1"/>
                </a:solidFill>
                <a:latin typeface="微軟正黑體" pitchFamily="34" charset="-120"/>
                <a:ea typeface="微軟正黑體" pitchFamily="34" charset="-120"/>
              </a:defRPr>
            </a:lvl3pPr>
            <a:lvl4pPr marL="1600200" indent="-228600" algn="l" rtl="0" eaLnBrk="0" fontAlgn="base" hangingPunct="0">
              <a:spcBef>
                <a:spcPct val="20000"/>
              </a:spcBef>
              <a:spcAft>
                <a:spcPct val="0"/>
              </a:spcAft>
              <a:buChar char="–"/>
              <a:defRPr kumimoji="1" b="1">
                <a:solidFill>
                  <a:schemeClr val="tx1"/>
                </a:solidFill>
                <a:latin typeface="微軟正黑體" pitchFamily="34" charset="-120"/>
                <a:ea typeface="微軟正黑體" pitchFamily="34" charset="-120"/>
              </a:defRPr>
            </a:lvl4pPr>
            <a:lvl5pPr marL="2057400" indent="-228600" algn="l" rtl="0" eaLnBrk="0" fontAlgn="base" hangingPunct="0">
              <a:spcBef>
                <a:spcPct val="20000"/>
              </a:spcBef>
              <a:spcAft>
                <a:spcPct val="0"/>
              </a:spcAft>
              <a:buChar char="»"/>
              <a:defRPr kumimoji="1" b="1">
                <a:solidFill>
                  <a:schemeClr val="tx1"/>
                </a:solidFill>
                <a:latin typeface="微軟正黑體" pitchFamily="34" charset="-120"/>
                <a:ea typeface="微軟正黑體" pitchFamily="34" charset="-120"/>
              </a:defRPr>
            </a:lvl5pPr>
            <a:lvl6pPr marL="2514600" indent="-228600" algn="l" rtl="0" fontAlgn="base">
              <a:spcBef>
                <a:spcPct val="20000"/>
              </a:spcBef>
              <a:spcAft>
                <a:spcPct val="0"/>
              </a:spcAft>
              <a:buChar char="»"/>
              <a:defRPr kumimoji="1">
                <a:solidFill>
                  <a:schemeClr val="tx1"/>
                </a:solidFill>
                <a:latin typeface="+mn-lt"/>
                <a:ea typeface="+mn-ea"/>
              </a:defRPr>
            </a:lvl6pPr>
            <a:lvl7pPr marL="2971800" indent="-228600" algn="l" rtl="0" fontAlgn="base">
              <a:spcBef>
                <a:spcPct val="20000"/>
              </a:spcBef>
              <a:spcAft>
                <a:spcPct val="0"/>
              </a:spcAft>
              <a:buChar char="»"/>
              <a:defRPr kumimoji="1">
                <a:solidFill>
                  <a:schemeClr val="tx1"/>
                </a:solidFill>
                <a:latin typeface="+mn-lt"/>
                <a:ea typeface="+mn-ea"/>
              </a:defRPr>
            </a:lvl7pPr>
            <a:lvl8pPr marL="3429000" indent="-228600" algn="l" rtl="0" fontAlgn="base">
              <a:spcBef>
                <a:spcPct val="20000"/>
              </a:spcBef>
              <a:spcAft>
                <a:spcPct val="0"/>
              </a:spcAft>
              <a:buChar char="»"/>
              <a:defRPr kumimoji="1">
                <a:solidFill>
                  <a:schemeClr val="tx1"/>
                </a:solidFill>
                <a:latin typeface="+mn-lt"/>
                <a:ea typeface="+mn-ea"/>
              </a:defRPr>
            </a:lvl8pPr>
            <a:lvl9pPr marL="3886200" indent="-228600" algn="l" rtl="0" fontAlgn="base">
              <a:spcBef>
                <a:spcPct val="20000"/>
              </a:spcBef>
              <a:spcAft>
                <a:spcPct val="0"/>
              </a:spcAft>
              <a:buChar char="»"/>
              <a:defRPr kumimoji="1">
                <a:solidFill>
                  <a:schemeClr val="tx1"/>
                </a:solidFill>
                <a:latin typeface="+mn-lt"/>
                <a:ea typeface="+mn-ea"/>
              </a:defRPr>
            </a:lvl9pPr>
          </a:lstStyle>
          <a:p>
            <a:endParaRPr lang="en-US" altLang="zh-TW" dirty="0" smtClean="0"/>
          </a:p>
          <a:p>
            <a:r>
              <a:rPr lang="en-US" altLang="zh-TW" dirty="0" smtClean="0"/>
              <a:t>Infrastructure in the cloud</a:t>
            </a:r>
            <a:endParaRPr lang="en-US" dirty="0" smtClean="0">
              <a:solidFill>
                <a:srgbClr val="0070C0"/>
              </a:solidFill>
            </a:endParaRPr>
          </a:p>
          <a:p>
            <a:pPr lvl="1"/>
            <a:r>
              <a:rPr lang="en-US" altLang="zh-TW" dirty="0" smtClean="0"/>
              <a:t>Developers and system administrators obtain general compute, storage, queuing, and other resources and run their applications with the fewest limitations.</a:t>
            </a:r>
          </a:p>
          <a:p>
            <a:pPr lvl="1"/>
            <a:r>
              <a:rPr lang="en-US" altLang="zh-TW" dirty="0" smtClean="0"/>
              <a:t>This is the post powerful type of cloud in that virtually any application and any configuration.</a:t>
            </a:r>
          </a:p>
          <a:p>
            <a:pPr lvl="1"/>
            <a:endParaRPr lang="en-US" altLang="zh-TW" dirty="0"/>
          </a:p>
          <a:p>
            <a:pPr lvl="1"/>
            <a:endParaRPr lang="en-US" altLang="zh-TW" dirty="0" smtClean="0"/>
          </a:p>
        </p:txBody>
      </p:sp>
    </p:spTree>
    <p:extLst>
      <p:ext uri="{BB962C8B-B14F-4D97-AF65-F5344CB8AC3E}">
        <p14:creationId xmlns="" xmlns:p14="http://schemas.microsoft.com/office/powerpoint/2010/main" val="42338241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Introduction to Cloud </a:t>
            </a:r>
            <a:r>
              <a:rPr lang="en-US" altLang="zh-TW" dirty="0" smtClean="0"/>
              <a:t>Computing (cont.)</a:t>
            </a:r>
            <a:endParaRPr lang="zh-TW" altLang="en-US" dirty="0">
              <a:latin typeface="微軟正黑體" pitchFamily="34" charset="-120"/>
              <a:ea typeface="微軟正黑體" pitchFamily="34" charset="-120"/>
            </a:endParaRPr>
          </a:p>
        </p:txBody>
      </p:sp>
      <p:sp>
        <p:nvSpPr>
          <p:cNvPr id="12" name="內容版面配置區 11"/>
          <p:cNvSpPr>
            <a:spLocks noGrp="1"/>
          </p:cNvSpPr>
          <p:nvPr>
            <p:ph idx="1"/>
          </p:nvPr>
        </p:nvSpPr>
        <p:spPr/>
        <p:txBody>
          <a:bodyPr/>
          <a:lstStyle/>
          <a:p>
            <a:r>
              <a:rPr lang="en-US" altLang="zh-TW" dirty="0">
                <a:latin typeface="微軟正黑體" pitchFamily="34" charset="-120"/>
                <a:ea typeface="微軟正黑體" pitchFamily="34" charset="-120"/>
              </a:rPr>
              <a:t>Cloud Computing </a:t>
            </a:r>
            <a:r>
              <a:rPr lang="en-US" altLang="zh-TW" dirty="0" smtClean="0">
                <a:latin typeface="微軟正黑體" pitchFamily="34" charset="-120"/>
                <a:ea typeface="微軟正黑體" pitchFamily="34" charset="-120"/>
              </a:rPr>
              <a:t>in five layers (1/3)</a:t>
            </a:r>
            <a:endParaRPr lang="en-US" altLang="zh-TW" dirty="0">
              <a:latin typeface="微軟正黑體" pitchFamily="34" charset="-120"/>
              <a:ea typeface="微軟正黑體" pitchFamily="34" charset="-120"/>
            </a:endParaRPr>
          </a:p>
          <a:p>
            <a:pPr lvl="1"/>
            <a:r>
              <a:rPr lang="en-US" altLang="zh-TW" dirty="0" smtClean="0">
                <a:latin typeface="微軟正黑體" pitchFamily="34" charset="-120"/>
                <a:ea typeface="微軟正黑體" pitchFamily="34" charset="-120"/>
              </a:rPr>
              <a:t>Client:</a:t>
            </a:r>
          </a:p>
          <a:p>
            <a:pPr lvl="1" indent="-3175">
              <a:buNone/>
            </a:pPr>
            <a:r>
              <a:rPr lang="en-US" altLang="zh-TW" dirty="0" smtClean="0">
                <a:solidFill>
                  <a:srgbClr val="0070C0"/>
                </a:solidFill>
              </a:rPr>
              <a:t>A cloud client consists of computer hardware and/or software that relies on cloud computing for application delivery. Ex., PC, NB, mobile phones.</a:t>
            </a:r>
            <a:endParaRPr lang="en-US" altLang="zh-TW" dirty="0">
              <a:solidFill>
                <a:srgbClr val="0070C0"/>
              </a:solidFill>
              <a:latin typeface="微軟正黑體" pitchFamily="34" charset="-120"/>
              <a:ea typeface="微軟正黑體" pitchFamily="34" charset="-120"/>
            </a:endParaRPr>
          </a:p>
          <a:p>
            <a:pPr lvl="1"/>
            <a:r>
              <a:rPr lang="en-US" altLang="zh-TW" dirty="0" smtClean="0">
                <a:latin typeface="微軟正黑體" pitchFamily="34" charset="-120"/>
                <a:ea typeface="微軟正黑體" pitchFamily="34" charset="-120"/>
              </a:rPr>
              <a:t>Application:</a:t>
            </a:r>
          </a:p>
          <a:p>
            <a:pPr lvl="1" indent="-3175">
              <a:buNone/>
            </a:pPr>
            <a:r>
              <a:rPr lang="en-US" altLang="zh-TW" dirty="0" smtClean="0">
                <a:solidFill>
                  <a:srgbClr val="0070C0"/>
                </a:solidFill>
              </a:rPr>
              <a:t>Cloud application services or "Software as a Service (</a:t>
            </a:r>
            <a:r>
              <a:rPr lang="en-US" altLang="zh-TW" dirty="0" err="1" smtClean="0">
                <a:solidFill>
                  <a:srgbClr val="0070C0"/>
                </a:solidFill>
              </a:rPr>
              <a:t>SaaS</a:t>
            </a:r>
            <a:r>
              <a:rPr lang="en-US" altLang="zh-TW" dirty="0" smtClean="0">
                <a:solidFill>
                  <a:srgbClr val="0070C0"/>
                </a:solidFill>
              </a:rPr>
              <a:t>)" deliver software as a service over the Internet, eliminating the need to install and run the application on the customer's own computers and simplifying maintenance and support.</a:t>
            </a:r>
            <a:endParaRPr lang="en-US" altLang="zh-TW" dirty="0">
              <a:solidFill>
                <a:srgbClr val="0070C0"/>
              </a:solidFill>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endParaRPr lang="en-US" altLang="zh-TW"/>
          </a:p>
        </p:txBody>
      </p:sp>
      <p:sp>
        <p:nvSpPr>
          <p:cNvPr id="5" name="頁尾版面配置區 4"/>
          <p:cNvSpPr>
            <a:spLocks noGrp="1"/>
          </p:cNvSpPr>
          <p:nvPr>
            <p:ph type="ftr" sz="quarter" idx="11"/>
          </p:nvPr>
        </p:nvSpPr>
        <p:spPr/>
        <p:txBody>
          <a:bodyPr/>
          <a:lstStyle/>
          <a:p>
            <a:endParaRPr lang="en-US" altLang="zh-TW"/>
          </a:p>
        </p:txBody>
      </p:sp>
      <p:sp>
        <p:nvSpPr>
          <p:cNvPr id="6" name="投影片編號版面配置區 5"/>
          <p:cNvSpPr>
            <a:spLocks noGrp="1"/>
          </p:cNvSpPr>
          <p:nvPr>
            <p:ph type="sldNum" sz="quarter" idx="12"/>
          </p:nvPr>
        </p:nvSpPr>
        <p:spPr/>
        <p:txBody>
          <a:bodyPr/>
          <a:lstStyle/>
          <a:p>
            <a:fld id="{4E3ED151-2AE6-437B-B214-104A00E1163A}" type="slidenum">
              <a:rPr lang="en-US" altLang="zh-TW" smtClean="0"/>
              <a:pPr/>
              <a:t>22</a:t>
            </a:fld>
            <a:endParaRPr lang="en-US" altLang="zh-TW"/>
          </a:p>
        </p:txBody>
      </p:sp>
    </p:spTree>
    <p:extLst>
      <p:ext uri="{BB962C8B-B14F-4D97-AF65-F5344CB8AC3E}">
        <p14:creationId xmlns="" xmlns:p14="http://schemas.microsoft.com/office/powerpoint/2010/main" val="302848451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Introduction to Cloud </a:t>
            </a:r>
            <a:r>
              <a:rPr lang="en-US" altLang="zh-TW" dirty="0" smtClean="0"/>
              <a:t>Computing (cont.)</a:t>
            </a:r>
            <a:endParaRPr lang="zh-TW" altLang="en-US" dirty="0">
              <a:latin typeface="微軟正黑體" pitchFamily="34" charset="-120"/>
              <a:ea typeface="微軟正黑體" pitchFamily="34" charset="-120"/>
            </a:endParaRPr>
          </a:p>
        </p:txBody>
      </p:sp>
      <p:sp>
        <p:nvSpPr>
          <p:cNvPr id="12" name="內容版面配置區 11"/>
          <p:cNvSpPr>
            <a:spLocks noGrp="1"/>
          </p:cNvSpPr>
          <p:nvPr>
            <p:ph idx="1"/>
          </p:nvPr>
        </p:nvSpPr>
        <p:spPr/>
        <p:txBody>
          <a:bodyPr/>
          <a:lstStyle/>
          <a:p>
            <a:r>
              <a:rPr lang="en-US" altLang="zh-TW" dirty="0">
                <a:latin typeface="微軟正黑體" pitchFamily="34" charset="-120"/>
                <a:ea typeface="微軟正黑體" pitchFamily="34" charset="-120"/>
              </a:rPr>
              <a:t>Cloud Computing </a:t>
            </a:r>
            <a:r>
              <a:rPr lang="en-US" altLang="zh-TW" dirty="0" smtClean="0">
                <a:latin typeface="微軟正黑體" pitchFamily="34" charset="-120"/>
                <a:ea typeface="微軟正黑體" pitchFamily="34" charset="-120"/>
              </a:rPr>
              <a:t>in five layers (2/3)</a:t>
            </a:r>
            <a:endParaRPr lang="en-US" altLang="zh-TW" dirty="0">
              <a:latin typeface="微軟正黑體" pitchFamily="34" charset="-120"/>
              <a:ea typeface="微軟正黑體" pitchFamily="34" charset="-120"/>
            </a:endParaRPr>
          </a:p>
          <a:p>
            <a:pPr lvl="1"/>
            <a:r>
              <a:rPr lang="en-US" altLang="zh-TW" dirty="0" smtClean="0"/>
              <a:t>Platform:</a:t>
            </a:r>
          </a:p>
          <a:p>
            <a:pPr lvl="1" indent="-3175">
              <a:buNone/>
            </a:pPr>
            <a:r>
              <a:rPr lang="en-US" altLang="zh-TW" kern="1200" dirty="0" smtClean="0">
                <a:solidFill>
                  <a:srgbClr val="0070C0"/>
                </a:solidFill>
              </a:rPr>
              <a:t>Platform as a Service (</a:t>
            </a:r>
            <a:r>
              <a:rPr lang="en-US" altLang="zh-TW" kern="1200" dirty="0" err="1" smtClean="0">
                <a:solidFill>
                  <a:srgbClr val="0070C0"/>
                </a:solidFill>
              </a:rPr>
              <a:t>PaaS</a:t>
            </a:r>
            <a:r>
              <a:rPr lang="en-US" altLang="zh-TW" kern="1200" dirty="0" smtClean="0">
                <a:solidFill>
                  <a:srgbClr val="0070C0"/>
                </a:solidFill>
              </a:rPr>
              <a:t>) deliver a computing platform and/or solution stack as a service, often consuming cloud infrastructure and sustaining cloud applications.</a:t>
            </a:r>
            <a:endParaRPr lang="zh-TW" altLang="en-US" kern="1200" dirty="0" smtClean="0">
              <a:solidFill>
                <a:srgbClr val="0070C0"/>
              </a:solidFill>
            </a:endParaRPr>
          </a:p>
          <a:p>
            <a:pPr lvl="1"/>
            <a:r>
              <a:rPr lang="en-US" altLang="zh-TW" dirty="0" smtClean="0">
                <a:latin typeface="微軟正黑體" pitchFamily="34" charset="-120"/>
                <a:ea typeface="微軟正黑體" pitchFamily="34" charset="-120"/>
              </a:rPr>
              <a:t>Infrastructure:</a:t>
            </a:r>
          </a:p>
          <a:p>
            <a:pPr lvl="1" indent="-3175">
              <a:buNone/>
            </a:pPr>
            <a:r>
              <a:rPr lang="en-US" altLang="zh-TW" dirty="0" smtClean="0">
                <a:solidFill>
                  <a:srgbClr val="0070C0"/>
                </a:solidFill>
              </a:rPr>
              <a:t>Infrastructure as a Service (</a:t>
            </a:r>
            <a:r>
              <a:rPr lang="en-US" altLang="zh-TW" dirty="0" err="1" smtClean="0">
                <a:solidFill>
                  <a:srgbClr val="0070C0"/>
                </a:solidFill>
              </a:rPr>
              <a:t>IaaS</a:t>
            </a:r>
            <a:r>
              <a:rPr lang="en-US" altLang="zh-TW" dirty="0" smtClean="0">
                <a:solidFill>
                  <a:srgbClr val="0070C0"/>
                </a:solidFill>
              </a:rPr>
              <a:t>) delivers computer infrastructure, typically a platform virtualization environment as a service.</a:t>
            </a:r>
            <a:endParaRPr lang="zh-TW" altLang="en-US" kern="1200" dirty="0">
              <a:solidFill>
                <a:srgbClr val="0070C0"/>
              </a:solidFill>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endParaRPr lang="en-US" altLang="zh-TW"/>
          </a:p>
        </p:txBody>
      </p:sp>
      <p:sp>
        <p:nvSpPr>
          <p:cNvPr id="5" name="頁尾版面配置區 4"/>
          <p:cNvSpPr>
            <a:spLocks noGrp="1"/>
          </p:cNvSpPr>
          <p:nvPr>
            <p:ph type="ftr" sz="quarter" idx="11"/>
          </p:nvPr>
        </p:nvSpPr>
        <p:spPr/>
        <p:txBody>
          <a:bodyPr/>
          <a:lstStyle/>
          <a:p>
            <a:endParaRPr lang="en-US" altLang="zh-TW"/>
          </a:p>
        </p:txBody>
      </p:sp>
      <p:sp>
        <p:nvSpPr>
          <p:cNvPr id="6" name="投影片編號版面配置區 5"/>
          <p:cNvSpPr>
            <a:spLocks noGrp="1"/>
          </p:cNvSpPr>
          <p:nvPr>
            <p:ph type="sldNum" sz="quarter" idx="12"/>
          </p:nvPr>
        </p:nvSpPr>
        <p:spPr/>
        <p:txBody>
          <a:bodyPr/>
          <a:lstStyle/>
          <a:p>
            <a:fld id="{4E3ED151-2AE6-437B-B214-104A00E1163A}" type="slidenum">
              <a:rPr lang="en-US" altLang="zh-TW" smtClean="0"/>
              <a:pPr/>
              <a:t>23</a:t>
            </a:fld>
            <a:endParaRPr lang="en-US" altLang="zh-TW"/>
          </a:p>
        </p:txBody>
      </p:sp>
    </p:spTree>
    <p:extLst>
      <p:ext uri="{BB962C8B-B14F-4D97-AF65-F5344CB8AC3E}">
        <p14:creationId xmlns="" xmlns:p14="http://schemas.microsoft.com/office/powerpoint/2010/main" val="30284845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Introduction to Cloud </a:t>
            </a:r>
            <a:r>
              <a:rPr lang="en-US" altLang="zh-TW" dirty="0" smtClean="0"/>
              <a:t>Computing (cont.)</a:t>
            </a:r>
            <a:endParaRPr lang="zh-TW" altLang="en-US" dirty="0">
              <a:latin typeface="微軟正黑體" pitchFamily="34" charset="-120"/>
              <a:ea typeface="微軟正黑體" pitchFamily="34" charset="-120"/>
            </a:endParaRPr>
          </a:p>
        </p:txBody>
      </p:sp>
      <p:sp>
        <p:nvSpPr>
          <p:cNvPr id="11" name="內容版面配置區 10"/>
          <p:cNvSpPr>
            <a:spLocks noGrp="1"/>
          </p:cNvSpPr>
          <p:nvPr>
            <p:ph idx="1"/>
          </p:nvPr>
        </p:nvSpPr>
        <p:spPr/>
        <p:txBody>
          <a:bodyPr/>
          <a:lstStyle/>
          <a:p>
            <a:r>
              <a:rPr lang="en-US" altLang="zh-TW" dirty="0">
                <a:latin typeface="微軟正黑體" pitchFamily="34" charset="-120"/>
                <a:ea typeface="微軟正黑體" pitchFamily="34" charset="-120"/>
              </a:rPr>
              <a:t>Cloud Computing </a:t>
            </a:r>
            <a:r>
              <a:rPr lang="en-US" altLang="zh-TW" dirty="0" smtClean="0">
                <a:latin typeface="微軟正黑體" pitchFamily="34" charset="-120"/>
                <a:ea typeface="微軟正黑體" pitchFamily="34" charset="-120"/>
              </a:rPr>
              <a:t>in five layers (3/3)</a:t>
            </a:r>
            <a:endParaRPr lang="en-US" altLang="zh-TW" dirty="0">
              <a:latin typeface="微軟正黑體" pitchFamily="34" charset="-120"/>
              <a:ea typeface="微軟正黑體" pitchFamily="34" charset="-120"/>
            </a:endParaRPr>
          </a:p>
          <a:p>
            <a:pPr lvl="1"/>
            <a:r>
              <a:rPr lang="en-US" altLang="zh-TW" dirty="0" smtClean="0">
                <a:latin typeface="微軟正黑體" pitchFamily="34" charset="-120"/>
                <a:ea typeface="微軟正黑體" pitchFamily="34" charset="-120"/>
              </a:rPr>
              <a:t>Server</a:t>
            </a:r>
          </a:p>
          <a:p>
            <a:pPr lvl="1" indent="-3175">
              <a:buNone/>
            </a:pPr>
            <a:r>
              <a:rPr lang="en-US" altLang="zh-TW" dirty="0" smtClean="0">
                <a:solidFill>
                  <a:srgbClr val="0070C0"/>
                </a:solidFill>
              </a:rPr>
              <a:t>The servers layer consists of computer hardware and/or computer software products that are specifically designed for the delivery of cloud services, including multi-core processors, cloud-specific operating systems and combined offerings.</a:t>
            </a:r>
            <a:endParaRPr lang="en-US" altLang="zh-TW" dirty="0">
              <a:solidFill>
                <a:srgbClr val="0070C0"/>
              </a:solidFill>
              <a:latin typeface="微軟正黑體" pitchFamily="34" charset="-120"/>
              <a:ea typeface="微軟正黑體" pitchFamily="34" charset="-120"/>
            </a:endParaRP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endParaRPr lang="en-US" altLang="zh-TW"/>
          </a:p>
        </p:txBody>
      </p:sp>
      <p:sp>
        <p:nvSpPr>
          <p:cNvPr id="5" name="頁尾版面配置區 4"/>
          <p:cNvSpPr>
            <a:spLocks noGrp="1"/>
          </p:cNvSpPr>
          <p:nvPr>
            <p:ph type="ftr" sz="quarter" idx="11"/>
          </p:nvPr>
        </p:nvSpPr>
        <p:spPr/>
        <p:txBody>
          <a:bodyPr/>
          <a:lstStyle/>
          <a:p>
            <a:endParaRPr lang="en-US" altLang="zh-TW"/>
          </a:p>
        </p:txBody>
      </p:sp>
      <p:sp>
        <p:nvSpPr>
          <p:cNvPr id="6" name="投影片編號版面配置區 5"/>
          <p:cNvSpPr>
            <a:spLocks noGrp="1"/>
          </p:cNvSpPr>
          <p:nvPr>
            <p:ph type="sldNum" sz="quarter" idx="12"/>
          </p:nvPr>
        </p:nvSpPr>
        <p:spPr/>
        <p:txBody>
          <a:bodyPr/>
          <a:lstStyle/>
          <a:p>
            <a:fld id="{4E3ED151-2AE6-437B-B214-104A00E1163A}" type="slidenum">
              <a:rPr lang="en-US" altLang="zh-TW" smtClean="0"/>
              <a:pPr/>
              <a:t>24</a:t>
            </a:fld>
            <a:endParaRPr lang="en-US" altLang="zh-TW"/>
          </a:p>
        </p:txBody>
      </p:sp>
    </p:spTree>
    <p:extLst>
      <p:ext uri="{BB962C8B-B14F-4D97-AF65-F5344CB8AC3E}">
        <p14:creationId xmlns="" xmlns:p14="http://schemas.microsoft.com/office/powerpoint/2010/main" val="34790373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253517" y="3429000"/>
            <a:ext cx="5890483" cy="3226236"/>
          </a:xfrm>
          <a:prstGeom prst="rect">
            <a:avLst/>
          </a:prstGeom>
          <a:noFill/>
          <a:ln w="9525">
            <a:noFill/>
            <a:miter lim="800000"/>
            <a:headEnd/>
            <a:tailEnd/>
          </a:ln>
        </p:spPr>
      </p:pic>
      <p:sp>
        <p:nvSpPr>
          <p:cNvPr id="9"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Introduction to Cloud </a:t>
            </a:r>
            <a:r>
              <a:rPr lang="en-US" altLang="zh-TW" dirty="0" smtClean="0"/>
              <a:t>Computing (cont.)</a:t>
            </a:r>
            <a:endParaRPr lang="zh-TW" altLang="en-US" dirty="0">
              <a:latin typeface="微軟正黑體" pitchFamily="34" charset="-120"/>
              <a:ea typeface="微軟正黑體" pitchFamily="34" charset="-120"/>
            </a:endParaRPr>
          </a:p>
        </p:txBody>
      </p:sp>
      <p:sp>
        <p:nvSpPr>
          <p:cNvPr id="11" name="內容版面配置區 10"/>
          <p:cNvSpPr>
            <a:spLocks noGrp="1"/>
          </p:cNvSpPr>
          <p:nvPr>
            <p:ph idx="1"/>
          </p:nvPr>
        </p:nvSpPr>
        <p:spPr/>
        <p:txBody>
          <a:bodyPr/>
          <a:lstStyle/>
          <a:p>
            <a:r>
              <a:rPr lang="en-US" altLang="zh-TW" dirty="0" smtClean="0">
                <a:latin typeface="微軟正黑體" pitchFamily="34" charset="-120"/>
                <a:ea typeface="微軟正黑體" pitchFamily="34" charset="-120"/>
              </a:rPr>
              <a:t>Deployment models</a:t>
            </a:r>
          </a:p>
          <a:p>
            <a:pPr lvl="1"/>
            <a:r>
              <a:rPr lang="en-US" altLang="zh-TW" dirty="0" smtClean="0">
                <a:latin typeface="微軟正黑體" pitchFamily="34" charset="-120"/>
                <a:ea typeface="微軟正黑體" pitchFamily="34" charset="-120"/>
              </a:rPr>
              <a:t>Public cloud</a:t>
            </a:r>
          </a:p>
          <a:p>
            <a:pPr lvl="1"/>
            <a:r>
              <a:rPr lang="en-US" altLang="zh-TW" dirty="0" smtClean="0">
                <a:latin typeface="微軟正黑體" pitchFamily="34" charset="-120"/>
                <a:ea typeface="微軟正黑體" pitchFamily="34" charset="-120"/>
              </a:rPr>
              <a:t>Community cloud</a:t>
            </a:r>
          </a:p>
          <a:p>
            <a:pPr lvl="1"/>
            <a:r>
              <a:rPr lang="en-US" altLang="zh-TW" dirty="0" smtClean="0">
                <a:latin typeface="微軟正黑體" pitchFamily="34" charset="-120"/>
                <a:ea typeface="微軟正黑體" pitchFamily="34" charset="-120"/>
              </a:rPr>
              <a:t>Private cloud</a:t>
            </a:r>
          </a:p>
          <a:p>
            <a:pPr lvl="1"/>
            <a:r>
              <a:rPr lang="en-US" altLang="zh-TW" dirty="0" smtClean="0"/>
              <a:t>Hybrid cloud</a:t>
            </a:r>
          </a:p>
        </p:txBody>
      </p:sp>
      <p:sp>
        <p:nvSpPr>
          <p:cNvPr id="4" name="日期版面配置區 3"/>
          <p:cNvSpPr>
            <a:spLocks noGrp="1"/>
          </p:cNvSpPr>
          <p:nvPr>
            <p:ph type="dt" sz="half" idx="10"/>
          </p:nvPr>
        </p:nvSpPr>
        <p:spPr/>
        <p:txBody>
          <a:bodyPr/>
          <a:lstStyle/>
          <a:p>
            <a:endParaRPr lang="en-US" altLang="zh-TW"/>
          </a:p>
        </p:txBody>
      </p:sp>
      <p:sp>
        <p:nvSpPr>
          <p:cNvPr id="5" name="頁尾版面配置區 4"/>
          <p:cNvSpPr>
            <a:spLocks noGrp="1"/>
          </p:cNvSpPr>
          <p:nvPr>
            <p:ph type="ftr" sz="quarter" idx="11"/>
          </p:nvPr>
        </p:nvSpPr>
        <p:spPr/>
        <p:txBody>
          <a:bodyPr/>
          <a:lstStyle/>
          <a:p>
            <a:endParaRPr lang="en-US" altLang="zh-TW"/>
          </a:p>
        </p:txBody>
      </p:sp>
      <p:sp>
        <p:nvSpPr>
          <p:cNvPr id="6" name="投影片編號版面配置區 5"/>
          <p:cNvSpPr>
            <a:spLocks noGrp="1"/>
          </p:cNvSpPr>
          <p:nvPr>
            <p:ph type="sldNum" sz="quarter" idx="12"/>
          </p:nvPr>
        </p:nvSpPr>
        <p:spPr/>
        <p:txBody>
          <a:bodyPr/>
          <a:lstStyle/>
          <a:p>
            <a:fld id="{4E3ED151-2AE6-437B-B214-104A00E1163A}" type="slidenum">
              <a:rPr lang="en-US" altLang="zh-TW" smtClean="0"/>
              <a:pPr/>
              <a:t>25</a:t>
            </a:fld>
            <a:endParaRPr lang="en-US" altLang="zh-TW"/>
          </a:p>
        </p:txBody>
      </p:sp>
    </p:spTree>
    <p:extLst>
      <p:ext uri="{BB962C8B-B14F-4D97-AF65-F5344CB8AC3E}">
        <p14:creationId xmlns="" xmlns:p14="http://schemas.microsoft.com/office/powerpoint/2010/main" val="6766250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Introduction to Cloud </a:t>
            </a:r>
            <a:r>
              <a:rPr lang="en-US" altLang="zh-TW" dirty="0" smtClean="0"/>
              <a:t>Computing (cont.)</a:t>
            </a:r>
            <a:endParaRPr lang="zh-TW" altLang="en-US" dirty="0">
              <a:latin typeface="微軟正黑體" pitchFamily="34" charset="-120"/>
              <a:ea typeface="微軟正黑體" pitchFamily="34" charset="-120"/>
            </a:endParaRPr>
          </a:p>
        </p:txBody>
      </p:sp>
      <p:sp>
        <p:nvSpPr>
          <p:cNvPr id="11" name="內容版面配置區 10"/>
          <p:cNvSpPr>
            <a:spLocks noGrp="1"/>
          </p:cNvSpPr>
          <p:nvPr>
            <p:ph idx="1"/>
          </p:nvPr>
        </p:nvSpPr>
        <p:spPr/>
        <p:txBody>
          <a:bodyPr/>
          <a:lstStyle/>
          <a:p>
            <a:r>
              <a:rPr lang="en-US" altLang="zh-TW" dirty="0">
                <a:latin typeface="微軟正黑體" pitchFamily="34" charset="-120"/>
                <a:ea typeface="微軟正黑體" pitchFamily="34" charset="-120"/>
              </a:rPr>
              <a:t>Deployment models</a:t>
            </a:r>
          </a:p>
          <a:p>
            <a:pPr lvl="1"/>
            <a:r>
              <a:rPr lang="en-US" altLang="zh-TW" dirty="0">
                <a:latin typeface="微軟正黑體" pitchFamily="34" charset="-120"/>
                <a:ea typeface="微軟正黑體" pitchFamily="34" charset="-120"/>
              </a:rPr>
              <a:t>Public </a:t>
            </a:r>
            <a:r>
              <a:rPr lang="en-US" altLang="zh-TW" dirty="0" smtClean="0">
                <a:latin typeface="微軟正黑體" pitchFamily="34" charset="-120"/>
                <a:ea typeface="微軟正黑體" pitchFamily="34" charset="-120"/>
              </a:rPr>
              <a:t>cloud</a:t>
            </a:r>
          </a:p>
          <a:p>
            <a:pPr lvl="2"/>
            <a:r>
              <a:rPr lang="en-US" altLang="zh-TW" b="0" kern="1200" dirty="0" smtClean="0">
                <a:latin typeface="Arial" charset="0"/>
                <a:ea typeface="新細明體" charset="-120"/>
              </a:rPr>
              <a:t>whereby resources are dynamically provisioned on a fine-grained, self-service basis over the Internet, via </a:t>
            </a:r>
            <a:r>
              <a:rPr lang="en-US" altLang="zh-TW" b="0" kern="1200" dirty="0" smtClean="0">
                <a:latin typeface="Arial" charset="0"/>
                <a:ea typeface="新細明體" charset="-120"/>
                <a:hlinkClick r:id="rId3" action="ppaction://hlinkfile" tooltip="Web application"/>
              </a:rPr>
              <a:t>web applications</a:t>
            </a:r>
            <a:r>
              <a:rPr lang="en-US" altLang="zh-TW" b="0" kern="1200" dirty="0" smtClean="0">
                <a:latin typeface="Arial" charset="0"/>
                <a:ea typeface="新細明體" charset="-120"/>
              </a:rPr>
              <a:t>/</a:t>
            </a:r>
            <a:r>
              <a:rPr lang="en-US" altLang="zh-TW" b="0" kern="1200" dirty="0" smtClean="0">
                <a:latin typeface="Arial" charset="0"/>
                <a:ea typeface="新細明體" charset="-120"/>
                <a:hlinkClick r:id="rId4" action="ppaction://hlinkfile" tooltip="Web service"/>
              </a:rPr>
              <a:t>web services</a:t>
            </a:r>
            <a:r>
              <a:rPr lang="en-US" altLang="zh-TW" b="0" kern="1200" dirty="0" smtClean="0">
                <a:latin typeface="Arial" charset="0"/>
                <a:ea typeface="新細明體" charset="-120"/>
              </a:rPr>
              <a:t>, from an off-site third-party provider who </a:t>
            </a:r>
            <a:r>
              <a:rPr lang="en-US" altLang="zh-TW" b="0" kern="1200" dirty="0" smtClean="0">
                <a:latin typeface="Arial" charset="0"/>
                <a:ea typeface="新細明體" charset="-120"/>
                <a:hlinkClick r:id="rId5" action="ppaction://hlinkfile" tooltip="Multitenancy"/>
              </a:rPr>
              <a:t>shares resources</a:t>
            </a:r>
            <a:r>
              <a:rPr lang="en-US" altLang="zh-TW" b="0" kern="1200" dirty="0" smtClean="0">
                <a:latin typeface="Arial" charset="0"/>
                <a:ea typeface="新細明體" charset="-120"/>
              </a:rPr>
              <a:t> and bills on a fine-grained </a:t>
            </a:r>
            <a:r>
              <a:rPr lang="en-US" altLang="zh-TW" b="0" kern="1200" dirty="0" smtClean="0">
                <a:latin typeface="Arial" charset="0"/>
                <a:ea typeface="新細明體" charset="-120"/>
                <a:hlinkClick r:id="rId6" action="ppaction://hlinkfile" tooltip="Utility computing"/>
              </a:rPr>
              <a:t>utility computing</a:t>
            </a:r>
            <a:r>
              <a:rPr lang="en-US" altLang="zh-TW" b="0" kern="1200" dirty="0" smtClean="0">
                <a:latin typeface="Arial" charset="0"/>
                <a:ea typeface="新細明體" charset="-120"/>
              </a:rPr>
              <a:t> basis.</a:t>
            </a:r>
            <a:endParaRPr lang="en-US" altLang="zh-TW" dirty="0">
              <a:latin typeface="微軟正黑體" pitchFamily="34" charset="-120"/>
              <a:ea typeface="微軟正黑體" pitchFamily="34" charset="-120"/>
            </a:endParaRPr>
          </a:p>
          <a:p>
            <a:pPr lvl="1"/>
            <a:r>
              <a:rPr lang="en-US" altLang="zh-TW" dirty="0">
                <a:solidFill>
                  <a:schemeClr val="bg1">
                    <a:lumMod val="65000"/>
                  </a:schemeClr>
                </a:solidFill>
                <a:latin typeface="微軟正黑體" pitchFamily="34" charset="-120"/>
                <a:ea typeface="微軟正黑體" pitchFamily="34" charset="-120"/>
              </a:rPr>
              <a:t>Community cloud</a:t>
            </a:r>
          </a:p>
          <a:p>
            <a:pPr lvl="1"/>
            <a:r>
              <a:rPr lang="en-US" altLang="zh-TW" dirty="0">
                <a:solidFill>
                  <a:schemeClr val="bg1">
                    <a:lumMod val="65000"/>
                  </a:schemeClr>
                </a:solidFill>
                <a:latin typeface="微軟正黑體" pitchFamily="34" charset="-120"/>
                <a:ea typeface="微軟正黑體" pitchFamily="34" charset="-120"/>
              </a:rPr>
              <a:t>Hybrid cloud</a:t>
            </a:r>
          </a:p>
          <a:p>
            <a:pPr lvl="1"/>
            <a:r>
              <a:rPr lang="en-US" altLang="zh-TW" dirty="0">
                <a:solidFill>
                  <a:schemeClr val="bg1">
                    <a:lumMod val="65000"/>
                  </a:schemeClr>
                </a:solidFill>
                <a:latin typeface="微軟正黑體" pitchFamily="34" charset="-120"/>
                <a:ea typeface="微軟正黑體" pitchFamily="34" charset="-120"/>
              </a:rPr>
              <a:t>Private cloud</a:t>
            </a:r>
            <a:endParaRPr lang="zh-TW" altLang="en-US" dirty="0">
              <a:solidFill>
                <a:schemeClr val="bg1">
                  <a:lumMod val="65000"/>
                </a:schemeClr>
              </a:solidFill>
              <a:latin typeface="微軟正黑體" pitchFamily="34" charset="-120"/>
              <a:ea typeface="微軟正黑體" pitchFamily="34" charset="-120"/>
            </a:endParaRP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endParaRPr lang="en-US" altLang="zh-TW"/>
          </a:p>
        </p:txBody>
      </p:sp>
      <p:sp>
        <p:nvSpPr>
          <p:cNvPr id="5" name="頁尾版面配置區 4"/>
          <p:cNvSpPr>
            <a:spLocks noGrp="1"/>
          </p:cNvSpPr>
          <p:nvPr>
            <p:ph type="ftr" sz="quarter" idx="11"/>
          </p:nvPr>
        </p:nvSpPr>
        <p:spPr/>
        <p:txBody>
          <a:bodyPr/>
          <a:lstStyle/>
          <a:p>
            <a:endParaRPr lang="en-US" altLang="zh-TW"/>
          </a:p>
        </p:txBody>
      </p:sp>
      <p:sp>
        <p:nvSpPr>
          <p:cNvPr id="6" name="投影片編號版面配置區 5"/>
          <p:cNvSpPr>
            <a:spLocks noGrp="1"/>
          </p:cNvSpPr>
          <p:nvPr>
            <p:ph type="sldNum" sz="quarter" idx="12"/>
          </p:nvPr>
        </p:nvSpPr>
        <p:spPr/>
        <p:txBody>
          <a:bodyPr/>
          <a:lstStyle/>
          <a:p>
            <a:fld id="{4E3ED151-2AE6-437B-B214-104A00E1163A}" type="slidenum">
              <a:rPr lang="en-US" altLang="zh-TW" smtClean="0"/>
              <a:pPr/>
              <a:t>26</a:t>
            </a:fld>
            <a:endParaRPr lang="en-US" altLang="zh-TW"/>
          </a:p>
        </p:txBody>
      </p:sp>
      <p:pic>
        <p:nvPicPr>
          <p:cNvPr id="13" name="Picture 2"/>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763688" y="1844824"/>
            <a:ext cx="6840760" cy="45605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橢圓 7"/>
          <p:cNvSpPr/>
          <p:nvPr/>
        </p:nvSpPr>
        <p:spPr>
          <a:xfrm>
            <a:off x="5220072" y="3429000"/>
            <a:ext cx="3923928" cy="2592288"/>
          </a:xfrm>
          <a:prstGeom prst="ellipse">
            <a:avLst/>
          </a:prstGeom>
          <a:noFill/>
          <a:ln w="57150">
            <a:solidFill>
              <a:srgbClr val="FF0066"/>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 xmlns:p14="http://schemas.microsoft.com/office/powerpoint/2010/main" val="413137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Introduction to Cloud Computing</a:t>
            </a:r>
            <a:endParaRPr lang="zh-TW" altLang="en-US" dirty="0">
              <a:latin typeface="微軟正黑體" pitchFamily="34" charset="-120"/>
              <a:ea typeface="微軟正黑體" pitchFamily="34" charset="-120"/>
            </a:endParaRPr>
          </a:p>
        </p:txBody>
      </p:sp>
      <p:sp>
        <p:nvSpPr>
          <p:cNvPr id="11" name="內容版面配置區 10"/>
          <p:cNvSpPr>
            <a:spLocks noGrp="1"/>
          </p:cNvSpPr>
          <p:nvPr>
            <p:ph idx="1"/>
          </p:nvPr>
        </p:nvSpPr>
        <p:spPr/>
        <p:txBody>
          <a:bodyPr/>
          <a:lstStyle/>
          <a:p>
            <a:r>
              <a:rPr lang="en-US" altLang="zh-TW" dirty="0">
                <a:latin typeface="微軟正黑體" pitchFamily="34" charset="-120"/>
                <a:ea typeface="微軟正黑體" pitchFamily="34" charset="-120"/>
              </a:rPr>
              <a:t>Deployment models</a:t>
            </a:r>
          </a:p>
          <a:p>
            <a:pPr lvl="1"/>
            <a:r>
              <a:rPr lang="en-US" altLang="zh-TW" dirty="0">
                <a:solidFill>
                  <a:schemeClr val="bg1">
                    <a:lumMod val="65000"/>
                  </a:schemeClr>
                </a:solidFill>
                <a:latin typeface="微軟正黑體" pitchFamily="34" charset="-120"/>
                <a:ea typeface="微軟正黑體" pitchFamily="34" charset="-120"/>
              </a:rPr>
              <a:t>Public cloud</a:t>
            </a:r>
          </a:p>
          <a:p>
            <a:pPr lvl="1"/>
            <a:r>
              <a:rPr lang="en-US" altLang="zh-TW" dirty="0">
                <a:latin typeface="微軟正黑體" pitchFamily="34" charset="-120"/>
                <a:ea typeface="微軟正黑體" pitchFamily="34" charset="-120"/>
              </a:rPr>
              <a:t>Community </a:t>
            </a:r>
            <a:r>
              <a:rPr lang="en-US" altLang="zh-TW" dirty="0" smtClean="0">
                <a:latin typeface="微軟正黑體" pitchFamily="34" charset="-120"/>
                <a:ea typeface="微軟正黑體" pitchFamily="34" charset="-120"/>
              </a:rPr>
              <a:t>cloud</a:t>
            </a:r>
          </a:p>
          <a:p>
            <a:pPr lvl="2"/>
            <a:r>
              <a:rPr lang="en-US" altLang="zh-TW" kern="1200" dirty="0" smtClean="0"/>
              <a:t>may be established where several organizations have similar requirements and seek to share infrastructure so as to realize some of the benefits of cloud computing. </a:t>
            </a:r>
          </a:p>
          <a:p>
            <a:pPr lvl="2"/>
            <a:r>
              <a:rPr lang="en-US" altLang="zh-TW" kern="1200" dirty="0" smtClean="0"/>
              <a:t>With the costs spread over fewer users than a </a:t>
            </a:r>
            <a:r>
              <a:rPr lang="en-US" altLang="zh-TW" i="1" kern="1200" dirty="0" smtClean="0"/>
              <a:t>public cloud</a:t>
            </a:r>
            <a:r>
              <a:rPr lang="en-US" altLang="zh-TW" kern="1200" dirty="0" smtClean="0"/>
              <a:t> (but more than a single tenant) this option is more expensive but may offer a higher level of privacy, security and/or policy compliance. </a:t>
            </a:r>
            <a:endParaRPr lang="en-US" altLang="zh-TW" dirty="0"/>
          </a:p>
          <a:p>
            <a:pPr lvl="1"/>
            <a:r>
              <a:rPr lang="en-US" altLang="zh-TW" dirty="0">
                <a:solidFill>
                  <a:schemeClr val="bg1">
                    <a:lumMod val="65000"/>
                  </a:schemeClr>
                </a:solidFill>
                <a:latin typeface="微軟正黑體" pitchFamily="34" charset="-120"/>
                <a:ea typeface="微軟正黑體" pitchFamily="34" charset="-120"/>
              </a:rPr>
              <a:t>Hybrid cloud</a:t>
            </a:r>
          </a:p>
          <a:p>
            <a:pPr lvl="1"/>
            <a:r>
              <a:rPr lang="en-US" altLang="zh-TW" dirty="0">
                <a:solidFill>
                  <a:schemeClr val="bg1">
                    <a:lumMod val="65000"/>
                  </a:schemeClr>
                </a:solidFill>
                <a:latin typeface="微軟正黑體" pitchFamily="34" charset="-120"/>
                <a:ea typeface="微軟正黑體" pitchFamily="34" charset="-120"/>
              </a:rPr>
              <a:t>Private cloud</a:t>
            </a:r>
            <a:endParaRPr lang="zh-TW" altLang="en-US" dirty="0">
              <a:solidFill>
                <a:schemeClr val="bg1">
                  <a:lumMod val="65000"/>
                </a:schemeClr>
              </a:solidFill>
              <a:latin typeface="微軟正黑體" pitchFamily="34" charset="-120"/>
              <a:ea typeface="微軟正黑體" pitchFamily="34" charset="-120"/>
            </a:endParaRP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endParaRPr lang="en-US" altLang="zh-TW"/>
          </a:p>
        </p:txBody>
      </p:sp>
      <p:sp>
        <p:nvSpPr>
          <p:cNvPr id="5" name="頁尾版面配置區 4"/>
          <p:cNvSpPr>
            <a:spLocks noGrp="1"/>
          </p:cNvSpPr>
          <p:nvPr>
            <p:ph type="ftr" sz="quarter" idx="11"/>
          </p:nvPr>
        </p:nvSpPr>
        <p:spPr/>
        <p:txBody>
          <a:bodyPr/>
          <a:lstStyle/>
          <a:p>
            <a:endParaRPr lang="en-US" altLang="zh-TW"/>
          </a:p>
        </p:txBody>
      </p:sp>
      <p:sp>
        <p:nvSpPr>
          <p:cNvPr id="6" name="投影片編號版面配置區 5"/>
          <p:cNvSpPr>
            <a:spLocks noGrp="1"/>
          </p:cNvSpPr>
          <p:nvPr>
            <p:ph type="sldNum" sz="quarter" idx="12"/>
          </p:nvPr>
        </p:nvSpPr>
        <p:spPr/>
        <p:txBody>
          <a:bodyPr/>
          <a:lstStyle/>
          <a:p>
            <a:fld id="{4E3ED151-2AE6-437B-B214-104A00E1163A}" type="slidenum">
              <a:rPr lang="en-US" altLang="zh-TW" smtClean="0"/>
              <a:pPr/>
              <a:t>27</a:t>
            </a:fld>
            <a:endParaRPr lang="en-US" altLang="zh-TW"/>
          </a:p>
        </p:txBody>
      </p:sp>
      <p:pic>
        <p:nvPicPr>
          <p:cNvPr id="921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051720" y="1916832"/>
            <a:ext cx="6768752" cy="46746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52721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box(in)">
                                      <p:cBhvr>
                                        <p:cTn id="7"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Introduction to Cloud </a:t>
            </a:r>
            <a:r>
              <a:rPr lang="en-US" altLang="zh-TW" dirty="0" smtClean="0"/>
              <a:t>Computing (cont.)</a:t>
            </a:r>
            <a:endParaRPr lang="zh-TW" altLang="en-US" dirty="0">
              <a:latin typeface="微軟正黑體" pitchFamily="34" charset="-120"/>
              <a:ea typeface="微軟正黑體" pitchFamily="34" charset="-120"/>
            </a:endParaRPr>
          </a:p>
        </p:txBody>
      </p:sp>
      <p:sp>
        <p:nvSpPr>
          <p:cNvPr id="11" name="內容版面配置區 10"/>
          <p:cNvSpPr>
            <a:spLocks noGrp="1"/>
          </p:cNvSpPr>
          <p:nvPr>
            <p:ph idx="1"/>
          </p:nvPr>
        </p:nvSpPr>
        <p:spPr/>
        <p:txBody>
          <a:bodyPr/>
          <a:lstStyle/>
          <a:p>
            <a:r>
              <a:rPr lang="en-US" altLang="zh-TW" dirty="0">
                <a:latin typeface="微軟正黑體" pitchFamily="34" charset="-120"/>
                <a:ea typeface="微軟正黑體" pitchFamily="34" charset="-120"/>
              </a:rPr>
              <a:t>Deployment models</a:t>
            </a:r>
          </a:p>
          <a:p>
            <a:pPr lvl="1"/>
            <a:r>
              <a:rPr lang="en-US" altLang="zh-TW" dirty="0">
                <a:solidFill>
                  <a:schemeClr val="bg1">
                    <a:lumMod val="65000"/>
                  </a:schemeClr>
                </a:solidFill>
                <a:latin typeface="微軟正黑體" pitchFamily="34" charset="-120"/>
                <a:ea typeface="微軟正黑體" pitchFamily="34" charset="-120"/>
              </a:rPr>
              <a:t>Public cloud</a:t>
            </a:r>
          </a:p>
          <a:p>
            <a:pPr lvl="1"/>
            <a:r>
              <a:rPr lang="en-US" altLang="zh-TW" dirty="0">
                <a:solidFill>
                  <a:schemeClr val="bg1">
                    <a:lumMod val="65000"/>
                  </a:schemeClr>
                </a:solidFill>
                <a:latin typeface="微軟正黑體" pitchFamily="34" charset="-120"/>
                <a:ea typeface="微軟正黑體" pitchFamily="34" charset="-120"/>
              </a:rPr>
              <a:t>Community cloud</a:t>
            </a:r>
          </a:p>
          <a:p>
            <a:pPr lvl="1"/>
            <a:r>
              <a:rPr lang="en-US" altLang="zh-TW" dirty="0">
                <a:latin typeface="微軟正黑體" pitchFamily="34" charset="-120"/>
                <a:ea typeface="微軟正黑體" pitchFamily="34" charset="-120"/>
              </a:rPr>
              <a:t>Hybrid </a:t>
            </a:r>
            <a:r>
              <a:rPr lang="en-US" altLang="zh-TW" dirty="0" smtClean="0">
                <a:latin typeface="微軟正黑體" pitchFamily="34" charset="-120"/>
                <a:ea typeface="微軟正黑體" pitchFamily="34" charset="-120"/>
              </a:rPr>
              <a:t>cloud</a:t>
            </a:r>
          </a:p>
          <a:p>
            <a:pPr lvl="2"/>
            <a:r>
              <a:rPr lang="en-US" altLang="zh-TW" dirty="0" smtClean="0"/>
              <a:t>environment consisting of multiple internal and/or external providers</a:t>
            </a:r>
          </a:p>
          <a:p>
            <a:pPr lvl="2"/>
            <a:r>
              <a:rPr lang="en-US" altLang="zh-TW" dirty="0" smtClean="0"/>
              <a:t>By integrating multiple cloud services users may be able to ease the transition to public cloud services</a:t>
            </a:r>
            <a:endParaRPr lang="en-US" altLang="zh-TW" dirty="0"/>
          </a:p>
          <a:p>
            <a:pPr lvl="1"/>
            <a:r>
              <a:rPr lang="en-US" altLang="zh-TW" dirty="0">
                <a:solidFill>
                  <a:schemeClr val="bg1">
                    <a:lumMod val="65000"/>
                  </a:schemeClr>
                </a:solidFill>
                <a:latin typeface="微軟正黑體" pitchFamily="34" charset="-120"/>
                <a:ea typeface="微軟正黑體" pitchFamily="34" charset="-120"/>
              </a:rPr>
              <a:t>Private cloud</a:t>
            </a:r>
            <a:endParaRPr lang="zh-TW" altLang="en-US" dirty="0">
              <a:solidFill>
                <a:schemeClr val="bg1">
                  <a:lumMod val="65000"/>
                </a:schemeClr>
              </a:solidFill>
              <a:latin typeface="微軟正黑體" pitchFamily="34" charset="-120"/>
              <a:ea typeface="微軟正黑體" pitchFamily="34" charset="-120"/>
            </a:endParaRP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endParaRPr lang="en-US" altLang="zh-TW"/>
          </a:p>
        </p:txBody>
      </p:sp>
      <p:sp>
        <p:nvSpPr>
          <p:cNvPr id="5" name="頁尾版面配置區 4"/>
          <p:cNvSpPr>
            <a:spLocks noGrp="1"/>
          </p:cNvSpPr>
          <p:nvPr>
            <p:ph type="ftr" sz="quarter" idx="11"/>
          </p:nvPr>
        </p:nvSpPr>
        <p:spPr/>
        <p:txBody>
          <a:bodyPr/>
          <a:lstStyle/>
          <a:p>
            <a:endParaRPr lang="en-US" altLang="zh-TW"/>
          </a:p>
        </p:txBody>
      </p:sp>
      <p:sp>
        <p:nvSpPr>
          <p:cNvPr id="6" name="投影片編號版面配置區 5"/>
          <p:cNvSpPr>
            <a:spLocks noGrp="1"/>
          </p:cNvSpPr>
          <p:nvPr>
            <p:ph type="sldNum" sz="quarter" idx="12"/>
          </p:nvPr>
        </p:nvSpPr>
        <p:spPr/>
        <p:txBody>
          <a:bodyPr/>
          <a:lstStyle/>
          <a:p>
            <a:fld id="{4E3ED151-2AE6-437B-B214-104A00E1163A}" type="slidenum">
              <a:rPr lang="en-US" altLang="zh-TW" smtClean="0"/>
              <a:pPr/>
              <a:t>28</a:t>
            </a:fld>
            <a:endParaRPr lang="en-US" altLang="zh-TW"/>
          </a:p>
        </p:txBody>
      </p:sp>
      <p:pic>
        <p:nvPicPr>
          <p:cNvPr id="819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07197" y="1340768"/>
            <a:ext cx="7236803" cy="48245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橢圓 7"/>
          <p:cNvSpPr/>
          <p:nvPr/>
        </p:nvSpPr>
        <p:spPr>
          <a:xfrm>
            <a:off x="3707904" y="1916832"/>
            <a:ext cx="3923928" cy="2592288"/>
          </a:xfrm>
          <a:prstGeom prst="ellipse">
            <a:avLst/>
          </a:prstGeom>
          <a:noFill/>
          <a:ln w="57150">
            <a:solidFill>
              <a:srgbClr val="FF0066"/>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 xmlns:p14="http://schemas.microsoft.com/office/powerpoint/2010/main" val="3701193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ox(in)">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Introduction to Cloud </a:t>
            </a:r>
            <a:r>
              <a:rPr lang="en-US" altLang="zh-TW" dirty="0" smtClean="0"/>
              <a:t>Computing (cont.)</a:t>
            </a:r>
            <a:endParaRPr lang="zh-TW" altLang="en-US" dirty="0">
              <a:latin typeface="微軟正黑體" pitchFamily="34" charset="-120"/>
              <a:ea typeface="微軟正黑體" pitchFamily="34" charset="-120"/>
            </a:endParaRPr>
          </a:p>
        </p:txBody>
      </p:sp>
      <p:sp>
        <p:nvSpPr>
          <p:cNvPr id="11" name="內容版面配置區 10"/>
          <p:cNvSpPr>
            <a:spLocks noGrp="1"/>
          </p:cNvSpPr>
          <p:nvPr>
            <p:ph idx="1"/>
          </p:nvPr>
        </p:nvSpPr>
        <p:spPr/>
        <p:txBody>
          <a:bodyPr/>
          <a:lstStyle/>
          <a:p>
            <a:r>
              <a:rPr lang="en-US" altLang="zh-TW" dirty="0">
                <a:latin typeface="微軟正黑體" pitchFamily="34" charset="-120"/>
                <a:ea typeface="微軟正黑體" pitchFamily="34" charset="-120"/>
              </a:rPr>
              <a:t>Deployment models</a:t>
            </a:r>
          </a:p>
          <a:p>
            <a:pPr lvl="1"/>
            <a:r>
              <a:rPr lang="en-US" altLang="zh-TW" dirty="0">
                <a:solidFill>
                  <a:schemeClr val="bg1">
                    <a:lumMod val="65000"/>
                  </a:schemeClr>
                </a:solidFill>
                <a:latin typeface="微軟正黑體" pitchFamily="34" charset="-120"/>
                <a:ea typeface="微軟正黑體" pitchFamily="34" charset="-120"/>
              </a:rPr>
              <a:t>Public cloud</a:t>
            </a:r>
          </a:p>
          <a:p>
            <a:pPr lvl="1"/>
            <a:r>
              <a:rPr lang="en-US" altLang="zh-TW" dirty="0">
                <a:solidFill>
                  <a:schemeClr val="bg1">
                    <a:lumMod val="65000"/>
                  </a:schemeClr>
                </a:solidFill>
                <a:latin typeface="微軟正黑體" pitchFamily="34" charset="-120"/>
                <a:ea typeface="微軟正黑體" pitchFamily="34" charset="-120"/>
              </a:rPr>
              <a:t>Community cloud</a:t>
            </a:r>
          </a:p>
          <a:p>
            <a:pPr lvl="1"/>
            <a:r>
              <a:rPr lang="en-US" altLang="zh-TW" dirty="0">
                <a:solidFill>
                  <a:schemeClr val="bg1">
                    <a:lumMod val="65000"/>
                  </a:schemeClr>
                </a:solidFill>
                <a:latin typeface="微軟正黑體" pitchFamily="34" charset="-120"/>
                <a:ea typeface="微軟正黑體" pitchFamily="34" charset="-120"/>
              </a:rPr>
              <a:t>Hybrid cloud</a:t>
            </a:r>
          </a:p>
          <a:p>
            <a:pPr lvl="1"/>
            <a:r>
              <a:rPr lang="en-US" altLang="zh-TW" dirty="0">
                <a:latin typeface="微軟正黑體" pitchFamily="34" charset="-120"/>
                <a:ea typeface="微軟正黑體" pitchFamily="34" charset="-120"/>
              </a:rPr>
              <a:t>Private </a:t>
            </a:r>
            <a:r>
              <a:rPr lang="en-US" altLang="zh-TW" dirty="0" smtClean="0">
                <a:latin typeface="微軟正黑體" pitchFamily="34" charset="-120"/>
                <a:ea typeface="微軟正黑體" pitchFamily="34" charset="-120"/>
              </a:rPr>
              <a:t>cloud</a:t>
            </a:r>
          </a:p>
          <a:p>
            <a:pPr lvl="2"/>
            <a:r>
              <a:rPr lang="en-US" altLang="zh-TW" dirty="0" smtClean="0"/>
              <a:t>The concept of a Private Computer Utility was first described by Douglas </a:t>
            </a:r>
            <a:r>
              <a:rPr lang="en-US" altLang="zh-TW" dirty="0" err="1" smtClean="0"/>
              <a:t>Parkhill</a:t>
            </a:r>
            <a:r>
              <a:rPr lang="en-US" altLang="zh-TW" dirty="0" smtClean="0"/>
              <a:t> in his 1966 book "The Challenge of the Computer Utility". The idea was based upon direct comparison with other industries (e.g. the electricity industry) and the extensive use of hybrid supply models to balance and mitigate risks.</a:t>
            </a:r>
          </a:p>
          <a:p>
            <a:pPr lvl="2"/>
            <a:r>
              <a:rPr lang="en-US" altLang="zh-TW" dirty="0" smtClean="0"/>
              <a:t>Private cloud and internal cloud have been described as </a:t>
            </a:r>
            <a:r>
              <a:rPr lang="en-US" altLang="zh-TW" dirty="0" smtClean="0">
                <a:hlinkClick r:id="rId3" action="ppaction://hlinkfile" tooltip="Neologisms"/>
              </a:rPr>
              <a:t>neologisms</a:t>
            </a:r>
            <a:r>
              <a:rPr lang="en-US" altLang="zh-TW" dirty="0" smtClean="0"/>
              <a:t>, however the concepts itself pre-dates the term cloud by 40 years. </a:t>
            </a:r>
            <a:endParaRPr lang="zh-TW" altLang="en-US" dirty="0"/>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endParaRPr lang="en-US" altLang="zh-TW"/>
          </a:p>
        </p:txBody>
      </p:sp>
      <p:sp>
        <p:nvSpPr>
          <p:cNvPr id="5" name="頁尾版面配置區 4"/>
          <p:cNvSpPr>
            <a:spLocks noGrp="1"/>
          </p:cNvSpPr>
          <p:nvPr>
            <p:ph type="ftr" sz="quarter" idx="11"/>
          </p:nvPr>
        </p:nvSpPr>
        <p:spPr/>
        <p:txBody>
          <a:bodyPr/>
          <a:lstStyle/>
          <a:p>
            <a:endParaRPr lang="en-US" altLang="zh-TW"/>
          </a:p>
        </p:txBody>
      </p:sp>
      <p:sp>
        <p:nvSpPr>
          <p:cNvPr id="6" name="投影片編號版面配置區 5"/>
          <p:cNvSpPr>
            <a:spLocks noGrp="1"/>
          </p:cNvSpPr>
          <p:nvPr>
            <p:ph type="sldNum" sz="quarter" idx="12"/>
          </p:nvPr>
        </p:nvSpPr>
        <p:spPr/>
        <p:txBody>
          <a:bodyPr/>
          <a:lstStyle/>
          <a:p>
            <a:fld id="{4E3ED151-2AE6-437B-B214-104A00E1163A}" type="slidenum">
              <a:rPr lang="en-US" altLang="zh-TW" smtClean="0"/>
              <a:pPr/>
              <a:t>29</a:t>
            </a:fld>
            <a:endParaRPr lang="en-US" altLang="zh-TW"/>
          </a:p>
        </p:txBody>
      </p:sp>
      <p:pic>
        <p:nvPicPr>
          <p:cNvPr id="7170"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419872" y="2060848"/>
            <a:ext cx="5524978" cy="43410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04275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ox(in)">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idx="4294967295"/>
          </p:nvPr>
        </p:nvSpPr>
        <p:spPr/>
        <p:txBody>
          <a:bodyPr/>
          <a:lstStyle/>
          <a:p>
            <a:r>
              <a:rPr lang="en-US" altLang="zh-CN" dirty="0" smtClean="0"/>
              <a:t>Cloud</a:t>
            </a:r>
            <a:endParaRPr lang="zh-CN" altLang="en-US" dirty="0" smtClean="0"/>
          </a:p>
        </p:txBody>
      </p:sp>
      <p:pic>
        <p:nvPicPr>
          <p:cNvPr id="160771" name="内容占位符 5" descr="800px-Cloudbox.jpg"/>
          <p:cNvPicPr>
            <a:picLocks noGrp="1" noChangeAspect="1"/>
          </p:cNvPicPr>
          <p:nvPr>
            <p:ph type="body" idx="4294967295"/>
          </p:nvPr>
        </p:nvPicPr>
        <p:blipFill>
          <a:blip r:embed="rId3" cstate="print"/>
          <a:srcRect/>
          <a:stretch>
            <a:fillRect/>
          </a:stretch>
        </p:blipFill>
        <p:spPr>
          <a:xfrm>
            <a:off x="539552" y="1124744"/>
            <a:ext cx="8299450" cy="5519737"/>
          </a:xfr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6147"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3A08A02-1E92-4444-9EC2-57DC3B381A2E}" type="slidenum">
              <a:rPr lang="en-US" altLang="en-US"/>
              <a:pPr eaLnBrk="1" hangingPunct="1"/>
              <a:t>30</a:t>
            </a:fld>
            <a:endParaRPr lang="en-US" altLang="en-US"/>
          </a:p>
        </p:txBody>
      </p:sp>
      <p:sp>
        <p:nvSpPr>
          <p:cNvPr id="6148"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Virtualization and Cloud Computing</a:t>
            </a:r>
          </a:p>
        </p:txBody>
      </p:sp>
      <p:sp>
        <p:nvSpPr>
          <p:cNvPr id="6149" name="Rectangle 3"/>
          <p:cNvSpPr>
            <a:spLocks noGrp="1" noChangeArrowheads="1"/>
          </p:cNvSpPr>
          <p:nvPr>
            <p:ph type="body" idx="1"/>
          </p:nvPr>
        </p:nvSpPr>
        <p:spPr/>
        <p:txBody>
          <a:bodyPr/>
          <a:lstStyle/>
          <a:p>
            <a:pPr eaLnBrk="1" hangingPunct="1"/>
            <a:r>
              <a:rPr lang="en-US" altLang="zh-TW" b="1" dirty="0" smtClean="0">
                <a:solidFill>
                  <a:srgbClr val="FF0000"/>
                </a:solidFill>
                <a:latin typeface="微軟正黑體" pitchFamily="34" charset="-120"/>
                <a:ea typeface="微軟正黑體" pitchFamily="34" charset="-120"/>
              </a:rPr>
              <a:t>Virtualization:</a:t>
            </a:r>
          </a:p>
          <a:p>
            <a:pPr lvl="1" indent="-11113" eaLnBrk="1" hangingPunct="1">
              <a:buFont typeface="Wingdings" pitchFamily="2" charset="2"/>
              <a:buNone/>
            </a:pPr>
            <a:r>
              <a:rPr lang="en-US" altLang="zh-TW" dirty="0" smtClean="0">
                <a:latin typeface="微軟正黑體" pitchFamily="34" charset="-120"/>
                <a:ea typeface="微軟正黑體" pitchFamily="34" charset="-120"/>
              </a:rPr>
              <a:t>The ability to run multiple operating systems on a single physical system and share the underlying hardware resources*</a:t>
            </a:r>
          </a:p>
          <a:p>
            <a:pPr eaLnBrk="1" hangingPunct="1"/>
            <a:r>
              <a:rPr lang="en-US" altLang="zh-TW" b="1" dirty="0" smtClean="0">
                <a:solidFill>
                  <a:srgbClr val="FF0000"/>
                </a:solidFill>
                <a:latin typeface="微軟正黑體" pitchFamily="34" charset="-120"/>
                <a:ea typeface="微軟正黑體" pitchFamily="34" charset="-120"/>
              </a:rPr>
              <a:t>Cloud Computing:</a:t>
            </a:r>
          </a:p>
          <a:p>
            <a:pPr lvl="1" indent="-11113" eaLnBrk="1" hangingPunct="1">
              <a:buFont typeface="Wingdings" pitchFamily="2" charset="2"/>
              <a:buNone/>
            </a:pPr>
            <a:r>
              <a:rPr lang="en-US" altLang="zh-TW" dirty="0" smtClean="0">
                <a:latin typeface="微軟正黑體" pitchFamily="34" charset="-120"/>
                <a:ea typeface="微軟正黑體" pitchFamily="34" charset="-120"/>
              </a:rPr>
              <a:t>“The provisioning of services in a timely (near on instant), on-demand manner, to allow the scaling up and down of resources”**</a:t>
            </a:r>
          </a:p>
        </p:txBody>
      </p:sp>
      <p:sp>
        <p:nvSpPr>
          <p:cNvPr id="6150" name="Text Box 4"/>
          <p:cNvSpPr txBox="1">
            <a:spLocks noChangeArrowheads="1"/>
          </p:cNvSpPr>
          <p:nvPr/>
        </p:nvSpPr>
        <p:spPr bwMode="auto">
          <a:xfrm>
            <a:off x="990600" y="5410200"/>
            <a:ext cx="59436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zh-TW" sz="2000" dirty="0">
                <a:ea typeface="新細明體" charset="-120"/>
              </a:rPr>
              <a:t>* VMware white paper, </a:t>
            </a:r>
            <a:r>
              <a:rPr lang="en-US" altLang="zh-TW" sz="2000" i="1" dirty="0">
                <a:ea typeface="新細明體" charset="-120"/>
              </a:rPr>
              <a:t>Virtualization Overview</a:t>
            </a:r>
          </a:p>
        </p:txBody>
      </p:sp>
      <p:sp>
        <p:nvSpPr>
          <p:cNvPr id="6151" name="Text Box 4"/>
          <p:cNvSpPr txBox="1">
            <a:spLocks noChangeArrowheads="1"/>
          </p:cNvSpPr>
          <p:nvPr/>
        </p:nvSpPr>
        <p:spPr bwMode="auto">
          <a:xfrm>
            <a:off x="928688" y="5867400"/>
            <a:ext cx="6911975"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zh-TW" sz="2000">
                <a:ea typeface="新細明體" charset="-120"/>
              </a:rPr>
              <a:t>** Alan Williamson, quoted in </a:t>
            </a:r>
            <a:r>
              <a:rPr lang="en-US" altLang="zh-TW" sz="2000" i="1">
                <a:ea typeface="新細明體" charset="-120"/>
              </a:rPr>
              <a:t>Cloud BootCamp March 2009</a:t>
            </a:r>
          </a:p>
        </p:txBody>
      </p:sp>
    </p:spTree>
    <p:extLst>
      <p:ext uri="{BB962C8B-B14F-4D97-AF65-F5344CB8AC3E}">
        <p14:creationId xmlns="" xmlns:p14="http://schemas.microsoft.com/office/powerpoint/2010/main" val="36777426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Virtualization and Cloud Computing (cont.)</a:t>
            </a:r>
            <a:endParaRPr lang="zh-TW" altLang="en-US" dirty="0"/>
          </a:p>
        </p:txBody>
      </p:sp>
      <p:pic>
        <p:nvPicPr>
          <p:cNvPr id="7" name="內容版面配置區 6" descr="10-06-02_The_Trend_of_Cloud_Computing_and_Virtualization.png"/>
          <p:cNvPicPr>
            <a:picLocks noGrp="1" noChangeAspect="1"/>
          </p:cNvPicPr>
          <p:nvPr>
            <p:ph idx="1"/>
          </p:nvPr>
        </p:nvPicPr>
        <p:blipFill>
          <a:blip r:embed="rId2" cstate="print"/>
          <a:stretch>
            <a:fillRect/>
          </a:stretch>
        </p:blipFill>
        <p:spPr>
          <a:xfrm>
            <a:off x="827584" y="1196752"/>
            <a:ext cx="7488832" cy="5617841"/>
          </a:xfrm>
        </p:spPr>
      </p:pic>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31</a:t>
            </a:fld>
            <a:endParaRPr lang="en-US" altLang="zh-TW"/>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7171"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7BF973-C2BE-44F0-A7B9-3D18F6332D3C}" type="slidenum">
              <a:rPr lang="en-US" altLang="en-US"/>
              <a:pPr eaLnBrk="1" hangingPunct="1"/>
              <a:t>32</a:t>
            </a:fld>
            <a:endParaRPr lang="en-US" altLang="en-US"/>
          </a:p>
        </p:txBody>
      </p:sp>
      <p:sp>
        <p:nvSpPr>
          <p:cNvPr id="7172" name="Rectangle 2"/>
          <p:cNvSpPr>
            <a:spLocks noGrp="1" noChangeArrowheads="1"/>
          </p:cNvSpPr>
          <p:nvPr>
            <p:ph type="title"/>
          </p:nvPr>
        </p:nvSpPr>
        <p:spPr/>
        <p:txBody>
          <a:bodyPr/>
          <a:lstStyle/>
          <a:p>
            <a:pPr eaLnBrk="1" hangingPunct="1"/>
            <a:r>
              <a:rPr lang="en-US" altLang="zh-TW" smtClean="0">
                <a:latin typeface="微軟正黑體" pitchFamily="34" charset="-120"/>
                <a:ea typeface="微軟正黑體" pitchFamily="34" charset="-120"/>
              </a:rPr>
              <a:t>The Traditional Server Concept</a:t>
            </a:r>
          </a:p>
        </p:txBody>
      </p:sp>
      <p:pic>
        <p:nvPicPr>
          <p:cNvPr id="7173" name="Picture 3" descr="Traditional Server"/>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914400" y="1752600"/>
            <a:ext cx="1476375" cy="2600325"/>
          </a:xfrm>
          <a:noFill/>
          <a:ln>
            <a:solidFill>
              <a:schemeClr val="tx1"/>
            </a:solidFill>
            <a:miter lim="800000"/>
            <a:headEnd/>
            <a:tailEnd/>
          </a:ln>
        </p:spPr>
      </p:pic>
      <p:pic>
        <p:nvPicPr>
          <p:cNvPr id="7174" name="Picture 4" descr="Traditional Serve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921000" y="1719263"/>
            <a:ext cx="1476375" cy="26670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7175" name="Picture 5" descr="Traditional Serve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927600" y="1719263"/>
            <a:ext cx="1476375" cy="26670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7176" name="Picture 6" descr="Traditional Serve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934200" y="1719263"/>
            <a:ext cx="1476375" cy="26670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sp>
        <p:nvSpPr>
          <p:cNvPr id="7177" name="Text Box 7"/>
          <p:cNvSpPr txBox="1">
            <a:spLocks noChangeArrowheads="1"/>
          </p:cNvSpPr>
          <p:nvPr/>
        </p:nvSpPr>
        <p:spPr bwMode="auto">
          <a:xfrm>
            <a:off x="914400" y="4876800"/>
            <a:ext cx="1524000" cy="1192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altLang="zh-TW" b="1">
                <a:ea typeface="新細明體" charset="-120"/>
              </a:rPr>
              <a:t>Web Server</a:t>
            </a:r>
          </a:p>
          <a:p>
            <a:pPr algn="ctr" eaLnBrk="1" hangingPunct="1">
              <a:spcBef>
                <a:spcPct val="50000"/>
              </a:spcBef>
            </a:pPr>
            <a:r>
              <a:rPr lang="en-US" altLang="zh-TW" b="1">
                <a:ea typeface="新細明體" charset="-120"/>
              </a:rPr>
              <a:t>Windows</a:t>
            </a:r>
          </a:p>
          <a:p>
            <a:pPr algn="ctr" eaLnBrk="1" hangingPunct="1">
              <a:spcBef>
                <a:spcPct val="50000"/>
              </a:spcBef>
            </a:pPr>
            <a:r>
              <a:rPr lang="en-US" altLang="zh-TW" b="1">
                <a:ea typeface="新細明體" charset="-120"/>
              </a:rPr>
              <a:t>IIS</a:t>
            </a:r>
          </a:p>
        </p:txBody>
      </p:sp>
      <p:sp>
        <p:nvSpPr>
          <p:cNvPr id="7178" name="Text Box 8"/>
          <p:cNvSpPr txBox="1">
            <a:spLocks noChangeArrowheads="1"/>
          </p:cNvSpPr>
          <p:nvPr/>
        </p:nvSpPr>
        <p:spPr bwMode="auto">
          <a:xfrm>
            <a:off x="2895600" y="4876800"/>
            <a:ext cx="1524000" cy="1192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altLang="zh-TW" b="1">
                <a:ea typeface="新細明體" charset="-120"/>
              </a:rPr>
              <a:t>App Server</a:t>
            </a:r>
          </a:p>
          <a:p>
            <a:pPr algn="ctr" eaLnBrk="1" hangingPunct="1">
              <a:spcBef>
                <a:spcPct val="50000"/>
              </a:spcBef>
            </a:pPr>
            <a:r>
              <a:rPr lang="en-US" altLang="zh-TW" b="1">
                <a:ea typeface="新細明體" charset="-120"/>
              </a:rPr>
              <a:t>Linux</a:t>
            </a:r>
          </a:p>
          <a:p>
            <a:pPr algn="ctr" eaLnBrk="1" hangingPunct="1">
              <a:spcBef>
                <a:spcPct val="50000"/>
              </a:spcBef>
            </a:pPr>
            <a:r>
              <a:rPr lang="en-US" altLang="zh-TW" b="1">
                <a:ea typeface="新細明體" charset="-120"/>
              </a:rPr>
              <a:t>Glassfish</a:t>
            </a:r>
          </a:p>
        </p:txBody>
      </p:sp>
      <p:sp>
        <p:nvSpPr>
          <p:cNvPr id="7179" name="Text Box 9"/>
          <p:cNvSpPr txBox="1">
            <a:spLocks noChangeArrowheads="1"/>
          </p:cNvSpPr>
          <p:nvPr/>
        </p:nvSpPr>
        <p:spPr bwMode="auto">
          <a:xfrm>
            <a:off x="4876800" y="4876800"/>
            <a:ext cx="1524000" cy="1192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altLang="zh-TW" b="1">
                <a:ea typeface="新細明體" charset="-120"/>
              </a:rPr>
              <a:t>DB Server</a:t>
            </a:r>
          </a:p>
          <a:p>
            <a:pPr algn="ctr" eaLnBrk="1" hangingPunct="1">
              <a:spcBef>
                <a:spcPct val="50000"/>
              </a:spcBef>
            </a:pPr>
            <a:r>
              <a:rPr lang="en-US" altLang="zh-TW" b="1">
                <a:ea typeface="新細明體" charset="-120"/>
              </a:rPr>
              <a:t>Linux</a:t>
            </a:r>
          </a:p>
          <a:p>
            <a:pPr algn="ctr" eaLnBrk="1" hangingPunct="1">
              <a:spcBef>
                <a:spcPct val="50000"/>
              </a:spcBef>
            </a:pPr>
            <a:r>
              <a:rPr lang="en-US" altLang="zh-TW" b="1">
                <a:ea typeface="新細明體" charset="-120"/>
              </a:rPr>
              <a:t>MySQL</a:t>
            </a:r>
          </a:p>
        </p:txBody>
      </p:sp>
      <p:sp>
        <p:nvSpPr>
          <p:cNvPr id="7180" name="Text Box 10"/>
          <p:cNvSpPr txBox="1">
            <a:spLocks noChangeArrowheads="1"/>
          </p:cNvSpPr>
          <p:nvPr/>
        </p:nvSpPr>
        <p:spPr bwMode="auto">
          <a:xfrm>
            <a:off x="6858000" y="4876800"/>
            <a:ext cx="1524000" cy="1192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altLang="zh-TW" b="1">
                <a:ea typeface="新細明體" charset="-120"/>
              </a:rPr>
              <a:t>EMail</a:t>
            </a:r>
          </a:p>
          <a:p>
            <a:pPr algn="ctr" eaLnBrk="1" hangingPunct="1">
              <a:spcBef>
                <a:spcPct val="50000"/>
              </a:spcBef>
            </a:pPr>
            <a:r>
              <a:rPr lang="en-US" altLang="zh-TW" b="1">
                <a:ea typeface="新細明體" charset="-120"/>
              </a:rPr>
              <a:t>Windows</a:t>
            </a:r>
          </a:p>
          <a:p>
            <a:pPr algn="ctr" eaLnBrk="1" hangingPunct="1">
              <a:spcBef>
                <a:spcPct val="50000"/>
              </a:spcBef>
            </a:pPr>
            <a:r>
              <a:rPr lang="en-US" altLang="zh-TW" b="1">
                <a:ea typeface="新細明體" charset="-120"/>
              </a:rPr>
              <a:t>Exchange</a:t>
            </a:r>
          </a:p>
        </p:txBody>
      </p:sp>
    </p:spTree>
    <p:extLst>
      <p:ext uri="{BB962C8B-B14F-4D97-AF65-F5344CB8AC3E}">
        <p14:creationId xmlns="" xmlns:p14="http://schemas.microsoft.com/office/powerpoint/2010/main" val="10102545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8195"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4DE0492-1ADE-4355-BE7C-B98B40498888}" type="slidenum">
              <a:rPr lang="en-US" altLang="en-US"/>
              <a:pPr eaLnBrk="1" hangingPunct="1"/>
              <a:t>33</a:t>
            </a:fld>
            <a:endParaRPr lang="en-US" altLang="en-US"/>
          </a:p>
        </p:txBody>
      </p:sp>
      <p:sp>
        <p:nvSpPr>
          <p:cNvPr id="8196"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And if something goes wrong ...</a:t>
            </a:r>
          </a:p>
        </p:txBody>
      </p:sp>
      <p:pic>
        <p:nvPicPr>
          <p:cNvPr id="8197" name="Picture 3" descr="Traditional Server"/>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914400" y="1752600"/>
            <a:ext cx="1476375" cy="2600325"/>
          </a:xfrm>
          <a:noFill/>
          <a:ln>
            <a:solidFill>
              <a:schemeClr val="tx1"/>
            </a:solidFill>
            <a:miter lim="800000"/>
            <a:headEnd/>
            <a:tailEnd/>
          </a:ln>
        </p:spPr>
      </p:pic>
      <p:pic>
        <p:nvPicPr>
          <p:cNvPr id="8198" name="Picture 4" descr="Traditional Serve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921000" y="1719263"/>
            <a:ext cx="1476375" cy="26670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8199" name="Picture 5" descr="Traditional Serve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927600" y="1719263"/>
            <a:ext cx="1476375" cy="26670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pic>
        <p:nvPicPr>
          <p:cNvPr id="8200" name="Picture 6" descr="Traditional Serve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934200" y="1719263"/>
            <a:ext cx="1476375" cy="26670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sp>
        <p:nvSpPr>
          <p:cNvPr id="8201" name="Text Box 7"/>
          <p:cNvSpPr txBox="1">
            <a:spLocks noChangeArrowheads="1"/>
          </p:cNvSpPr>
          <p:nvPr/>
        </p:nvSpPr>
        <p:spPr bwMode="auto">
          <a:xfrm>
            <a:off x="914400" y="4876800"/>
            <a:ext cx="1524000" cy="1192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altLang="zh-TW" b="1">
                <a:ea typeface="新細明體" charset="-120"/>
              </a:rPr>
              <a:t>Web Server</a:t>
            </a:r>
          </a:p>
          <a:p>
            <a:pPr algn="ctr" eaLnBrk="1" hangingPunct="1">
              <a:spcBef>
                <a:spcPct val="50000"/>
              </a:spcBef>
            </a:pPr>
            <a:r>
              <a:rPr lang="en-US" altLang="zh-TW" b="1">
                <a:ea typeface="新細明體" charset="-120"/>
              </a:rPr>
              <a:t>Windows</a:t>
            </a:r>
          </a:p>
          <a:p>
            <a:pPr algn="ctr" eaLnBrk="1" hangingPunct="1">
              <a:spcBef>
                <a:spcPct val="50000"/>
              </a:spcBef>
            </a:pPr>
            <a:r>
              <a:rPr lang="en-US" altLang="zh-TW" b="1">
                <a:ea typeface="新細明體" charset="-120"/>
              </a:rPr>
              <a:t>IIS</a:t>
            </a:r>
          </a:p>
        </p:txBody>
      </p:sp>
      <p:sp>
        <p:nvSpPr>
          <p:cNvPr id="8202" name="Text Box 8"/>
          <p:cNvSpPr txBox="1">
            <a:spLocks noChangeArrowheads="1"/>
          </p:cNvSpPr>
          <p:nvPr/>
        </p:nvSpPr>
        <p:spPr bwMode="auto">
          <a:xfrm>
            <a:off x="2895600" y="4876800"/>
            <a:ext cx="1524000" cy="779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altLang="zh-TW" b="1">
                <a:solidFill>
                  <a:srgbClr val="FF0000"/>
                </a:solidFill>
                <a:ea typeface="新細明體" charset="-120"/>
              </a:rPr>
              <a:t>App Server</a:t>
            </a:r>
          </a:p>
          <a:p>
            <a:pPr algn="ctr" eaLnBrk="1" hangingPunct="1">
              <a:spcBef>
                <a:spcPct val="50000"/>
              </a:spcBef>
            </a:pPr>
            <a:r>
              <a:rPr lang="en-US" altLang="zh-TW" b="1">
                <a:solidFill>
                  <a:srgbClr val="FF0000"/>
                </a:solidFill>
                <a:ea typeface="新細明體" charset="-120"/>
              </a:rPr>
              <a:t>DOWN!</a:t>
            </a:r>
          </a:p>
        </p:txBody>
      </p:sp>
      <p:sp>
        <p:nvSpPr>
          <p:cNvPr id="8203" name="Text Box 9"/>
          <p:cNvSpPr txBox="1">
            <a:spLocks noChangeArrowheads="1"/>
          </p:cNvSpPr>
          <p:nvPr/>
        </p:nvSpPr>
        <p:spPr bwMode="auto">
          <a:xfrm>
            <a:off x="4876800" y="4876800"/>
            <a:ext cx="1524000" cy="1192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altLang="zh-TW" b="1">
                <a:ea typeface="新細明體" charset="-120"/>
              </a:rPr>
              <a:t>DB Server</a:t>
            </a:r>
          </a:p>
          <a:p>
            <a:pPr algn="ctr" eaLnBrk="1" hangingPunct="1">
              <a:spcBef>
                <a:spcPct val="50000"/>
              </a:spcBef>
            </a:pPr>
            <a:r>
              <a:rPr lang="en-US" altLang="zh-TW" b="1">
                <a:ea typeface="新細明體" charset="-120"/>
              </a:rPr>
              <a:t>Linux</a:t>
            </a:r>
          </a:p>
          <a:p>
            <a:pPr algn="ctr" eaLnBrk="1" hangingPunct="1">
              <a:spcBef>
                <a:spcPct val="50000"/>
              </a:spcBef>
            </a:pPr>
            <a:r>
              <a:rPr lang="en-US" altLang="zh-TW" b="1">
                <a:ea typeface="新細明體" charset="-120"/>
              </a:rPr>
              <a:t>MySQL</a:t>
            </a:r>
          </a:p>
        </p:txBody>
      </p:sp>
      <p:sp>
        <p:nvSpPr>
          <p:cNvPr id="8204" name="Text Box 10"/>
          <p:cNvSpPr txBox="1">
            <a:spLocks noChangeArrowheads="1"/>
          </p:cNvSpPr>
          <p:nvPr/>
        </p:nvSpPr>
        <p:spPr bwMode="auto">
          <a:xfrm>
            <a:off x="6858000" y="4876800"/>
            <a:ext cx="1524000" cy="1192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altLang="zh-TW" b="1">
                <a:ea typeface="新細明體" charset="-120"/>
              </a:rPr>
              <a:t>EMail</a:t>
            </a:r>
          </a:p>
          <a:p>
            <a:pPr algn="ctr" eaLnBrk="1" hangingPunct="1">
              <a:spcBef>
                <a:spcPct val="50000"/>
              </a:spcBef>
            </a:pPr>
            <a:r>
              <a:rPr lang="en-US" altLang="zh-TW" b="1">
                <a:ea typeface="新細明體" charset="-120"/>
              </a:rPr>
              <a:t>Windows</a:t>
            </a:r>
          </a:p>
          <a:p>
            <a:pPr algn="ctr" eaLnBrk="1" hangingPunct="1">
              <a:spcBef>
                <a:spcPct val="50000"/>
              </a:spcBef>
            </a:pPr>
            <a:r>
              <a:rPr lang="en-US" altLang="zh-TW" b="1">
                <a:ea typeface="新細明體" charset="-120"/>
              </a:rPr>
              <a:t>Exchange</a:t>
            </a:r>
          </a:p>
        </p:txBody>
      </p:sp>
      <p:sp>
        <p:nvSpPr>
          <p:cNvPr id="8205" name="Line 11"/>
          <p:cNvSpPr>
            <a:spLocks noChangeShapeType="1"/>
          </p:cNvSpPr>
          <p:nvPr/>
        </p:nvSpPr>
        <p:spPr bwMode="auto">
          <a:xfrm flipH="1" flipV="1">
            <a:off x="2819400" y="1600200"/>
            <a:ext cx="1676400" cy="2971800"/>
          </a:xfrm>
          <a:prstGeom prst="line">
            <a:avLst/>
          </a:prstGeom>
          <a:noFill/>
          <a:ln w="76200">
            <a:solidFill>
              <a:srgbClr val="FF0000"/>
            </a:solidFill>
            <a:round/>
            <a:headEnd/>
            <a:tailEnd/>
          </a:ln>
          <a:extLst>
            <a:ext uri="{909E8E84-426E-40DD-AFC4-6F175D3DCCD1}">
              <a14:hiddenFill xmlns="" xmlns:a14="http://schemas.microsoft.com/office/drawing/2010/main">
                <a:noFill/>
              </a14:hiddenFill>
            </a:ext>
          </a:extLst>
        </p:spPr>
        <p:txBody>
          <a:bodyPr/>
          <a:lstStyle/>
          <a:p>
            <a:endParaRPr lang="zh-TW" altLang="en-US"/>
          </a:p>
        </p:txBody>
      </p:sp>
      <p:sp>
        <p:nvSpPr>
          <p:cNvPr id="8206" name="Line 11"/>
          <p:cNvSpPr>
            <a:spLocks noChangeShapeType="1"/>
          </p:cNvSpPr>
          <p:nvPr/>
        </p:nvSpPr>
        <p:spPr bwMode="auto">
          <a:xfrm flipV="1">
            <a:off x="2819400" y="1600200"/>
            <a:ext cx="1676400" cy="2971800"/>
          </a:xfrm>
          <a:prstGeom prst="line">
            <a:avLst/>
          </a:prstGeom>
          <a:noFill/>
          <a:ln w="76200">
            <a:solidFill>
              <a:srgbClr val="FF0000"/>
            </a:solidFill>
            <a:round/>
            <a:headEnd/>
            <a:tailEnd/>
          </a:ln>
          <a:extLst>
            <a:ext uri="{909E8E84-426E-40DD-AFC4-6F175D3DCCD1}">
              <a14:hiddenFill xmlns="" xmlns:a14="http://schemas.microsoft.com/office/drawing/2010/main">
                <a:noFill/>
              </a14:hiddenFill>
            </a:ext>
          </a:extLst>
        </p:spPr>
        <p:txBody>
          <a:bodyPr/>
          <a:lstStyle/>
          <a:p>
            <a:endParaRPr lang="zh-TW" altLang="en-US"/>
          </a:p>
        </p:txBody>
      </p:sp>
    </p:spTree>
    <p:extLst>
      <p:ext uri="{BB962C8B-B14F-4D97-AF65-F5344CB8AC3E}">
        <p14:creationId xmlns="" xmlns:p14="http://schemas.microsoft.com/office/powerpoint/2010/main" val="37616746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9219"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B124932-B009-4583-BBE9-7F77B4CC3E56}" type="slidenum">
              <a:rPr lang="en-US" altLang="en-US"/>
              <a:pPr eaLnBrk="1" hangingPunct="1"/>
              <a:t>34</a:t>
            </a:fld>
            <a:endParaRPr lang="en-US" altLang="en-US"/>
          </a:p>
        </p:txBody>
      </p:sp>
      <p:sp>
        <p:nvSpPr>
          <p:cNvPr id="9220" name="Rectangle 2"/>
          <p:cNvSpPr>
            <a:spLocks noGrp="1" noChangeArrowheads="1"/>
          </p:cNvSpPr>
          <p:nvPr>
            <p:ph type="title"/>
          </p:nvPr>
        </p:nvSpPr>
        <p:spPr/>
        <p:txBody>
          <a:bodyPr/>
          <a:lstStyle/>
          <a:p>
            <a:pPr eaLnBrk="1" hangingPunct="1"/>
            <a:r>
              <a:rPr lang="en-US" altLang="zh-TW" smtClean="0">
                <a:latin typeface="微軟正黑體" pitchFamily="34" charset="-120"/>
                <a:ea typeface="微軟正黑體" pitchFamily="34" charset="-120"/>
              </a:rPr>
              <a:t>The Traditional Server Concept</a:t>
            </a:r>
          </a:p>
        </p:txBody>
      </p:sp>
      <p:sp>
        <p:nvSpPr>
          <p:cNvPr id="9221" name="Rectangle 3"/>
          <p:cNvSpPr>
            <a:spLocks noGrp="1" noChangeArrowheads="1"/>
          </p:cNvSpPr>
          <p:nvPr>
            <p:ph type="body" idx="1"/>
          </p:nvPr>
        </p:nvSpPr>
        <p:spPr>
          <a:xfrm>
            <a:off x="457200" y="1719263"/>
            <a:ext cx="8229600" cy="4381500"/>
          </a:xfrm>
        </p:spPr>
        <p:txBody>
          <a:bodyPr/>
          <a:lstStyle/>
          <a:p>
            <a:pPr eaLnBrk="1" hangingPunct="1"/>
            <a:r>
              <a:rPr lang="en-US" altLang="zh-TW" sz="2600" dirty="0" smtClean="0">
                <a:latin typeface="微軟正黑體" pitchFamily="34" charset="-120"/>
                <a:ea typeface="微軟正黑體" pitchFamily="34" charset="-120"/>
              </a:rPr>
              <a:t>System Administrators often talk about </a:t>
            </a:r>
            <a:r>
              <a:rPr lang="en-US" altLang="zh-TW" sz="2600" dirty="0" smtClean="0">
                <a:solidFill>
                  <a:srgbClr val="FF0000"/>
                </a:solidFill>
                <a:latin typeface="微軟正黑體" pitchFamily="34" charset="-120"/>
                <a:ea typeface="微軟正黑體" pitchFamily="34" charset="-120"/>
              </a:rPr>
              <a:t>servers</a:t>
            </a:r>
            <a:r>
              <a:rPr lang="en-US" altLang="zh-TW" sz="2600" dirty="0" smtClean="0">
                <a:latin typeface="微軟正黑體" pitchFamily="34" charset="-120"/>
                <a:ea typeface="微軟正黑體" pitchFamily="34" charset="-120"/>
              </a:rPr>
              <a:t> </a:t>
            </a:r>
            <a:r>
              <a:rPr lang="en-US" altLang="zh-TW" sz="2600" dirty="0" smtClean="0">
                <a:solidFill>
                  <a:srgbClr val="FF0000"/>
                </a:solidFill>
                <a:latin typeface="微軟正黑體" pitchFamily="34" charset="-120"/>
                <a:ea typeface="微軟正黑體" pitchFamily="34" charset="-120"/>
              </a:rPr>
              <a:t>as a whole unit </a:t>
            </a:r>
            <a:r>
              <a:rPr lang="en-US" altLang="zh-TW" sz="2600" dirty="0" smtClean="0">
                <a:latin typeface="微軟正黑體" pitchFamily="34" charset="-120"/>
                <a:ea typeface="微軟正黑體" pitchFamily="34" charset="-120"/>
              </a:rPr>
              <a:t>that includes the hardware, the OS, the storage, and the applications.</a:t>
            </a:r>
          </a:p>
          <a:p>
            <a:pPr eaLnBrk="1" hangingPunct="1"/>
            <a:r>
              <a:rPr lang="en-US" altLang="zh-TW" sz="2600" dirty="0" smtClean="0">
                <a:solidFill>
                  <a:srgbClr val="FF0000"/>
                </a:solidFill>
                <a:latin typeface="微軟正黑體" pitchFamily="34" charset="-120"/>
                <a:ea typeface="微軟正黑體" pitchFamily="34" charset="-120"/>
              </a:rPr>
              <a:t>Servers</a:t>
            </a:r>
            <a:r>
              <a:rPr lang="en-US" altLang="zh-TW" sz="2600" dirty="0" smtClean="0">
                <a:latin typeface="微軟正黑體" pitchFamily="34" charset="-120"/>
                <a:ea typeface="微軟正黑體" pitchFamily="34" charset="-120"/>
              </a:rPr>
              <a:t> are often </a:t>
            </a:r>
            <a:r>
              <a:rPr lang="en-US" altLang="zh-TW" sz="2600" dirty="0" smtClean="0">
                <a:solidFill>
                  <a:srgbClr val="FF0000"/>
                </a:solidFill>
                <a:latin typeface="微軟正黑體" pitchFamily="34" charset="-120"/>
                <a:ea typeface="微軟正黑體" pitchFamily="34" charset="-120"/>
              </a:rPr>
              <a:t>referred to by their function </a:t>
            </a:r>
            <a:r>
              <a:rPr lang="en-US" altLang="zh-TW" sz="2600" dirty="0" smtClean="0">
                <a:latin typeface="微軟正黑體" pitchFamily="34" charset="-120"/>
                <a:ea typeface="微軟正黑體" pitchFamily="34" charset="-120"/>
              </a:rPr>
              <a:t>i.e. the Exchange server, the SQL server, the File/ftp server, etc.</a:t>
            </a:r>
          </a:p>
          <a:p>
            <a:pPr eaLnBrk="1" hangingPunct="1"/>
            <a:r>
              <a:rPr lang="en-US" altLang="zh-TW" sz="2600" dirty="0" smtClean="0">
                <a:latin typeface="微軟正黑體" pitchFamily="34" charset="-120"/>
                <a:ea typeface="微軟正黑體" pitchFamily="34" charset="-120"/>
              </a:rPr>
              <a:t>If the File server fills up, or the Exchange server becomes overtaxed, then the System Administrators must add in a new server.</a:t>
            </a:r>
          </a:p>
        </p:txBody>
      </p:sp>
    </p:spTree>
    <p:extLst>
      <p:ext uri="{BB962C8B-B14F-4D97-AF65-F5344CB8AC3E}">
        <p14:creationId xmlns="" xmlns:p14="http://schemas.microsoft.com/office/powerpoint/2010/main" val="36980069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10243"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D2CCB9E-9B0F-49E2-A2A1-1B221F776439}" type="slidenum">
              <a:rPr lang="en-US" altLang="en-US"/>
              <a:pPr eaLnBrk="1" hangingPunct="1"/>
              <a:t>35</a:t>
            </a:fld>
            <a:endParaRPr lang="en-US" altLang="en-US"/>
          </a:p>
        </p:txBody>
      </p:sp>
      <p:sp>
        <p:nvSpPr>
          <p:cNvPr id="10244"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The Traditional Server </a:t>
            </a:r>
            <a:r>
              <a:rPr lang="en-US" altLang="zh-TW" dirty="0" smtClean="0"/>
              <a:t>Concept (cont.)</a:t>
            </a:r>
            <a:endParaRPr lang="en-US" altLang="zh-TW" dirty="0" smtClean="0">
              <a:latin typeface="微軟正黑體" pitchFamily="34" charset="-120"/>
              <a:ea typeface="微軟正黑體" pitchFamily="34" charset="-120"/>
            </a:endParaRPr>
          </a:p>
        </p:txBody>
      </p:sp>
      <p:sp>
        <p:nvSpPr>
          <p:cNvPr id="10245" name="Rectangle 3"/>
          <p:cNvSpPr>
            <a:spLocks noGrp="1" noChangeArrowheads="1"/>
          </p:cNvSpPr>
          <p:nvPr>
            <p:ph type="body" idx="1"/>
          </p:nvPr>
        </p:nvSpPr>
        <p:spPr/>
        <p:txBody>
          <a:bodyPr/>
          <a:lstStyle/>
          <a:p>
            <a:pPr eaLnBrk="1" hangingPunct="1"/>
            <a:r>
              <a:rPr lang="en-US" altLang="zh-TW" dirty="0" smtClean="0">
                <a:latin typeface="微軟正黑體" pitchFamily="34" charset="-120"/>
                <a:ea typeface="微軟正黑體" pitchFamily="34" charset="-120"/>
              </a:rPr>
              <a:t>Unless there are multiple servers, if a service experiences a hardware failure, then the service is down.</a:t>
            </a:r>
          </a:p>
          <a:p>
            <a:pPr eaLnBrk="1" hangingPunct="1"/>
            <a:r>
              <a:rPr lang="en-US" altLang="zh-TW" dirty="0" smtClean="0">
                <a:latin typeface="微軟正黑體" pitchFamily="34" charset="-120"/>
                <a:ea typeface="微軟正黑體" pitchFamily="34" charset="-120"/>
              </a:rPr>
              <a:t>System Admins can implement clusters of servers to make them more </a:t>
            </a:r>
            <a:r>
              <a:rPr lang="en-US" altLang="zh-TW" dirty="0" smtClean="0">
                <a:solidFill>
                  <a:srgbClr val="FF0000"/>
                </a:solidFill>
                <a:latin typeface="微軟正黑體" pitchFamily="34" charset="-120"/>
                <a:ea typeface="微軟正黑體" pitchFamily="34" charset="-120"/>
              </a:rPr>
              <a:t>fault tolerant</a:t>
            </a:r>
            <a:r>
              <a:rPr lang="en-US" altLang="zh-TW" dirty="0" smtClean="0">
                <a:latin typeface="微軟正黑體" pitchFamily="34" charset="-120"/>
                <a:ea typeface="微軟正黑體" pitchFamily="34" charset="-120"/>
              </a:rPr>
              <a:t>.  However, even </a:t>
            </a:r>
            <a:r>
              <a:rPr lang="en-US" altLang="zh-TW" dirty="0">
                <a:latin typeface="微軟正黑體" pitchFamily="34" charset="-120"/>
                <a:ea typeface="微軟正黑體" pitchFamily="34" charset="-120"/>
              </a:rPr>
              <a:t>clusters have limits on their scalability, a</a:t>
            </a:r>
            <a:r>
              <a:rPr lang="en-US" altLang="zh-TW" dirty="0" smtClean="0">
                <a:latin typeface="微軟正黑體" pitchFamily="34" charset="-120"/>
                <a:ea typeface="微軟正黑體" pitchFamily="34" charset="-120"/>
              </a:rPr>
              <a:t>nd </a:t>
            </a:r>
            <a:r>
              <a:rPr lang="en-US" altLang="zh-TW" dirty="0" smtClean="0">
                <a:solidFill>
                  <a:srgbClr val="FF0000"/>
                </a:solidFill>
                <a:latin typeface="微軟正黑體" pitchFamily="34" charset="-120"/>
                <a:ea typeface="微軟正黑體" pitchFamily="34" charset="-120"/>
              </a:rPr>
              <a:t>not all applications work in a clustered environment</a:t>
            </a:r>
            <a:r>
              <a:rPr lang="en-US" altLang="zh-TW" dirty="0" smtClean="0">
                <a:latin typeface="微軟正黑體" pitchFamily="34" charset="-120"/>
                <a:ea typeface="微軟正黑體" pitchFamily="34" charset="-120"/>
              </a:rPr>
              <a:t>.</a:t>
            </a:r>
          </a:p>
        </p:txBody>
      </p:sp>
    </p:spTree>
    <p:extLst>
      <p:ext uri="{BB962C8B-B14F-4D97-AF65-F5344CB8AC3E}">
        <p14:creationId xmlns="" xmlns:p14="http://schemas.microsoft.com/office/powerpoint/2010/main" val="26214394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8"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The Traditional Server Concept (cont.)</a:t>
            </a:r>
          </a:p>
        </p:txBody>
      </p:sp>
      <p:sp>
        <p:nvSpPr>
          <p:cNvPr id="11269" name="Rectangle 3"/>
          <p:cNvSpPr>
            <a:spLocks noGrp="1" noChangeArrowheads="1"/>
          </p:cNvSpPr>
          <p:nvPr>
            <p:ph sz="half" idx="1"/>
          </p:nvPr>
        </p:nvSpPr>
        <p:spPr>
          <a:xfrm>
            <a:off x="457200" y="1484313"/>
            <a:ext cx="4474840" cy="5068887"/>
          </a:xfrm>
        </p:spPr>
        <p:txBody>
          <a:bodyPr/>
          <a:lstStyle/>
          <a:p>
            <a:pPr eaLnBrk="1" hangingPunct="1"/>
            <a:r>
              <a:rPr lang="en-US" altLang="zh-TW" dirty="0">
                <a:latin typeface="微軟正黑體" pitchFamily="34" charset="-120"/>
                <a:ea typeface="微軟正黑體" pitchFamily="34" charset="-120"/>
              </a:rPr>
              <a:t>Pros</a:t>
            </a:r>
          </a:p>
          <a:p>
            <a:pPr lvl="1" eaLnBrk="1" hangingPunct="1"/>
            <a:r>
              <a:rPr lang="en-US" altLang="zh-TW" sz="2200" dirty="0">
                <a:latin typeface="微軟正黑體" pitchFamily="34" charset="-120"/>
                <a:ea typeface="微軟正黑體" pitchFamily="34" charset="-120"/>
              </a:rPr>
              <a:t>Easy to conceptualize</a:t>
            </a:r>
          </a:p>
          <a:p>
            <a:pPr lvl="1" eaLnBrk="1" hangingPunct="1"/>
            <a:r>
              <a:rPr lang="en-US" altLang="zh-TW" sz="2200" dirty="0">
                <a:latin typeface="微軟正黑體" pitchFamily="34" charset="-120"/>
                <a:ea typeface="微軟正黑體" pitchFamily="34" charset="-120"/>
              </a:rPr>
              <a:t>Fairly easy to deploy</a:t>
            </a:r>
          </a:p>
          <a:p>
            <a:pPr lvl="1" eaLnBrk="1" hangingPunct="1"/>
            <a:r>
              <a:rPr lang="en-US" altLang="zh-TW" sz="2200" dirty="0">
                <a:latin typeface="微軟正黑體" pitchFamily="34" charset="-120"/>
                <a:ea typeface="微軟正黑體" pitchFamily="34" charset="-120"/>
              </a:rPr>
              <a:t>Easy to backup</a:t>
            </a:r>
          </a:p>
          <a:p>
            <a:pPr lvl="1" eaLnBrk="1" hangingPunct="1"/>
            <a:r>
              <a:rPr lang="en-US" altLang="zh-TW" sz="2200" dirty="0">
                <a:latin typeface="微軟正黑體" pitchFamily="34" charset="-120"/>
                <a:ea typeface="微軟正黑體" pitchFamily="34" charset="-120"/>
              </a:rPr>
              <a:t>Virtually any application/service can be run from this type of setup</a:t>
            </a:r>
          </a:p>
        </p:txBody>
      </p:sp>
      <p:sp>
        <p:nvSpPr>
          <p:cNvPr id="11270" name="Rectangle 4"/>
          <p:cNvSpPr>
            <a:spLocks noGrp="1" noChangeArrowheads="1"/>
          </p:cNvSpPr>
          <p:nvPr>
            <p:ph sz="half" idx="2"/>
          </p:nvPr>
        </p:nvSpPr>
        <p:spPr>
          <a:xfrm>
            <a:off x="4427984" y="1484313"/>
            <a:ext cx="4536629" cy="5068887"/>
          </a:xfrm>
        </p:spPr>
        <p:txBody>
          <a:bodyPr/>
          <a:lstStyle/>
          <a:p>
            <a:pPr eaLnBrk="1" hangingPunct="1"/>
            <a:r>
              <a:rPr lang="en-US" altLang="zh-TW" dirty="0">
                <a:latin typeface="微軟正黑體" pitchFamily="34" charset="-120"/>
                <a:ea typeface="微軟正黑體" pitchFamily="34" charset="-120"/>
              </a:rPr>
              <a:t>Cons</a:t>
            </a:r>
          </a:p>
          <a:p>
            <a:pPr lvl="1" eaLnBrk="1" hangingPunct="1"/>
            <a:r>
              <a:rPr lang="en-US" altLang="zh-TW" sz="2200" dirty="0" smtClean="0">
                <a:latin typeface="微軟正黑體" pitchFamily="34" charset="-120"/>
                <a:ea typeface="微軟正黑體" pitchFamily="34" charset="-120"/>
              </a:rPr>
              <a:t>Expensive to acquire and maintain hardware</a:t>
            </a:r>
          </a:p>
          <a:p>
            <a:pPr lvl="1" eaLnBrk="1" hangingPunct="1"/>
            <a:r>
              <a:rPr lang="en-US" altLang="zh-TW" sz="2200" dirty="0" smtClean="0">
                <a:latin typeface="微軟正黑體" pitchFamily="34" charset="-120"/>
                <a:ea typeface="微軟正黑體" pitchFamily="34" charset="-120"/>
              </a:rPr>
              <a:t>Not very scalable</a:t>
            </a:r>
          </a:p>
          <a:p>
            <a:pPr lvl="1" eaLnBrk="1" hangingPunct="1"/>
            <a:r>
              <a:rPr lang="en-US" altLang="zh-TW" sz="2200" dirty="0" smtClean="0">
                <a:latin typeface="微軟正黑體" pitchFamily="34" charset="-120"/>
                <a:ea typeface="微軟正黑體" pitchFamily="34" charset="-120"/>
              </a:rPr>
              <a:t>Difficult to replicate</a:t>
            </a:r>
          </a:p>
          <a:p>
            <a:pPr lvl="1" eaLnBrk="1" hangingPunct="1"/>
            <a:r>
              <a:rPr lang="en-US" altLang="zh-TW" sz="2200" dirty="0" smtClean="0">
                <a:latin typeface="微軟正黑體" pitchFamily="34" charset="-120"/>
                <a:ea typeface="微軟正黑體" pitchFamily="34" charset="-120"/>
              </a:rPr>
              <a:t>Redundancy is difficult to implement</a:t>
            </a:r>
          </a:p>
          <a:p>
            <a:pPr lvl="1" eaLnBrk="1" hangingPunct="1"/>
            <a:r>
              <a:rPr lang="en-US" altLang="zh-TW" sz="2200" dirty="0" smtClean="0">
                <a:latin typeface="微軟正黑體" pitchFamily="34" charset="-120"/>
                <a:ea typeface="微軟正黑體" pitchFamily="34" charset="-120"/>
              </a:rPr>
              <a:t>Vulnerable to hardware outages</a:t>
            </a:r>
          </a:p>
          <a:p>
            <a:pPr lvl="1" eaLnBrk="1" hangingPunct="1"/>
            <a:r>
              <a:rPr lang="en-US" altLang="zh-TW" sz="2200" dirty="0" smtClean="0">
                <a:latin typeface="微軟正黑體" pitchFamily="34" charset="-120"/>
                <a:ea typeface="微軟正黑體" pitchFamily="34" charset="-120"/>
              </a:rPr>
              <a:t>In many cases, processor is under-utilized</a:t>
            </a:r>
          </a:p>
        </p:txBody>
      </p:sp>
      <p:sp>
        <p:nvSpPr>
          <p:cNvPr id="11266" name="Footer Placeholder 5"/>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11267" name="Slide Number Placeholder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34F4124-6ED3-4DF2-B7A5-D2640D703663}" type="slidenum">
              <a:rPr lang="en-US" altLang="en-US"/>
              <a:pPr eaLnBrk="1" hangingPunct="1"/>
              <a:t>36</a:t>
            </a:fld>
            <a:endParaRPr lang="en-US" altLang="en-US"/>
          </a:p>
        </p:txBody>
      </p:sp>
      <p:pic>
        <p:nvPicPr>
          <p:cNvPr id="614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483768" y="4365104"/>
            <a:ext cx="1700424" cy="2222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5644716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12291"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686429F-5EE1-41B1-A2C3-12B1F0AE6DA2}" type="slidenum">
              <a:rPr lang="en-US" altLang="en-US"/>
              <a:pPr eaLnBrk="1" hangingPunct="1"/>
              <a:t>37</a:t>
            </a:fld>
            <a:endParaRPr lang="en-US" altLang="en-US"/>
          </a:p>
        </p:txBody>
      </p:sp>
      <p:sp>
        <p:nvSpPr>
          <p:cNvPr id="12292" name="Rectangle 2"/>
          <p:cNvSpPr>
            <a:spLocks noGrp="1" noChangeArrowheads="1"/>
          </p:cNvSpPr>
          <p:nvPr>
            <p:ph type="title"/>
          </p:nvPr>
        </p:nvSpPr>
        <p:spPr/>
        <p:txBody>
          <a:bodyPr/>
          <a:lstStyle/>
          <a:p>
            <a:pPr eaLnBrk="1" hangingPunct="1"/>
            <a:r>
              <a:rPr lang="en-US" altLang="zh-TW" smtClean="0">
                <a:latin typeface="微軟正黑體" pitchFamily="34" charset="-120"/>
                <a:ea typeface="微軟正黑體" pitchFamily="34" charset="-120"/>
              </a:rPr>
              <a:t>The Virtual Server Concept</a:t>
            </a:r>
          </a:p>
        </p:txBody>
      </p:sp>
      <p:pic>
        <p:nvPicPr>
          <p:cNvPr id="12293" name="Picture 3" descr="Virtual Server"/>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533400" y="1905000"/>
            <a:ext cx="8229600" cy="3587750"/>
          </a:xfrm>
          <a:noFill/>
        </p:spPr>
      </p:pic>
      <p:sp>
        <p:nvSpPr>
          <p:cNvPr id="12294" name="Text Box 4"/>
          <p:cNvSpPr txBox="1">
            <a:spLocks noChangeArrowheads="1"/>
          </p:cNvSpPr>
          <p:nvPr/>
        </p:nvSpPr>
        <p:spPr bwMode="auto">
          <a:xfrm>
            <a:off x="609600" y="5791200"/>
            <a:ext cx="8001000"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zh-TW" sz="2000" b="1">
                <a:ea typeface="新細明體" charset="-120"/>
              </a:rPr>
              <a:t>Virtual Machine Monitor (VMM) layer between </a:t>
            </a:r>
            <a:r>
              <a:rPr lang="en-US" altLang="zh-TW" sz="2000" b="1" i="1">
                <a:ea typeface="新細明體" charset="-120"/>
              </a:rPr>
              <a:t>Guest OS</a:t>
            </a:r>
            <a:r>
              <a:rPr lang="en-US" altLang="zh-TW" sz="2000" b="1">
                <a:ea typeface="新細明體" charset="-120"/>
              </a:rPr>
              <a:t> and hardware </a:t>
            </a:r>
          </a:p>
        </p:txBody>
      </p:sp>
    </p:spTree>
    <p:extLst>
      <p:ext uri="{BB962C8B-B14F-4D97-AF65-F5344CB8AC3E}">
        <p14:creationId xmlns="" xmlns:p14="http://schemas.microsoft.com/office/powerpoint/2010/main" val="32855364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13315"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3C51CA7-D6AE-4838-9391-80A3D1FCB9E7}" type="slidenum">
              <a:rPr lang="en-US" altLang="en-US"/>
              <a:pPr eaLnBrk="1" hangingPunct="1"/>
              <a:t>38</a:t>
            </a:fld>
            <a:endParaRPr lang="en-US" altLang="en-US"/>
          </a:p>
        </p:txBody>
      </p:sp>
      <p:sp>
        <p:nvSpPr>
          <p:cNvPr id="13316" name="Rectangle 2"/>
          <p:cNvSpPr>
            <a:spLocks noGrp="1" noChangeArrowheads="1"/>
          </p:cNvSpPr>
          <p:nvPr>
            <p:ph type="title"/>
          </p:nvPr>
        </p:nvSpPr>
        <p:spPr>
          <a:xfrm>
            <a:off x="457200" y="228600"/>
            <a:ext cx="7391400" cy="655638"/>
          </a:xfrm>
        </p:spPr>
        <p:txBody>
          <a:bodyPr/>
          <a:lstStyle/>
          <a:p>
            <a:pPr eaLnBrk="1" hangingPunct="1"/>
            <a:r>
              <a:rPr lang="en-US" altLang="zh-TW" dirty="0" smtClean="0">
                <a:latin typeface="微軟正黑體" pitchFamily="34" charset="-120"/>
                <a:ea typeface="微軟正黑體" pitchFamily="34" charset="-120"/>
              </a:rPr>
              <a:t>Close-up</a:t>
            </a:r>
          </a:p>
        </p:txBody>
      </p:sp>
      <p:sp>
        <p:nvSpPr>
          <p:cNvPr id="13317" name="Text Box 4"/>
          <p:cNvSpPr txBox="1">
            <a:spLocks noChangeArrowheads="1"/>
          </p:cNvSpPr>
          <p:nvPr/>
        </p:nvSpPr>
        <p:spPr bwMode="auto">
          <a:xfrm>
            <a:off x="1043608" y="1196752"/>
            <a:ext cx="70104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zh-TW" dirty="0">
                <a:ea typeface="新細明體" charset="-120"/>
              </a:rPr>
              <a:t>* adapted from a diagram in VMware white paper, </a:t>
            </a:r>
            <a:r>
              <a:rPr lang="en-US" altLang="zh-TW" i="1" dirty="0">
                <a:ea typeface="新細明體" charset="-120"/>
              </a:rPr>
              <a:t>Virtualization Overview</a:t>
            </a:r>
            <a:r>
              <a:rPr lang="en-US" altLang="zh-TW" dirty="0">
                <a:ea typeface="新細明體" charset="-120"/>
              </a:rPr>
              <a:t> </a:t>
            </a:r>
          </a:p>
        </p:txBody>
      </p:sp>
      <p:sp>
        <p:nvSpPr>
          <p:cNvPr id="13318" name="AutoShape 5"/>
          <p:cNvSpPr>
            <a:spLocks noChangeArrowheads="1"/>
          </p:cNvSpPr>
          <p:nvPr/>
        </p:nvSpPr>
        <p:spPr bwMode="auto">
          <a:xfrm>
            <a:off x="914400" y="1905000"/>
            <a:ext cx="7391400" cy="3124200"/>
          </a:xfrm>
          <a:prstGeom prst="roundRect">
            <a:avLst>
              <a:gd name="adj" fmla="val 16667"/>
            </a:avLst>
          </a:prstGeom>
          <a:solidFill>
            <a:schemeClr val="accent1"/>
          </a:solidFill>
          <a:ln w="9525">
            <a:solidFill>
              <a:schemeClr val="tx1"/>
            </a:solidFill>
            <a:round/>
            <a:headEnd/>
            <a:tailEnd/>
          </a:ln>
        </p:spPr>
        <p:txBody>
          <a:bodyPr wrap="none" anchor="ctr"/>
          <a:lstStyle/>
          <a:p>
            <a:endParaRPr lang="zh-TW" altLang="zh-TW"/>
          </a:p>
        </p:txBody>
      </p:sp>
      <p:sp>
        <p:nvSpPr>
          <p:cNvPr id="13319" name="Text Box 6"/>
          <p:cNvSpPr txBox="1">
            <a:spLocks noChangeArrowheads="1"/>
          </p:cNvSpPr>
          <p:nvPr/>
        </p:nvSpPr>
        <p:spPr bwMode="auto">
          <a:xfrm>
            <a:off x="1828800" y="4572000"/>
            <a:ext cx="5562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altLang="zh-TW">
                <a:ea typeface="新細明體" charset="-120"/>
              </a:rPr>
              <a:t>x86 Architecture</a:t>
            </a:r>
          </a:p>
        </p:txBody>
      </p:sp>
      <p:sp>
        <p:nvSpPr>
          <p:cNvPr id="13320" name="AutoShape 7"/>
          <p:cNvSpPr>
            <a:spLocks noChangeArrowheads="1"/>
          </p:cNvSpPr>
          <p:nvPr/>
        </p:nvSpPr>
        <p:spPr bwMode="auto">
          <a:xfrm>
            <a:off x="1447800" y="2057400"/>
            <a:ext cx="6172200" cy="2362200"/>
          </a:xfrm>
          <a:prstGeom prst="roundRect">
            <a:avLst>
              <a:gd name="adj" fmla="val 16667"/>
            </a:avLst>
          </a:prstGeom>
          <a:solidFill>
            <a:srgbClr val="99FFCC"/>
          </a:solidFill>
          <a:ln w="9525">
            <a:solidFill>
              <a:schemeClr val="tx1"/>
            </a:solidFill>
            <a:round/>
            <a:headEnd/>
            <a:tailEnd/>
          </a:ln>
        </p:spPr>
        <p:txBody>
          <a:bodyPr wrap="none" anchor="ctr"/>
          <a:lstStyle/>
          <a:p>
            <a:endParaRPr lang="zh-TW" altLang="zh-TW"/>
          </a:p>
        </p:txBody>
      </p:sp>
      <p:sp>
        <p:nvSpPr>
          <p:cNvPr id="13321" name="AutoShape 8"/>
          <p:cNvSpPr>
            <a:spLocks noChangeArrowheads="1"/>
          </p:cNvSpPr>
          <p:nvPr/>
        </p:nvSpPr>
        <p:spPr bwMode="auto">
          <a:xfrm>
            <a:off x="1447800" y="2057400"/>
            <a:ext cx="6172200" cy="1905000"/>
          </a:xfrm>
          <a:prstGeom prst="roundRect">
            <a:avLst>
              <a:gd name="adj" fmla="val 16667"/>
            </a:avLst>
          </a:prstGeom>
          <a:solidFill>
            <a:srgbClr val="FFFF99"/>
          </a:solidFill>
          <a:ln w="9525">
            <a:solidFill>
              <a:schemeClr val="tx1"/>
            </a:solidFill>
            <a:round/>
            <a:headEnd/>
            <a:tailEnd/>
          </a:ln>
        </p:spPr>
        <p:txBody>
          <a:bodyPr wrap="none" anchor="ctr"/>
          <a:lstStyle/>
          <a:p>
            <a:endParaRPr lang="zh-TW" altLang="zh-TW"/>
          </a:p>
        </p:txBody>
      </p:sp>
      <p:sp>
        <p:nvSpPr>
          <p:cNvPr id="13322" name="Text Box 9"/>
          <p:cNvSpPr txBox="1">
            <a:spLocks noChangeArrowheads="1"/>
          </p:cNvSpPr>
          <p:nvPr/>
        </p:nvSpPr>
        <p:spPr bwMode="auto">
          <a:xfrm>
            <a:off x="1600200" y="4038600"/>
            <a:ext cx="5562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altLang="zh-TW">
                <a:ea typeface="新細明體" charset="-120"/>
              </a:rPr>
              <a:t>VMM (Virtual Machine Monitor)</a:t>
            </a:r>
          </a:p>
        </p:txBody>
      </p:sp>
      <p:sp>
        <p:nvSpPr>
          <p:cNvPr id="13323" name="AutoShape 10"/>
          <p:cNvSpPr>
            <a:spLocks noChangeArrowheads="1"/>
          </p:cNvSpPr>
          <p:nvPr/>
        </p:nvSpPr>
        <p:spPr bwMode="auto">
          <a:xfrm>
            <a:off x="1752600" y="2286000"/>
            <a:ext cx="1295400" cy="1447800"/>
          </a:xfrm>
          <a:prstGeom prst="roundRect">
            <a:avLst>
              <a:gd name="adj" fmla="val 16667"/>
            </a:avLst>
          </a:prstGeom>
          <a:solidFill>
            <a:srgbClr val="66FF66"/>
          </a:solidFill>
          <a:ln w="9525">
            <a:solidFill>
              <a:schemeClr val="tx1"/>
            </a:solidFill>
            <a:round/>
            <a:headEnd/>
            <a:tailEnd/>
          </a:ln>
        </p:spPr>
        <p:txBody>
          <a:bodyPr wrap="none" anchor="ctr"/>
          <a:lstStyle/>
          <a:p>
            <a:pPr algn="ctr"/>
            <a:r>
              <a:rPr lang="en-US" altLang="zh-TW">
                <a:ea typeface="新細明體" charset="-120"/>
              </a:rPr>
              <a:t>Server</a:t>
            </a:r>
          </a:p>
          <a:p>
            <a:pPr algn="ctr"/>
            <a:r>
              <a:rPr lang="en-US" altLang="zh-TW">
                <a:ea typeface="新細明體" charset="-120"/>
              </a:rPr>
              <a:t>1</a:t>
            </a:r>
          </a:p>
          <a:p>
            <a:pPr algn="ctr"/>
            <a:r>
              <a:rPr lang="en-US" altLang="zh-TW">
                <a:ea typeface="新細明體" charset="-120"/>
              </a:rPr>
              <a:t>Guest OS</a:t>
            </a:r>
          </a:p>
        </p:txBody>
      </p:sp>
      <p:sp>
        <p:nvSpPr>
          <p:cNvPr id="13324" name="AutoShape 11"/>
          <p:cNvSpPr>
            <a:spLocks noChangeArrowheads="1"/>
          </p:cNvSpPr>
          <p:nvPr/>
        </p:nvSpPr>
        <p:spPr bwMode="auto">
          <a:xfrm>
            <a:off x="3733800" y="2286000"/>
            <a:ext cx="1295400" cy="1447800"/>
          </a:xfrm>
          <a:prstGeom prst="roundRect">
            <a:avLst>
              <a:gd name="adj" fmla="val 16667"/>
            </a:avLst>
          </a:prstGeom>
          <a:solidFill>
            <a:srgbClr val="FF99FF"/>
          </a:solidFill>
          <a:ln w="9525">
            <a:solidFill>
              <a:schemeClr val="tx1"/>
            </a:solidFill>
            <a:round/>
            <a:headEnd/>
            <a:tailEnd/>
          </a:ln>
        </p:spPr>
        <p:txBody>
          <a:bodyPr wrap="none" anchor="ctr"/>
          <a:lstStyle/>
          <a:p>
            <a:pPr algn="ctr"/>
            <a:r>
              <a:rPr lang="en-US" altLang="zh-TW">
                <a:ea typeface="新細明體" charset="-120"/>
              </a:rPr>
              <a:t>Server</a:t>
            </a:r>
          </a:p>
          <a:p>
            <a:pPr algn="ctr"/>
            <a:r>
              <a:rPr lang="en-US" altLang="zh-TW">
                <a:ea typeface="新細明體" charset="-120"/>
              </a:rPr>
              <a:t>2</a:t>
            </a:r>
          </a:p>
          <a:p>
            <a:pPr algn="ctr"/>
            <a:r>
              <a:rPr lang="en-US" altLang="zh-TW">
                <a:ea typeface="新細明體" charset="-120"/>
              </a:rPr>
              <a:t>Guest OS</a:t>
            </a:r>
          </a:p>
        </p:txBody>
      </p:sp>
      <p:sp>
        <p:nvSpPr>
          <p:cNvPr id="13325" name="AutoShape 12"/>
          <p:cNvSpPr>
            <a:spLocks noChangeArrowheads="1"/>
          </p:cNvSpPr>
          <p:nvPr/>
        </p:nvSpPr>
        <p:spPr bwMode="auto">
          <a:xfrm>
            <a:off x="6019800" y="2209800"/>
            <a:ext cx="1447800" cy="2133600"/>
          </a:xfrm>
          <a:prstGeom prst="roundRect">
            <a:avLst>
              <a:gd name="adj" fmla="val 16667"/>
            </a:avLst>
          </a:prstGeom>
          <a:solidFill>
            <a:schemeClr val="accent1"/>
          </a:solidFill>
          <a:ln w="9525">
            <a:solidFill>
              <a:schemeClr val="tx1"/>
            </a:solidFill>
            <a:round/>
            <a:headEnd/>
            <a:tailEnd/>
          </a:ln>
        </p:spPr>
        <p:txBody>
          <a:bodyPr anchor="ctr"/>
          <a:lstStyle/>
          <a:p>
            <a:pPr algn="ctr"/>
            <a:r>
              <a:rPr lang="en-US" altLang="zh-TW">
                <a:ea typeface="新細明體" charset="-120"/>
              </a:rPr>
              <a:t>Clustering</a:t>
            </a:r>
          </a:p>
          <a:p>
            <a:pPr algn="ctr"/>
            <a:endParaRPr lang="en-US" altLang="zh-TW">
              <a:ea typeface="新細明體" charset="-120"/>
            </a:endParaRPr>
          </a:p>
          <a:p>
            <a:pPr algn="ctr"/>
            <a:r>
              <a:rPr lang="en-US" altLang="zh-TW">
                <a:ea typeface="新細明體" charset="-120"/>
              </a:rPr>
              <a:t>Service Console</a:t>
            </a:r>
          </a:p>
        </p:txBody>
      </p:sp>
      <p:sp>
        <p:nvSpPr>
          <p:cNvPr id="13326" name="AutoShape 13"/>
          <p:cNvSpPr>
            <a:spLocks noChangeArrowheads="1"/>
          </p:cNvSpPr>
          <p:nvPr/>
        </p:nvSpPr>
        <p:spPr bwMode="auto">
          <a:xfrm>
            <a:off x="762000" y="5486400"/>
            <a:ext cx="2209800" cy="1066800"/>
          </a:xfrm>
          <a:prstGeom prst="wedgeRoundRectCallout">
            <a:avLst>
              <a:gd name="adj1" fmla="val 23634"/>
              <a:gd name="adj2" fmla="val -173662"/>
              <a:gd name="adj3" fmla="val 16667"/>
            </a:avLst>
          </a:prstGeom>
          <a:solidFill>
            <a:srgbClr val="99FFCC"/>
          </a:solidFill>
          <a:ln w="9525">
            <a:solidFill>
              <a:schemeClr val="tx1"/>
            </a:solidFill>
            <a:miter lim="800000"/>
            <a:headEnd/>
            <a:tailEnd/>
          </a:ln>
        </p:spPr>
        <p:txBody>
          <a:bodyPr/>
          <a:lstStyle/>
          <a:p>
            <a:pPr algn="ctr"/>
            <a:r>
              <a:rPr lang="en-US" altLang="zh-TW">
                <a:ea typeface="新細明體" charset="-120"/>
              </a:rPr>
              <a:t>Intercepts hardware requests</a:t>
            </a:r>
          </a:p>
        </p:txBody>
      </p:sp>
    </p:spTree>
    <p:extLst>
      <p:ext uri="{BB962C8B-B14F-4D97-AF65-F5344CB8AC3E}">
        <p14:creationId xmlns="" xmlns:p14="http://schemas.microsoft.com/office/powerpoint/2010/main" val="10301602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788024" y="1636936"/>
            <a:ext cx="4412238" cy="44563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4338"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14339"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7672339-588E-4A69-987F-FE2203A220AB}" type="slidenum">
              <a:rPr lang="en-US" altLang="en-US"/>
              <a:pPr eaLnBrk="1" hangingPunct="1"/>
              <a:t>39</a:t>
            </a:fld>
            <a:endParaRPr lang="en-US" altLang="en-US"/>
          </a:p>
        </p:txBody>
      </p:sp>
      <p:sp>
        <p:nvSpPr>
          <p:cNvPr id="14340"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The Virtual Server </a:t>
            </a:r>
            <a:r>
              <a:rPr lang="en-US" altLang="zh-TW" dirty="0" smtClean="0"/>
              <a:t>Concept (cont.)</a:t>
            </a:r>
            <a:endParaRPr lang="en-US" altLang="zh-TW" dirty="0" smtClean="0">
              <a:latin typeface="微軟正黑體" pitchFamily="34" charset="-120"/>
              <a:ea typeface="微軟正黑體" pitchFamily="34" charset="-120"/>
            </a:endParaRPr>
          </a:p>
        </p:txBody>
      </p:sp>
      <p:sp>
        <p:nvSpPr>
          <p:cNvPr id="14341" name="Rectangle 3"/>
          <p:cNvSpPr>
            <a:spLocks noGrp="1" noChangeArrowheads="1"/>
          </p:cNvSpPr>
          <p:nvPr>
            <p:ph type="body" idx="1"/>
          </p:nvPr>
        </p:nvSpPr>
        <p:spPr>
          <a:xfrm>
            <a:off x="179512" y="1345095"/>
            <a:ext cx="5266928" cy="5068887"/>
          </a:xfrm>
        </p:spPr>
        <p:txBody>
          <a:bodyPr/>
          <a:lstStyle/>
          <a:p>
            <a:pPr eaLnBrk="1" hangingPunct="1">
              <a:lnSpc>
                <a:spcPct val="90000"/>
              </a:lnSpc>
            </a:pPr>
            <a:r>
              <a:rPr lang="en-US" altLang="zh-TW" dirty="0" smtClean="0">
                <a:latin typeface="微軟正黑體" pitchFamily="34" charset="-120"/>
                <a:ea typeface="微軟正黑體" pitchFamily="34" charset="-120"/>
              </a:rPr>
              <a:t>Virtual servers seek to </a:t>
            </a:r>
            <a:r>
              <a:rPr lang="en-US" altLang="zh-TW" dirty="0" smtClean="0">
                <a:solidFill>
                  <a:srgbClr val="FF0000"/>
                </a:solidFill>
                <a:latin typeface="微軟正黑體" pitchFamily="34" charset="-120"/>
                <a:ea typeface="微軟正黑體" pitchFamily="34" charset="-120"/>
              </a:rPr>
              <a:t>encapsulate</a:t>
            </a:r>
            <a:r>
              <a:rPr lang="en-US" altLang="zh-TW" dirty="0" smtClean="0">
                <a:latin typeface="微軟正黑體" pitchFamily="34" charset="-120"/>
                <a:ea typeface="微軟正黑體" pitchFamily="34" charset="-120"/>
              </a:rPr>
              <a:t> the server software away from the hardware</a:t>
            </a:r>
          </a:p>
          <a:p>
            <a:pPr eaLnBrk="1" hangingPunct="1">
              <a:lnSpc>
                <a:spcPct val="90000"/>
              </a:lnSpc>
            </a:pPr>
            <a:r>
              <a:rPr lang="en-US" altLang="zh-TW" dirty="0" smtClean="0">
                <a:latin typeface="微軟正黑體" pitchFamily="34" charset="-120"/>
                <a:ea typeface="微軟正黑體" pitchFamily="34" charset="-120"/>
              </a:rPr>
              <a:t>Servers end up </a:t>
            </a:r>
            <a:r>
              <a:rPr lang="en-US" altLang="zh-TW" dirty="0" smtClean="0">
                <a:solidFill>
                  <a:srgbClr val="FF0000"/>
                </a:solidFill>
                <a:latin typeface="微軟正黑體" pitchFamily="34" charset="-120"/>
                <a:ea typeface="微軟正黑體" pitchFamily="34" charset="-120"/>
              </a:rPr>
              <a:t>as mere files</a:t>
            </a:r>
            <a:r>
              <a:rPr lang="en-US" altLang="zh-TW" dirty="0" smtClean="0">
                <a:latin typeface="微軟正黑體" pitchFamily="34" charset="-120"/>
                <a:ea typeface="微軟正黑體" pitchFamily="34" charset="-120"/>
              </a:rPr>
              <a:t> stored on a physical box, or in enterprise storage.</a:t>
            </a:r>
          </a:p>
          <a:p>
            <a:pPr eaLnBrk="1" hangingPunct="1">
              <a:lnSpc>
                <a:spcPct val="90000"/>
              </a:lnSpc>
            </a:pPr>
            <a:r>
              <a:rPr lang="en-US" altLang="zh-TW" dirty="0" smtClean="0">
                <a:latin typeface="微軟正黑體" pitchFamily="34" charset="-120"/>
                <a:ea typeface="微軟正黑體" pitchFamily="34" charset="-120"/>
              </a:rPr>
              <a:t>A virtual server can be serviced by one or more hosts, and one host may house more than one virtual server.</a:t>
            </a:r>
          </a:p>
        </p:txBody>
      </p:sp>
    </p:spTree>
    <p:extLst>
      <p:ext uri="{BB962C8B-B14F-4D97-AF65-F5344CB8AC3E}">
        <p14:creationId xmlns="" xmlns:p14="http://schemas.microsoft.com/office/powerpoint/2010/main" val="3908992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n-US" altLang="zh-CN" smtClean="0"/>
              <a:t>Why we use cloud computing?</a:t>
            </a:r>
          </a:p>
        </p:txBody>
      </p:sp>
      <p:pic>
        <p:nvPicPr>
          <p:cNvPr id="142339" name="Picture 3"/>
          <p:cNvPicPr>
            <a:picLocks noGrp="1" noChangeAspect="1" noChangeArrowheads="1"/>
          </p:cNvPicPr>
          <p:nvPr>
            <p:ph type="body" idx="1"/>
          </p:nvPr>
        </p:nvPicPr>
        <p:blipFill>
          <a:blip r:embed="rId3" cstate="print"/>
          <a:srcRect/>
          <a:stretch>
            <a:fillRect/>
          </a:stretch>
        </p:blip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15363"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A8E2F40-83F2-4375-B744-C6907236ADEF}" type="slidenum">
              <a:rPr lang="en-US" altLang="en-US"/>
              <a:pPr eaLnBrk="1" hangingPunct="1"/>
              <a:t>40</a:t>
            </a:fld>
            <a:endParaRPr lang="en-US" altLang="en-US"/>
          </a:p>
        </p:txBody>
      </p:sp>
      <p:sp>
        <p:nvSpPr>
          <p:cNvPr id="15364"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The Virtual Server </a:t>
            </a:r>
            <a:r>
              <a:rPr lang="en-US" altLang="zh-TW" dirty="0" smtClean="0"/>
              <a:t>Concept (cont.)</a:t>
            </a:r>
            <a:endParaRPr lang="en-US" altLang="zh-TW" dirty="0" smtClean="0">
              <a:latin typeface="微軟正黑體" pitchFamily="34" charset="-120"/>
              <a:ea typeface="微軟正黑體" pitchFamily="34" charset="-120"/>
            </a:endParaRPr>
          </a:p>
        </p:txBody>
      </p:sp>
      <p:sp>
        <p:nvSpPr>
          <p:cNvPr id="15365" name="Rectangle 3"/>
          <p:cNvSpPr>
            <a:spLocks noGrp="1" noChangeArrowheads="1"/>
          </p:cNvSpPr>
          <p:nvPr>
            <p:ph type="body" idx="1"/>
          </p:nvPr>
        </p:nvSpPr>
        <p:spPr>
          <a:xfrm>
            <a:off x="323528" y="1484784"/>
            <a:ext cx="5112568" cy="5068887"/>
          </a:xfrm>
        </p:spPr>
        <p:txBody>
          <a:bodyPr/>
          <a:lstStyle/>
          <a:p>
            <a:pPr eaLnBrk="1" hangingPunct="1">
              <a:lnSpc>
                <a:spcPct val="90000"/>
              </a:lnSpc>
            </a:pPr>
            <a:r>
              <a:rPr lang="en-US" altLang="zh-TW" dirty="0" smtClean="0">
                <a:latin typeface="微軟正黑體" pitchFamily="34" charset="-120"/>
                <a:ea typeface="微軟正黑體" pitchFamily="34" charset="-120"/>
              </a:rPr>
              <a:t>Virtual servers can still be </a:t>
            </a:r>
            <a:r>
              <a:rPr lang="en-US" altLang="zh-TW" dirty="0" smtClean="0">
                <a:solidFill>
                  <a:srgbClr val="FF0000"/>
                </a:solidFill>
                <a:latin typeface="微軟正黑體" pitchFamily="34" charset="-120"/>
                <a:ea typeface="微軟正黑體" pitchFamily="34" charset="-120"/>
              </a:rPr>
              <a:t>referred to by their function </a:t>
            </a:r>
            <a:r>
              <a:rPr lang="en-US" altLang="zh-TW" dirty="0" smtClean="0">
                <a:latin typeface="微軟正黑體" pitchFamily="34" charset="-120"/>
                <a:ea typeface="微軟正黑體" pitchFamily="34" charset="-120"/>
              </a:rPr>
              <a:t>i.e. email server, database server, etc.</a:t>
            </a:r>
          </a:p>
          <a:p>
            <a:pPr eaLnBrk="1" hangingPunct="1">
              <a:lnSpc>
                <a:spcPct val="90000"/>
              </a:lnSpc>
            </a:pPr>
            <a:r>
              <a:rPr lang="en-US" altLang="zh-TW" dirty="0" smtClean="0">
                <a:latin typeface="微軟正黑體" pitchFamily="34" charset="-120"/>
                <a:ea typeface="微軟正黑體" pitchFamily="34" charset="-120"/>
              </a:rPr>
              <a:t>If the environment is built correctly, virtual servers will </a:t>
            </a:r>
            <a:r>
              <a:rPr lang="en-US" altLang="zh-TW" dirty="0" smtClean="0">
                <a:solidFill>
                  <a:srgbClr val="FF0000"/>
                </a:solidFill>
                <a:latin typeface="微軟正黑體" pitchFamily="34" charset="-120"/>
                <a:ea typeface="微軟正黑體" pitchFamily="34" charset="-120"/>
              </a:rPr>
              <a:t>not be affected </a:t>
            </a:r>
            <a:r>
              <a:rPr lang="en-US" altLang="zh-TW" dirty="0" smtClean="0">
                <a:latin typeface="微軟正黑體" pitchFamily="34" charset="-120"/>
                <a:ea typeface="微軟正黑體" pitchFamily="34" charset="-120"/>
              </a:rPr>
              <a:t>by the loss of a host.</a:t>
            </a:r>
          </a:p>
          <a:p>
            <a:pPr eaLnBrk="1" hangingPunct="1">
              <a:lnSpc>
                <a:spcPct val="90000"/>
              </a:lnSpc>
            </a:pPr>
            <a:r>
              <a:rPr lang="en-US" altLang="zh-TW" dirty="0" smtClean="0">
                <a:latin typeface="微軟正黑體" pitchFamily="34" charset="-120"/>
                <a:ea typeface="微軟正黑體" pitchFamily="34" charset="-120"/>
              </a:rPr>
              <a:t>Hosts may be removed and introduced almost at will to accommodate maintenance.</a:t>
            </a:r>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92080" y="1272673"/>
            <a:ext cx="3672407" cy="52853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614764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292080" y="2276871"/>
            <a:ext cx="3600401" cy="3499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6386"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16387"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8E2FC4-80EE-4D7E-8337-E9EAE287DCE1}" type="slidenum">
              <a:rPr lang="en-US" altLang="en-US"/>
              <a:pPr eaLnBrk="1" hangingPunct="1"/>
              <a:t>41</a:t>
            </a:fld>
            <a:endParaRPr lang="en-US" altLang="en-US" dirty="0"/>
          </a:p>
        </p:txBody>
      </p:sp>
      <p:sp>
        <p:nvSpPr>
          <p:cNvPr id="16388"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The Virtual Server </a:t>
            </a:r>
            <a:r>
              <a:rPr lang="en-US" altLang="zh-TW" dirty="0" smtClean="0"/>
              <a:t>Concept (cont.)</a:t>
            </a:r>
            <a:endParaRPr lang="en-US" altLang="zh-TW" dirty="0" smtClean="0">
              <a:latin typeface="微軟正黑體" pitchFamily="34" charset="-120"/>
              <a:ea typeface="微軟正黑體" pitchFamily="34" charset="-120"/>
            </a:endParaRPr>
          </a:p>
        </p:txBody>
      </p:sp>
      <p:sp>
        <p:nvSpPr>
          <p:cNvPr id="16389" name="Rectangle 3"/>
          <p:cNvSpPr>
            <a:spLocks noGrp="1" noChangeArrowheads="1"/>
          </p:cNvSpPr>
          <p:nvPr>
            <p:ph type="body" idx="1"/>
          </p:nvPr>
        </p:nvSpPr>
        <p:spPr>
          <a:xfrm>
            <a:off x="457201" y="1484313"/>
            <a:ext cx="5122912" cy="5068887"/>
          </a:xfrm>
        </p:spPr>
        <p:txBody>
          <a:bodyPr/>
          <a:lstStyle/>
          <a:p>
            <a:pPr eaLnBrk="1" hangingPunct="1"/>
            <a:r>
              <a:rPr lang="en-US" altLang="zh-TW" dirty="0" smtClean="0">
                <a:latin typeface="微軟正黑體" pitchFamily="34" charset="-120"/>
                <a:ea typeface="微軟正黑體" pitchFamily="34" charset="-120"/>
              </a:rPr>
              <a:t>Virtual servers can be scaled out easily.</a:t>
            </a:r>
          </a:p>
          <a:p>
            <a:pPr eaLnBrk="1" hangingPunct="1"/>
            <a:r>
              <a:rPr lang="en-US" altLang="zh-TW" dirty="0" smtClean="0">
                <a:latin typeface="微軟正黑體" pitchFamily="34" charset="-120"/>
                <a:ea typeface="微軟正黑體" pitchFamily="34" charset="-120"/>
              </a:rPr>
              <a:t>Server templates can be created in a </a:t>
            </a:r>
            <a:r>
              <a:rPr lang="en-US" altLang="zh-TW" dirty="0" smtClean="0">
                <a:solidFill>
                  <a:srgbClr val="FF0000"/>
                </a:solidFill>
                <a:latin typeface="微軟正黑體" pitchFamily="34" charset="-120"/>
                <a:ea typeface="微軟正黑體" pitchFamily="34" charset="-120"/>
              </a:rPr>
              <a:t>virtual</a:t>
            </a:r>
            <a:r>
              <a:rPr lang="zh-TW" altLang="en-US" dirty="0" smtClean="0">
                <a:solidFill>
                  <a:srgbClr val="FF0000"/>
                </a:solidFill>
                <a:latin typeface="微軟正黑體" pitchFamily="34" charset="-120"/>
                <a:ea typeface="微軟正黑體" pitchFamily="34" charset="-120"/>
              </a:rPr>
              <a:t> </a:t>
            </a:r>
            <a:r>
              <a:rPr lang="en-US" altLang="zh-TW" dirty="0" smtClean="0">
                <a:solidFill>
                  <a:srgbClr val="FF0000"/>
                </a:solidFill>
                <a:latin typeface="微軟正黑體" pitchFamily="34" charset="-120"/>
                <a:ea typeface="微軟正黑體" pitchFamily="34" charset="-120"/>
              </a:rPr>
              <a:t>environment</a:t>
            </a:r>
            <a:r>
              <a:rPr lang="en-US" altLang="zh-TW" dirty="0" smtClean="0">
                <a:latin typeface="微軟正黑體" pitchFamily="34" charset="-120"/>
                <a:ea typeface="微軟正黑體" pitchFamily="34" charset="-120"/>
              </a:rPr>
              <a:t> to be used to create </a:t>
            </a:r>
            <a:r>
              <a:rPr lang="en-US" altLang="zh-TW" dirty="0" smtClean="0">
                <a:solidFill>
                  <a:srgbClr val="FF0000"/>
                </a:solidFill>
                <a:latin typeface="微軟正黑體" pitchFamily="34" charset="-120"/>
                <a:ea typeface="微軟正黑體" pitchFamily="34" charset="-120"/>
              </a:rPr>
              <a:t>multiple, identical virtual servers</a:t>
            </a:r>
          </a:p>
          <a:p>
            <a:pPr eaLnBrk="1" hangingPunct="1"/>
            <a:r>
              <a:rPr lang="en-US" altLang="zh-TW" dirty="0" smtClean="0">
                <a:latin typeface="微軟正黑體" pitchFamily="34" charset="-120"/>
                <a:ea typeface="微軟正黑體" pitchFamily="34" charset="-120"/>
              </a:rPr>
              <a:t>Virtual servers themselves can be </a:t>
            </a:r>
            <a:r>
              <a:rPr lang="en-US" altLang="zh-TW" dirty="0" smtClean="0">
                <a:solidFill>
                  <a:srgbClr val="FF0000"/>
                </a:solidFill>
                <a:latin typeface="微軟正黑體" pitchFamily="34" charset="-120"/>
                <a:ea typeface="微軟正黑體" pitchFamily="34" charset="-120"/>
              </a:rPr>
              <a:t>migrated</a:t>
            </a:r>
            <a:r>
              <a:rPr lang="en-US" altLang="zh-TW" dirty="0" smtClean="0">
                <a:latin typeface="微軟正黑體" pitchFamily="34" charset="-120"/>
                <a:ea typeface="微軟正黑體" pitchFamily="34" charset="-120"/>
              </a:rPr>
              <a:t> from host to host almost at will.</a:t>
            </a:r>
          </a:p>
        </p:txBody>
      </p:sp>
    </p:spTree>
    <p:extLst>
      <p:ext uri="{BB962C8B-B14F-4D97-AF65-F5344CB8AC3E}">
        <p14:creationId xmlns="" xmlns:p14="http://schemas.microsoft.com/office/powerpoint/2010/main" val="13004975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5"/>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17411" name="Slide Number Placeholder 6"/>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8F7253D-B0FB-476E-821E-3A46D86F3059}" type="slidenum">
              <a:rPr lang="en-US" altLang="en-US"/>
              <a:pPr eaLnBrk="1" hangingPunct="1"/>
              <a:t>42</a:t>
            </a:fld>
            <a:endParaRPr lang="en-US" altLang="en-US"/>
          </a:p>
        </p:txBody>
      </p:sp>
      <p:sp>
        <p:nvSpPr>
          <p:cNvPr id="17412"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The Virtual Server Concept (cont.)</a:t>
            </a:r>
          </a:p>
        </p:txBody>
      </p:sp>
      <p:sp>
        <p:nvSpPr>
          <p:cNvPr id="17413" name="Rectangle 3"/>
          <p:cNvSpPr>
            <a:spLocks noGrp="1" noChangeArrowheads="1"/>
          </p:cNvSpPr>
          <p:nvPr>
            <p:ph type="body" sz="half" idx="1"/>
          </p:nvPr>
        </p:nvSpPr>
        <p:spPr>
          <a:xfrm>
            <a:off x="457200" y="1484313"/>
            <a:ext cx="4978896" cy="5113039"/>
          </a:xfrm>
        </p:spPr>
        <p:txBody>
          <a:bodyPr/>
          <a:lstStyle/>
          <a:p>
            <a:pPr eaLnBrk="1" hangingPunct="1"/>
            <a:r>
              <a:rPr lang="en-US" altLang="zh-TW" sz="2600" dirty="0" smtClean="0">
                <a:latin typeface="微軟正黑體" pitchFamily="34" charset="-120"/>
                <a:ea typeface="微軟正黑體" pitchFamily="34" charset="-120"/>
              </a:rPr>
              <a:t>Pros</a:t>
            </a:r>
          </a:p>
          <a:p>
            <a:pPr lvl="1" eaLnBrk="1" hangingPunct="1"/>
            <a:r>
              <a:rPr lang="en-US" altLang="zh-TW" sz="2200" dirty="0">
                <a:latin typeface="微軟正黑體" pitchFamily="34" charset="-120"/>
                <a:ea typeface="微軟正黑體" pitchFamily="34" charset="-120"/>
              </a:rPr>
              <a:t>Resource pooling</a:t>
            </a:r>
          </a:p>
          <a:p>
            <a:pPr lvl="1" eaLnBrk="1" hangingPunct="1"/>
            <a:r>
              <a:rPr lang="en-US" altLang="zh-TW" sz="2200" dirty="0">
                <a:latin typeface="微軟正黑體" pitchFamily="34" charset="-120"/>
                <a:ea typeface="微軟正黑體" pitchFamily="34" charset="-120"/>
              </a:rPr>
              <a:t>Highly redundant</a:t>
            </a:r>
          </a:p>
          <a:p>
            <a:pPr lvl="1" eaLnBrk="1" hangingPunct="1"/>
            <a:r>
              <a:rPr lang="en-US" altLang="zh-TW" sz="2200" dirty="0">
                <a:latin typeface="微軟正黑體" pitchFamily="34" charset="-120"/>
                <a:ea typeface="微軟正黑體" pitchFamily="34" charset="-120"/>
              </a:rPr>
              <a:t>Highly available</a:t>
            </a:r>
          </a:p>
          <a:p>
            <a:pPr lvl="1" eaLnBrk="1" hangingPunct="1"/>
            <a:r>
              <a:rPr lang="en-US" altLang="zh-TW" sz="2200" dirty="0" smtClean="0">
                <a:latin typeface="微軟正黑體" pitchFamily="34" charset="-120"/>
                <a:ea typeface="微軟正黑體" pitchFamily="34" charset="-120"/>
              </a:rPr>
              <a:t>Rapidly </a:t>
            </a:r>
            <a:r>
              <a:rPr lang="en-US" altLang="zh-TW" sz="2200" dirty="0">
                <a:latin typeface="微軟正黑體" pitchFamily="34" charset="-120"/>
                <a:ea typeface="微軟正黑體" pitchFamily="34" charset="-120"/>
              </a:rPr>
              <a:t>deploy new servers</a:t>
            </a:r>
          </a:p>
          <a:p>
            <a:pPr lvl="1" eaLnBrk="1" hangingPunct="1"/>
            <a:r>
              <a:rPr lang="en-US" altLang="zh-TW" sz="2200" dirty="0">
                <a:latin typeface="微軟正黑體" pitchFamily="34" charset="-120"/>
                <a:ea typeface="微軟正黑體" pitchFamily="34" charset="-120"/>
              </a:rPr>
              <a:t>Easy to deploy</a:t>
            </a:r>
          </a:p>
          <a:p>
            <a:pPr lvl="1" eaLnBrk="1" hangingPunct="1"/>
            <a:r>
              <a:rPr lang="en-US" altLang="zh-TW" sz="2200" dirty="0">
                <a:latin typeface="微軟正黑體" pitchFamily="34" charset="-120"/>
                <a:ea typeface="微軟正黑體" pitchFamily="34" charset="-120"/>
              </a:rPr>
              <a:t>Reconfigurable while services are running</a:t>
            </a:r>
          </a:p>
          <a:p>
            <a:pPr lvl="1" eaLnBrk="1" hangingPunct="1"/>
            <a:r>
              <a:rPr lang="en-US" altLang="zh-TW" sz="2200" dirty="0">
                <a:latin typeface="微軟正黑體" pitchFamily="34" charset="-120"/>
                <a:ea typeface="微軟正黑體" pitchFamily="34" charset="-120"/>
              </a:rPr>
              <a:t>Optimizes physical resources by doing more with less</a:t>
            </a:r>
          </a:p>
        </p:txBody>
      </p:sp>
      <p:sp>
        <p:nvSpPr>
          <p:cNvPr id="17414" name="Rectangle 4"/>
          <p:cNvSpPr>
            <a:spLocks noGrp="1" noChangeArrowheads="1"/>
          </p:cNvSpPr>
          <p:nvPr>
            <p:ph type="body" sz="half" idx="2"/>
          </p:nvPr>
        </p:nvSpPr>
        <p:spPr>
          <a:xfrm>
            <a:off x="4499992" y="1484313"/>
            <a:ext cx="4464621" cy="5068887"/>
          </a:xfrm>
        </p:spPr>
        <p:txBody>
          <a:bodyPr/>
          <a:lstStyle/>
          <a:p>
            <a:pPr eaLnBrk="1" hangingPunct="1"/>
            <a:r>
              <a:rPr lang="en-US" altLang="zh-TW" sz="2600" dirty="0" smtClean="0">
                <a:latin typeface="微軟正黑體" pitchFamily="34" charset="-120"/>
                <a:ea typeface="微軟正黑體" pitchFamily="34" charset="-120"/>
              </a:rPr>
              <a:t>Cons</a:t>
            </a:r>
          </a:p>
          <a:p>
            <a:pPr lvl="1" eaLnBrk="1" hangingPunct="1"/>
            <a:r>
              <a:rPr lang="en-US" altLang="zh-TW" sz="2200" dirty="0">
                <a:latin typeface="微軟正黑體" pitchFamily="34" charset="-120"/>
                <a:ea typeface="微軟正黑體" pitchFamily="34" charset="-120"/>
              </a:rPr>
              <a:t>Slightly harder to conceptualize</a:t>
            </a:r>
          </a:p>
          <a:p>
            <a:pPr lvl="1" eaLnBrk="1" hangingPunct="1"/>
            <a:r>
              <a:rPr lang="en-US" altLang="zh-TW" sz="2200" dirty="0">
                <a:latin typeface="微軟正黑體" pitchFamily="34" charset="-120"/>
                <a:ea typeface="微軟正黑體" pitchFamily="34" charset="-120"/>
              </a:rPr>
              <a:t>Slightly more costly (must buy hardware, OS, Apps, and now the abstraction layer)</a:t>
            </a:r>
          </a:p>
        </p:txBody>
      </p:sp>
    </p:spTree>
    <p:extLst>
      <p:ext uri="{BB962C8B-B14F-4D97-AF65-F5344CB8AC3E}">
        <p14:creationId xmlns="" xmlns:p14="http://schemas.microsoft.com/office/powerpoint/2010/main" val="25711459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4"/>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mtClean="0"/>
              <a:t>20090909_VirtualizationAndCloud</a:t>
            </a:r>
          </a:p>
        </p:txBody>
      </p:sp>
      <p:sp>
        <p:nvSpPr>
          <p:cNvPr id="18435" name="Slide Number Placeholder 5"/>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ADAF04A-330C-4D49-A5B1-AFC66F9F5FF4}" type="slidenum">
              <a:rPr lang="en-US" altLang="en-US"/>
              <a:pPr eaLnBrk="1" hangingPunct="1"/>
              <a:t>43</a:t>
            </a:fld>
            <a:endParaRPr lang="en-US" altLang="en-US"/>
          </a:p>
        </p:txBody>
      </p:sp>
      <p:sp>
        <p:nvSpPr>
          <p:cNvPr id="18436" name="Rectangle 2"/>
          <p:cNvSpPr>
            <a:spLocks noGrp="1" noChangeArrowheads="1"/>
          </p:cNvSpPr>
          <p:nvPr>
            <p:ph type="title"/>
          </p:nvPr>
        </p:nvSpPr>
        <p:spPr/>
        <p:txBody>
          <a:bodyPr/>
          <a:lstStyle/>
          <a:p>
            <a:pPr eaLnBrk="1" hangingPunct="1"/>
            <a:r>
              <a:rPr lang="en-US" altLang="zh-TW" smtClean="0">
                <a:latin typeface="微軟正黑體" pitchFamily="34" charset="-120"/>
                <a:ea typeface="微軟正黑體" pitchFamily="34" charset="-120"/>
              </a:rPr>
              <a:t>Virtualization Status</a:t>
            </a:r>
          </a:p>
        </p:txBody>
      </p:sp>
      <p:sp>
        <p:nvSpPr>
          <p:cNvPr id="18437" name="Rectangle 3"/>
          <p:cNvSpPr>
            <a:spLocks noGrp="1" noChangeArrowheads="1"/>
          </p:cNvSpPr>
          <p:nvPr>
            <p:ph type="body" idx="1"/>
          </p:nvPr>
        </p:nvSpPr>
        <p:spPr/>
        <p:txBody>
          <a:bodyPr/>
          <a:lstStyle/>
          <a:p>
            <a:pPr eaLnBrk="1" hangingPunct="1"/>
            <a:r>
              <a:rPr lang="en-US" altLang="zh-TW" dirty="0" smtClean="0">
                <a:latin typeface="微軟正黑體" pitchFamily="34" charset="-120"/>
                <a:ea typeface="微軟正黑體" pitchFamily="34" charset="-120"/>
              </a:rPr>
              <a:t>Offerings from many companies</a:t>
            </a:r>
          </a:p>
          <a:p>
            <a:pPr lvl="1" eaLnBrk="1" hangingPunct="1"/>
            <a:r>
              <a:rPr lang="en-US" altLang="zh-TW" dirty="0" smtClean="0">
                <a:latin typeface="微軟正黑體" pitchFamily="34" charset="-120"/>
                <a:ea typeface="微軟正黑體" pitchFamily="34" charset="-120"/>
              </a:rPr>
              <a:t>e.g. VMware, Microsoft, Sun, ...</a:t>
            </a:r>
          </a:p>
          <a:p>
            <a:pPr eaLnBrk="1" hangingPunct="1"/>
            <a:r>
              <a:rPr lang="en-US" altLang="zh-TW" dirty="0" smtClean="0">
                <a:latin typeface="微軟正黑體" pitchFamily="34" charset="-120"/>
                <a:ea typeface="微軟正黑體" pitchFamily="34" charset="-120"/>
              </a:rPr>
              <a:t>Hardware support</a:t>
            </a:r>
          </a:p>
          <a:p>
            <a:pPr lvl="1" eaLnBrk="1" hangingPunct="1"/>
            <a:r>
              <a:rPr lang="en-US" altLang="zh-TW" dirty="0" smtClean="0">
                <a:latin typeface="微軟正黑體" pitchFamily="34" charset="-120"/>
                <a:ea typeface="微軟正黑體" pitchFamily="34" charset="-120"/>
              </a:rPr>
              <a:t>Fits well with the move to 64 bit (very large memories) multi-core (concurrency) processors.</a:t>
            </a:r>
          </a:p>
          <a:p>
            <a:pPr lvl="1" eaLnBrk="1" hangingPunct="1"/>
            <a:r>
              <a:rPr lang="en-US" altLang="zh-TW" dirty="0" smtClean="0">
                <a:latin typeface="微軟正黑體" pitchFamily="34" charset="-120"/>
                <a:ea typeface="微軟正黑體" pitchFamily="34" charset="-120"/>
              </a:rPr>
              <a:t>Intel VT (Virtualization Technology) provides hardware to support the Virtual Machine Monitor layer</a:t>
            </a:r>
          </a:p>
          <a:p>
            <a:pPr eaLnBrk="1" hangingPunct="1"/>
            <a:r>
              <a:rPr lang="en-US" altLang="zh-TW" b="1" dirty="0" smtClean="0">
                <a:solidFill>
                  <a:srgbClr val="FF0000"/>
                </a:solidFill>
                <a:latin typeface="微軟正黑體" pitchFamily="34" charset="-120"/>
                <a:ea typeface="微軟正黑體" pitchFamily="34" charset="-120"/>
              </a:rPr>
              <a:t>Virtualization is now a well-established technology</a:t>
            </a:r>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948264" y="1556791"/>
            <a:ext cx="1768061" cy="13555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9698066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lvl="0"/>
            <a:r>
              <a:rPr lang="en-US" altLang="zh-TW" smtClean="0">
                <a:latin typeface="微軟正黑體" pitchFamily="34" charset="-120"/>
                <a:ea typeface="微軟正黑體" pitchFamily="34" charset="-120"/>
              </a:rPr>
              <a:t>Infrastructure as a Service</a:t>
            </a:r>
            <a:endParaRPr lang="zh-TW" altLang="en-US" dirty="0">
              <a:latin typeface="微軟正黑體" pitchFamily="34" charset="-120"/>
              <a:ea typeface="微軟正黑體" pitchFamily="34" charset="-120"/>
            </a:endParaRPr>
          </a:p>
        </p:txBody>
      </p:sp>
      <p:sp>
        <p:nvSpPr>
          <p:cNvPr id="11" name="內容版面配置區 10"/>
          <p:cNvSpPr>
            <a:spLocks noGrp="1"/>
          </p:cNvSpPr>
          <p:nvPr>
            <p:ph idx="1"/>
          </p:nvPr>
        </p:nvSpPr>
        <p:spPr/>
        <p:txBody>
          <a:bodyPr/>
          <a:lstStyle/>
          <a:p>
            <a:r>
              <a:rPr lang="en-US" altLang="zh-TW" dirty="0" smtClean="0">
                <a:latin typeface="微軟正黑體" pitchFamily="34" charset="-120"/>
                <a:ea typeface="微軟正黑體" pitchFamily="34" charset="-120"/>
              </a:rPr>
              <a:t>Infrastructure is a way to </a:t>
            </a:r>
            <a:r>
              <a:rPr lang="en-US" altLang="zh-TW" dirty="0" smtClean="0">
                <a:solidFill>
                  <a:srgbClr val="FF0000"/>
                </a:solidFill>
                <a:latin typeface="微軟正黑體" pitchFamily="34" charset="-120"/>
                <a:ea typeface="微軟正黑體" pitchFamily="34" charset="-120"/>
              </a:rPr>
              <a:t>deliver virtualization </a:t>
            </a:r>
            <a:r>
              <a:rPr lang="en-US" altLang="zh-TW" dirty="0" smtClean="0">
                <a:latin typeface="微軟正黑體" pitchFamily="34" charset="-120"/>
                <a:ea typeface="微軟正黑體" pitchFamily="34" charset="-120"/>
              </a:rPr>
              <a:t>to your cloud computing solution</a:t>
            </a:r>
          </a:p>
          <a:p>
            <a:r>
              <a:rPr lang="en-US" altLang="zh-TW" dirty="0">
                <a:latin typeface="微軟正黑體" pitchFamily="34" charset="-120"/>
                <a:ea typeface="微軟正黑體" pitchFamily="34" charset="-120"/>
              </a:rPr>
              <a:t>In a </a:t>
            </a:r>
            <a:r>
              <a:rPr lang="en-US" altLang="zh-TW" dirty="0">
                <a:solidFill>
                  <a:srgbClr val="FF0000"/>
                </a:solidFill>
                <a:latin typeface="微軟正黑體" pitchFamily="34" charset="-120"/>
                <a:ea typeface="微軟正黑體" pitchFamily="34" charset="-120"/>
              </a:rPr>
              <a:t>virtualized environment</a:t>
            </a:r>
            <a:r>
              <a:rPr lang="en-US" altLang="zh-TW" dirty="0">
                <a:latin typeface="微軟正黑體" pitchFamily="34" charset="-120"/>
                <a:ea typeface="微軟正黑體" pitchFamily="34" charset="-120"/>
              </a:rPr>
              <a:t>, applications run on a server and are displayed on the </a:t>
            </a:r>
            <a:r>
              <a:rPr lang="en-US" altLang="zh-TW" dirty="0">
                <a:solidFill>
                  <a:srgbClr val="FF0000"/>
                </a:solidFill>
                <a:latin typeface="微軟正黑體" pitchFamily="34" charset="-120"/>
                <a:ea typeface="微軟正黑體" pitchFamily="34" charset="-120"/>
              </a:rPr>
              <a:t>client</a:t>
            </a:r>
            <a:r>
              <a:rPr lang="en-US" altLang="zh-TW" dirty="0">
                <a:latin typeface="微軟正黑體" pitchFamily="34" charset="-120"/>
                <a:ea typeface="微軟正黑體" pitchFamily="34" charset="-120"/>
              </a:rPr>
              <a:t>. The server can be local or on the other side of the </a:t>
            </a:r>
            <a:r>
              <a:rPr lang="en-US" altLang="zh-TW" dirty="0">
                <a:solidFill>
                  <a:srgbClr val="FF0000"/>
                </a:solidFill>
                <a:latin typeface="微軟正黑體" pitchFamily="34" charset="-120"/>
                <a:ea typeface="微軟正黑體" pitchFamily="34" charset="-120"/>
              </a:rPr>
              <a:t>cloud</a:t>
            </a:r>
            <a:r>
              <a:rPr lang="en-US" altLang="zh-TW" dirty="0">
                <a:latin typeface="微軟正黑體" pitchFamily="34" charset="-120"/>
                <a:ea typeface="微軟正黑體" pitchFamily="34" charset="-120"/>
              </a:rPr>
              <a:t>.</a:t>
            </a: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endParaRPr lang="en-US" altLang="zh-TW"/>
          </a:p>
        </p:txBody>
      </p:sp>
      <p:sp>
        <p:nvSpPr>
          <p:cNvPr id="5" name="頁尾版面配置區 4"/>
          <p:cNvSpPr>
            <a:spLocks noGrp="1"/>
          </p:cNvSpPr>
          <p:nvPr>
            <p:ph type="ftr" sz="quarter" idx="11"/>
          </p:nvPr>
        </p:nvSpPr>
        <p:spPr/>
        <p:txBody>
          <a:bodyPr/>
          <a:lstStyle/>
          <a:p>
            <a:endParaRPr lang="en-US" altLang="zh-TW"/>
          </a:p>
        </p:txBody>
      </p:sp>
      <p:sp>
        <p:nvSpPr>
          <p:cNvPr id="6" name="投影片編號版面配置區 5"/>
          <p:cNvSpPr>
            <a:spLocks noGrp="1"/>
          </p:cNvSpPr>
          <p:nvPr>
            <p:ph type="sldNum" sz="quarter" idx="12"/>
          </p:nvPr>
        </p:nvSpPr>
        <p:spPr/>
        <p:txBody>
          <a:bodyPr/>
          <a:lstStyle/>
          <a:p>
            <a:fld id="{4E3ED151-2AE6-437B-B214-104A00E1163A}" type="slidenum">
              <a:rPr lang="en-US" altLang="zh-TW" smtClean="0"/>
              <a:pPr/>
              <a:t>44</a:t>
            </a:fld>
            <a:endParaRPr lang="en-US" altLang="zh-TW"/>
          </a:p>
        </p:txBody>
      </p:sp>
      <p:pic>
        <p:nvPicPr>
          <p:cNvPr id="12" name="Picture 2"/>
          <p:cNvPicPr>
            <a:picLocks noChangeAspect="1" noChangeArrowheads="1"/>
          </p:cNvPicPr>
          <p:nvPr/>
        </p:nvPicPr>
        <p:blipFill>
          <a:blip r:embed="rId4" cstate="print"/>
          <a:srcRect/>
          <a:stretch>
            <a:fillRect/>
          </a:stretch>
        </p:blipFill>
        <p:spPr bwMode="auto">
          <a:xfrm>
            <a:off x="899592" y="4365104"/>
            <a:ext cx="7456828" cy="2016224"/>
          </a:xfrm>
          <a:prstGeom prst="rect">
            <a:avLst/>
          </a:prstGeom>
          <a:noFill/>
          <a:ln w="9525">
            <a:noFill/>
            <a:miter lim="800000"/>
            <a:headEnd/>
            <a:tailEnd/>
          </a:ln>
        </p:spPr>
      </p:pic>
    </p:spTree>
    <p:extLst>
      <p:ext uri="{BB962C8B-B14F-4D97-AF65-F5344CB8AC3E}">
        <p14:creationId xmlns="" xmlns:p14="http://schemas.microsoft.com/office/powerpoint/2010/main" val="10217703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投影片編號版面配置區 5"/>
          <p:cNvSpPr>
            <a:spLocks noGrp="1"/>
          </p:cNvSpPr>
          <p:nvPr>
            <p:ph type="sldNum" sz="quarter" idx="12"/>
          </p:nvPr>
        </p:nvSpPr>
        <p:spPr>
          <a:noFill/>
        </p:spPr>
        <p:txBody>
          <a:bodyPr/>
          <a:lstStyle/>
          <a:p>
            <a:fld id="{5FE5995C-BABA-48D0-B643-AFF5424E16C6}" type="slidenum">
              <a:rPr lang="en-US" altLang="zh-TW" smtClean="0"/>
              <a:pPr/>
              <a:t>45</a:t>
            </a:fld>
            <a:endParaRPr lang="en-US" altLang="zh-TW" smtClean="0"/>
          </a:p>
        </p:txBody>
      </p:sp>
      <p:sp>
        <p:nvSpPr>
          <p:cNvPr id="13315"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Outline</a:t>
            </a:r>
          </a:p>
        </p:txBody>
      </p:sp>
      <p:sp>
        <p:nvSpPr>
          <p:cNvPr id="13316" name="Rectangle 3"/>
          <p:cNvSpPr>
            <a:spLocks noGrp="1" noChangeArrowheads="1"/>
          </p:cNvSpPr>
          <p:nvPr>
            <p:ph type="body" idx="1"/>
          </p:nvPr>
        </p:nvSpPr>
        <p:spPr/>
        <p:txBody>
          <a:bodyPr/>
          <a:lstStyle/>
          <a:p>
            <a:pPr lvl="0"/>
            <a:r>
              <a:rPr lang="en-US" altLang="zh-TW" dirty="0" smtClean="0">
                <a:solidFill>
                  <a:schemeClr val="bg1">
                    <a:lumMod val="65000"/>
                  </a:schemeClr>
                </a:solidFill>
                <a:latin typeface="微軟正黑體" pitchFamily="34" charset="-120"/>
                <a:ea typeface="微軟正黑體" pitchFamily="34" charset="-120"/>
              </a:rPr>
              <a:t>Infrastructure</a:t>
            </a:r>
            <a:endParaRPr lang="zh-TW" altLang="zh-TW" dirty="0" smtClean="0">
              <a:solidFill>
                <a:schemeClr val="bg1">
                  <a:lumMod val="65000"/>
                </a:schemeClr>
              </a:solidFill>
              <a:latin typeface="微軟正黑體" pitchFamily="34" charset="-120"/>
              <a:ea typeface="微軟正黑體" pitchFamily="34" charset="-120"/>
            </a:endParaRPr>
          </a:p>
          <a:p>
            <a:r>
              <a:rPr lang="en-US" altLang="zh-TW" dirty="0" smtClean="0">
                <a:latin typeface="微軟正黑體" pitchFamily="34" charset="-120"/>
                <a:ea typeface="微軟正黑體" pitchFamily="34" charset="-120"/>
              </a:rPr>
              <a:t>Software</a:t>
            </a:r>
            <a:endParaRPr lang="zh-TW" altLang="zh-TW" dirty="0">
              <a:latin typeface="微軟正黑體" pitchFamily="34" charset="-120"/>
              <a:ea typeface="微軟正黑體" pitchFamily="34" charset="-120"/>
            </a:endParaRPr>
          </a:p>
          <a:p>
            <a:pPr lvl="0"/>
            <a:r>
              <a:rPr lang="en-US" altLang="zh-TW" dirty="0">
                <a:solidFill>
                  <a:schemeClr val="bg1">
                    <a:lumMod val="65000"/>
                  </a:schemeClr>
                </a:solidFill>
                <a:latin typeface="微軟正黑體" pitchFamily="34" charset="-120"/>
                <a:ea typeface="微軟正黑體" pitchFamily="34" charset="-120"/>
              </a:rPr>
              <a:t>Services</a:t>
            </a:r>
            <a:endParaRPr lang="zh-TW" altLang="zh-TW" dirty="0">
              <a:solidFill>
                <a:schemeClr val="bg1">
                  <a:lumMod val="65000"/>
                </a:schemeClr>
              </a:solidFill>
              <a:latin typeface="微軟正黑體" pitchFamily="34" charset="-120"/>
              <a:ea typeface="微軟正黑體" pitchFamily="34" charset="-120"/>
            </a:endParaRPr>
          </a:p>
          <a:p>
            <a:r>
              <a:rPr lang="en-US" altLang="zh-TW" dirty="0" smtClean="0">
                <a:solidFill>
                  <a:schemeClr val="bg1">
                    <a:lumMod val="65000"/>
                  </a:schemeClr>
                </a:solidFill>
                <a:latin typeface="微軟正黑體" pitchFamily="34" charset="-120"/>
                <a:ea typeface="微軟正黑體" pitchFamily="34" charset="-120"/>
              </a:rPr>
              <a:t>Applications</a:t>
            </a:r>
          </a:p>
          <a:p>
            <a:r>
              <a:rPr lang="en-US" altLang="zh-TW" dirty="0" smtClean="0">
                <a:solidFill>
                  <a:schemeClr val="bg1">
                    <a:lumMod val="65000"/>
                  </a:schemeClr>
                </a:solidFill>
                <a:latin typeface="微軟正黑體" pitchFamily="34" charset="-120"/>
                <a:ea typeface="微軟正黑體" pitchFamily="34" charset="-120"/>
              </a:rPr>
              <a:t>Summary</a:t>
            </a:r>
          </a:p>
        </p:txBody>
      </p:sp>
      <p:sp>
        <p:nvSpPr>
          <p:cNvPr id="5" name="日期版面配置區 4"/>
          <p:cNvSpPr>
            <a:spLocks noGrp="1"/>
          </p:cNvSpPr>
          <p:nvPr>
            <p:ph type="dt" sz="half" idx="10"/>
          </p:nvPr>
        </p:nvSpPr>
        <p:spPr/>
        <p:txBody>
          <a:bodyPr/>
          <a:lstStyle/>
          <a:p>
            <a:pPr>
              <a:defRPr/>
            </a:pPr>
            <a:endParaRPr lang="en-US" altLang="zh-TW"/>
          </a:p>
        </p:txBody>
      </p:sp>
      <p:sp>
        <p:nvSpPr>
          <p:cNvPr id="6" name="頁尾版面配置區 5"/>
          <p:cNvSpPr>
            <a:spLocks noGrp="1"/>
          </p:cNvSpPr>
          <p:nvPr>
            <p:ph type="ftr" sz="quarter" idx="11"/>
          </p:nvPr>
        </p:nvSpPr>
        <p:spPr/>
        <p:txBody>
          <a:bodyPr/>
          <a:lstStyle/>
          <a:p>
            <a:pPr>
              <a:defRPr/>
            </a:pPr>
            <a:endParaRPr lang="en-US" altLang="zh-TW"/>
          </a:p>
        </p:txBody>
      </p:sp>
    </p:spTree>
    <p:extLst>
      <p:ext uri="{BB962C8B-B14F-4D97-AF65-F5344CB8AC3E}">
        <p14:creationId xmlns="" xmlns:p14="http://schemas.microsoft.com/office/powerpoint/2010/main" val="31161611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微軟正黑體" pitchFamily="34" charset="-120"/>
                <a:ea typeface="微軟正黑體" pitchFamily="34" charset="-120"/>
              </a:rPr>
              <a:t>Software</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Software as a service (</a:t>
            </a:r>
            <a:r>
              <a:rPr lang="en-US" altLang="zh-TW" dirty="0" err="1" smtClean="0">
                <a:latin typeface="微軟正黑體" pitchFamily="34" charset="-120"/>
                <a:ea typeface="微軟正黑體" pitchFamily="34" charset="-120"/>
              </a:rPr>
              <a:t>SaaS</a:t>
            </a:r>
            <a:r>
              <a:rPr lang="en-US" altLang="zh-TW" dirty="0" smtClean="0">
                <a:latin typeface="微軟正黑體" pitchFamily="34" charset="-120"/>
                <a:ea typeface="微軟正黑體" pitchFamily="34" charset="-120"/>
              </a:rPr>
              <a:t>)</a:t>
            </a:r>
          </a:p>
          <a:p>
            <a:pPr lvl="1"/>
            <a:r>
              <a:rPr lang="en-US" altLang="zh-TW" dirty="0" smtClean="0">
                <a:latin typeface="微軟正黑體" pitchFamily="34" charset="-120"/>
                <a:ea typeface="微軟正黑體" pitchFamily="34" charset="-120"/>
              </a:rPr>
              <a:t>Overview</a:t>
            </a:r>
          </a:p>
          <a:p>
            <a:pPr lvl="1"/>
            <a:r>
              <a:rPr lang="en-US" altLang="zh-TW" dirty="0">
                <a:latin typeface="微軟正黑體" pitchFamily="34" charset="-120"/>
                <a:ea typeface="微軟正黑體" pitchFamily="34" charset="-120"/>
              </a:rPr>
              <a:t>Company </a:t>
            </a:r>
            <a:r>
              <a:rPr lang="en-US" altLang="zh-TW" dirty="0" smtClean="0">
                <a:latin typeface="微軟正黑體" pitchFamily="34" charset="-120"/>
                <a:ea typeface="微軟正黑體" pitchFamily="34" charset="-120"/>
              </a:rPr>
              <a:t>Offerings</a:t>
            </a:r>
          </a:p>
          <a:p>
            <a:pPr lvl="2"/>
            <a:r>
              <a:rPr lang="en-US" altLang="zh-TW" dirty="0" smtClean="0">
                <a:latin typeface="微軟正黑體" pitchFamily="34" charset="-120"/>
                <a:ea typeface="微軟正黑體" pitchFamily="34" charset="-120"/>
              </a:rPr>
              <a:t>Google</a:t>
            </a:r>
          </a:p>
          <a:p>
            <a:pPr lvl="2"/>
            <a:r>
              <a:rPr lang="en-US" altLang="zh-TW" dirty="0" smtClean="0">
                <a:latin typeface="微軟正黑體" pitchFamily="34" charset="-120"/>
                <a:ea typeface="微軟正黑體" pitchFamily="34" charset="-120"/>
              </a:rPr>
              <a:t>Microsoft</a:t>
            </a:r>
          </a:p>
          <a:p>
            <a:pPr lvl="2"/>
            <a:r>
              <a:rPr lang="en-US" altLang="zh-TW" dirty="0" smtClean="0">
                <a:latin typeface="微軟正黑體" pitchFamily="34" charset="-120"/>
                <a:ea typeface="微軟正黑體" pitchFamily="34" charset="-120"/>
              </a:rPr>
              <a:t>IBM</a:t>
            </a:r>
          </a:p>
          <a:p>
            <a:r>
              <a:rPr lang="en-US" altLang="zh-TW" dirty="0" smtClean="0">
                <a:latin typeface="微軟正黑體" pitchFamily="34" charset="-120"/>
                <a:ea typeface="微軟正黑體" pitchFamily="34" charset="-120"/>
              </a:rPr>
              <a:t>Software plus service</a:t>
            </a:r>
          </a:p>
          <a:p>
            <a:pPr lvl="1"/>
            <a:r>
              <a:rPr lang="en-US" altLang="zh-TW" dirty="0" smtClean="0">
                <a:latin typeface="微軟正黑體" pitchFamily="34" charset="-120"/>
                <a:ea typeface="微軟正黑體" pitchFamily="34" charset="-120"/>
              </a:rPr>
              <a:t>Overview</a:t>
            </a:r>
          </a:p>
          <a:p>
            <a:pPr lvl="2"/>
            <a:r>
              <a:rPr lang="en-US" altLang="zh-TW" dirty="0" smtClean="0">
                <a:latin typeface="微軟正黑體" pitchFamily="34" charset="-120"/>
                <a:ea typeface="微軟正黑體" pitchFamily="34" charset="-120"/>
              </a:rPr>
              <a:t>Pros</a:t>
            </a:r>
          </a:p>
          <a:p>
            <a:pPr lvl="2"/>
            <a:r>
              <a:rPr lang="en-US" altLang="zh-TW" dirty="0" smtClean="0">
                <a:latin typeface="微軟正黑體" pitchFamily="34" charset="-120"/>
                <a:ea typeface="微軟正黑體" pitchFamily="34" charset="-120"/>
              </a:rPr>
              <a:t>Cons</a:t>
            </a:r>
          </a:p>
          <a:p>
            <a:pPr lvl="1"/>
            <a:r>
              <a:rPr lang="en-US" altLang="zh-TW" dirty="0">
                <a:latin typeface="微軟正黑體" pitchFamily="34" charset="-120"/>
                <a:ea typeface="微軟正黑體" pitchFamily="34" charset="-120"/>
              </a:rPr>
              <a:t>Mobile Device </a:t>
            </a:r>
            <a:r>
              <a:rPr lang="en-US" altLang="zh-TW" dirty="0" smtClean="0">
                <a:latin typeface="微軟正黑體" pitchFamily="34" charset="-120"/>
                <a:ea typeface="微軟正黑體" pitchFamily="34" charset="-120"/>
              </a:rPr>
              <a:t>Integration</a:t>
            </a:r>
          </a:p>
          <a:p>
            <a:pPr lvl="2"/>
            <a:r>
              <a:rPr lang="en-US" altLang="zh-TW" dirty="0">
                <a:latin typeface="微軟正黑體" pitchFamily="34" charset="-120"/>
                <a:ea typeface="微軟正黑體" pitchFamily="34" charset="-120"/>
              </a:rPr>
              <a:t>Providers</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46</a:t>
            </a:fld>
            <a:endParaRPr lang="en-US" altLang="zh-TW"/>
          </a:p>
        </p:txBody>
      </p:sp>
    </p:spTree>
    <p:extLst>
      <p:ext uri="{BB962C8B-B14F-4D97-AF65-F5344CB8AC3E}">
        <p14:creationId xmlns="" xmlns:p14="http://schemas.microsoft.com/office/powerpoint/2010/main" val="3501627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微軟正黑體" pitchFamily="34" charset="-120"/>
                <a:ea typeface="微軟正黑體" pitchFamily="34" charset="-120"/>
              </a:rPr>
              <a:t>Software-Overview (1/4)</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a:latin typeface="微軟正黑體" pitchFamily="34" charset="-120"/>
                <a:ea typeface="微軟正黑體" pitchFamily="34" charset="-120"/>
              </a:rPr>
              <a:t>C</a:t>
            </a:r>
            <a:r>
              <a:rPr lang="en-US" altLang="zh-TW" dirty="0" smtClean="0">
                <a:latin typeface="微軟正黑體" pitchFamily="34" charset="-120"/>
                <a:ea typeface="微軟正黑體" pitchFamily="34" charset="-120"/>
              </a:rPr>
              <a:t>loud computing offering</a:t>
            </a:r>
          </a:p>
          <a:p>
            <a:pPr lvl="1"/>
            <a:r>
              <a:rPr lang="en-US" altLang="zh-TW" dirty="0" smtClean="0">
                <a:solidFill>
                  <a:srgbClr val="FF0000"/>
                </a:solidFill>
                <a:latin typeface="微軟正黑體" pitchFamily="34" charset="-120"/>
                <a:ea typeface="微軟正黑體" pitchFamily="34" charset="-120"/>
              </a:rPr>
              <a:t>increasing abstraction </a:t>
            </a:r>
            <a:r>
              <a:rPr lang="en-US" altLang="zh-TW" dirty="0" smtClean="0">
                <a:latin typeface="微軟正黑體" pitchFamily="34" charset="-120"/>
                <a:ea typeface="微軟正黑體" pitchFamily="34" charset="-120"/>
              </a:rPr>
              <a:t>of the </a:t>
            </a:r>
            <a:r>
              <a:rPr lang="en-US" altLang="zh-TW" dirty="0" smtClean="0">
                <a:solidFill>
                  <a:srgbClr val="FF0000"/>
                </a:solidFill>
                <a:latin typeface="微軟正黑體" pitchFamily="34" charset="-120"/>
                <a:ea typeface="微軟正黑體" pitchFamily="34" charset="-120"/>
              </a:rPr>
              <a:t>underlying hardware</a:t>
            </a:r>
            <a:r>
              <a:rPr lang="en-US" altLang="zh-TW" dirty="0" smtClean="0">
                <a:latin typeface="微軟正黑體" pitchFamily="34" charset="-120"/>
                <a:ea typeface="微軟正黑體" pitchFamily="34" charset="-120"/>
              </a:rPr>
              <a:t>, </a:t>
            </a:r>
          </a:p>
          <a:p>
            <a:pPr lvl="1"/>
            <a:r>
              <a:rPr lang="en-US" altLang="zh-TW" dirty="0" smtClean="0">
                <a:latin typeface="微軟正黑體" pitchFamily="34" charset="-120"/>
                <a:ea typeface="微軟正黑體" pitchFamily="34" charset="-120"/>
              </a:rPr>
              <a:t>a related, but </a:t>
            </a:r>
            <a:r>
              <a:rPr lang="en-US" altLang="zh-TW" dirty="0" smtClean="0">
                <a:solidFill>
                  <a:srgbClr val="FF0000"/>
                </a:solidFill>
                <a:latin typeface="微軟正黑體" pitchFamily="34" charset="-120"/>
                <a:ea typeface="微軟正黑體" pitchFamily="34" charset="-120"/>
              </a:rPr>
              <a:t>separate</a:t>
            </a:r>
            <a:r>
              <a:rPr lang="en-US" altLang="zh-TW" dirty="0" smtClean="0">
                <a:latin typeface="微軟正黑體" pitchFamily="34" charset="-120"/>
                <a:ea typeface="微軟正黑體" pitchFamily="34" charset="-120"/>
              </a:rPr>
              <a:t>, set of decisions must be made concerning how the software and applications are deployed on cloud infrastructure.</a:t>
            </a:r>
          </a:p>
          <a:p>
            <a:r>
              <a:rPr lang="en-US" altLang="zh-TW" dirty="0" smtClean="0">
                <a:latin typeface="微軟正黑體" pitchFamily="34" charset="-120"/>
                <a:ea typeface="微軟正黑體" pitchFamily="34" charset="-120"/>
              </a:rPr>
              <a:t>Cloud </a:t>
            </a:r>
            <a:r>
              <a:rPr lang="en-US" altLang="zh-TW" dirty="0">
                <a:latin typeface="微軟正黑體" pitchFamily="34" charset="-120"/>
                <a:ea typeface="微軟正黑體" pitchFamily="34" charset="-120"/>
              </a:rPr>
              <a:t>s</a:t>
            </a:r>
            <a:r>
              <a:rPr lang="en-US" altLang="zh-TW" dirty="0" smtClean="0">
                <a:latin typeface="微軟正黑體" pitchFamily="34" charset="-120"/>
                <a:ea typeface="微軟正黑體" pitchFamily="34" charset="-120"/>
              </a:rPr>
              <a:t>oftware </a:t>
            </a:r>
            <a:r>
              <a:rPr lang="en-US" altLang="zh-TW" dirty="0">
                <a:latin typeface="微軟正黑體" pitchFamily="34" charset="-120"/>
                <a:ea typeface="微軟正黑體" pitchFamily="34" charset="-120"/>
              </a:rPr>
              <a:t>d</a:t>
            </a:r>
            <a:r>
              <a:rPr lang="en-US" altLang="zh-TW" dirty="0" smtClean="0">
                <a:latin typeface="微軟正黑體" pitchFamily="34" charset="-120"/>
                <a:ea typeface="微軟正黑體" pitchFamily="34" charset="-120"/>
              </a:rPr>
              <a:t>eployment  realize</a:t>
            </a:r>
          </a:p>
          <a:p>
            <a:pPr lvl="1"/>
            <a:r>
              <a:rPr lang="en-US" altLang="zh-TW" dirty="0" smtClean="0">
                <a:latin typeface="微軟正黑體" pitchFamily="34" charset="-120"/>
                <a:ea typeface="微軟正黑體" pitchFamily="34" charset="-120"/>
              </a:rPr>
              <a:t>efficient resource allocation </a:t>
            </a:r>
          </a:p>
          <a:p>
            <a:pPr lvl="1"/>
            <a:r>
              <a:rPr lang="en-US" altLang="zh-TW" dirty="0" smtClean="0">
                <a:latin typeface="微軟正黑體" pitchFamily="34" charset="-120"/>
                <a:ea typeface="微軟正黑體" pitchFamily="34" charset="-120"/>
              </a:rPr>
              <a:t>re-use</a:t>
            </a:r>
          </a:p>
          <a:p>
            <a:pPr lvl="1"/>
            <a:r>
              <a:rPr lang="en-US" altLang="zh-TW" dirty="0" smtClean="0">
                <a:latin typeface="微軟正黑體" pitchFamily="34" charset="-120"/>
                <a:ea typeface="微軟正黑體" pitchFamily="34" charset="-120"/>
              </a:rPr>
              <a:t>management</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47</a:t>
            </a:fld>
            <a:endParaRPr lang="en-US" altLang="zh-TW"/>
          </a:p>
        </p:txBody>
      </p:sp>
    </p:spTree>
    <p:extLst>
      <p:ext uri="{BB962C8B-B14F-4D97-AF65-F5344CB8AC3E}">
        <p14:creationId xmlns="" xmlns:p14="http://schemas.microsoft.com/office/powerpoint/2010/main" val="334347479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微軟正黑體" pitchFamily="34" charset="-120"/>
                <a:ea typeface="微軟正黑體" pitchFamily="34" charset="-120"/>
              </a:rPr>
              <a:t>Software-Overview (2/4</a:t>
            </a:r>
            <a:r>
              <a:rPr lang="en-US" altLang="zh-TW" dirty="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err="1">
                <a:latin typeface="微軟正黑體" pitchFamily="34" charset="-120"/>
                <a:ea typeface="微軟正黑體" pitchFamily="34" charset="-120"/>
              </a:rPr>
              <a:t>SaaS</a:t>
            </a:r>
            <a:r>
              <a:rPr lang="en-US" altLang="zh-TW" dirty="0">
                <a:latin typeface="微軟正黑體" pitchFamily="34" charset="-120"/>
                <a:ea typeface="微軟正黑體" pitchFamily="34" charset="-120"/>
              </a:rPr>
              <a:t> (Software as a Service) is </a:t>
            </a:r>
            <a:endParaRPr lang="en-US" altLang="zh-TW" dirty="0" smtClean="0">
              <a:latin typeface="微軟正黑體" pitchFamily="34" charset="-120"/>
              <a:ea typeface="微軟正黑體" pitchFamily="34" charset="-120"/>
            </a:endParaRPr>
          </a:p>
          <a:p>
            <a:pPr lvl="1"/>
            <a:r>
              <a:rPr lang="en-US" altLang="zh-TW" dirty="0" smtClean="0">
                <a:latin typeface="微軟正黑體" pitchFamily="34" charset="-120"/>
                <a:ea typeface="微軟正黑體" pitchFamily="34" charset="-120"/>
              </a:rPr>
              <a:t>an </a:t>
            </a:r>
            <a:r>
              <a:rPr lang="en-US" altLang="zh-TW" dirty="0">
                <a:latin typeface="微軟正黑體" pitchFamily="34" charset="-120"/>
                <a:ea typeface="微軟正黑體" pitchFamily="34" charset="-120"/>
              </a:rPr>
              <a:t>application hosted on a </a:t>
            </a:r>
            <a:r>
              <a:rPr lang="en-US" altLang="zh-TW" dirty="0">
                <a:solidFill>
                  <a:srgbClr val="FF0000"/>
                </a:solidFill>
                <a:latin typeface="微軟正黑體" pitchFamily="34" charset="-120"/>
                <a:ea typeface="微軟正黑體" pitchFamily="34" charset="-120"/>
              </a:rPr>
              <a:t>remote server</a:t>
            </a:r>
            <a:r>
              <a:rPr lang="en-US" altLang="zh-TW" dirty="0">
                <a:latin typeface="微軟正黑體" pitchFamily="34" charset="-120"/>
                <a:ea typeface="微軟正黑體" pitchFamily="34" charset="-120"/>
              </a:rPr>
              <a:t> and accessed </a:t>
            </a:r>
            <a:r>
              <a:rPr lang="en-US" altLang="zh-TW" dirty="0" smtClean="0">
                <a:latin typeface="微軟正黑體" pitchFamily="34" charset="-120"/>
                <a:ea typeface="微軟正黑體" pitchFamily="34" charset="-120"/>
              </a:rPr>
              <a:t>through </a:t>
            </a:r>
            <a:r>
              <a:rPr lang="en-US" altLang="zh-TW" dirty="0">
                <a:latin typeface="微軟正黑體" pitchFamily="34" charset="-120"/>
                <a:ea typeface="微軟正黑體" pitchFamily="34" charset="-120"/>
              </a:rPr>
              <a:t>the Internet.</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48</a:t>
            </a:fld>
            <a:endParaRPr lang="en-US" altLang="zh-TW"/>
          </a:p>
        </p:txBody>
      </p:sp>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 y="2996952"/>
            <a:ext cx="9144000" cy="31250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6660822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微軟正黑體" pitchFamily="34" charset="-120"/>
                <a:ea typeface="微軟正黑體" pitchFamily="34" charset="-120"/>
              </a:rPr>
              <a:t>Software-Overview (3/4</a:t>
            </a:r>
            <a:r>
              <a:rPr lang="en-US" altLang="zh-TW" dirty="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err="1">
                <a:latin typeface="微軟正黑體" pitchFamily="34" charset="-120"/>
                <a:ea typeface="微軟正黑體" pitchFamily="34" charset="-120"/>
              </a:rPr>
              <a:t>SaaS</a:t>
            </a:r>
            <a:r>
              <a:rPr lang="en-US" altLang="zh-TW" dirty="0">
                <a:latin typeface="微軟正黑體" pitchFamily="34" charset="-120"/>
                <a:ea typeface="微軟正黑體" pitchFamily="34" charset="-120"/>
              </a:rPr>
              <a:t> can be divided </a:t>
            </a:r>
            <a:r>
              <a:rPr lang="en-US" altLang="zh-TW" dirty="0" smtClean="0">
                <a:latin typeface="微軟正黑體" pitchFamily="34" charset="-120"/>
                <a:ea typeface="微軟正黑體" pitchFamily="34" charset="-120"/>
              </a:rPr>
              <a:t>into</a:t>
            </a:r>
          </a:p>
          <a:p>
            <a:pPr lvl="1"/>
            <a:r>
              <a:rPr lang="en-US" altLang="zh-TW" dirty="0" smtClean="0">
                <a:latin typeface="微軟正黑體" pitchFamily="34" charset="-120"/>
                <a:ea typeface="微軟正黑體" pitchFamily="34" charset="-120"/>
              </a:rPr>
              <a:t>Line </a:t>
            </a:r>
            <a:r>
              <a:rPr lang="en-US" altLang="zh-TW" dirty="0">
                <a:latin typeface="微軟正黑體" pitchFamily="34" charset="-120"/>
                <a:ea typeface="微軟正黑體" pitchFamily="34" charset="-120"/>
              </a:rPr>
              <a:t>of business </a:t>
            </a:r>
            <a:r>
              <a:rPr lang="en-US" altLang="zh-TW" dirty="0" smtClean="0">
                <a:latin typeface="微軟正黑體" pitchFamily="34" charset="-120"/>
                <a:ea typeface="微軟正黑體" pitchFamily="34" charset="-120"/>
              </a:rPr>
              <a:t>services</a:t>
            </a:r>
          </a:p>
          <a:p>
            <a:pPr lvl="1"/>
            <a:r>
              <a:rPr lang="en-US" altLang="zh-TW" dirty="0" smtClean="0">
                <a:latin typeface="微軟正黑體" pitchFamily="34" charset="-120"/>
                <a:ea typeface="微軟正黑體" pitchFamily="34" charset="-120"/>
              </a:rPr>
              <a:t>Customer-oriented </a:t>
            </a:r>
            <a:r>
              <a:rPr lang="en-US" altLang="zh-TW" dirty="0">
                <a:latin typeface="微軟正黑體" pitchFamily="34" charset="-120"/>
                <a:ea typeface="微軟正黑體" pitchFamily="34" charset="-120"/>
              </a:rPr>
              <a:t>services</a:t>
            </a:r>
          </a:p>
          <a:p>
            <a:pPr lvl="1"/>
            <a:endParaRPr lang="en-US" altLang="zh-TW" dirty="0" smtClean="0">
              <a:latin typeface="微軟正黑體" pitchFamily="34" charset="-120"/>
              <a:ea typeface="微軟正黑體" pitchFamily="34" charset="-120"/>
            </a:endParaRPr>
          </a:p>
          <a:p>
            <a:pPr lvl="1"/>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49</a:t>
            </a:fld>
            <a:endParaRPr lang="en-US" altLang="zh-TW"/>
          </a:p>
        </p:txBody>
      </p:sp>
      <p:pic>
        <p:nvPicPr>
          <p:cNvPr id="205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8213" y="2852935"/>
            <a:ext cx="8876275" cy="36429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09902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altLang="zh-CN" smtClean="0"/>
              <a:t>Why we use cloud computing?</a:t>
            </a:r>
          </a:p>
        </p:txBody>
      </p:sp>
      <p:sp>
        <p:nvSpPr>
          <p:cNvPr id="140291" name="Rectangle 3"/>
          <p:cNvSpPr>
            <a:spLocks noGrp="1" noChangeArrowheads="1"/>
          </p:cNvSpPr>
          <p:nvPr>
            <p:ph type="body" idx="1"/>
          </p:nvPr>
        </p:nvSpPr>
        <p:spPr/>
        <p:txBody>
          <a:bodyPr/>
          <a:lstStyle/>
          <a:p>
            <a:pPr>
              <a:buFont typeface="Wingdings" pitchFamily="2" charset="2"/>
              <a:buNone/>
            </a:pPr>
            <a:r>
              <a:rPr lang="en-US" altLang="zh-CN" smtClean="0"/>
              <a:t>Case 1:</a:t>
            </a:r>
          </a:p>
          <a:p>
            <a:pPr>
              <a:buFont typeface="Wingdings" pitchFamily="2" charset="2"/>
              <a:buNone/>
            </a:pPr>
            <a:r>
              <a:rPr lang="en-US" altLang="zh-CN" smtClean="0"/>
              <a:t>Write a file</a:t>
            </a:r>
          </a:p>
          <a:p>
            <a:pPr>
              <a:buFont typeface="Wingdings" pitchFamily="2" charset="2"/>
              <a:buNone/>
            </a:pPr>
            <a:r>
              <a:rPr lang="en-US" altLang="zh-CN" smtClean="0"/>
              <a:t>Save</a:t>
            </a:r>
          </a:p>
          <a:p>
            <a:pPr>
              <a:buFont typeface="Wingdings" pitchFamily="2" charset="2"/>
              <a:buNone/>
            </a:pPr>
            <a:r>
              <a:rPr lang="en-US" altLang="zh-CN" smtClean="0"/>
              <a:t>Computer down, file is lost</a:t>
            </a:r>
          </a:p>
          <a:p>
            <a:pPr>
              <a:buFont typeface="Wingdings" pitchFamily="2" charset="2"/>
              <a:buNone/>
            </a:pPr>
            <a:endParaRPr lang="en-US" altLang="zh-CN" smtClean="0"/>
          </a:p>
          <a:p>
            <a:pPr>
              <a:buFont typeface="Wingdings" pitchFamily="2" charset="2"/>
              <a:buNone/>
            </a:pPr>
            <a:r>
              <a:rPr lang="en-US" altLang="zh-CN" smtClean="0"/>
              <a:t>Files are always stored in cloud, never lost</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微軟正黑體" pitchFamily="34" charset="-120"/>
                <a:ea typeface="微軟正黑體" pitchFamily="34" charset="-120"/>
              </a:rPr>
              <a:t>Software-Overview (4/4</a:t>
            </a:r>
            <a:r>
              <a:rPr lang="en-US" altLang="zh-TW" dirty="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The advantages of </a:t>
            </a:r>
            <a:r>
              <a:rPr lang="en-US" altLang="zh-TW" dirty="0" err="1" smtClean="0">
                <a:latin typeface="微軟正黑體" pitchFamily="34" charset="-120"/>
                <a:ea typeface="微軟正黑體" pitchFamily="34" charset="-120"/>
              </a:rPr>
              <a:t>SaaS</a:t>
            </a:r>
            <a:endParaRPr lang="en-US" altLang="zh-TW" dirty="0" smtClean="0">
              <a:latin typeface="微軟正黑體" pitchFamily="34" charset="-120"/>
              <a:ea typeface="微軟正黑體" pitchFamily="34" charset="-120"/>
            </a:endParaRPr>
          </a:p>
          <a:p>
            <a:pPr lvl="1"/>
            <a:r>
              <a:rPr lang="en-US" altLang="zh-TW" dirty="0" smtClean="0">
                <a:solidFill>
                  <a:srgbClr val="FF0000"/>
                </a:solidFill>
                <a:latin typeface="微軟正黑體" pitchFamily="34" charset="-120"/>
                <a:ea typeface="微軟正黑體" pitchFamily="34" charset="-120"/>
              </a:rPr>
              <a:t>Saving more time </a:t>
            </a:r>
            <a:r>
              <a:rPr lang="en-US" altLang="zh-TW" dirty="0" smtClean="0">
                <a:latin typeface="微軟正黑體" pitchFamily="34" charset="-120"/>
                <a:ea typeface="微軟正黑體" pitchFamily="34" charset="-120"/>
              </a:rPr>
              <a:t>for </a:t>
            </a:r>
            <a:r>
              <a:rPr lang="en-US" altLang="zh-TW" dirty="0">
                <a:latin typeface="微軟正黑體" pitchFamily="34" charset="-120"/>
                <a:ea typeface="微軟正黑體" pitchFamily="34" charset="-120"/>
              </a:rPr>
              <a:t>value and improved </a:t>
            </a:r>
            <a:r>
              <a:rPr lang="en-US" altLang="zh-TW" dirty="0" smtClean="0">
                <a:latin typeface="微軟正黑體" pitchFamily="34" charset="-120"/>
                <a:ea typeface="微軟正黑體" pitchFamily="34" charset="-120"/>
              </a:rPr>
              <a:t>productivity</a:t>
            </a:r>
          </a:p>
          <a:p>
            <a:pPr lvl="1"/>
            <a:r>
              <a:rPr lang="en-US" altLang="zh-TW" dirty="0" smtClean="0">
                <a:solidFill>
                  <a:srgbClr val="FF0000"/>
                </a:solidFill>
                <a:latin typeface="微軟正黑體" pitchFamily="34" charset="-120"/>
                <a:ea typeface="微軟正黑體" pitchFamily="34" charset="-120"/>
              </a:rPr>
              <a:t>Lower </a:t>
            </a:r>
            <a:r>
              <a:rPr lang="en-US" altLang="zh-TW" dirty="0">
                <a:solidFill>
                  <a:srgbClr val="FF0000"/>
                </a:solidFill>
                <a:latin typeface="微軟正黑體" pitchFamily="34" charset="-120"/>
                <a:ea typeface="微軟正黑體" pitchFamily="34" charset="-120"/>
              </a:rPr>
              <a:t>software licensing costs.</a:t>
            </a:r>
          </a:p>
          <a:p>
            <a:pPr lvl="1"/>
            <a:r>
              <a:rPr lang="en-US" altLang="zh-TW" dirty="0" smtClean="0">
                <a:latin typeface="微軟正黑體" pitchFamily="34" charset="-120"/>
                <a:ea typeface="微軟正黑體" pitchFamily="34" charset="-120"/>
              </a:rPr>
              <a:t>Saving enormous costs about installed software</a:t>
            </a:r>
          </a:p>
          <a:p>
            <a:pPr lvl="1"/>
            <a:r>
              <a:rPr lang="en-US" altLang="zh-TW" dirty="0" err="1" smtClean="0">
                <a:latin typeface="微軟正黑體" pitchFamily="34" charset="-120"/>
                <a:ea typeface="微軟正黑體" pitchFamily="34" charset="-120"/>
              </a:rPr>
              <a:t>SaaS</a:t>
            </a:r>
            <a:r>
              <a:rPr lang="en-US" altLang="zh-TW" dirty="0" smtClean="0">
                <a:latin typeface="微軟正黑體" pitchFamily="34" charset="-120"/>
                <a:ea typeface="微軟正黑體" pitchFamily="34" charset="-120"/>
              </a:rPr>
              <a:t> </a:t>
            </a:r>
            <a:r>
              <a:rPr lang="en-US" altLang="zh-TW" dirty="0">
                <a:latin typeface="微軟正黑體" pitchFamily="34" charset="-120"/>
                <a:ea typeface="微軟正黑體" pitchFamily="34" charset="-120"/>
              </a:rPr>
              <a:t>can be used to avoid the custom development cycles to get applications to the </a:t>
            </a:r>
            <a:r>
              <a:rPr lang="en-US" altLang="zh-TW" dirty="0" smtClean="0">
                <a:latin typeface="微軟正黑體" pitchFamily="34" charset="-120"/>
                <a:ea typeface="微軟正黑體" pitchFamily="34" charset="-120"/>
              </a:rPr>
              <a:t>organization </a:t>
            </a:r>
            <a:r>
              <a:rPr lang="en-US" altLang="zh-TW" dirty="0">
                <a:latin typeface="微軟正黑體" pitchFamily="34" charset="-120"/>
                <a:ea typeface="微軟正黑體" pitchFamily="34" charset="-120"/>
              </a:rPr>
              <a:t>quickly.</a:t>
            </a:r>
          </a:p>
          <a:p>
            <a:pPr lvl="1"/>
            <a:r>
              <a:rPr lang="en-US" altLang="zh-TW" dirty="0" err="1" smtClean="0">
                <a:latin typeface="微軟正黑體" pitchFamily="34" charset="-120"/>
                <a:ea typeface="微軟正黑體" pitchFamily="34" charset="-120"/>
              </a:rPr>
              <a:t>SaaS</a:t>
            </a:r>
            <a:r>
              <a:rPr lang="en-US" altLang="zh-TW" dirty="0" smtClean="0">
                <a:latin typeface="微軟正黑體" pitchFamily="34" charset="-120"/>
                <a:ea typeface="微軟正黑體" pitchFamily="34" charset="-120"/>
              </a:rPr>
              <a:t> </a:t>
            </a:r>
            <a:r>
              <a:rPr lang="en-US" altLang="zh-TW" dirty="0">
                <a:latin typeface="微軟正黑體" pitchFamily="34" charset="-120"/>
                <a:ea typeface="微軟正黑體" pitchFamily="34" charset="-120"/>
              </a:rPr>
              <a:t>vendors typically have very </a:t>
            </a:r>
            <a:r>
              <a:rPr lang="en-US" altLang="zh-TW" dirty="0">
                <a:solidFill>
                  <a:srgbClr val="FF0000"/>
                </a:solidFill>
                <a:latin typeface="微軟正黑體" pitchFamily="34" charset="-120"/>
                <a:ea typeface="微軟正黑體" pitchFamily="34" charset="-120"/>
              </a:rPr>
              <a:t>meticulous security</a:t>
            </a:r>
            <a:r>
              <a:rPr lang="en-US" altLang="zh-TW" dirty="0">
                <a:latin typeface="微軟正黑體" pitchFamily="34" charset="-120"/>
                <a:ea typeface="微軟正黑體" pitchFamily="34" charset="-120"/>
              </a:rPr>
              <a:t> audits.</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50</a:t>
            </a:fld>
            <a:endParaRPr lang="en-US" altLang="zh-TW"/>
          </a:p>
        </p:txBody>
      </p:sp>
    </p:spTree>
    <p:extLst>
      <p:ext uri="{BB962C8B-B14F-4D97-AF65-F5344CB8AC3E}">
        <p14:creationId xmlns="" xmlns:p14="http://schemas.microsoft.com/office/powerpoint/2010/main" val="362388627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lvl="1"/>
            <a:r>
              <a:rPr lang="en-US" altLang="zh-TW" dirty="0" smtClean="0">
                <a:latin typeface="微軟正黑體" pitchFamily="34" charset="-120"/>
                <a:ea typeface="微軟正黑體" pitchFamily="34" charset="-120"/>
                <a:cs typeface="+mj-cs"/>
              </a:rPr>
              <a:t>Software-Company </a:t>
            </a:r>
            <a:r>
              <a:rPr lang="en-US" altLang="zh-TW" dirty="0">
                <a:latin typeface="微軟正黑體" pitchFamily="34" charset="-120"/>
                <a:ea typeface="微軟正黑體" pitchFamily="34" charset="-120"/>
                <a:cs typeface="+mj-cs"/>
              </a:rPr>
              <a:t>Offerings </a:t>
            </a:r>
            <a:r>
              <a:rPr lang="en-US" altLang="zh-TW" dirty="0" smtClean="0">
                <a:latin typeface="微軟正黑體" pitchFamily="34" charset="-120"/>
                <a:ea typeface="微軟正黑體" pitchFamily="34" charset="-120"/>
                <a:cs typeface="+mj-cs"/>
              </a:rPr>
              <a:t>(1/3)</a:t>
            </a:r>
            <a:endParaRPr lang="zh-TW" altLang="en-US" dirty="0">
              <a:latin typeface="微軟正黑體" pitchFamily="34" charset="-120"/>
              <a:ea typeface="微軟正黑體" pitchFamily="34" charset="-120"/>
              <a:cs typeface="+mj-cs"/>
            </a:endParaRPr>
          </a:p>
        </p:txBody>
      </p:sp>
      <p:sp>
        <p:nvSpPr>
          <p:cNvPr id="3" name="內容版面配置區 2"/>
          <p:cNvSpPr>
            <a:spLocks noGrp="1"/>
          </p:cNvSpPr>
          <p:nvPr>
            <p:ph idx="1"/>
          </p:nvPr>
        </p:nvSpPr>
        <p:spPr/>
        <p:txBody>
          <a:bodyPr/>
          <a:lstStyle/>
          <a:p>
            <a:r>
              <a:rPr lang="en-US" altLang="zh-TW" dirty="0">
                <a:latin typeface="微軟正黑體" pitchFamily="34" charset="-120"/>
                <a:ea typeface="微軟正黑體" pitchFamily="34" charset="-120"/>
              </a:rPr>
              <a:t>Google Apps</a:t>
            </a:r>
          </a:p>
          <a:p>
            <a:pPr lvl="1"/>
            <a:r>
              <a:rPr lang="en-US" altLang="zh-TW" dirty="0" smtClean="0">
                <a:latin typeface="微軟正黑體" pitchFamily="34" charset="-120"/>
                <a:ea typeface="微軟正黑體" pitchFamily="34" charset="-120"/>
              </a:rPr>
              <a:t>Gmail</a:t>
            </a:r>
          </a:p>
          <a:p>
            <a:pPr lvl="2"/>
            <a:r>
              <a:rPr lang="en-US" altLang="zh-TW" dirty="0" smtClean="0">
                <a:latin typeface="微軟正黑體" pitchFamily="34" charset="-120"/>
                <a:ea typeface="微軟正黑體" pitchFamily="34" charset="-120"/>
              </a:rPr>
              <a:t>webmail services</a:t>
            </a:r>
          </a:p>
          <a:p>
            <a:pPr lvl="1"/>
            <a:r>
              <a:rPr lang="en-US" altLang="zh-TW" dirty="0" smtClean="0">
                <a:latin typeface="微軟正黑體" pitchFamily="34" charset="-120"/>
                <a:ea typeface="微軟正黑體" pitchFamily="34" charset="-120"/>
              </a:rPr>
              <a:t>Google Calendar</a:t>
            </a:r>
          </a:p>
          <a:p>
            <a:pPr lvl="2"/>
            <a:r>
              <a:rPr lang="en-US" altLang="zh-TW" dirty="0" smtClean="0">
                <a:latin typeface="微軟正黑體" pitchFamily="34" charset="-120"/>
                <a:ea typeface="微軟正黑體" pitchFamily="34" charset="-120"/>
              </a:rPr>
              <a:t>shared calendaring</a:t>
            </a:r>
          </a:p>
          <a:p>
            <a:pPr lvl="1"/>
            <a:r>
              <a:rPr lang="en-US" altLang="zh-TW" dirty="0" smtClean="0">
                <a:latin typeface="微軟正黑體" pitchFamily="34" charset="-120"/>
                <a:ea typeface="微軟正黑體" pitchFamily="34" charset="-120"/>
              </a:rPr>
              <a:t>Google </a:t>
            </a:r>
            <a:r>
              <a:rPr lang="en-US" altLang="zh-TW" dirty="0">
                <a:latin typeface="微軟正黑體" pitchFamily="34" charset="-120"/>
                <a:ea typeface="微軟正黑體" pitchFamily="34" charset="-120"/>
              </a:rPr>
              <a:t>Talk </a:t>
            </a:r>
          </a:p>
          <a:p>
            <a:pPr lvl="2"/>
            <a:r>
              <a:rPr lang="en-US" altLang="zh-TW" dirty="0" smtClean="0">
                <a:latin typeface="微軟正黑體" pitchFamily="34" charset="-120"/>
                <a:ea typeface="微軟正黑體" pitchFamily="34" charset="-120"/>
              </a:rPr>
              <a:t>instant messaging </a:t>
            </a:r>
            <a:r>
              <a:rPr lang="en-US" altLang="zh-TW" dirty="0">
                <a:latin typeface="微軟正黑體" pitchFamily="34" charset="-120"/>
                <a:ea typeface="微軟正黑體" pitchFamily="34" charset="-120"/>
              </a:rPr>
              <a:t>and Voice over IP</a:t>
            </a:r>
            <a:r>
              <a:rPr lang="en-US" altLang="zh-TW" dirty="0" smtClean="0">
                <a:latin typeface="微軟正黑體" pitchFamily="34" charset="-120"/>
                <a:ea typeface="微軟正黑體" pitchFamily="34" charset="-120"/>
              </a:rPr>
              <a:t>,</a:t>
            </a:r>
          </a:p>
          <a:p>
            <a:pPr lvl="1"/>
            <a:r>
              <a:rPr lang="en-US" altLang="zh-TW" dirty="0" smtClean="0">
                <a:latin typeface="微軟正黑體" pitchFamily="34" charset="-120"/>
                <a:ea typeface="微軟正黑體" pitchFamily="34" charset="-120"/>
              </a:rPr>
              <a:t>Start Page feature</a:t>
            </a:r>
          </a:p>
          <a:p>
            <a:pPr lvl="2"/>
            <a:r>
              <a:rPr lang="en-US" altLang="zh-TW" dirty="0" smtClean="0">
                <a:latin typeface="微軟正黑體" pitchFamily="34" charset="-120"/>
                <a:ea typeface="微軟正黑體" pitchFamily="34" charset="-120"/>
              </a:rPr>
              <a:t>Create a customizable home page on a specific domain.</a:t>
            </a:r>
          </a:p>
          <a:p>
            <a:pPr lvl="1"/>
            <a:r>
              <a:rPr lang="en-US" altLang="zh-TW" dirty="0">
                <a:latin typeface="微軟正黑體" pitchFamily="34" charset="-120"/>
                <a:ea typeface="微軟正黑體" pitchFamily="34" charset="-120"/>
              </a:rPr>
              <a:t> Google Docs </a:t>
            </a:r>
            <a:endParaRPr lang="en-US" altLang="zh-TW" dirty="0" smtClean="0">
              <a:latin typeface="微軟正黑體" pitchFamily="34" charset="-120"/>
              <a:ea typeface="微軟正黑體" pitchFamily="34" charset="-120"/>
            </a:endParaRPr>
          </a:p>
          <a:p>
            <a:pPr lvl="2"/>
            <a:r>
              <a:rPr lang="en-US" altLang="zh-TW" dirty="0">
                <a:latin typeface="微軟正黑體" pitchFamily="34" charset="-120"/>
                <a:ea typeface="微軟正黑體" pitchFamily="34" charset="-120"/>
              </a:rPr>
              <a:t>Create and share </a:t>
            </a:r>
            <a:r>
              <a:rPr lang="en-US" altLang="zh-TW" dirty="0" smtClean="0">
                <a:latin typeface="微軟正黑體" pitchFamily="34" charset="-120"/>
                <a:ea typeface="微軟正黑體" pitchFamily="34" charset="-120"/>
              </a:rPr>
              <a:t>work </a:t>
            </a:r>
            <a:r>
              <a:rPr lang="en-US" altLang="zh-TW" dirty="0">
                <a:latin typeface="微軟正黑體" pitchFamily="34" charset="-120"/>
                <a:ea typeface="微軟正黑體" pitchFamily="34" charset="-120"/>
              </a:rPr>
              <a:t>online and </a:t>
            </a:r>
            <a:r>
              <a:rPr lang="en-US" altLang="zh-TW" dirty="0" smtClean="0">
                <a:latin typeface="微軟正黑體" pitchFamily="34" charset="-120"/>
                <a:ea typeface="微軟正黑體" pitchFamily="34" charset="-120"/>
              </a:rPr>
              <a:t>access</a:t>
            </a:r>
            <a:br>
              <a:rPr lang="en-US" altLang="zh-TW" dirty="0" smtClean="0">
                <a:latin typeface="微軟正黑體" pitchFamily="34" charset="-120"/>
                <a:ea typeface="微軟正黑體" pitchFamily="34" charset="-120"/>
              </a:rPr>
            </a:br>
            <a:r>
              <a:rPr lang="en-US" altLang="zh-TW" dirty="0" smtClean="0">
                <a:latin typeface="微軟正黑體" pitchFamily="34" charset="-120"/>
                <a:ea typeface="微軟正黑體" pitchFamily="34" charset="-120"/>
              </a:rPr>
              <a:t>documents </a:t>
            </a:r>
            <a:r>
              <a:rPr lang="en-US" altLang="zh-TW" dirty="0">
                <a:latin typeface="微軟正黑體" pitchFamily="34" charset="-120"/>
                <a:ea typeface="微軟正黑體" pitchFamily="34" charset="-120"/>
              </a:rPr>
              <a:t>from anywhere</a:t>
            </a:r>
            <a:endParaRPr lang="en-US" altLang="zh-TW" dirty="0" smtClean="0">
              <a:latin typeface="微軟正黑體" pitchFamily="34" charset="-120"/>
              <a:ea typeface="微軟正黑體" pitchFamily="34" charset="-120"/>
            </a:endParaRPr>
          </a:p>
          <a:p>
            <a:pPr lvl="2"/>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51</a:t>
            </a:fld>
            <a:endParaRPr lang="en-US" altLang="zh-TW"/>
          </a:p>
        </p:txBody>
      </p:sp>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050049" y="1700808"/>
            <a:ext cx="1513220" cy="10981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364085" y="2798973"/>
            <a:ext cx="1090827" cy="10108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588224" y="3593706"/>
            <a:ext cx="1800200" cy="12001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816114" y="5301208"/>
            <a:ext cx="1344420" cy="12687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745186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微軟正黑體" pitchFamily="34" charset="-120"/>
                <a:ea typeface="微軟正黑體" pitchFamily="34" charset="-120"/>
              </a:rPr>
              <a:t>Software-Company Offerings </a:t>
            </a:r>
            <a:r>
              <a:rPr lang="en-US" altLang="zh-TW" dirty="0" smtClean="0">
                <a:latin typeface="微軟正黑體" pitchFamily="34" charset="-120"/>
                <a:ea typeface="微軟正黑體" pitchFamily="34" charset="-120"/>
              </a:rPr>
              <a:t>(2/3)</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a:xfrm>
            <a:off x="251520" y="1412776"/>
            <a:ext cx="8507413" cy="5068887"/>
          </a:xfrm>
        </p:spPr>
        <p:txBody>
          <a:bodyPr/>
          <a:lstStyle/>
          <a:p>
            <a:r>
              <a:rPr lang="en-US" altLang="zh-TW" dirty="0">
                <a:latin typeface="微軟正黑體" pitchFamily="34" charset="-120"/>
                <a:ea typeface="微軟正黑體" pitchFamily="34" charset="-120"/>
              </a:rPr>
              <a:t>Microsoft Office Live Small Business</a:t>
            </a:r>
          </a:p>
          <a:p>
            <a:pPr lvl="1"/>
            <a:r>
              <a:rPr lang="en-US" altLang="zh-TW" dirty="0">
                <a:latin typeface="微軟正黑體" pitchFamily="34" charset="-120"/>
                <a:ea typeface="微軟正黑體" pitchFamily="34" charset="-120"/>
              </a:rPr>
              <a:t>Store Manager</a:t>
            </a:r>
          </a:p>
          <a:p>
            <a:pPr lvl="2"/>
            <a:r>
              <a:rPr lang="en-US" altLang="zh-TW" dirty="0">
                <a:latin typeface="微軟正黑體" pitchFamily="34" charset="-120"/>
                <a:ea typeface="微軟正黑體" pitchFamily="34" charset="-120"/>
              </a:rPr>
              <a:t>an e-commerce tool to help small businesses easily sell products on their own web site and on eBay</a:t>
            </a:r>
          </a:p>
          <a:p>
            <a:pPr lvl="1"/>
            <a:r>
              <a:rPr lang="en-US" altLang="zh-TW" dirty="0">
                <a:latin typeface="微軟正黑體" pitchFamily="34" charset="-120"/>
                <a:ea typeface="微軟正黑體" pitchFamily="34" charset="-120"/>
              </a:rPr>
              <a:t>E-mail Marketing beta</a:t>
            </a:r>
          </a:p>
          <a:p>
            <a:pPr lvl="2"/>
            <a:r>
              <a:rPr lang="en-US" altLang="zh-TW" dirty="0">
                <a:latin typeface="微軟正黑體" pitchFamily="34" charset="-120"/>
                <a:ea typeface="微軟正黑體" pitchFamily="34" charset="-120"/>
              </a:rPr>
              <a:t>to make sending email newsletters and promotions simple and affordable.</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52</a:t>
            </a:fld>
            <a:endParaRPr lang="en-US" altLang="zh-TW"/>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4394968"/>
            <a:ext cx="2483854" cy="16482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148064" y="4005064"/>
            <a:ext cx="2880320" cy="26912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7272314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微軟正黑體" pitchFamily="34" charset="-120"/>
                <a:ea typeface="微軟正黑體" pitchFamily="34" charset="-120"/>
              </a:rPr>
              <a:t>Software-Company Offerings </a:t>
            </a:r>
            <a:r>
              <a:rPr lang="en-US" altLang="zh-TW" dirty="0" smtClean="0">
                <a:latin typeface="微軟正黑體" pitchFamily="34" charset="-120"/>
                <a:ea typeface="微軟正黑體" pitchFamily="34" charset="-120"/>
              </a:rPr>
              <a:t>(3/3</a:t>
            </a:r>
            <a:r>
              <a:rPr lang="en-US" altLang="zh-TW" dirty="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IBM-Blue Cloud</a:t>
            </a:r>
          </a:p>
          <a:p>
            <a:pPr lvl="1"/>
            <a:r>
              <a:rPr lang="en-US" altLang="zh-TW" dirty="0">
                <a:latin typeface="微軟正黑體" pitchFamily="34" charset="-120"/>
                <a:ea typeface="微軟正黑體" pitchFamily="34" charset="-120"/>
              </a:rPr>
              <a:t>A</a:t>
            </a:r>
            <a:r>
              <a:rPr lang="en-US" altLang="zh-TW" dirty="0" smtClean="0">
                <a:latin typeface="微軟正黑體" pitchFamily="34" charset="-120"/>
                <a:ea typeface="微軟正黑體" pitchFamily="34" charset="-120"/>
              </a:rPr>
              <a:t>llow </a:t>
            </a:r>
            <a:r>
              <a:rPr lang="en-US" altLang="zh-TW" dirty="0">
                <a:latin typeface="微軟正黑體" pitchFamily="34" charset="-120"/>
                <a:ea typeface="微軟正黑體" pitchFamily="34" charset="-120"/>
              </a:rPr>
              <a:t>corporate datacenters to operate more </a:t>
            </a:r>
            <a:r>
              <a:rPr lang="en-US" altLang="zh-TW" dirty="0" smtClean="0">
                <a:latin typeface="微軟正黑體" pitchFamily="34" charset="-120"/>
                <a:ea typeface="微軟正黑體" pitchFamily="34" charset="-120"/>
              </a:rPr>
              <a:t>like </a:t>
            </a:r>
            <a:r>
              <a:rPr lang="en-US" altLang="zh-TW" dirty="0">
                <a:latin typeface="微軟正黑體" pitchFamily="34" charset="-120"/>
                <a:ea typeface="微軟正黑體" pitchFamily="34" charset="-120"/>
              </a:rPr>
              <a:t>the </a:t>
            </a:r>
            <a:r>
              <a:rPr lang="en-US" altLang="zh-TW" dirty="0" smtClean="0">
                <a:latin typeface="微軟正黑體" pitchFamily="34" charset="-120"/>
                <a:ea typeface="微軟正黑體" pitchFamily="34" charset="-120"/>
              </a:rPr>
              <a:t>Internet</a:t>
            </a:r>
          </a:p>
          <a:p>
            <a:pPr lvl="1"/>
            <a:r>
              <a:rPr lang="en-US" altLang="zh-TW" dirty="0" smtClean="0">
                <a:latin typeface="微軟正黑體" pitchFamily="34" charset="-120"/>
                <a:ea typeface="微軟正黑體" pitchFamily="34" charset="-120"/>
              </a:rPr>
              <a:t>Enabling </a:t>
            </a:r>
            <a:r>
              <a:rPr lang="en-US" altLang="zh-TW" dirty="0">
                <a:latin typeface="微軟正黑體" pitchFamily="34" charset="-120"/>
                <a:ea typeface="微軟正黑體" pitchFamily="34" charset="-120"/>
              </a:rPr>
              <a:t>computing across </a:t>
            </a:r>
            <a:r>
              <a:rPr lang="en-US" altLang="zh-TW" dirty="0" smtClean="0">
                <a:latin typeface="微軟正黑體" pitchFamily="34" charset="-120"/>
                <a:ea typeface="微軟正黑體" pitchFamily="34" charset="-120"/>
              </a:rPr>
              <a:t>a </a:t>
            </a:r>
            <a:r>
              <a:rPr lang="en-US" altLang="zh-TW" dirty="0" smtClean="0">
                <a:solidFill>
                  <a:srgbClr val="FF0000"/>
                </a:solidFill>
                <a:latin typeface="微軟正黑體" pitchFamily="34" charset="-120"/>
                <a:ea typeface="微軟正黑體" pitchFamily="34" charset="-120"/>
              </a:rPr>
              <a:t>distributed</a:t>
            </a:r>
            <a:r>
              <a:rPr lang="en-US" altLang="zh-TW" dirty="0">
                <a:solidFill>
                  <a:srgbClr val="FF0000"/>
                </a:solidFill>
                <a:latin typeface="微軟正黑體" pitchFamily="34" charset="-120"/>
                <a:ea typeface="微軟正黑體" pitchFamily="34" charset="-120"/>
              </a:rPr>
              <a:t>, globally accessible fabric </a:t>
            </a:r>
            <a:r>
              <a:rPr lang="en-US" altLang="zh-TW" dirty="0">
                <a:latin typeface="微軟正黑體" pitchFamily="34" charset="-120"/>
                <a:ea typeface="微軟正黑體" pitchFamily="34" charset="-120"/>
              </a:rPr>
              <a:t>of </a:t>
            </a:r>
            <a:r>
              <a:rPr lang="en-US" altLang="zh-TW" dirty="0" smtClean="0">
                <a:latin typeface="微軟正黑體" pitchFamily="34" charset="-120"/>
                <a:ea typeface="微軟正黑體" pitchFamily="34" charset="-120"/>
              </a:rPr>
              <a:t>resources</a:t>
            </a:r>
            <a:r>
              <a:rPr lang="en-US" altLang="zh-TW" dirty="0">
                <a:latin typeface="微軟正黑體" pitchFamily="34" charset="-120"/>
                <a:ea typeface="微軟正黑體" pitchFamily="34" charset="-120"/>
              </a:rPr>
              <a:t>, rather than on local machines or remote server farms.</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53</a:t>
            </a:fld>
            <a:endParaRPr lang="en-US" altLang="zh-TW"/>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3070" y="4067095"/>
            <a:ext cx="9121574" cy="27462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7111510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微軟正黑體" pitchFamily="34" charset="-120"/>
                <a:ea typeface="微軟正黑體" pitchFamily="34" charset="-120"/>
              </a:rPr>
              <a:t>Software</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solidFill>
                  <a:schemeClr val="bg1">
                    <a:lumMod val="65000"/>
                  </a:schemeClr>
                </a:solidFill>
                <a:latin typeface="微軟正黑體" pitchFamily="34" charset="-120"/>
                <a:ea typeface="微軟正黑體" pitchFamily="34" charset="-120"/>
              </a:rPr>
              <a:t>Software as a service (</a:t>
            </a:r>
            <a:r>
              <a:rPr lang="en-US" altLang="zh-TW" dirty="0" err="1" smtClean="0">
                <a:solidFill>
                  <a:schemeClr val="bg1">
                    <a:lumMod val="65000"/>
                  </a:schemeClr>
                </a:solidFill>
                <a:latin typeface="微軟正黑體" pitchFamily="34" charset="-120"/>
                <a:ea typeface="微軟正黑體" pitchFamily="34" charset="-120"/>
              </a:rPr>
              <a:t>SaaS</a:t>
            </a:r>
            <a:r>
              <a:rPr lang="en-US" altLang="zh-TW" dirty="0" smtClean="0">
                <a:solidFill>
                  <a:schemeClr val="bg1">
                    <a:lumMod val="65000"/>
                  </a:schemeClr>
                </a:solidFill>
                <a:latin typeface="微軟正黑體" pitchFamily="34" charset="-120"/>
                <a:ea typeface="微軟正黑體" pitchFamily="34" charset="-120"/>
              </a:rPr>
              <a:t>)</a:t>
            </a:r>
          </a:p>
          <a:p>
            <a:pPr lvl="1"/>
            <a:r>
              <a:rPr lang="en-US" altLang="zh-TW" dirty="0" smtClean="0">
                <a:solidFill>
                  <a:schemeClr val="bg1">
                    <a:lumMod val="65000"/>
                  </a:schemeClr>
                </a:solidFill>
                <a:latin typeface="微軟正黑體" pitchFamily="34" charset="-120"/>
                <a:ea typeface="微軟正黑體" pitchFamily="34" charset="-120"/>
              </a:rPr>
              <a:t>Overview</a:t>
            </a:r>
          </a:p>
          <a:p>
            <a:pPr lvl="1"/>
            <a:r>
              <a:rPr lang="en-US" altLang="zh-TW" dirty="0">
                <a:solidFill>
                  <a:schemeClr val="bg1">
                    <a:lumMod val="65000"/>
                  </a:schemeClr>
                </a:solidFill>
                <a:latin typeface="微軟正黑體" pitchFamily="34" charset="-120"/>
                <a:ea typeface="微軟正黑體" pitchFamily="34" charset="-120"/>
              </a:rPr>
              <a:t>Company </a:t>
            </a:r>
            <a:r>
              <a:rPr lang="en-US" altLang="zh-TW" dirty="0" smtClean="0">
                <a:solidFill>
                  <a:schemeClr val="bg1">
                    <a:lumMod val="65000"/>
                  </a:schemeClr>
                </a:solidFill>
                <a:latin typeface="微軟正黑體" pitchFamily="34" charset="-120"/>
                <a:ea typeface="微軟正黑體" pitchFamily="34" charset="-120"/>
              </a:rPr>
              <a:t>Offerings</a:t>
            </a:r>
          </a:p>
          <a:p>
            <a:pPr lvl="2"/>
            <a:r>
              <a:rPr lang="en-US" altLang="zh-TW" dirty="0" smtClean="0">
                <a:solidFill>
                  <a:schemeClr val="bg1">
                    <a:lumMod val="65000"/>
                  </a:schemeClr>
                </a:solidFill>
                <a:latin typeface="微軟正黑體" pitchFamily="34" charset="-120"/>
                <a:ea typeface="微軟正黑體" pitchFamily="34" charset="-120"/>
              </a:rPr>
              <a:t>Google</a:t>
            </a:r>
          </a:p>
          <a:p>
            <a:pPr lvl="2"/>
            <a:r>
              <a:rPr lang="en-US" altLang="zh-TW" dirty="0" smtClean="0">
                <a:solidFill>
                  <a:schemeClr val="bg1">
                    <a:lumMod val="65000"/>
                  </a:schemeClr>
                </a:solidFill>
                <a:latin typeface="微軟正黑體" pitchFamily="34" charset="-120"/>
                <a:ea typeface="微軟正黑體" pitchFamily="34" charset="-120"/>
              </a:rPr>
              <a:t>Microsoft</a:t>
            </a:r>
          </a:p>
          <a:p>
            <a:pPr lvl="2"/>
            <a:r>
              <a:rPr lang="en-US" altLang="zh-TW" dirty="0" smtClean="0">
                <a:solidFill>
                  <a:schemeClr val="bg1">
                    <a:lumMod val="65000"/>
                  </a:schemeClr>
                </a:solidFill>
                <a:latin typeface="微軟正黑體" pitchFamily="34" charset="-120"/>
                <a:ea typeface="微軟正黑體" pitchFamily="34" charset="-120"/>
              </a:rPr>
              <a:t>IBM</a:t>
            </a:r>
          </a:p>
          <a:p>
            <a:r>
              <a:rPr lang="en-US" altLang="zh-TW" dirty="0" smtClean="0">
                <a:latin typeface="微軟正黑體" pitchFamily="34" charset="-120"/>
                <a:ea typeface="微軟正黑體" pitchFamily="34" charset="-120"/>
              </a:rPr>
              <a:t>Software plus service</a:t>
            </a:r>
          </a:p>
          <a:p>
            <a:pPr lvl="1"/>
            <a:r>
              <a:rPr lang="en-US" altLang="zh-TW" dirty="0" smtClean="0">
                <a:solidFill>
                  <a:schemeClr val="bg1">
                    <a:lumMod val="65000"/>
                  </a:schemeClr>
                </a:solidFill>
                <a:latin typeface="微軟正黑體" pitchFamily="34" charset="-120"/>
                <a:ea typeface="微軟正黑體" pitchFamily="34" charset="-120"/>
              </a:rPr>
              <a:t>Overview</a:t>
            </a:r>
          </a:p>
          <a:p>
            <a:pPr lvl="1"/>
            <a:r>
              <a:rPr lang="en-US" altLang="zh-TW" dirty="0" smtClean="0">
                <a:solidFill>
                  <a:schemeClr val="bg1">
                    <a:lumMod val="65000"/>
                  </a:schemeClr>
                </a:solidFill>
                <a:latin typeface="微軟正黑體" pitchFamily="34" charset="-120"/>
                <a:ea typeface="微軟正黑體" pitchFamily="34" charset="-120"/>
              </a:rPr>
              <a:t>Mobile </a:t>
            </a:r>
            <a:r>
              <a:rPr lang="en-US" altLang="zh-TW" dirty="0">
                <a:solidFill>
                  <a:schemeClr val="bg1">
                    <a:lumMod val="65000"/>
                  </a:schemeClr>
                </a:solidFill>
                <a:latin typeface="微軟正黑體" pitchFamily="34" charset="-120"/>
                <a:ea typeface="微軟正黑體" pitchFamily="34" charset="-120"/>
              </a:rPr>
              <a:t>Device </a:t>
            </a:r>
            <a:r>
              <a:rPr lang="en-US" altLang="zh-TW" dirty="0" smtClean="0">
                <a:solidFill>
                  <a:schemeClr val="bg1">
                    <a:lumMod val="65000"/>
                  </a:schemeClr>
                </a:solidFill>
                <a:latin typeface="微軟正黑體" pitchFamily="34" charset="-120"/>
                <a:ea typeface="微軟正黑體" pitchFamily="34" charset="-120"/>
              </a:rPr>
              <a:t>Integration</a:t>
            </a:r>
          </a:p>
          <a:p>
            <a:pPr lvl="2"/>
            <a:r>
              <a:rPr lang="en-US" altLang="zh-TW" dirty="0">
                <a:solidFill>
                  <a:schemeClr val="bg1">
                    <a:lumMod val="65000"/>
                  </a:schemeClr>
                </a:solidFill>
                <a:latin typeface="微軟正黑體" pitchFamily="34" charset="-120"/>
                <a:ea typeface="微軟正黑體" pitchFamily="34" charset="-120"/>
              </a:rPr>
              <a:t>Providers</a:t>
            </a:r>
            <a:endParaRPr lang="zh-TW" altLang="en-US" dirty="0">
              <a:solidFill>
                <a:schemeClr val="bg1">
                  <a:lumMod val="65000"/>
                </a:schemeClr>
              </a:solidFill>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54</a:t>
            </a:fld>
            <a:endParaRPr lang="en-US" altLang="zh-TW"/>
          </a:p>
        </p:txBody>
      </p:sp>
    </p:spTree>
    <p:extLst>
      <p:ext uri="{BB962C8B-B14F-4D97-AF65-F5344CB8AC3E}">
        <p14:creationId xmlns="" xmlns:p14="http://schemas.microsoft.com/office/powerpoint/2010/main" val="38146799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4" y="85725"/>
            <a:ext cx="7128791" cy="1143000"/>
          </a:xfrm>
        </p:spPr>
        <p:txBody>
          <a:bodyPr/>
          <a:lstStyle/>
          <a:p>
            <a:r>
              <a:rPr lang="en-US" altLang="zh-TW" dirty="0">
                <a:latin typeface="微軟正黑體" pitchFamily="34" charset="-120"/>
                <a:ea typeface="微軟正黑體" pitchFamily="34" charset="-120"/>
              </a:rPr>
              <a:t>Software plus </a:t>
            </a:r>
            <a:r>
              <a:rPr lang="en-US" altLang="zh-TW" dirty="0" smtClean="0">
                <a:latin typeface="微軟正黑體" pitchFamily="34" charset="-120"/>
                <a:ea typeface="微軟正黑體" pitchFamily="34" charset="-120"/>
              </a:rPr>
              <a:t>Services</a:t>
            </a:r>
            <a:br>
              <a:rPr lang="en-US" altLang="zh-TW" dirty="0" smtClean="0">
                <a:latin typeface="微軟正黑體" pitchFamily="34" charset="-120"/>
                <a:ea typeface="微軟正黑體" pitchFamily="34" charset="-120"/>
              </a:rPr>
            </a:br>
            <a:r>
              <a:rPr lang="en-US" altLang="zh-TW" dirty="0" smtClean="0">
                <a:latin typeface="微軟正黑體" pitchFamily="34" charset="-120"/>
                <a:ea typeface="微軟正黑體" pitchFamily="34" charset="-120"/>
              </a:rPr>
              <a:t>Overview (1/2)</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Some ways to </a:t>
            </a:r>
            <a:r>
              <a:rPr lang="en-US" altLang="zh-TW" dirty="0">
                <a:latin typeface="微軟正黑體" pitchFamily="34" charset="-120"/>
                <a:ea typeface="微軟正黑體" pitchFamily="34" charset="-120"/>
              </a:rPr>
              <a:t>complement packaged software </a:t>
            </a:r>
            <a:r>
              <a:rPr lang="en-US" altLang="zh-TW" dirty="0" smtClean="0">
                <a:latin typeface="微軟正黑體" pitchFamily="34" charset="-120"/>
                <a:ea typeface="微軟正黑體" pitchFamily="34" charset="-120"/>
              </a:rPr>
              <a:t>for helping organization</a:t>
            </a:r>
          </a:p>
          <a:p>
            <a:pPr lvl="1"/>
            <a:r>
              <a:rPr lang="en-US" altLang="zh-TW" dirty="0">
                <a:latin typeface="微軟正黑體" pitchFamily="34" charset="-120"/>
                <a:ea typeface="微軟正黑體" pitchFamily="34" charset="-120"/>
              </a:rPr>
              <a:t>User </a:t>
            </a:r>
            <a:r>
              <a:rPr lang="en-US" altLang="zh-TW" dirty="0" smtClean="0">
                <a:latin typeface="微軟正黑體" pitchFamily="34" charset="-120"/>
                <a:ea typeface="微軟正黑體" pitchFamily="34" charset="-120"/>
              </a:rPr>
              <a:t>experience</a:t>
            </a:r>
          </a:p>
          <a:p>
            <a:pPr lvl="1"/>
            <a:r>
              <a:rPr lang="en-US" altLang="zh-TW" dirty="0">
                <a:latin typeface="微軟正黑體" pitchFamily="34" charset="-120"/>
                <a:ea typeface="微軟正黑體" pitchFamily="34" charset="-120"/>
              </a:rPr>
              <a:t>Working </a:t>
            </a:r>
            <a:r>
              <a:rPr lang="en-US" altLang="zh-TW" dirty="0" smtClean="0">
                <a:latin typeface="微軟正黑體" pitchFamily="34" charset="-120"/>
                <a:ea typeface="微軟正黑體" pitchFamily="34" charset="-120"/>
              </a:rPr>
              <a:t>offline</a:t>
            </a:r>
          </a:p>
          <a:p>
            <a:pPr lvl="1"/>
            <a:r>
              <a:rPr lang="en-US" altLang="zh-TW" dirty="0">
                <a:latin typeface="微軟正黑體" pitchFamily="34" charset="-120"/>
                <a:ea typeface="微軟正黑體" pitchFamily="34" charset="-120"/>
              </a:rPr>
              <a:t>Privacy </a:t>
            </a:r>
            <a:r>
              <a:rPr lang="en-US" altLang="zh-TW" dirty="0" smtClean="0">
                <a:latin typeface="微軟正黑體" pitchFamily="34" charset="-120"/>
                <a:ea typeface="微軟正黑體" pitchFamily="34" charset="-120"/>
              </a:rPr>
              <a:t>worries</a:t>
            </a:r>
          </a:p>
          <a:p>
            <a:pPr lvl="1"/>
            <a:r>
              <a:rPr lang="en-US" altLang="zh-TW" dirty="0" smtClean="0">
                <a:latin typeface="微軟正黑體" pitchFamily="34" charset="-120"/>
                <a:ea typeface="微軟正黑體" pitchFamily="34" charset="-120"/>
              </a:rPr>
              <a:t>Marketing</a:t>
            </a:r>
          </a:p>
          <a:p>
            <a:pPr lvl="1"/>
            <a:r>
              <a:rPr lang="en-US" altLang="zh-TW" dirty="0" smtClean="0">
                <a:latin typeface="微軟正黑體" pitchFamily="34" charset="-120"/>
                <a:ea typeface="微軟正黑體" pitchFamily="34" charset="-120"/>
              </a:rPr>
              <a:t>Power</a:t>
            </a:r>
          </a:p>
          <a:p>
            <a:pPr lvl="1"/>
            <a:r>
              <a:rPr lang="en-US" altLang="zh-TW" dirty="0">
                <a:latin typeface="微軟正黑體" pitchFamily="34" charset="-120"/>
                <a:ea typeface="微軟正黑體" pitchFamily="34" charset="-120"/>
              </a:rPr>
              <a:t>Flexibility</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55</a:t>
            </a:fld>
            <a:endParaRPr lang="en-US" altLang="zh-TW"/>
          </a:p>
        </p:txBody>
      </p:sp>
    </p:spTree>
    <p:extLst>
      <p:ext uri="{BB962C8B-B14F-4D97-AF65-F5344CB8AC3E}">
        <p14:creationId xmlns="" xmlns:p14="http://schemas.microsoft.com/office/powerpoint/2010/main" val="65167117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331640" y="0"/>
            <a:ext cx="6912768" cy="1268760"/>
          </a:xfrm>
        </p:spPr>
        <p:txBody>
          <a:bodyPr/>
          <a:lstStyle/>
          <a:p>
            <a:r>
              <a:rPr lang="en-US" altLang="zh-TW" dirty="0">
                <a:latin typeface="微軟正黑體" pitchFamily="34" charset="-120"/>
                <a:ea typeface="微軟正黑體" pitchFamily="34" charset="-120"/>
              </a:rPr>
              <a:t>Software plus </a:t>
            </a:r>
            <a:r>
              <a:rPr lang="en-US" altLang="zh-TW" dirty="0" smtClean="0">
                <a:latin typeface="微軟正黑體" pitchFamily="34" charset="-120"/>
                <a:ea typeface="微軟正黑體" pitchFamily="34" charset="-120"/>
              </a:rPr>
              <a:t>Services</a:t>
            </a:r>
            <a:br>
              <a:rPr lang="en-US" altLang="zh-TW" dirty="0" smtClean="0">
                <a:latin typeface="微軟正黑體" pitchFamily="34" charset="-120"/>
                <a:ea typeface="微軟正黑體" pitchFamily="34" charset="-120"/>
              </a:rPr>
            </a:br>
            <a:r>
              <a:rPr lang="en-US" altLang="zh-TW" dirty="0" smtClean="0">
                <a:latin typeface="微軟正黑體" pitchFamily="34" charset="-120"/>
                <a:ea typeface="微軟正黑體" pitchFamily="34" charset="-120"/>
              </a:rPr>
              <a:t>Overview (2/2)</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a:latin typeface="微軟正黑體" pitchFamily="34" charset="-120"/>
                <a:ea typeface="微軟正黑體" pitchFamily="34" charset="-120"/>
              </a:rPr>
              <a:t>With Software plus Services</a:t>
            </a:r>
            <a:r>
              <a:rPr lang="en-US" altLang="zh-TW" dirty="0" smtClean="0">
                <a:latin typeface="微軟正黑體" pitchFamily="34" charset="-120"/>
                <a:ea typeface="微軟正黑體" pitchFamily="34" charset="-120"/>
              </a:rPr>
              <a:t>, </a:t>
            </a:r>
            <a:r>
              <a:rPr lang="en-US" altLang="zh-TW" dirty="0" smtClean="0">
                <a:solidFill>
                  <a:srgbClr val="FF0000"/>
                </a:solidFill>
                <a:latin typeface="微軟正黑體" pitchFamily="34" charset="-120"/>
                <a:ea typeface="微軟正黑體" pitchFamily="34" charset="-120"/>
              </a:rPr>
              <a:t>locally </a:t>
            </a:r>
            <a:r>
              <a:rPr lang="en-US" altLang="zh-TW" dirty="0">
                <a:solidFill>
                  <a:srgbClr val="FF0000"/>
                </a:solidFill>
                <a:latin typeface="微軟正黑體" pitchFamily="34" charset="-120"/>
                <a:ea typeface="微軟正黑體" pitchFamily="34" charset="-120"/>
              </a:rPr>
              <a:t>hosted software</a:t>
            </a:r>
            <a:r>
              <a:rPr lang="en-US" altLang="zh-TW" dirty="0">
                <a:latin typeface="微軟正黑體" pitchFamily="34" charset="-120"/>
                <a:ea typeface="微軟正黑體" pitchFamily="34" charset="-120"/>
              </a:rPr>
              <a:t> is </a:t>
            </a:r>
            <a:r>
              <a:rPr lang="en-US" altLang="zh-TW" dirty="0" smtClean="0">
                <a:latin typeface="微軟正黑體" pitchFamily="34" charset="-120"/>
                <a:ea typeface="微軟正黑體" pitchFamily="34" charset="-120"/>
              </a:rPr>
              <a:t>supplemented by </a:t>
            </a:r>
            <a:r>
              <a:rPr lang="en-US" altLang="zh-TW" dirty="0">
                <a:latin typeface="微軟正黑體" pitchFamily="34" charset="-120"/>
                <a:ea typeface="微軟正黑體" pitchFamily="34" charset="-120"/>
              </a:rPr>
              <a:t>cloud offerings</a:t>
            </a:r>
            <a:r>
              <a:rPr lang="en-US" altLang="zh-TW" dirty="0" smtClean="0">
                <a:latin typeface="微軟正黑體" pitchFamily="34" charset="-120"/>
                <a:ea typeface="微軟正黑體" pitchFamily="34" charset="-120"/>
              </a:rPr>
              <a:t>.</a:t>
            </a: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56</a:t>
            </a:fld>
            <a:endParaRPr lang="en-US" altLang="zh-TW"/>
          </a:p>
        </p:txBody>
      </p:sp>
      <p:pic>
        <p:nvPicPr>
          <p:cNvPr id="614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2492896"/>
            <a:ext cx="8298596" cy="35283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2158022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331641" y="85725"/>
            <a:ext cx="6696348" cy="1143000"/>
          </a:xfrm>
        </p:spPr>
        <p:txBody>
          <a:bodyPr/>
          <a:lstStyle/>
          <a:p>
            <a:r>
              <a:rPr lang="en-US" altLang="zh-TW" dirty="0">
                <a:latin typeface="微軟正黑體" pitchFamily="34" charset="-120"/>
                <a:ea typeface="微軟正黑體" pitchFamily="34" charset="-120"/>
              </a:rPr>
              <a:t>Mobile Device Integration</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Google Android</a:t>
            </a:r>
          </a:p>
          <a:p>
            <a:pPr lvl="1"/>
            <a:r>
              <a:rPr lang="en-US" altLang="zh-TW" dirty="0">
                <a:latin typeface="微軟正黑體" pitchFamily="34" charset="-120"/>
                <a:ea typeface="微軟正黑體" pitchFamily="34" charset="-120"/>
              </a:rPr>
              <a:t>Google APIs </a:t>
            </a:r>
            <a:r>
              <a:rPr lang="en-US" altLang="zh-TW" dirty="0" smtClean="0">
                <a:latin typeface="微軟正黑體" pitchFamily="34" charset="-120"/>
                <a:ea typeface="微軟正黑體" pitchFamily="34" charset="-120"/>
              </a:rPr>
              <a:t>add-on</a:t>
            </a:r>
          </a:p>
          <a:p>
            <a:pPr lvl="2"/>
            <a:r>
              <a:rPr lang="en-US" altLang="zh-TW" dirty="0">
                <a:latin typeface="微軟正黑體" pitchFamily="34" charset="-120"/>
                <a:ea typeface="微軟正黑體" pitchFamily="34" charset="-120"/>
              </a:rPr>
              <a:t>extends your </a:t>
            </a:r>
            <a:r>
              <a:rPr lang="en-US" altLang="zh-TW" dirty="0">
                <a:solidFill>
                  <a:srgbClr val="FF0000"/>
                </a:solidFill>
                <a:latin typeface="微軟正黑體" pitchFamily="34" charset="-120"/>
                <a:ea typeface="微軟正黑體" pitchFamily="34" charset="-120"/>
              </a:rPr>
              <a:t>Android SDK </a:t>
            </a:r>
            <a:r>
              <a:rPr lang="en-US" altLang="zh-TW" dirty="0">
                <a:latin typeface="微軟正黑體" pitchFamily="34" charset="-120"/>
                <a:ea typeface="微軟正黑體" pitchFamily="34" charset="-120"/>
              </a:rPr>
              <a:t>to give your applications access to </a:t>
            </a:r>
            <a:r>
              <a:rPr lang="en-US" altLang="zh-TW" dirty="0">
                <a:solidFill>
                  <a:srgbClr val="FF0000"/>
                </a:solidFill>
                <a:latin typeface="微軟正黑體" pitchFamily="34" charset="-120"/>
                <a:ea typeface="微軟正黑體" pitchFamily="34" charset="-120"/>
              </a:rPr>
              <a:t>Google libraries </a:t>
            </a:r>
            <a:r>
              <a:rPr lang="en-US" altLang="zh-TW" dirty="0">
                <a:latin typeface="微軟正黑體" pitchFamily="34" charset="-120"/>
                <a:ea typeface="微軟正黑體" pitchFamily="34" charset="-120"/>
              </a:rPr>
              <a:t>such as </a:t>
            </a:r>
            <a:r>
              <a:rPr lang="en-US" altLang="zh-TW" dirty="0" smtClean="0">
                <a:latin typeface="微軟正黑體" pitchFamily="34" charset="-120"/>
                <a:ea typeface="微軟正黑體" pitchFamily="34" charset="-120"/>
              </a:rPr>
              <a:t>Maps.</a:t>
            </a:r>
            <a:endParaRPr lang="en-US" altLang="zh-TW" dirty="0">
              <a:latin typeface="微軟正黑體" pitchFamily="34" charset="-120"/>
              <a:ea typeface="微軟正黑體" pitchFamily="34" charset="-120"/>
            </a:endParaRPr>
          </a:p>
          <a:p>
            <a:pPr lvl="1"/>
            <a:r>
              <a:rPr lang="en-US" altLang="zh-TW" dirty="0">
                <a:latin typeface="微軟正黑體" pitchFamily="34" charset="-120"/>
                <a:ea typeface="微軟正黑體" pitchFamily="34" charset="-120"/>
              </a:rPr>
              <a:t>Android Cloud to Device </a:t>
            </a:r>
            <a:r>
              <a:rPr lang="en-US" altLang="zh-TW" dirty="0" smtClean="0">
                <a:latin typeface="微軟正黑體" pitchFamily="34" charset="-120"/>
                <a:ea typeface="微軟正黑體" pitchFamily="34" charset="-120"/>
              </a:rPr>
              <a:t>Messaging</a:t>
            </a:r>
          </a:p>
          <a:p>
            <a:pPr lvl="2"/>
            <a:r>
              <a:rPr lang="en-US" altLang="zh-TW" dirty="0">
                <a:latin typeface="微軟正黑體" pitchFamily="34" charset="-120"/>
                <a:ea typeface="微軟正黑體" pitchFamily="34" charset="-120"/>
              </a:rPr>
              <a:t>a service that allows you to </a:t>
            </a:r>
            <a:r>
              <a:rPr lang="en-US" altLang="zh-TW" dirty="0">
                <a:solidFill>
                  <a:srgbClr val="FF0000"/>
                </a:solidFill>
                <a:latin typeface="微軟正黑體" pitchFamily="34" charset="-120"/>
                <a:ea typeface="微軟正黑體" pitchFamily="34" charset="-120"/>
              </a:rPr>
              <a:t>send lightweight messages </a:t>
            </a:r>
            <a:r>
              <a:rPr lang="en-US" altLang="zh-TW" dirty="0">
                <a:latin typeface="微軟正黑體" pitchFamily="34" charset="-120"/>
                <a:ea typeface="微軟正黑體" pitchFamily="34" charset="-120"/>
              </a:rPr>
              <a:t>from your application server to an Android application </a:t>
            </a:r>
            <a:r>
              <a:rPr lang="en-US" altLang="zh-TW" dirty="0">
                <a:solidFill>
                  <a:srgbClr val="FF0000"/>
                </a:solidFill>
                <a:latin typeface="微軟正黑體" pitchFamily="34" charset="-120"/>
                <a:ea typeface="微軟正黑體" pitchFamily="34" charset="-120"/>
              </a:rPr>
              <a:t>on a </a:t>
            </a:r>
            <a:r>
              <a:rPr lang="en-US" altLang="zh-TW" dirty="0" smtClean="0">
                <a:solidFill>
                  <a:srgbClr val="FF0000"/>
                </a:solidFill>
                <a:latin typeface="微軟正黑體" pitchFamily="34" charset="-120"/>
                <a:ea typeface="微軟正黑體" pitchFamily="34" charset="-120"/>
              </a:rPr>
              <a:t>device.</a:t>
            </a:r>
            <a:endParaRPr lang="en-US" altLang="zh-TW" dirty="0">
              <a:solidFill>
                <a:srgbClr val="FF0000"/>
              </a:solidFill>
              <a:latin typeface="微軟正黑體" pitchFamily="34" charset="-120"/>
              <a:ea typeface="微軟正黑體" pitchFamily="34" charset="-120"/>
            </a:endParaRPr>
          </a:p>
          <a:p>
            <a:endParaRPr lang="en-US" altLang="zh-TW" dirty="0" smtClean="0">
              <a:latin typeface="微軟正黑體" pitchFamily="34" charset="-120"/>
              <a:ea typeface="微軟正黑體" pitchFamily="34" charset="-120"/>
            </a:endParaRPr>
          </a:p>
          <a:p>
            <a:pPr lvl="1"/>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57</a:t>
            </a:fld>
            <a:endParaRPr lang="en-US" altLang="zh-TW"/>
          </a:p>
        </p:txBody>
      </p:sp>
      <p:pic>
        <p:nvPicPr>
          <p:cNvPr id="717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221849" y="4941168"/>
            <a:ext cx="1590509" cy="12299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923928" y="4988608"/>
            <a:ext cx="1830827" cy="1135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894465" y="1438435"/>
            <a:ext cx="1234389" cy="9146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608718" y="1298052"/>
            <a:ext cx="1323975" cy="981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7178887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43608" y="85725"/>
            <a:ext cx="8100392" cy="1143000"/>
          </a:xfrm>
        </p:spPr>
        <p:txBody>
          <a:bodyPr/>
          <a:lstStyle/>
          <a:p>
            <a:r>
              <a:rPr lang="en-US" altLang="zh-TW" dirty="0" smtClean="0">
                <a:latin typeface="微軟正黑體" pitchFamily="34" charset="-120"/>
                <a:ea typeface="微軟正黑體" pitchFamily="34" charset="-120"/>
              </a:rPr>
              <a:t>Other Mobile </a:t>
            </a:r>
            <a:r>
              <a:rPr lang="en-US" altLang="zh-TW" dirty="0">
                <a:latin typeface="微軟正黑體" pitchFamily="34" charset="-120"/>
                <a:ea typeface="微軟正黑體" pitchFamily="34" charset="-120"/>
              </a:rPr>
              <a:t>Device </a:t>
            </a:r>
            <a:r>
              <a:rPr lang="en-US" altLang="zh-TW" dirty="0" smtClean="0">
                <a:latin typeface="微軟正黑體" pitchFamily="34" charset="-120"/>
                <a:ea typeface="微軟正黑體" pitchFamily="34" charset="-120"/>
              </a:rPr>
              <a:t>Integration Providers</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a:latin typeface="微軟正黑體" pitchFamily="34" charset="-120"/>
                <a:ea typeface="微軟正黑體" pitchFamily="34" charset="-120"/>
              </a:rPr>
              <a:t>Adobe </a:t>
            </a:r>
            <a:r>
              <a:rPr lang="en-US" altLang="zh-TW" dirty="0" smtClean="0">
                <a:latin typeface="微軟正黑體" pitchFamily="34" charset="-120"/>
                <a:ea typeface="微軟正黑體" pitchFamily="34" charset="-120"/>
              </a:rPr>
              <a:t>AIR</a:t>
            </a:r>
          </a:p>
          <a:p>
            <a:pPr lvl="1"/>
            <a:r>
              <a:rPr lang="en-US" altLang="zh-TW" dirty="0">
                <a:latin typeface="微軟正黑體" pitchFamily="34" charset="-120"/>
                <a:ea typeface="微軟正黑體" pitchFamily="34" charset="-120"/>
              </a:rPr>
              <a:t>a cross-operating system </a:t>
            </a:r>
            <a:r>
              <a:rPr lang="en-US" altLang="zh-TW" dirty="0" smtClean="0">
                <a:latin typeface="微軟正黑體" pitchFamily="34" charset="-120"/>
                <a:ea typeface="微軟正黑體" pitchFamily="34" charset="-120"/>
              </a:rPr>
              <a:t>runtime</a:t>
            </a:r>
          </a:p>
          <a:p>
            <a:pPr lvl="1"/>
            <a:r>
              <a:rPr lang="en-US" altLang="zh-TW" dirty="0">
                <a:latin typeface="微軟正黑體" pitchFamily="34" charset="-120"/>
                <a:ea typeface="微軟正黑體" pitchFamily="34" charset="-120"/>
              </a:rPr>
              <a:t>lets developers combine </a:t>
            </a:r>
            <a:r>
              <a:rPr lang="en-US" altLang="zh-TW" dirty="0">
                <a:solidFill>
                  <a:srgbClr val="FF0000"/>
                </a:solidFill>
                <a:latin typeface="微軟正黑體" pitchFamily="34" charset="-120"/>
                <a:ea typeface="微軟正黑體" pitchFamily="34" charset="-120"/>
              </a:rPr>
              <a:t>HTML, Ajax, Adobe Flash</a:t>
            </a:r>
            <a:r>
              <a:rPr lang="en-US" altLang="zh-TW" dirty="0">
                <a:latin typeface="微軟正黑體" pitchFamily="34" charset="-120"/>
                <a:ea typeface="微軟正黑體" pitchFamily="34" charset="-120"/>
              </a:rPr>
              <a:t>®, and </a:t>
            </a:r>
            <a:r>
              <a:rPr lang="en-US" altLang="zh-TW" dirty="0">
                <a:solidFill>
                  <a:srgbClr val="FF0000"/>
                </a:solidFill>
                <a:latin typeface="微軟正黑體" pitchFamily="34" charset="-120"/>
                <a:ea typeface="微軟正黑體" pitchFamily="34" charset="-120"/>
              </a:rPr>
              <a:t>Adobe Flex® </a:t>
            </a:r>
            <a:r>
              <a:rPr lang="en-US" altLang="zh-TW" dirty="0">
                <a:latin typeface="微軟正黑體" pitchFamily="34" charset="-120"/>
                <a:ea typeface="微軟正黑體" pitchFamily="34" charset="-120"/>
              </a:rPr>
              <a:t>technologies to deploy rich Internet applications (RIAs) on the desktop</a:t>
            </a:r>
            <a:endParaRPr lang="en-US" altLang="zh-TW" dirty="0" smtClean="0">
              <a:latin typeface="微軟正黑體" pitchFamily="34" charset="-120"/>
              <a:ea typeface="微軟正黑體" pitchFamily="34" charset="-120"/>
            </a:endParaRPr>
          </a:p>
          <a:p>
            <a:r>
              <a:rPr lang="en-US" altLang="zh-TW" dirty="0">
                <a:latin typeface="微軟正黑體" pitchFamily="34" charset="-120"/>
                <a:ea typeface="微軟正黑體" pitchFamily="34" charset="-120"/>
              </a:rPr>
              <a:t>Apple iPhone </a:t>
            </a:r>
            <a:r>
              <a:rPr lang="en-US" altLang="zh-TW" dirty="0" smtClean="0">
                <a:latin typeface="微軟正黑體" pitchFamily="34" charset="-120"/>
                <a:ea typeface="微軟正黑體" pitchFamily="34" charset="-120"/>
              </a:rPr>
              <a:t>SDK</a:t>
            </a:r>
          </a:p>
          <a:p>
            <a:pPr lvl="1"/>
            <a:r>
              <a:rPr lang="en-US" altLang="zh-TW" dirty="0" smtClean="0">
                <a:latin typeface="微軟正黑體" pitchFamily="34" charset="-120"/>
                <a:ea typeface="微軟正黑體" pitchFamily="34" charset="-120"/>
              </a:rPr>
              <a:t>includes </a:t>
            </a:r>
            <a:r>
              <a:rPr lang="en-US" altLang="zh-TW" dirty="0">
                <a:latin typeface="微軟正黑體" pitchFamily="34" charset="-120"/>
                <a:ea typeface="微軟正黑體" pitchFamily="34" charset="-120"/>
              </a:rPr>
              <a:t>a complete set of development tools for creating applications for </a:t>
            </a:r>
            <a:r>
              <a:rPr lang="en-US" altLang="zh-TW" dirty="0" err="1">
                <a:solidFill>
                  <a:srgbClr val="FF0000"/>
                </a:solidFill>
                <a:latin typeface="微軟正黑體" pitchFamily="34" charset="-120"/>
                <a:ea typeface="微軟正黑體" pitchFamily="34" charset="-120"/>
              </a:rPr>
              <a:t>iPad</a:t>
            </a:r>
            <a:r>
              <a:rPr lang="en-US" altLang="zh-TW" dirty="0">
                <a:solidFill>
                  <a:srgbClr val="FF0000"/>
                </a:solidFill>
                <a:latin typeface="微軟正黑體" pitchFamily="34" charset="-120"/>
                <a:ea typeface="微軟正黑體" pitchFamily="34" charset="-120"/>
              </a:rPr>
              <a:t>, iPhone, </a:t>
            </a:r>
            <a:r>
              <a:rPr lang="en-US" altLang="zh-TW" dirty="0">
                <a:latin typeface="微軟正黑體" pitchFamily="34" charset="-120"/>
                <a:ea typeface="微軟正黑體" pitchFamily="34" charset="-120"/>
              </a:rPr>
              <a:t>and </a:t>
            </a:r>
            <a:r>
              <a:rPr lang="en-US" altLang="zh-TW" dirty="0">
                <a:solidFill>
                  <a:srgbClr val="FF0000"/>
                </a:solidFill>
                <a:latin typeface="微軟正黑體" pitchFamily="34" charset="-120"/>
                <a:ea typeface="微軟正黑體" pitchFamily="34" charset="-120"/>
              </a:rPr>
              <a:t>iPod </a:t>
            </a:r>
            <a:r>
              <a:rPr lang="en-US" altLang="zh-TW" dirty="0" smtClean="0">
                <a:solidFill>
                  <a:srgbClr val="FF0000"/>
                </a:solidFill>
                <a:latin typeface="微軟正黑體" pitchFamily="34" charset="-120"/>
                <a:ea typeface="微軟正黑體" pitchFamily="34" charset="-120"/>
              </a:rPr>
              <a:t>touch.</a:t>
            </a:r>
          </a:p>
          <a:p>
            <a:r>
              <a:rPr lang="en-US" altLang="zh-TW" dirty="0" smtClean="0">
                <a:latin typeface="微軟正黑體" pitchFamily="34" charset="-120"/>
                <a:ea typeface="微軟正黑體" pitchFamily="34" charset="-120"/>
              </a:rPr>
              <a:t>Microsoft </a:t>
            </a:r>
            <a:r>
              <a:rPr lang="en-US" altLang="zh-TW" dirty="0">
                <a:latin typeface="微軟正黑體" pitchFamily="34" charset="-120"/>
                <a:ea typeface="微軟正黑體" pitchFamily="34" charset="-120"/>
              </a:rPr>
              <a:t>Online</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58</a:t>
            </a:fld>
            <a:endParaRPr lang="en-US" altLang="zh-TW"/>
          </a:p>
        </p:txBody>
      </p:sp>
      <p:pic>
        <p:nvPicPr>
          <p:cNvPr id="819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39566" y="1484784"/>
            <a:ext cx="1615901" cy="8531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219417" y="5059688"/>
            <a:ext cx="1325085" cy="13250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164288" y="5025432"/>
            <a:ext cx="1508224" cy="13935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28761171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投影片編號版面配置區 5"/>
          <p:cNvSpPr>
            <a:spLocks noGrp="1"/>
          </p:cNvSpPr>
          <p:nvPr>
            <p:ph type="sldNum" sz="quarter" idx="12"/>
          </p:nvPr>
        </p:nvSpPr>
        <p:spPr>
          <a:noFill/>
        </p:spPr>
        <p:txBody>
          <a:bodyPr/>
          <a:lstStyle/>
          <a:p>
            <a:fld id="{5FE5995C-BABA-48D0-B643-AFF5424E16C6}" type="slidenum">
              <a:rPr lang="en-US" altLang="zh-TW" smtClean="0"/>
              <a:pPr/>
              <a:t>59</a:t>
            </a:fld>
            <a:endParaRPr lang="en-US" altLang="zh-TW" smtClean="0"/>
          </a:p>
        </p:txBody>
      </p:sp>
      <p:sp>
        <p:nvSpPr>
          <p:cNvPr id="13315"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Outline</a:t>
            </a:r>
          </a:p>
        </p:txBody>
      </p:sp>
      <p:sp>
        <p:nvSpPr>
          <p:cNvPr id="13316" name="Rectangle 3"/>
          <p:cNvSpPr>
            <a:spLocks noGrp="1" noChangeArrowheads="1"/>
          </p:cNvSpPr>
          <p:nvPr>
            <p:ph type="body" idx="1"/>
          </p:nvPr>
        </p:nvSpPr>
        <p:spPr/>
        <p:txBody>
          <a:bodyPr/>
          <a:lstStyle/>
          <a:p>
            <a:pPr lvl="0"/>
            <a:r>
              <a:rPr lang="en-US" altLang="zh-TW" dirty="0" smtClean="0">
                <a:solidFill>
                  <a:schemeClr val="bg1">
                    <a:lumMod val="65000"/>
                  </a:schemeClr>
                </a:solidFill>
                <a:latin typeface="微軟正黑體" pitchFamily="34" charset="-120"/>
                <a:ea typeface="微軟正黑體" pitchFamily="34" charset="-120"/>
              </a:rPr>
              <a:t>Infrastructure</a:t>
            </a:r>
            <a:endParaRPr lang="zh-TW" altLang="zh-TW" dirty="0" smtClean="0">
              <a:solidFill>
                <a:schemeClr val="bg1">
                  <a:lumMod val="65000"/>
                </a:schemeClr>
              </a:solidFill>
              <a:latin typeface="微軟正黑體" pitchFamily="34" charset="-120"/>
              <a:ea typeface="微軟正黑體" pitchFamily="34" charset="-120"/>
            </a:endParaRPr>
          </a:p>
          <a:p>
            <a:pPr lvl="0"/>
            <a:r>
              <a:rPr lang="en-US" altLang="zh-TW" dirty="0" smtClean="0">
                <a:solidFill>
                  <a:schemeClr val="bg1">
                    <a:lumMod val="65000"/>
                  </a:schemeClr>
                </a:solidFill>
                <a:latin typeface="微軟正黑體" pitchFamily="34" charset="-120"/>
                <a:ea typeface="微軟正黑體" pitchFamily="34" charset="-120"/>
              </a:rPr>
              <a:t>Software</a:t>
            </a:r>
            <a:endParaRPr lang="zh-TW" altLang="zh-TW" dirty="0" smtClean="0">
              <a:solidFill>
                <a:schemeClr val="bg1">
                  <a:lumMod val="65000"/>
                </a:schemeClr>
              </a:solidFill>
              <a:latin typeface="微軟正黑體" pitchFamily="34" charset="-120"/>
              <a:ea typeface="微軟正黑體" pitchFamily="34" charset="-120"/>
            </a:endParaRPr>
          </a:p>
          <a:p>
            <a:pPr lvl="0"/>
            <a:r>
              <a:rPr lang="en-US" altLang="zh-TW" dirty="0" smtClean="0">
                <a:latin typeface="微軟正黑體" pitchFamily="34" charset="-120"/>
                <a:ea typeface="微軟正黑體" pitchFamily="34" charset="-120"/>
              </a:rPr>
              <a:t>Services</a:t>
            </a:r>
            <a:endParaRPr lang="zh-TW" altLang="zh-TW" dirty="0" smtClean="0">
              <a:latin typeface="微軟正黑體" pitchFamily="34" charset="-120"/>
              <a:ea typeface="微軟正黑體" pitchFamily="34" charset="-120"/>
            </a:endParaRPr>
          </a:p>
          <a:p>
            <a:r>
              <a:rPr lang="en-US" altLang="zh-TW" dirty="0" smtClean="0">
                <a:solidFill>
                  <a:schemeClr val="bg1">
                    <a:lumMod val="65000"/>
                  </a:schemeClr>
                </a:solidFill>
                <a:latin typeface="微軟正黑體" pitchFamily="34" charset="-120"/>
                <a:ea typeface="微軟正黑體" pitchFamily="34" charset="-120"/>
              </a:rPr>
              <a:t>Applications</a:t>
            </a:r>
          </a:p>
          <a:p>
            <a:r>
              <a:rPr lang="en-US" altLang="zh-TW" dirty="0" smtClean="0">
                <a:solidFill>
                  <a:schemeClr val="bg1">
                    <a:lumMod val="65000"/>
                  </a:schemeClr>
                </a:solidFill>
                <a:latin typeface="微軟正黑體" pitchFamily="34" charset="-120"/>
                <a:ea typeface="微軟正黑體" pitchFamily="34" charset="-120"/>
              </a:rPr>
              <a:t>Summary</a:t>
            </a:r>
          </a:p>
        </p:txBody>
      </p:sp>
      <p:sp>
        <p:nvSpPr>
          <p:cNvPr id="5" name="日期版面配置區 4"/>
          <p:cNvSpPr>
            <a:spLocks noGrp="1"/>
          </p:cNvSpPr>
          <p:nvPr>
            <p:ph type="dt" sz="half" idx="10"/>
          </p:nvPr>
        </p:nvSpPr>
        <p:spPr/>
        <p:txBody>
          <a:bodyPr/>
          <a:lstStyle/>
          <a:p>
            <a:pPr>
              <a:defRPr/>
            </a:pPr>
            <a:endParaRPr lang="en-US" altLang="zh-TW"/>
          </a:p>
        </p:txBody>
      </p:sp>
      <p:sp>
        <p:nvSpPr>
          <p:cNvPr id="6" name="頁尾版面配置區 5"/>
          <p:cNvSpPr>
            <a:spLocks noGrp="1"/>
          </p:cNvSpPr>
          <p:nvPr>
            <p:ph type="ftr" sz="quarter" idx="11"/>
          </p:nvPr>
        </p:nvSpPr>
        <p:spPr/>
        <p:txBody>
          <a:bodyPr/>
          <a:lstStyle/>
          <a:p>
            <a:pPr>
              <a:defRPr/>
            </a:pPr>
            <a:endParaRPr lang="en-US" altLang="zh-TW"/>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US" altLang="zh-CN" sz="3500" smtClean="0"/>
              <a:t>What is cloud and cloud computing?</a:t>
            </a:r>
          </a:p>
        </p:txBody>
      </p:sp>
      <p:sp>
        <p:nvSpPr>
          <p:cNvPr id="148483" name="Rectangle 3"/>
          <p:cNvSpPr>
            <a:spLocks noGrp="1" noChangeArrowheads="1"/>
          </p:cNvSpPr>
          <p:nvPr>
            <p:ph type="body" idx="1"/>
          </p:nvPr>
        </p:nvSpPr>
        <p:spPr/>
        <p:txBody>
          <a:bodyPr/>
          <a:lstStyle/>
          <a:p>
            <a:pPr>
              <a:buFont typeface="Wingdings" pitchFamily="2" charset="2"/>
              <a:buNone/>
            </a:pPr>
            <a:r>
              <a:rPr lang="en-US" altLang="zh-CN" smtClean="0">
                <a:solidFill>
                  <a:schemeClr val="hlink"/>
                </a:solidFill>
              </a:rPr>
              <a:t>Cloud</a:t>
            </a:r>
          </a:p>
          <a:p>
            <a:pPr>
              <a:buFont typeface="Wingdings" pitchFamily="2" charset="2"/>
              <a:buNone/>
            </a:pPr>
            <a:r>
              <a:rPr lang="en-US" altLang="zh-CN" smtClean="0"/>
              <a:t>Demand resources or services over Internet</a:t>
            </a:r>
          </a:p>
          <a:p>
            <a:pPr>
              <a:buFont typeface="Wingdings" pitchFamily="2" charset="2"/>
              <a:buNone/>
            </a:pPr>
            <a:r>
              <a:rPr lang="en-US" altLang="zh-CN" smtClean="0"/>
              <a:t>scale and reliability of a data center.</a:t>
            </a:r>
          </a:p>
          <a:p>
            <a:pPr>
              <a:buFont typeface="Wingdings" pitchFamily="2" charset="2"/>
              <a:buNone/>
            </a:pPr>
            <a:endParaRPr lang="zh-CN" altLang="en-US"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微軟正黑體" pitchFamily="34" charset="-120"/>
                <a:ea typeface="微軟正黑體" pitchFamily="34" charset="-120"/>
              </a:rPr>
              <a:t>Services</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What is “as a service”?	</a:t>
            </a:r>
          </a:p>
          <a:p>
            <a:pPr lvl="1"/>
            <a:r>
              <a:rPr lang="en-US" altLang="zh-TW" dirty="0" smtClean="0">
                <a:latin typeface="微軟正黑體" pitchFamily="34" charset="-120"/>
                <a:ea typeface="微軟正黑體" pitchFamily="34" charset="-120"/>
              </a:rPr>
              <a:t>Low barriers to entry</a:t>
            </a:r>
          </a:p>
          <a:p>
            <a:pPr lvl="2"/>
            <a:r>
              <a:rPr lang="en-US" altLang="zh-TW" dirty="0" smtClean="0">
                <a:latin typeface="微軟正黑體" pitchFamily="34" charset="-120"/>
                <a:ea typeface="微軟正黑體" pitchFamily="34" charset="-120"/>
              </a:rPr>
              <a:t>making them available to small businesses.</a:t>
            </a:r>
          </a:p>
          <a:p>
            <a:pPr lvl="1"/>
            <a:r>
              <a:rPr lang="en-US" altLang="zh-TW" dirty="0" smtClean="0">
                <a:latin typeface="微軟正黑體" pitchFamily="34" charset="-120"/>
                <a:ea typeface="微軟正黑體" pitchFamily="34" charset="-120"/>
              </a:rPr>
              <a:t>Large scalability</a:t>
            </a:r>
          </a:p>
          <a:p>
            <a:pPr lvl="1"/>
            <a:r>
              <a:rPr lang="en-US" altLang="zh-TW" dirty="0" err="1" smtClean="0">
                <a:latin typeface="微軟正黑體" pitchFamily="34" charset="-120"/>
                <a:ea typeface="微軟正黑體" pitchFamily="34" charset="-120"/>
              </a:rPr>
              <a:t>Multitenancy</a:t>
            </a:r>
            <a:endParaRPr lang="en-US" altLang="zh-TW" dirty="0" smtClean="0">
              <a:latin typeface="微軟正黑體" pitchFamily="34" charset="-120"/>
              <a:ea typeface="微軟正黑體" pitchFamily="34" charset="-120"/>
            </a:endParaRPr>
          </a:p>
          <a:p>
            <a:pPr lvl="2"/>
            <a:r>
              <a:rPr lang="en-US" altLang="zh-TW" dirty="0" smtClean="0">
                <a:latin typeface="微軟正黑體" pitchFamily="34" charset="-120"/>
                <a:ea typeface="微軟正黑體" pitchFamily="34" charset="-120"/>
              </a:rPr>
              <a:t>allows resources to be shared by many users.</a:t>
            </a:r>
          </a:p>
          <a:p>
            <a:pPr lvl="1"/>
            <a:r>
              <a:rPr lang="en-US" altLang="zh-TW" dirty="0" smtClean="0">
                <a:latin typeface="微軟正黑體" pitchFamily="34" charset="-120"/>
                <a:ea typeface="微軟正黑體" pitchFamily="34" charset="-120"/>
              </a:rPr>
              <a:t>Device independence</a:t>
            </a:r>
          </a:p>
          <a:p>
            <a:pPr lvl="2"/>
            <a:r>
              <a:rPr lang="en-US" altLang="zh-TW" dirty="0" smtClean="0">
                <a:latin typeface="微軟正黑體" pitchFamily="34" charset="-120"/>
                <a:ea typeface="微軟正黑體" pitchFamily="34" charset="-120"/>
              </a:rPr>
              <a:t>which allows users to access the systems on different hardware</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60</a:t>
            </a:fld>
            <a:endParaRPr lang="en-US" altLang="zh-TW"/>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Services</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a:latin typeface="微軟正黑體" pitchFamily="34" charset="-120"/>
                <a:ea typeface="微軟正黑體" pitchFamily="34" charset="-120"/>
              </a:rPr>
              <a:t>Cloud Computing </a:t>
            </a:r>
            <a:r>
              <a:rPr lang="en-US" altLang="zh-TW" dirty="0" smtClean="0">
                <a:latin typeface="微軟正黑體" pitchFamily="34" charset="-120"/>
                <a:ea typeface="微軟正黑體" pitchFamily="34" charset="-120"/>
              </a:rPr>
              <a:t>Services</a:t>
            </a:r>
          </a:p>
          <a:p>
            <a:pPr lvl="1"/>
            <a:r>
              <a:rPr lang="en-US" altLang="zh-TW" dirty="0">
                <a:latin typeface="微軟正黑體" pitchFamily="34" charset="-120"/>
                <a:ea typeface="微軟正黑體" pitchFamily="34" charset="-120"/>
              </a:rPr>
              <a:t>Infrastructure as a </a:t>
            </a:r>
            <a:r>
              <a:rPr lang="en-US" altLang="zh-TW" dirty="0" smtClean="0">
                <a:latin typeface="微軟正黑體" pitchFamily="34" charset="-120"/>
                <a:ea typeface="微軟正黑體" pitchFamily="34" charset="-120"/>
              </a:rPr>
              <a:t>Service(</a:t>
            </a:r>
            <a:r>
              <a:rPr lang="en-US" altLang="zh-TW" dirty="0" err="1" smtClean="0">
                <a:latin typeface="微軟正黑體" pitchFamily="34" charset="-120"/>
                <a:ea typeface="微軟正黑體" pitchFamily="34" charset="-120"/>
              </a:rPr>
              <a:t>IaaS</a:t>
            </a:r>
            <a:r>
              <a:rPr lang="en-US" altLang="zh-TW" dirty="0" smtClean="0">
                <a:latin typeface="微軟正黑體" pitchFamily="34" charset="-120"/>
                <a:ea typeface="微軟正黑體" pitchFamily="34" charset="-120"/>
              </a:rPr>
              <a:t>)</a:t>
            </a:r>
          </a:p>
          <a:p>
            <a:pPr lvl="2"/>
            <a:r>
              <a:rPr lang="en-US" altLang="zh-TW" dirty="0">
                <a:latin typeface="微軟正黑體" pitchFamily="34" charset="-120"/>
                <a:ea typeface="微軟正黑體" pitchFamily="34" charset="-120"/>
              </a:rPr>
              <a:t>Amazon </a:t>
            </a:r>
            <a:r>
              <a:rPr lang="en-US" altLang="zh-TW" dirty="0" smtClean="0">
                <a:latin typeface="微軟正黑體" pitchFamily="34" charset="-120"/>
                <a:ea typeface="微軟正黑體" pitchFamily="34" charset="-120"/>
              </a:rPr>
              <a:t>EC2</a:t>
            </a:r>
          </a:p>
          <a:p>
            <a:pPr lvl="2"/>
            <a:r>
              <a:rPr lang="en-US" altLang="zh-TW" dirty="0" err="1" smtClean="0">
                <a:latin typeface="微軟正黑體" pitchFamily="34" charset="-120"/>
                <a:ea typeface="微軟正黑體" pitchFamily="34" charset="-120"/>
              </a:rPr>
              <a:t>GoGrid</a:t>
            </a:r>
            <a:endParaRPr lang="en-US" altLang="zh-TW" dirty="0" smtClean="0">
              <a:latin typeface="微軟正黑體" pitchFamily="34" charset="-120"/>
              <a:ea typeface="微軟正黑體" pitchFamily="34" charset="-120"/>
            </a:endParaRPr>
          </a:p>
          <a:p>
            <a:pPr lvl="1"/>
            <a:r>
              <a:rPr lang="en-US" altLang="zh-TW" dirty="0">
                <a:latin typeface="微軟正黑體" pitchFamily="34" charset="-120"/>
                <a:ea typeface="微軟正黑體" pitchFamily="34" charset="-120"/>
              </a:rPr>
              <a:t>Platform as a </a:t>
            </a:r>
            <a:r>
              <a:rPr lang="en-US" altLang="zh-TW" dirty="0" smtClean="0">
                <a:latin typeface="微軟正黑體" pitchFamily="34" charset="-120"/>
                <a:ea typeface="微軟正黑體" pitchFamily="34" charset="-120"/>
              </a:rPr>
              <a:t>Service(</a:t>
            </a:r>
            <a:r>
              <a:rPr lang="en-US" altLang="zh-TW" dirty="0" err="1" smtClean="0">
                <a:latin typeface="微軟正黑體" pitchFamily="34" charset="-120"/>
                <a:ea typeface="微軟正黑體" pitchFamily="34" charset="-120"/>
              </a:rPr>
              <a:t>PaaS</a:t>
            </a:r>
            <a:r>
              <a:rPr lang="en-US" altLang="zh-TW" dirty="0" smtClean="0">
                <a:latin typeface="微軟正黑體" pitchFamily="34" charset="-120"/>
                <a:ea typeface="微軟正黑體" pitchFamily="34" charset="-120"/>
              </a:rPr>
              <a:t>)</a:t>
            </a:r>
          </a:p>
          <a:p>
            <a:pPr lvl="2"/>
            <a:r>
              <a:rPr lang="en-US" altLang="zh-TW" dirty="0" err="1" smtClean="0">
                <a:latin typeface="微軟正黑體" pitchFamily="34" charset="-120"/>
                <a:ea typeface="微軟正黑體" pitchFamily="34" charset="-120"/>
              </a:rPr>
              <a:t>RightScale</a:t>
            </a:r>
            <a:endParaRPr lang="en-US" altLang="zh-TW" dirty="0" smtClean="0">
              <a:latin typeface="微軟正黑體" pitchFamily="34" charset="-120"/>
              <a:ea typeface="微軟正黑體" pitchFamily="34" charset="-120"/>
            </a:endParaRPr>
          </a:p>
          <a:p>
            <a:pPr lvl="1"/>
            <a:r>
              <a:rPr lang="en-US" altLang="zh-TW" dirty="0" smtClean="0">
                <a:latin typeface="微軟正黑體" pitchFamily="34" charset="-120"/>
                <a:ea typeface="微軟正黑體" pitchFamily="34" charset="-120"/>
              </a:rPr>
              <a:t>Software </a:t>
            </a:r>
            <a:r>
              <a:rPr lang="en-US" altLang="zh-TW" dirty="0">
                <a:latin typeface="微軟正黑體" pitchFamily="34" charset="-120"/>
                <a:ea typeface="微軟正黑體" pitchFamily="34" charset="-120"/>
              </a:rPr>
              <a:t>as a </a:t>
            </a:r>
            <a:r>
              <a:rPr lang="en-US" altLang="zh-TW" dirty="0" smtClean="0">
                <a:latin typeface="微軟正黑體" pitchFamily="34" charset="-120"/>
                <a:ea typeface="微軟正黑體" pitchFamily="34" charset="-120"/>
              </a:rPr>
              <a:t>Service(</a:t>
            </a:r>
            <a:r>
              <a:rPr lang="en-US" altLang="zh-TW" dirty="0" err="1" smtClean="0">
                <a:latin typeface="微軟正黑體" pitchFamily="34" charset="-120"/>
                <a:ea typeface="微軟正黑體" pitchFamily="34" charset="-120"/>
              </a:rPr>
              <a:t>SaaS</a:t>
            </a:r>
            <a:r>
              <a:rPr lang="en-US" altLang="zh-TW" dirty="0" smtClean="0">
                <a:latin typeface="微軟正黑體" pitchFamily="34" charset="-120"/>
                <a:ea typeface="微軟正黑體" pitchFamily="34" charset="-120"/>
              </a:rPr>
              <a:t>)</a:t>
            </a:r>
          </a:p>
          <a:p>
            <a:pPr lvl="2"/>
            <a:r>
              <a:rPr lang="en-US" altLang="zh-TW" dirty="0" smtClean="0">
                <a:latin typeface="微軟正黑體" pitchFamily="34" charset="-120"/>
                <a:ea typeface="微軟正黑體" pitchFamily="34" charset="-120"/>
              </a:rPr>
              <a:t>Salesforce.com</a:t>
            </a:r>
          </a:p>
          <a:p>
            <a:pPr lvl="2"/>
            <a:r>
              <a:rPr lang="en-US" altLang="zh-TW" dirty="0" err="1" smtClean="0">
                <a:latin typeface="微軟正黑體" pitchFamily="34" charset="-120"/>
                <a:ea typeface="微軟正黑體" pitchFamily="34" charset="-120"/>
              </a:rPr>
              <a:t>Salesforce</a:t>
            </a:r>
            <a:r>
              <a:rPr lang="en-US" altLang="zh-TW" dirty="0" smtClean="0">
                <a:latin typeface="微軟正黑體" pitchFamily="34" charset="-120"/>
                <a:ea typeface="微軟正黑體" pitchFamily="34" charset="-120"/>
              </a:rPr>
              <a:t> for Google Apps</a:t>
            </a:r>
          </a:p>
          <a:p>
            <a:pPr lvl="1"/>
            <a:r>
              <a:rPr lang="en-US" altLang="zh-TW" dirty="0">
                <a:latin typeface="微軟正黑體" pitchFamily="34" charset="-120"/>
                <a:ea typeface="微軟正黑體" pitchFamily="34" charset="-120"/>
              </a:rPr>
              <a:t>Software plus </a:t>
            </a:r>
            <a:r>
              <a:rPr lang="en-US" altLang="zh-TW" dirty="0" smtClean="0">
                <a:latin typeface="微軟正黑體" pitchFamily="34" charset="-120"/>
                <a:ea typeface="微軟正黑體" pitchFamily="34" charset="-120"/>
              </a:rPr>
              <a:t>Services(</a:t>
            </a:r>
            <a:r>
              <a:rPr lang="en-US" altLang="zh-TW" dirty="0" err="1" smtClean="0">
                <a:latin typeface="微軟正黑體" pitchFamily="34" charset="-120"/>
                <a:ea typeface="微軟正黑體" pitchFamily="34" charset="-120"/>
              </a:rPr>
              <a:t>SpS</a:t>
            </a:r>
            <a:r>
              <a:rPr lang="en-US" altLang="zh-TW" dirty="0" smtClean="0">
                <a:latin typeface="微軟正黑體" pitchFamily="34" charset="-120"/>
                <a:ea typeface="微軟正黑體" pitchFamily="34" charset="-120"/>
              </a:rPr>
              <a:t>)</a:t>
            </a:r>
          </a:p>
          <a:p>
            <a:pPr lvl="2"/>
            <a:r>
              <a:rPr lang="en-US" altLang="zh-TW" dirty="0" smtClean="0">
                <a:latin typeface="微軟正黑體" pitchFamily="34" charset="-120"/>
                <a:ea typeface="微軟正黑體" pitchFamily="34" charset="-120"/>
              </a:rPr>
              <a:t>Microsoft Online Services</a:t>
            </a: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61</a:t>
            </a:fld>
            <a:endParaRPr lang="en-US" altLang="zh-TW"/>
          </a:p>
        </p:txBody>
      </p:sp>
    </p:spTree>
    <p:extLst>
      <p:ext uri="{BB962C8B-B14F-4D97-AF65-F5344CB8AC3E}">
        <p14:creationId xmlns="" xmlns:p14="http://schemas.microsoft.com/office/powerpoint/2010/main" val="397182953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1" name="Picture 3"/>
          <p:cNvPicPr>
            <a:picLocks noChangeAspect="1" noChangeArrowheads="1"/>
          </p:cNvPicPr>
          <p:nvPr/>
        </p:nvPicPr>
        <p:blipFill>
          <a:blip r:embed="rId3" cstate="print"/>
          <a:srcRect/>
          <a:stretch>
            <a:fillRect/>
          </a:stretch>
        </p:blipFill>
        <p:spPr bwMode="auto">
          <a:xfrm>
            <a:off x="3203848" y="3645024"/>
            <a:ext cx="5940152" cy="2904656"/>
          </a:xfrm>
          <a:prstGeom prst="rect">
            <a:avLst/>
          </a:prstGeom>
          <a:noFill/>
          <a:ln w="9525">
            <a:noFill/>
            <a:miter lim="800000"/>
            <a:headEnd/>
            <a:tailEnd/>
          </a:ln>
        </p:spPr>
      </p:pic>
      <p:sp>
        <p:nvSpPr>
          <p:cNvPr id="2" name="標題 1"/>
          <p:cNvSpPr>
            <a:spLocks noGrp="1"/>
          </p:cNvSpPr>
          <p:nvPr>
            <p:ph type="title"/>
          </p:nvPr>
        </p:nvSpPr>
        <p:spPr/>
        <p:txBody>
          <a:bodyPr/>
          <a:lstStyle/>
          <a:p>
            <a:r>
              <a:rPr lang="en-US" altLang="zh-TW" dirty="0" smtClean="0">
                <a:latin typeface="微軟正黑體" pitchFamily="34" charset="-120"/>
                <a:ea typeface="微軟正黑體" pitchFamily="34" charset="-120"/>
              </a:rPr>
              <a:t>Infrastructure as a Service (1/6)</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err="1" smtClean="0">
                <a:solidFill>
                  <a:srgbClr val="FF0000"/>
                </a:solidFill>
                <a:latin typeface="微軟正黑體" pitchFamily="34" charset="-120"/>
                <a:ea typeface="微軟正黑體" pitchFamily="34" charset="-120"/>
              </a:rPr>
              <a:t>IaaS</a:t>
            </a:r>
            <a:r>
              <a:rPr lang="en-US" altLang="zh-TW" dirty="0" smtClean="0">
                <a:latin typeface="微軟正黑體" pitchFamily="34" charset="-120"/>
                <a:ea typeface="微軟正黑體" pitchFamily="34" charset="-120"/>
              </a:rPr>
              <a:t> is sometimes also called Hardware as a Service (</a:t>
            </a:r>
            <a:r>
              <a:rPr lang="en-US" altLang="zh-TW" dirty="0" err="1" smtClean="0">
                <a:solidFill>
                  <a:srgbClr val="FF0000"/>
                </a:solidFill>
                <a:latin typeface="微軟正黑體" pitchFamily="34" charset="-120"/>
                <a:ea typeface="微軟正黑體" pitchFamily="34" charset="-120"/>
              </a:rPr>
              <a:t>HaaS</a:t>
            </a:r>
            <a:r>
              <a:rPr lang="en-US" altLang="zh-TW" dirty="0" smtClean="0">
                <a:latin typeface="微軟正黑體" pitchFamily="34" charset="-120"/>
                <a:ea typeface="微軟正黑體" pitchFamily="34" charset="-120"/>
              </a:rPr>
              <a:t>).</a:t>
            </a:r>
          </a:p>
          <a:p>
            <a:r>
              <a:rPr lang="en-US" altLang="zh-TW" dirty="0" smtClean="0">
                <a:latin typeface="微軟正黑體" pitchFamily="34" charset="-120"/>
                <a:ea typeface="微軟正黑體" pitchFamily="34" charset="-120"/>
              </a:rPr>
              <a:t>Just offers the hardware for customers to rent</a:t>
            </a:r>
          </a:p>
          <a:p>
            <a:pPr lvl="1"/>
            <a:r>
              <a:rPr lang="zh-TW" altLang="en-US" dirty="0" smtClean="0">
                <a:latin typeface="微軟正黑體" pitchFamily="34" charset="-120"/>
                <a:ea typeface="微軟正黑體" pitchFamily="34" charset="-120"/>
              </a:rPr>
              <a:t> </a:t>
            </a:r>
            <a:r>
              <a:rPr lang="en-US" altLang="zh-TW" dirty="0" smtClean="0">
                <a:latin typeface="微軟正黑體" pitchFamily="34" charset="-120"/>
                <a:ea typeface="微軟正黑體" pitchFamily="34" charset="-120"/>
              </a:rPr>
              <a:t>Server space</a:t>
            </a:r>
          </a:p>
          <a:p>
            <a:pPr lvl="1"/>
            <a:r>
              <a:rPr lang="en-US" altLang="zh-TW" dirty="0" smtClean="0">
                <a:latin typeface="微軟正黑體" pitchFamily="34" charset="-120"/>
                <a:ea typeface="微軟正黑體" pitchFamily="34" charset="-120"/>
              </a:rPr>
              <a:t>Network equipment</a:t>
            </a:r>
          </a:p>
          <a:p>
            <a:pPr lvl="1"/>
            <a:r>
              <a:rPr lang="en-US" altLang="zh-TW" dirty="0" smtClean="0">
                <a:latin typeface="微軟正黑體" pitchFamily="34" charset="-120"/>
                <a:ea typeface="微軟正黑體" pitchFamily="34" charset="-120"/>
              </a:rPr>
              <a:t>Memory</a:t>
            </a:r>
          </a:p>
          <a:p>
            <a:pPr lvl="1"/>
            <a:r>
              <a:rPr lang="en-US" altLang="zh-TW" dirty="0" smtClean="0">
                <a:latin typeface="微軟正黑體" pitchFamily="34" charset="-120"/>
                <a:ea typeface="微軟正黑體" pitchFamily="34" charset="-120"/>
              </a:rPr>
              <a:t>CPU cycles</a:t>
            </a:r>
          </a:p>
          <a:p>
            <a:pPr lvl="1"/>
            <a:r>
              <a:rPr lang="en-US" altLang="zh-TW" dirty="0" smtClean="0">
                <a:latin typeface="微軟正黑體" pitchFamily="34" charset="-120"/>
                <a:ea typeface="微軟正黑體" pitchFamily="34" charset="-120"/>
              </a:rPr>
              <a:t>Storage space</a:t>
            </a:r>
          </a:p>
          <a:p>
            <a:pPr lvl="1"/>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62</a:t>
            </a:fld>
            <a:endParaRPr lang="en-US" altLang="zh-TW"/>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微軟正黑體" pitchFamily="34" charset="-120"/>
                <a:ea typeface="微軟正黑體" pitchFamily="34" charset="-120"/>
              </a:rPr>
              <a:t>Infrastructure as a Service (2/6)</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err="1" smtClean="0">
                <a:latin typeface="微軟正黑體" pitchFamily="34" charset="-120"/>
                <a:ea typeface="微軟正黑體" pitchFamily="34" charset="-120"/>
              </a:rPr>
              <a:t>IaaS</a:t>
            </a:r>
            <a:r>
              <a:rPr lang="en-US" altLang="zh-TW" dirty="0" smtClean="0">
                <a:latin typeface="微軟正黑體" pitchFamily="34" charset="-120"/>
                <a:ea typeface="微軟正黑體" pitchFamily="34" charset="-120"/>
              </a:rPr>
              <a:t> involves several pieces:</a:t>
            </a:r>
          </a:p>
          <a:p>
            <a:pPr lvl="1"/>
            <a:r>
              <a:rPr lang="en-US" altLang="zh-TW" kern="1200" dirty="0" smtClean="0">
                <a:latin typeface="微軟正黑體" pitchFamily="34" charset="-120"/>
                <a:ea typeface="微軟正黑體" pitchFamily="34" charset="-120"/>
              </a:rPr>
              <a:t>Service level agreements </a:t>
            </a:r>
          </a:p>
          <a:p>
            <a:pPr lvl="1"/>
            <a:r>
              <a:rPr lang="en-US" altLang="zh-TW" kern="1200" dirty="0" smtClean="0">
                <a:latin typeface="微軟正黑體" pitchFamily="34" charset="-120"/>
                <a:ea typeface="微軟正黑體" pitchFamily="34" charset="-120"/>
              </a:rPr>
              <a:t>Computer hardware </a:t>
            </a:r>
          </a:p>
          <a:p>
            <a:pPr lvl="1"/>
            <a:r>
              <a:rPr lang="en-US" altLang="zh-TW" kern="1200" dirty="0" smtClean="0">
                <a:latin typeface="微軟正黑體" pitchFamily="34" charset="-120"/>
                <a:ea typeface="微軟正黑體" pitchFamily="34" charset="-120"/>
              </a:rPr>
              <a:t>Network </a:t>
            </a:r>
          </a:p>
          <a:p>
            <a:pPr lvl="1"/>
            <a:r>
              <a:rPr lang="en-US" altLang="zh-TW" kern="1200" dirty="0" smtClean="0">
                <a:latin typeface="微軟正黑體" pitchFamily="34" charset="-120"/>
                <a:ea typeface="微軟正黑體" pitchFamily="34" charset="-120"/>
              </a:rPr>
              <a:t>Internet connectivity</a:t>
            </a:r>
          </a:p>
          <a:p>
            <a:pPr lvl="1"/>
            <a:r>
              <a:rPr lang="en-US" altLang="zh-TW" kern="1200" dirty="0" smtClean="0">
                <a:latin typeface="微軟正黑體" pitchFamily="34" charset="-120"/>
                <a:ea typeface="微軟正黑體" pitchFamily="34" charset="-120"/>
              </a:rPr>
              <a:t>Platform virtualization environment</a:t>
            </a:r>
          </a:p>
          <a:p>
            <a:pPr lvl="1"/>
            <a:r>
              <a:rPr lang="en-US" altLang="zh-TW" kern="1200" dirty="0" smtClean="0">
                <a:latin typeface="微軟正黑體" pitchFamily="34" charset="-120"/>
                <a:ea typeface="微軟正黑體" pitchFamily="34" charset="-120"/>
              </a:rPr>
              <a:t>Utility computing billing  </a:t>
            </a:r>
          </a:p>
          <a:p>
            <a:pPr lvl="1"/>
            <a:endParaRPr lang="en-US" altLang="zh-TW" kern="1200" dirty="0" smtClean="0">
              <a:solidFill>
                <a:schemeClr val="tx1"/>
              </a:solidFill>
              <a:latin typeface="微軟正黑體" pitchFamily="34" charset="-120"/>
              <a:ea typeface="微軟正黑體" pitchFamily="34" charset="-120"/>
            </a:endParaRPr>
          </a:p>
          <a:p>
            <a:pPr lvl="1"/>
            <a:endParaRPr lang="en-US" altLang="zh-TW" dirty="0" smtClean="0">
              <a:latin typeface="微軟正黑體" pitchFamily="34" charset="-120"/>
              <a:ea typeface="微軟正黑體" pitchFamily="34" charset="-120"/>
            </a:endParaRP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63</a:t>
            </a:fld>
            <a:endParaRPr lang="en-US" altLang="zh-TW"/>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lvl="1"/>
            <a:r>
              <a:rPr lang="en-US" altLang="zh-TW" dirty="0">
                <a:latin typeface="微軟正黑體" pitchFamily="34" charset="-120"/>
                <a:ea typeface="微軟正黑體" pitchFamily="34" charset="-120"/>
              </a:rPr>
              <a:t>Infrastructure as a </a:t>
            </a:r>
            <a:r>
              <a:rPr lang="en-US" altLang="zh-TW" dirty="0" smtClean="0">
                <a:latin typeface="微軟正黑體" pitchFamily="34" charset="-120"/>
                <a:ea typeface="微軟正黑體" pitchFamily="34" charset="-120"/>
              </a:rPr>
              <a:t>Service (3/6)</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Amazon EC2</a:t>
            </a:r>
          </a:p>
          <a:p>
            <a:pPr lvl="1"/>
            <a:r>
              <a:rPr lang="en-US" altLang="zh-TW" dirty="0" smtClean="0">
                <a:latin typeface="微軟正黑體" pitchFamily="34" charset="-120"/>
                <a:ea typeface="微軟正黑體" pitchFamily="34" charset="-120"/>
              </a:rPr>
              <a:t>Amazon </a:t>
            </a:r>
            <a:r>
              <a:rPr lang="en-US" altLang="zh-TW" dirty="0">
                <a:latin typeface="微軟正黑體" pitchFamily="34" charset="-120"/>
                <a:ea typeface="微軟正黑體" pitchFamily="34" charset="-120"/>
              </a:rPr>
              <a:t>Elastic Compute </a:t>
            </a:r>
            <a:r>
              <a:rPr lang="en-US" altLang="zh-TW" dirty="0" smtClean="0">
                <a:latin typeface="微軟正黑體" pitchFamily="34" charset="-120"/>
                <a:ea typeface="微軟正黑體" pitchFamily="34" charset="-120"/>
              </a:rPr>
              <a:t>Cloud</a:t>
            </a:r>
          </a:p>
          <a:p>
            <a:r>
              <a:rPr lang="en-US" altLang="zh-TW" dirty="0" smtClean="0">
                <a:latin typeface="微軟正黑體" pitchFamily="34" charset="-120"/>
                <a:ea typeface="微軟正黑體" pitchFamily="34" charset="-120"/>
              </a:rPr>
              <a:t>A web service that</a:t>
            </a:r>
          </a:p>
          <a:p>
            <a:pPr lvl="1"/>
            <a:r>
              <a:rPr lang="en-US" altLang="zh-TW" dirty="0" smtClean="0">
                <a:latin typeface="微軟正黑體" pitchFamily="34" charset="-120"/>
                <a:ea typeface="微軟正黑體" pitchFamily="34" charset="-120"/>
              </a:rPr>
              <a:t>provides </a:t>
            </a:r>
            <a:r>
              <a:rPr lang="en-US" altLang="zh-TW" dirty="0" smtClean="0">
                <a:solidFill>
                  <a:srgbClr val="FF0000"/>
                </a:solidFill>
                <a:latin typeface="微軟正黑體" pitchFamily="34" charset="-120"/>
                <a:ea typeface="微軟正黑體" pitchFamily="34" charset="-120"/>
              </a:rPr>
              <a:t>resizable computing capacity </a:t>
            </a:r>
            <a:r>
              <a:rPr lang="en-US" altLang="zh-TW" dirty="0" smtClean="0">
                <a:latin typeface="微軟正黑體" pitchFamily="34" charset="-120"/>
                <a:ea typeface="微軟正黑體" pitchFamily="34" charset="-120"/>
              </a:rPr>
              <a:t>in the cloud.</a:t>
            </a:r>
          </a:p>
          <a:p>
            <a:pPr lvl="1"/>
            <a:r>
              <a:rPr lang="en-US" altLang="zh-TW" dirty="0" smtClean="0">
                <a:latin typeface="微軟正黑體" pitchFamily="34" charset="-120"/>
                <a:ea typeface="微軟正黑體" pitchFamily="34" charset="-120"/>
              </a:rPr>
              <a:t>allows businesses to obtain and configure capacity with minimal friction.</a:t>
            </a:r>
          </a:p>
          <a:p>
            <a:pPr lvl="1"/>
            <a:r>
              <a:rPr lang="en-US" altLang="zh-TW" dirty="0" smtClean="0">
                <a:latin typeface="微軟正黑體" pitchFamily="34" charset="-120"/>
                <a:ea typeface="微軟正黑體" pitchFamily="34" charset="-120"/>
              </a:rPr>
              <a:t>provides control of computing resources and lets organizations run on Amazon’s computing environment.</a:t>
            </a: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64</a:t>
            </a:fld>
            <a:endParaRPr lang="en-US" altLang="zh-TW"/>
          </a:p>
        </p:txBody>
      </p:sp>
      <p:pic>
        <p:nvPicPr>
          <p:cNvPr id="7"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a:xfrm>
            <a:off x="6228184" y="1383824"/>
            <a:ext cx="2160587" cy="788988"/>
          </a:xfrm>
          <a:prstGeom prst="rect">
            <a:avLst/>
          </a:prstGeom>
          <a:noFill/>
          <a:ln/>
        </p:spPr>
      </p:pic>
    </p:spTree>
    <p:extLst>
      <p:ext uri="{BB962C8B-B14F-4D97-AF65-F5344CB8AC3E}">
        <p14:creationId xmlns="" xmlns:p14="http://schemas.microsoft.com/office/powerpoint/2010/main" val="364422022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微軟正黑體" pitchFamily="34" charset="-120"/>
                <a:ea typeface="微軟正黑體" pitchFamily="34" charset="-120"/>
              </a:rPr>
              <a:t>Infrastructure as a </a:t>
            </a:r>
            <a:r>
              <a:rPr lang="en-US" altLang="zh-TW" dirty="0" smtClean="0">
                <a:latin typeface="微軟正黑體" pitchFamily="34" charset="-120"/>
                <a:ea typeface="微軟正黑體" pitchFamily="34" charset="-120"/>
              </a:rPr>
              <a:t>Service (4/6)</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Features of </a:t>
            </a:r>
            <a:r>
              <a:rPr lang="en-US" altLang="zh-TW" dirty="0">
                <a:latin typeface="微軟正黑體" pitchFamily="34" charset="-120"/>
                <a:ea typeface="微軟正黑體" pitchFamily="34" charset="-120"/>
              </a:rPr>
              <a:t>Amazon </a:t>
            </a:r>
            <a:r>
              <a:rPr lang="en-US" altLang="zh-TW" dirty="0" smtClean="0">
                <a:latin typeface="微軟正黑體" pitchFamily="34" charset="-120"/>
                <a:ea typeface="微軟正黑體" pitchFamily="34" charset="-120"/>
              </a:rPr>
              <a:t>EC2</a:t>
            </a:r>
          </a:p>
          <a:p>
            <a:pPr lvl="1"/>
            <a:r>
              <a:rPr lang="en-US" altLang="zh-TW" dirty="0" smtClean="0">
                <a:latin typeface="微軟正黑體" pitchFamily="34" charset="-120"/>
                <a:ea typeface="微軟正黑體" pitchFamily="34" charset="-120"/>
              </a:rPr>
              <a:t>Load balancing</a:t>
            </a:r>
          </a:p>
          <a:p>
            <a:pPr lvl="1"/>
            <a:r>
              <a:rPr lang="en-US" altLang="zh-TW" dirty="0" smtClean="0">
                <a:latin typeface="微軟正黑體" pitchFamily="34" charset="-120"/>
                <a:ea typeface="微軟正黑體" pitchFamily="34" charset="-120"/>
              </a:rPr>
              <a:t>Auto-scaling</a:t>
            </a:r>
          </a:p>
          <a:p>
            <a:pPr lvl="1"/>
            <a:r>
              <a:rPr lang="en-US" altLang="zh-TW" dirty="0" smtClean="0">
                <a:latin typeface="微軟正黑體" pitchFamily="34" charset="-120"/>
                <a:ea typeface="微軟正黑體" pitchFamily="34" charset="-120"/>
              </a:rPr>
              <a:t>Monitoring</a:t>
            </a:r>
            <a:endParaRPr lang="en-US" altLang="zh-TW" dirty="0">
              <a:latin typeface="微軟正黑體" pitchFamily="34" charset="-120"/>
              <a:ea typeface="微軟正黑體" pitchFamily="34" charset="-120"/>
            </a:endParaRPr>
          </a:p>
          <a:p>
            <a:pPr lvl="1"/>
            <a:r>
              <a:rPr lang="en-US" altLang="zh-TW" dirty="0" smtClean="0">
                <a:latin typeface="微軟正黑體" pitchFamily="34" charset="-120"/>
                <a:ea typeface="微軟正黑體" pitchFamily="34" charset="-120"/>
              </a:rPr>
              <a:t>Management Console</a:t>
            </a: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65</a:t>
            </a:fld>
            <a:endParaRPr lang="en-US" altLang="zh-TW"/>
          </a:p>
        </p:txBody>
      </p:sp>
    </p:spTree>
    <p:extLst>
      <p:ext uri="{BB962C8B-B14F-4D97-AF65-F5344CB8AC3E}">
        <p14:creationId xmlns="" xmlns:p14="http://schemas.microsoft.com/office/powerpoint/2010/main" val="218438721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微軟正黑體" pitchFamily="34" charset="-120"/>
                <a:ea typeface="微軟正黑體" pitchFamily="34" charset="-120"/>
              </a:rPr>
              <a:t>Infrastructure as a </a:t>
            </a:r>
            <a:r>
              <a:rPr lang="en-US" altLang="zh-TW" dirty="0" smtClean="0">
                <a:latin typeface="微軟正黑體" pitchFamily="34" charset="-120"/>
                <a:ea typeface="微軟正黑體" pitchFamily="34" charset="-120"/>
              </a:rPr>
              <a:t>Service (5/6)</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a:latin typeface="微軟正黑體" pitchFamily="34" charset="-120"/>
                <a:ea typeface="微軟正黑體" pitchFamily="34" charset="-120"/>
              </a:rPr>
              <a:t>C</a:t>
            </a:r>
            <a:r>
              <a:rPr lang="en-US" altLang="zh-TW" dirty="0" smtClean="0">
                <a:latin typeface="微軟正黑體" pitchFamily="34" charset="-120"/>
                <a:ea typeface="微軟正黑體" pitchFamily="34" charset="-120"/>
              </a:rPr>
              <a:t>apabilities of Amazon EC2</a:t>
            </a:r>
            <a:endParaRPr lang="en-US" altLang="zh-TW" dirty="0">
              <a:latin typeface="微軟正黑體" pitchFamily="34" charset="-120"/>
              <a:ea typeface="微軟正黑體" pitchFamily="34" charset="-120"/>
            </a:endParaRPr>
          </a:p>
          <a:p>
            <a:pPr>
              <a:buSzPct val="45000"/>
              <a:buFont typeface="Wingdings" charset="2"/>
              <a:buChar char=""/>
            </a:pPr>
            <a:r>
              <a:rPr lang="en-US" altLang="zh-TW" dirty="0" smtClean="0">
                <a:latin typeface="微軟正黑體" pitchFamily="34" charset="-120"/>
                <a:ea typeface="微軟正黑體" pitchFamily="34" charset="-120"/>
              </a:rPr>
              <a:t>Dynamically </a:t>
            </a:r>
            <a:r>
              <a:rPr lang="en-US" altLang="zh-TW" dirty="0" smtClean="0">
                <a:solidFill>
                  <a:srgbClr val="FF0000"/>
                </a:solidFill>
                <a:latin typeface="微軟正黑體" pitchFamily="34" charset="-120"/>
                <a:ea typeface="微軟正黑體" pitchFamily="34" charset="-120"/>
              </a:rPr>
              <a:t>allocate and terminate Linux “virtual” machines </a:t>
            </a:r>
            <a:r>
              <a:rPr lang="en-US" altLang="zh-TW" dirty="0" smtClean="0">
                <a:latin typeface="微軟正黑體" pitchFamily="34" charset="-120"/>
                <a:ea typeface="微軟正黑體" pitchFamily="34" charset="-120"/>
              </a:rPr>
              <a:t>with a variety of hardware configurations.</a:t>
            </a:r>
          </a:p>
          <a:p>
            <a:pPr>
              <a:buSzPct val="45000"/>
              <a:buFont typeface="Wingdings" charset="2"/>
              <a:buChar char=""/>
            </a:pPr>
            <a:r>
              <a:rPr lang="en-US" altLang="zh-TW" dirty="0" smtClean="0">
                <a:solidFill>
                  <a:srgbClr val="FF0000"/>
                </a:solidFill>
                <a:latin typeface="微軟正黑體" pitchFamily="34" charset="-120"/>
                <a:ea typeface="微軟正黑體" pitchFamily="34" charset="-120"/>
              </a:rPr>
              <a:t>Pay </a:t>
            </a:r>
            <a:r>
              <a:rPr lang="en-US" altLang="zh-TW" dirty="0">
                <a:solidFill>
                  <a:srgbClr val="FF0000"/>
                </a:solidFill>
                <a:latin typeface="微軟正黑體" pitchFamily="34" charset="-120"/>
                <a:ea typeface="微軟正黑體" pitchFamily="34" charset="-120"/>
              </a:rPr>
              <a:t>only for what you use </a:t>
            </a:r>
            <a:r>
              <a:rPr lang="en-US" altLang="zh-TW" dirty="0">
                <a:latin typeface="微軟正黑體" pitchFamily="34" charset="-120"/>
                <a:ea typeface="微軟正黑體" pitchFamily="34" charset="-120"/>
              </a:rPr>
              <a:t>(i.e. machine hours and data transfer)</a:t>
            </a:r>
          </a:p>
          <a:p>
            <a:pPr>
              <a:buSzPct val="45000"/>
              <a:buFont typeface="Wingdings" charset="2"/>
              <a:buChar char=""/>
            </a:pPr>
            <a:r>
              <a:rPr lang="en-US" altLang="zh-TW" dirty="0" smtClean="0">
                <a:latin typeface="微軟正黑體" pitchFamily="34" charset="-120"/>
                <a:ea typeface="微軟正黑體" pitchFamily="34" charset="-120"/>
              </a:rPr>
              <a:t>Ability </a:t>
            </a:r>
            <a:r>
              <a:rPr lang="en-US" altLang="zh-TW" dirty="0">
                <a:latin typeface="微軟正黑體" pitchFamily="34" charset="-120"/>
                <a:ea typeface="微軟正黑體" pitchFamily="34" charset="-120"/>
              </a:rPr>
              <a:t>to capture software configurations into </a:t>
            </a:r>
            <a:r>
              <a:rPr lang="en-US" altLang="zh-TW" dirty="0">
                <a:solidFill>
                  <a:srgbClr val="FF0000"/>
                </a:solidFill>
                <a:latin typeface="微軟正黑體" pitchFamily="34" charset="-120"/>
                <a:ea typeface="微軟正黑體" pitchFamily="34" charset="-120"/>
              </a:rPr>
              <a:t>Amazon Machine Images (AMI) </a:t>
            </a:r>
            <a:r>
              <a:rPr lang="en-US" altLang="zh-TW" dirty="0">
                <a:latin typeface="微軟正黑體" pitchFamily="34" charset="-120"/>
                <a:ea typeface="微軟正黑體" pitchFamily="34" charset="-120"/>
              </a:rPr>
              <a:t>for later use.  </a:t>
            </a:r>
            <a:endParaRPr lang="en-US" altLang="zh-TW" dirty="0" smtClean="0">
              <a:latin typeface="微軟正黑體" pitchFamily="34" charset="-120"/>
              <a:ea typeface="微軟正黑體" pitchFamily="34" charset="-120"/>
            </a:endParaRPr>
          </a:p>
          <a:p>
            <a:endParaRPr lang="en-US" altLang="zh-TW"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66</a:t>
            </a:fld>
            <a:endParaRPr lang="en-US" altLang="zh-TW"/>
          </a:p>
        </p:txBody>
      </p:sp>
    </p:spTree>
    <p:extLst>
      <p:ext uri="{BB962C8B-B14F-4D97-AF65-F5344CB8AC3E}">
        <p14:creationId xmlns="" xmlns:p14="http://schemas.microsoft.com/office/powerpoint/2010/main" val="174370084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259632" y="4462601"/>
            <a:ext cx="4608512" cy="22205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標題 1"/>
          <p:cNvSpPr>
            <a:spLocks noGrp="1"/>
          </p:cNvSpPr>
          <p:nvPr>
            <p:ph type="title"/>
          </p:nvPr>
        </p:nvSpPr>
        <p:spPr/>
        <p:txBody>
          <a:bodyPr/>
          <a:lstStyle/>
          <a:p>
            <a:r>
              <a:rPr lang="en-US" altLang="zh-TW" dirty="0">
                <a:latin typeface="微軟正黑體" pitchFamily="34" charset="-120"/>
                <a:ea typeface="微軟正黑體" pitchFamily="34" charset="-120"/>
              </a:rPr>
              <a:t>Infrastructure as a </a:t>
            </a:r>
            <a:r>
              <a:rPr lang="en-US" altLang="zh-TW" dirty="0" smtClean="0">
                <a:latin typeface="微軟正黑體" pitchFamily="34" charset="-120"/>
                <a:ea typeface="微軟正黑體" pitchFamily="34" charset="-120"/>
              </a:rPr>
              <a:t>Service (6/6)</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err="1">
                <a:latin typeface="微軟正黑體" pitchFamily="34" charset="-120"/>
                <a:ea typeface="微軟正黑體" pitchFamily="34" charset="-120"/>
              </a:rPr>
              <a:t>GoGrid</a:t>
            </a:r>
            <a:endParaRPr lang="en-US" altLang="zh-TW" dirty="0">
              <a:latin typeface="微軟正黑體" pitchFamily="34" charset="-120"/>
              <a:ea typeface="微軟正黑體" pitchFamily="34" charset="-120"/>
            </a:endParaRPr>
          </a:p>
          <a:p>
            <a:pPr lvl="1"/>
            <a:r>
              <a:rPr lang="en-US" altLang="zh-TW" dirty="0">
                <a:latin typeface="微軟正黑體" pitchFamily="34" charset="-120"/>
                <a:ea typeface="微軟正黑體" pitchFamily="34" charset="-120"/>
              </a:rPr>
              <a:t>A service provider of </a:t>
            </a:r>
            <a:r>
              <a:rPr lang="en-US" altLang="zh-TW" dirty="0">
                <a:solidFill>
                  <a:srgbClr val="FF0000"/>
                </a:solidFill>
                <a:latin typeface="微軟正黑體" pitchFamily="34" charset="-120"/>
                <a:ea typeface="微軟正黑體" pitchFamily="34" charset="-120"/>
              </a:rPr>
              <a:t>Windows and Linux cloud-based </a:t>
            </a:r>
            <a:r>
              <a:rPr lang="en-US" altLang="zh-TW" dirty="0">
                <a:latin typeface="微軟正黑體" pitchFamily="34" charset="-120"/>
                <a:ea typeface="微軟正黑體" pitchFamily="34" charset="-120"/>
              </a:rPr>
              <a:t>server hosting</a:t>
            </a:r>
          </a:p>
          <a:p>
            <a:pPr lvl="1"/>
            <a:r>
              <a:rPr lang="en-US" altLang="zh-TW" dirty="0">
                <a:latin typeface="微軟正黑體" pitchFamily="34" charset="-120"/>
                <a:ea typeface="微軟正黑體" pitchFamily="34" charset="-120"/>
              </a:rPr>
              <a:t>one of </a:t>
            </a:r>
            <a:r>
              <a:rPr lang="en-US" altLang="zh-TW" dirty="0">
                <a:solidFill>
                  <a:srgbClr val="FF0000"/>
                </a:solidFill>
                <a:latin typeface="微軟正黑體" pitchFamily="34" charset="-120"/>
                <a:ea typeface="微軟正黑體" pitchFamily="34" charset="-120"/>
              </a:rPr>
              <a:t>the first Infrastructure as a Service</a:t>
            </a:r>
            <a:r>
              <a:rPr lang="en-US" altLang="zh-TW" dirty="0">
                <a:latin typeface="微軟正黑體" pitchFamily="34" charset="-120"/>
                <a:ea typeface="微軟正黑體" pitchFamily="34" charset="-120"/>
              </a:rPr>
              <a:t> (</a:t>
            </a:r>
            <a:r>
              <a:rPr lang="en-US" altLang="zh-TW" dirty="0" err="1">
                <a:latin typeface="微軟正黑體" pitchFamily="34" charset="-120"/>
                <a:ea typeface="微軟正黑體" pitchFamily="34" charset="-120"/>
              </a:rPr>
              <a:t>IaaS</a:t>
            </a:r>
            <a:r>
              <a:rPr lang="en-US" altLang="zh-TW" dirty="0">
                <a:latin typeface="微軟正黑體" pitchFamily="34" charset="-120"/>
                <a:ea typeface="微軟正黑體" pitchFamily="34" charset="-120"/>
              </a:rPr>
              <a:t>) providers to offer </a:t>
            </a:r>
            <a:r>
              <a:rPr lang="en-US" altLang="zh-TW" dirty="0">
                <a:solidFill>
                  <a:srgbClr val="FF0000"/>
                </a:solidFill>
                <a:latin typeface="微軟正黑體" pitchFamily="34" charset="-120"/>
                <a:ea typeface="微軟正黑體" pitchFamily="34" charset="-120"/>
              </a:rPr>
              <a:t>Windows Server 2008 </a:t>
            </a:r>
            <a:r>
              <a:rPr lang="en-US" altLang="zh-TW" dirty="0">
                <a:latin typeface="微軟正黑體" pitchFamily="34" charset="-120"/>
                <a:ea typeface="微軟正黑體" pitchFamily="34" charset="-120"/>
              </a:rPr>
              <a:t>“in the cloud</a:t>
            </a:r>
            <a:r>
              <a:rPr lang="en-US" altLang="zh-TW" dirty="0" smtClean="0">
                <a:latin typeface="微軟正黑體" pitchFamily="34" charset="-120"/>
                <a:ea typeface="微軟正黑體" pitchFamily="34" charset="-120"/>
              </a:rPr>
              <a:t>.</a:t>
            </a:r>
          </a:p>
          <a:p>
            <a:pPr lvl="1"/>
            <a:r>
              <a:rPr lang="en-US" altLang="zh-TW" dirty="0">
                <a:latin typeface="微軟正黑體" pitchFamily="34" charset="-120"/>
                <a:ea typeface="微軟正黑體" pitchFamily="34" charset="-120"/>
              </a:rPr>
              <a:t>Build and Scale Cloud Infrastructure </a:t>
            </a:r>
            <a:r>
              <a:rPr lang="en-US" altLang="zh-TW" dirty="0">
                <a:solidFill>
                  <a:srgbClr val="FF0000"/>
                </a:solidFill>
                <a:latin typeface="微軟正黑體" pitchFamily="34" charset="-120"/>
                <a:ea typeface="微軟正黑體" pitchFamily="34" charset="-120"/>
              </a:rPr>
              <a:t>in </a:t>
            </a:r>
            <a:r>
              <a:rPr lang="en-US" altLang="zh-TW" dirty="0" smtClean="0">
                <a:solidFill>
                  <a:srgbClr val="FF0000"/>
                </a:solidFill>
                <a:latin typeface="微軟正黑體" pitchFamily="34" charset="-120"/>
                <a:ea typeface="微軟正黑體" pitchFamily="34" charset="-120"/>
              </a:rPr>
              <a:t>Real-time</a:t>
            </a:r>
            <a:r>
              <a:rPr lang="en-US" altLang="zh-TW" dirty="0" smtClean="0">
                <a:latin typeface="微軟正黑體" pitchFamily="34" charset="-120"/>
                <a:ea typeface="微軟正黑體" pitchFamily="34" charset="-120"/>
              </a:rPr>
              <a:t>.</a:t>
            </a:r>
            <a:endParaRPr lang="en-US" altLang="zh-TW" dirty="0">
              <a:latin typeface="微軟正黑體" pitchFamily="34" charset="-120"/>
              <a:ea typeface="微軟正黑體" pitchFamily="34" charset="-120"/>
            </a:endParaRP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67</a:t>
            </a:fld>
            <a:endParaRPr lang="en-US" altLang="zh-TW"/>
          </a:p>
        </p:txBody>
      </p:sp>
      <p:pic>
        <p:nvPicPr>
          <p:cNvPr id="2052"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787400" y="1124744"/>
            <a:ext cx="1428750" cy="914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0909850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Services</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a:latin typeface="微軟正黑體" pitchFamily="34" charset="-120"/>
                <a:ea typeface="微軟正黑體" pitchFamily="34" charset="-120"/>
              </a:rPr>
              <a:t>Cloud Computing </a:t>
            </a:r>
            <a:r>
              <a:rPr lang="en-US" altLang="zh-TW" dirty="0" smtClean="0">
                <a:latin typeface="微軟正黑體" pitchFamily="34" charset="-120"/>
                <a:ea typeface="微軟正黑體" pitchFamily="34" charset="-120"/>
              </a:rPr>
              <a:t>Services</a:t>
            </a:r>
          </a:p>
          <a:p>
            <a:pPr lvl="1"/>
            <a:r>
              <a:rPr lang="en-US" altLang="zh-TW" dirty="0">
                <a:solidFill>
                  <a:schemeClr val="bg1">
                    <a:lumMod val="50000"/>
                  </a:schemeClr>
                </a:solidFill>
                <a:latin typeface="微軟正黑體" pitchFamily="34" charset="-120"/>
                <a:ea typeface="微軟正黑體" pitchFamily="34" charset="-120"/>
              </a:rPr>
              <a:t>Infrastructure as a </a:t>
            </a:r>
            <a:r>
              <a:rPr lang="en-US" altLang="zh-TW" dirty="0" smtClean="0">
                <a:solidFill>
                  <a:schemeClr val="bg1">
                    <a:lumMod val="50000"/>
                  </a:schemeClr>
                </a:solidFill>
                <a:latin typeface="微軟正黑體" pitchFamily="34" charset="-120"/>
                <a:ea typeface="微軟正黑體" pitchFamily="34" charset="-120"/>
              </a:rPr>
              <a:t>Service(</a:t>
            </a:r>
            <a:r>
              <a:rPr lang="en-US" altLang="zh-TW" dirty="0" err="1" smtClean="0">
                <a:solidFill>
                  <a:schemeClr val="bg1">
                    <a:lumMod val="50000"/>
                  </a:schemeClr>
                </a:solidFill>
                <a:latin typeface="微軟正黑體" pitchFamily="34" charset="-120"/>
                <a:ea typeface="微軟正黑體" pitchFamily="34" charset="-120"/>
              </a:rPr>
              <a:t>IaaS</a:t>
            </a:r>
            <a:r>
              <a:rPr lang="en-US" altLang="zh-TW" dirty="0" smtClean="0">
                <a:solidFill>
                  <a:schemeClr val="bg1">
                    <a:lumMod val="50000"/>
                  </a:schemeClr>
                </a:solidFill>
                <a:latin typeface="微軟正黑體" pitchFamily="34" charset="-120"/>
                <a:ea typeface="微軟正黑體" pitchFamily="34" charset="-120"/>
              </a:rPr>
              <a:t>)</a:t>
            </a:r>
          </a:p>
          <a:p>
            <a:pPr lvl="2"/>
            <a:r>
              <a:rPr lang="en-US" altLang="zh-TW" dirty="0">
                <a:solidFill>
                  <a:schemeClr val="bg1">
                    <a:lumMod val="50000"/>
                  </a:schemeClr>
                </a:solidFill>
                <a:latin typeface="微軟正黑體" pitchFamily="34" charset="-120"/>
                <a:ea typeface="微軟正黑體" pitchFamily="34" charset="-120"/>
              </a:rPr>
              <a:t>Amazon </a:t>
            </a:r>
            <a:r>
              <a:rPr lang="en-US" altLang="zh-TW" dirty="0" smtClean="0">
                <a:solidFill>
                  <a:schemeClr val="bg1">
                    <a:lumMod val="50000"/>
                  </a:schemeClr>
                </a:solidFill>
                <a:latin typeface="微軟正黑體" pitchFamily="34" charset="-120"/>
                <a:ea typeface="微軟正黑體" pitchFamily="34" charset="-120"/>
              </a:rPr>
              <a:t>EC2</a:t>
            </a:r>
          </a:p>
          <a:p>
            <a:pPr lvl="2"/>
            <a:r>
              <a:rPr lang="en-US" altLang="zh-TW" dirty="0" err="1" smtClean="0">
                <a:solidFill>
                  <a:schemeClr val="bg1">
                    <a:lumMod val="50000"/>
                  </a:schemeClr>
                </a:solidFill>
                <a:latin typeface="微軟正黑體" pitchFamily="34" charset="-120"/>
                <a:ea typeface="微軟正黑體" pitchFamily="34" charset="-120"/>
              </a:rPr>
              <a:t>GoGrid</a:t>
            </a:r>
            <a:endParaRPr lang="en-US" altLang="zh-TW" dirty="0" smtClean="0">
              <a:solidFill>
                <a:schemeClr val="bg1">
                  <a:lumMod val="50000"/>
                </a:schemeClr>
              </a:solidFill>
              <a:latin typeface="微軟正黑體" pitchFamily="34" charset="-120"/>
              <a:ea typeface="微軟正黑體" pitchFamily="34" charset="-120"/>
            </a:endParaRPr>
          </a:p>
          <a:p>
            <a:pPr lvl="1"/>
            <a:r>
              <a:rPr lang="en-US" altLang="zh-TW" dirty="0">
                <a:latin typeface="微軟正黑體" pitchFamily="34" charset="-120"/>
                <a:ea typeface="微軟正黑體" pitchFamily="34" charset="-120"/>
              </a:rPr>
              <a:t>Platform as a </a:t>
            </a:r>
            <a:r>
              <a:rPr lang="en-US" altLang="zh-TW" dirty="0" smtClean="0">
                <a:latin typeface="微軟正黑體" pitchFamily="34" charset="-120"/>
                <a:ea typeface="微軟正黑體" pitchFamily="34" charset="-120"/>
              </a:rPr>
              <a:t>Service(</a:t>
            </a:r>
            <a:r>
              <a:rPr lang="en-US" altLang="zh-TW" dirty="0" err="1" smtClean="0">
                <a:latin typeface="微軟正黑體" pitchFamily="34" charset="-120"/>
                <a:ea typeface="微軟正黑體" pitchFamily="34" charset="-120"/>
              </a:rPr>
              <a:t>PaaS</a:t>
            </a:r>
            <a:r>
              <a:rPr lang="en-US" altLang="zh-TW" dirty="0" smtClean="0">
                <a:latin typeface="微軟正黑體" pitchFamily="34" charset="-120"/>
                <a:ea typeface="微軟正黑體" pitchFamily="34" charset="-120"/>
              </a:rPr>
              <a:t>)</a:t>
            </a:r>
          </a:p>
          <a:p>
            <a:pPr lvl="2"/>
            <a:r>
              <a:rPr lang="en-US" altLang="zh-TW" dirty="0" err="1" smtClean="0">
                <a:latin typeface="微軟正黑體" pitchFamily="34" charset="-120"/>
                <a:ea typeface="微軟正黑體" pitchFamily="34" charset="-120"/>
              </a:rPr>
              <a:t>RightScale</a:t>
            </a:r>
            <a:endParaRPr lang="en-US" altLang="zh-TW" dirty="0" smtClean="0">
              <a:latin typeface="微軟正黑體" pitchFamily="34" charset="-120"/>
              <a:ea typeface="微軟正黑體" pitchFamily="34" charset="-120"/>
            </a:endParaRPr>
          </a:p>
          <a:p>
            <a:pPr lvl="1"/>
            <a:r>
              <a:rPr lang="en-US" altLang="zh-TW" dirty="0" smtClean="0">
                <a:solidFill>
                  <a:schemeClr val="bg1">
                    <a:lumMod val="50000"/>
                  </a:schemeClr>
                </a:solidFill>
                <a:latin typeface="微軟正黑體" pitchFamily="34" charset="-120"/>
                <a:ea typeface="微軟正黑體" pitchFamily="34" charset="-120"/>
              </a:rPr>
              <a:t>Software </a:t>
            </a:r>
            <a:r>
              <a:rPr lang="en-US" altLang="zh-TW" dirty="0">
                <a:solidFill>
                  <a:schemeClr val="bg1">
                    <a:lumMod val="50000"/>
                  </a:schemeClr>
                </a:solidFill>
                <a:latin typeface="微軟正黑體" pitchFamily="34" charset="-120"/>
                <a:ea typeface="微軟正黑體" pitchFamily="34" charset="-120"/>
              </a:rPr>
              <a:t>as a </a:t>
            </a:r>
            <a:r>
              <a:rPr lang="en-US" altLang="zh-TW" dirty="0" smtClean="0">
                <a:solidFill>
                  <a:schemeClr val="bg1">
                    <a:lumMod val="50000"/>
                  </a:schemeClr>
                </a:solidFill>
                <a:latin typeface="微軟正黑體" pitchFamily="34" charset="-120"/>
                <a:ea typeface="微軟正黑體" pitchFamily="34" charset="-120"/>
              </a:rPr>
              <a:t>Service(</a:t>
            </a:r>
            <a:r>
              <a:rPr lang="en-US" altLang="zh-TW" dirty="0" err="1" smtClean="0">
                <a:solidFill>
                  <a:schemeClr val="bg1">
                    <a:lumMod val="50000"/>
                  </a:schemeClr>
                </a:solidFill>
                <a:latin typeface="微軟正黑體" pitchFamily="34" charset="-120"/>
                <a:ea typeface="微軟正黑體" pitchFamily="34" charset="-120"/>
              </a:rPr>
              <a:t>SaaS</a:t>
            </a:r>
            <a:r>
              <a:rPr lang="en-US" altLang="zh-TW" dirty="0" smtClean="0">
                <a:solidFill>
                  <a:schemeClr val="bg1">
                    <a:lumMod val="50000"/>
                  </a:schemeClr>
                </a:solidFill>
                <a:latin typeface="微軟正黑體" pitchFamily="34" charset="-120"/>
                <a:ea typeface="微軟正黑體" pitchFamily="34" charset="-120"/>
              </a:rPr>
              <a:t>)</a:t>
            </a:r>
          </a:p>
          <a:p>
            <a:pPr lvl="2"/>
            <a:r>
              <a:rPr lang="en-US" altLang="zh-TW" dirty="0" smtClean="0">
                <a:solidFill>
                  <a:schemeClr val="bg1">
                    <a:lumMod val="50000"/>
                  </a:schemeClr>
                </a:solidFill>
                <a:latin typeface="微軟正黑體" pitchFamily="34" charset="-120"/>
                <a:ea typeface="微軟正黑體" pitchFamily="34" charset="-120"/>
              </a:rPr>
              <a:t>Salesforce.com</a:t>
            </a:r>
          </a:p>
          <a:p>
            <a:pPr lvl="2"/>
            <a:r>
              <a:rPr lang="en-US" altLang="zh-TW" dirty="0" err="1" smtClean="0">
                <a:solidFill>
                  <a:schemeClr val="bg1">
                    <a:lumMod val="50000"/>
                  </a:schemeClr>
                </a:solidFill>
                <a:latin typeface="微軟正黑體" pitchFamily="34" charset="-120"/>
                <a:ea typeface="微軟正黑體" pitchFamily="34" charset="-120"/>
              </a:rPr>
              <a:t>Salesforce</a:t>
            </a:r>
            <a:r>
              <a:rPr lang="en-US" altLang="zh-TW" dirty="0" smtClean="0">
                <a:solidFill>
                  <a:schemeClr val="bg1">
                    <a:lumMod val="50000"/>
                  </a:schemeClr>
                </a:solidFill>
                <a:latin typeface="微軟正黑體" pitchFamily="34" charset="-120"/>
                <a:ea typeface="微軟正黑體" pitchFamily="34" charset="-120"/>
              </a:rPr>
              <a:t> for Google Apps</a:t>
            </a:r>
          </a:p>
          <a:p>
            <a:pPr lvl="1"/>
            <a:r>
              <a:rPr lang="en-US" altLang="zh-TW" dirty="0">
                <a:solidFill>
                  <a:schemeClr val="bg1">
                    <a:lumMod val="50000"/>
                  </a:schemeClr>
                </a:solidFill>
                <a:latin typeface="微軟正黑體" pitchFamily="34" charset="-120"/>
                <a:ea typeface="微軟正黑體" pitchFamily="34" charset="-120"/>
              </a:rPr>
              <a:t>Software plus </a:t>
            </a:r>
            <a:r>
              <a:rPr lang="en-US" altLang="zh-TW" dirty="0" smtClean="0">
                <a:solidFill>
                  <a:schemeClr val="bg1">
                    <a:lumMod val="50000"/>
                  </a:schemeClr>
                </a:solidFill>
                <a:latin typeface="微軟正黑體" pitchFamily="34" charset="-120"/>
                <a:ea typeface="微軟正黑體" pitchFamily="34" charset="-120"/>
              </a:rPr>
              <a:t>Services(</a:t>
            </a:r>
            <a:r>
              <a:rPr lang="en-US" altLang="zh-TW" dirty="0" err="1" smtClean="0">
                <a:solidFill>
                  <a:schemeClr val="bg1">
                    <a:lumMod val="50000"/>
                  </a:schemeClr>
                </a:solidFill>
                <a:latin typeface="微軟正黑體" pitchFamily="34" charset="-120"/>
                <a:ea typeface="微軟正黑體" pitchFamily="34" charset="-120"/>
              </a:rPr>
              <a:t>SpS</a:t>
            </a:r>
            <a:r>
              <a:rPr lang="en-US" altLang="zh-TW" dirty="0" smtClean="0">
                <a:solidFill>
                  <a:schemeClr val="bg1">
                    <a:lumMod val="50000"/>
                  </a:schemeClr>
                </a:solidFill>
                <a:latin typeface="微軟正黑體" pitchFamily="34" charset="-120"/>
                <a:ea typeface="微軟正黑體" pitchFamily="34" charset="-120"/>
              </a:rPr>
              <a:t>)</a:t>
            </a:r>
          </a:p>
          <a:p>
            <a:pPr lvl="2"/>
            <a:r>
              <a:rPr lang="en-US" altLang="zh-TW" dirty="0" smtClean="0">
                <a:solidFill>
                  <a:schemeClr val="bg1">
                    <a:lumMod val="50000"/>
                  </a:schemeClr>
                </a:solidFill>
                <a:latin typeface="微軟正黑體" pitchFamily="34" charset="-120"/>
                <a:ea typeface="微軟正黑體" pitchFamily="34" charset="-120"/>
              </a:rPr>
              <a:t>Microsoft Online Services</a:t>
            </a: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68</a:t>
            </a:fld>
            <a:endParaRPr lang="en-US" altLang="zh-TW"/>
          </a:p>
        </p:txBody>
      </p:sp>
    </p:spTree>
    <p:extLst>
      <p:ext uri="{BB962C8B-B14F-4D97-AF65-F5344CB8AC3E}">
        <p14:creationId xmlns="" xmlns:p14="http://schemas.microsoft.com/office/powerpoint/2010/main" val="397182953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3" cstate="print"/>
          <a:srcRect/>
          <a:stretch>
            <a:fillRect/>
          </a:stretch>
        </p:blipFill>
        <p:spPr bwMode="auto">
          <a:xfrm>
            <a:off x="1064095" y="3429000"/>
            <a:ext cx="6795082" cy="3429000"/>
          </a:xfrm>
          <a:prstGeom prst="rect">
            <a:avLst/>
          </a:prstGeom>
          <a:noFill/>
          <a:ln w="9525">
            <a:noFill/>
            <a:miter lim="800000"/>
            <a:headEnd/>
            <a:tailEnd/>
          </a:ln>
        </p:spPr>
      </p:pic>
      <p:sp>
        <p:nvSpPr>
          <p:cNvPr id="2" name="標題 1"/>
          <p:cNvSpPr>
            <a:spLocks noGrp="1"/>
          </p:cNvSpPr>
          <p:nvPr>
            <p:ph type="title"/>
          </p:nvPr>
        </p:nvSpPr>
        <p:spPr>
          <a:xfrm>
            <a:off x="1475657" y="85725"/>
            <a:ext cx="6552332" cy="1143000"/>
          </a:xfrm>
        </p:spPr>
        <p:txBody>
          <a:bodyPr/>
          <a:lstStyle/>
          <a:p>
            <a:r>
              <a:rPr lang="en-US" altLang="zh-TW" dirty="0" smtClean="0">
                <a:latin typeface="微軟正黑體" pitchFamily="34" charset="-120"/>
                <a:ea typeface="微軟正黑體" pitchFamily="34" charset="-120"/>
              </a:rPr>
              <a:t>Platform as a Service (1/5)</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err="1" smtClean="0">
                <a:latin typeface="微軟正黑體" pitchFamily="34" charset="-120"/>
                <a:ea typeface="微軟正黑體" pitchFamily="34" charset="-120"/>
              </a:rPr>
              <a:t>PaaS</a:t>
            </a:r>
            <a:r>
              <a:rPr lang="en-US" altLang="zh-TW" dirty="0" smtClean="0">
                <a:latin typeface="微軟正黑體" pitchFamily="34" charset="-120"/>
                <a:ea typeface="微軟正黑體" pitchFamily="34" charset="-120"/>
              </a:rPr>
              <a:t> </a:t>
            </a:r>
          </a:p>
          <a:p>
            <a:pPr lvl="1"/>
            <a:r>
              <a:rPr lang="en-US" altLang="zh-TW" dirty="0" smtClean="0">
                <a:latin typeface="微軟正黑體" pitchFamily="34" charset="-120"/>
                <a:ea typeface="微軟正黑體" pitchFamily="34" charset="-120"/>
              </a:rPr>
              <a:t>supplies all the resources required to </a:t>
            </a:r>
            <a:r>
              <a:rPr lang="en-US" altLang="zh-TW" dirty="0" smtClean="0">
                <a:solidFill>
                  <a:srgbClr val="FF0000"/>
                </a:solidFill>
                <a:latin typeface="微軟正黑體" pitchFamily="34" charset="-120"/>
                <a:ea typeface="微軟正黑體" pitchFamily="34" charset="-120"/>
              </a:rPr>
              <a:t>build applications and services</a:t>
            </a:r>
            <a:r>
              <a:rPr lang="en-US" altLang="zh-TW" dirty="0" smtClean="0">
                <a:latin typeface="微軟正黑體" pitchFamily="34" charset="-120"/>
                <a:ea typeface="微軟正黑體" pitchFamily="34" charset="-120"/>
              </a:rPr>
              <a:t> completely from the </a:t>
            </a:r>
            <a:r>
              <a:rPr lang="en-US" altLang="zh-TW" dirty="0" smtClean="0">
                <a:solidFill>
                  <a:srgbClr val="FF0000"/>
                </a:solidFill>
                <a:latin typeface="微軟正黑體" pitchFamily="34" charset="-120"/>
                <a:ea typeface="微軟正黑體" pitchFamily="34" charset="-120"/>
              </a:rPr>
              <a:t>Internet</a:t>
            </a:r>
          </a:p>
          <a:p>
            <a:pPr lvl="1"/>
            <a:r>
              <a:rPr lang="en-US" altLang="zh-TW" dirty="0" smtClean="0">
                <a:latin typeface="微軟正黑體" pitchFamily="34" charset="-120"/>
                <a:ea typeface="微軟正黑體" pitchFamily="34" charset="-120"/>
              </a:rPr>
              <a:t>without having to </a:t>
            </a:r>
            <a:r>
              <a:rPr lang="en-US" altLang="zh-TW" dirty="0" smtClean="0">
                <a:solidFill>
                  <a:srgbClr val="FF0000"/>
                </a:solidFill>
                <a:latin typeface="微軟正黑體" pitchFamily="34" charset="-120"/>
                <a:ea typeface="微軟正黑體" pitchFamily="34" charset="-120"/>
              </a:rPr>
              <a:t>download</a:t>
            </a:r>
            <a:r>
              <a:rPr lang="en-US" altLang="zh-TW" dirty="0" smtClean="0">
                <a:latin typeface="微軟正黑體" pitchFamily="34" charset="-120"/>
                <a:ea typeface="微軟正黑體" pitchFamily="34" charset="-120"/>
              </a:rPr>
              <a:t> or</a:t>
            </a:r>
            <a:r>
              <a:rPr lang="en-US" altLang="zh-TW" dirty="0" smtClean="0">
                <a:solidFill>
                  <a:srgbClr val="FF0000"/>
                </a:solidFill>
                <a:latin typeface="微軟正黑體" pitchFamily="34" charset="-120"/>
                <a:ea typeface="微軟正黑體" pitchFamily="34" charset="-120"/>
              </a:rPr>
              <a:t> install </a:t>
            </a:r>
            <a:r>
              <a:rPr lang="en-US" altLang="zh-TW" dirty="0" smtClean="0">
                <a:latin typeface="微軟正黑體" pitchFamily="34" charset="-120"/>
                <a:ea typeface="微軟正黑體" pitchFamily="34" charset="-120"/>
              </a:rPr>
              <a:t>software</a:t>
            </a:r>
            <a:endParaRPr lang="zh-TW" altLang="en-US" dirty="0" smtClean="0">
              <a:latin typeface="微軟正黑體" pitchFamily="34" charset="-120"/>
              <a:ea typeface="微軟正黑體" pitchFamily="34" charset="-120"/>
            </a:endParaRP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69</a:t>
            </a:fld>
            <a:endParaRPr lang="en-US" altLang="zh-TW"/>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r>
              <a:rPr lang="en-US" altLang="zh-CN" sz="3500" smtClean="0"/>
              <a:t>What is cloud and cloud computing?</a:t>
            </a:r>
          </a:p>
        </p:txBody>
      </p:sp>
      <p:sp>
        <p:nvSpPr>
          <p:cNvPr id="150531" name="Rectangle 3"/>
          <p:cNvSpPr>
            <a:spLocks noGrp="1" noChangeArrowheads="1"/>
          </p:cNvSpPr>
          <p:nvPr>
            <p:ph type="body" idx="1"/>
          </p:nvPr>
        </p:nvSpPr>
        <p:spPr/>
        <p:txBody>
          <a:bodyPr/>
          <a:lstStyle/>
          <a:p>
            <a:pPr>
              <a:lnSpc>
                <a:spcPct val="90000"/>
              </a:lnSpc>
            </a:pPr>
            <a:r>
              <a:rPr lang="en-US" altLang="zh-CN" sz="3200" b="1" dirty="0" smtClean="0">
                <a:solidFill>
                  <a:schemeClr val="hlink"/>
                </a:solidFill>
              </a:rPr>
              <a:t>Cloud computing</a:t>
            </a:r>
            <a:r>
              <a:rPr lang="en-US" altLang="zh-CN" sz="3200" dirty="0" smtClean="0"/>
              <a:t> is a style of computing in which </a:t>
            </a:r>
            <a:r>
              <a:rPr lang="en-US" altLang="zh-CN" sz="3200" b="1" dirty="0" smtClean="0"/>
              <a:t>dynamically scalable</a:t>
            </a:r>
            <a:r>
              <a:rPr lang="en-US" altLang="zh-CN" sz="3200" dirty="0" smtClean="0"/>
              <a:t> and often </a:t>
            </a:r>
            <a:r>
              <a:rPr lang="en-US" altLang="zh-CN" sz="3200" b="1" dirty="0" smtClean="0"/>
              <a:t>virtualized</a:t>
            </a:r>
            <a:r>
              <a:rPr lang="en-US" altLang="zh-CN" sz="3200" dirty="0" smtClean="0"/>
              <a:t> resources are provided as a serve over the Internet. </a:t>
            </a:r>
          </a:p>
          <a:p>
            <a:pPr>
              <a:lnSpc>
                <a:spcPct val="90000"/>
              </a:lnSpc>
            </a:pPr>
            <a:endParaRPr lang="en-US" altLang="zh-CN" sz="3200" dirty="0" smtClean="0"/>
          </a:p>
          <a:p>
            <a:pPr>
              <a:lnSpc>
                <a:spcPct val="90000"/>
              </a:lnSpc>
            </a:pPr>
            <a:r>
              <a:rPr lang="en-US" altLang="zh-CN" sz="3200" dirty="0" smtClean="0"/>
              <a:t>Users need not have knowledge of, expertise in, or control over the technology infrastructure in the "cloud" that supports them.</a:t>
            </a:r>
          </a:p>
          <a:p>
            <a:pPr>
              <a:lnSpc>
                <a:spcPct val="90000"/>
              </a:lnSpc>
              <a:buFont typeface="Wingdings" pitchFamily="2" charset="2"/>
              <a:buNone/>
            </a:pPr>
            <a:r>
              <a:rPr lang="en-US" altLang="zh-CN" sz="2600" dirty="0" smtClean="0"/>
              <a:t>   </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15617" y="85725"/>
            <a:ext cx="6912372" cy="1143000"/>
          </a:xfrm>
        </p:spPr>
        <p:txBody>
          <a:bodyPr/>
          <a:lstStyle/>
          <a:p>
            <a:r>
              <a:rPr lang="en-US" altLang="zh-TW" dirty="0" smtClean="0">
                <a:latin typeface="微軟正黑體" pitchFamily="34" charset="-120"/>
                <a:ea typeface="微軟正黑體" pitchFamily="34" charset="-120"/>
              </a:rPr>
              <a:t>Platform as a Service (2/5)</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err="1" smtClean="0">
                <a:latin typeface="微軟正黑體" pitchFamily="34" charset="-120"/>
                <a:ea typeface="微軟正黑體" pitchFamily="34" charset="-120"/>
              </a:rPr>
              <a:t>PaaS</a:t>
            </a:r>
            <a:r>
              <a:rPr lang="en-US" altLang="zh-TW" dirty="0" smtClean="0">
                <a:latin typeface="微軟正黑體" pitchFamily="34" charset="-120"/>
                <a:ea typeface="微軟正黑體" pitchFamily="34" charset="-120"/>
              </a:rPr>
              <a:t> services include </a:t>
            </a:r>
          </a:p>
          <a:p>
            <a:pPr lvl="1"/>
            <a:r>
              <a:rPr lang="en-US" altLang="zh-TW" dirty="0" smtClean="0">
                <a:latin typeface="微軟正黑體" pitchFamily="34" charset="-120"/>
                <a:ea typeface="微軟正黑體" pitchFamily="34" charset="-120"/>
              </a:rPr>
              <a:t>Application design</a:t>
            </a:r>
          </a:p>
          <a:p>
            <a:pPr lvl="1"/>
            <a:r>
              <a:rPr lang="en-US" altLang="zh-TW" dirty="0" smtClean="0">
                <a:latin typeface="微軟正黑體" pitchFamily="34" charset="-120"/>
                <a:ea typeface="微軟正黑體" pitchFamily="34" charset="-120"/>
              </a:rPr>
              <a:t>Development</a:t>
            </a:r>
          </a:p>
          <a:p>
            <a:pPr lvl="1"/>
            <a:r>
              <a:rPr lang="en-US" altLang="zh-TW" dirty="0" smtClean="0">
                <a:latin typeface="微軟正黑體" pitchFamily="34" charset="-120"/>
                <a:ea typeface="微軟正黑體" pitchFamily="34" charset="-120"/>
              </a:rPr>
              <a:t>Testing</a:t>
            </a:r>
          </a:p>
          <a:p>
            <a:pPr lvl="1"/>
            <a:r>
              <a:rPr lang="en-US" altLang="zh-TW" dirty="0" smtClean="0">
                <a:latin typeface="微軟正黑體" pitchFamily="34" charset="-120"/>
                <a:ea typeface="微軟正黑體" pitchFamily="34" charset="-120"/>
              </a:rPr>
              <a:t>Deployment</a:t>
            </a:r>
          </a:p>
          <a:p>
            <a:pPr lvl="1"/>
            <a:r>
              <a:rPr lang="en-US" altLang="zh-TW" dirty="0" smtClean="0">
                <a:latin typeface="微軟正黑體" pitchFamily="34" charset="-120"/>
                <a:ea typeface="微軟正黑體" pitchFamily="34" charset="-120"/>
              </a:rPr>
              <a:t>Hosting</a:t>
            </a:r>
          </a:p>
          <a:p>
            <a:r>
              <a:rPr lang="en-US" altLang="zh-TW" dirty="0" err="1" smtClean="0">
                <a:latin typeface="微軟正黑體" pitchFamily="34" charset="-120"/>
                <a:ea typeface="微軟正黑體" pitchFamily="34" charset="-120"/>
              </a:rPr>
              <a:t>PaaS</a:t>
            </a:r>
            <a:r>
              <a:rPr lang="en-US" altLang="zh-TW" dirty="0" smtClean="0">
                <a:latin typeface="微軟正黑體" pitchFamily="34" charset="-120"/>
                <a:ea typeface="微軟正黑體" pitchFamily="34" charset="-120"/>
              </a:rPr>
              <a:t> is normally based on</a:t>
            </a:r>
          </a:p>
          <a:p>
            <a:pPr lvl="1"/>
            <a:r>
              <a:rPr lang="en-US" altLang="zh-TW" dirty="0" smtClean="0">
                <a:latin typeface="微軟正黑體" pitchFamily="34" charset="-120"/>
                <a:ea typeface="微軟正黑體" pitchFamily="34" charset="-120"/>
              </a:rPr>
              <a:t>HTML</a:t>
            </a:r>
          </a:p>
          <a:p>
            <a:pPr lvl="1"/>
            <a:r>
              <a:rPr lang="en-US" altLang="zh-TW" dirty="0" smtClean="0">
                <a:latin typeface="微軟正黑體" pitchFamily="34" charset="-120"/>
                <a:ea typeface="微軟正黑體" pitchFamily="34" charset="-120"/>
              </a:rPr>
              <a:t>JavaScript</a:t>
            </a:r>
          </a:p>
          <a:p>
            <a:pPr lvl="2"/>
            <a:r>
              <a:rPr lang="en-US" altLang="zh-TW" kern="1200" dirty="0" smtClean="0">
                <a:latin typeface="微軟正黑體" pitchFamily="34" charset="-120"/>
                <a:ea typeface="微軟正黑體" pitchFamily="34" charset="-120"/>
              </a:rPr>
              <a:t>to help the creation of user interfaces</a:t>
            </a:r>
            <a:endParaRPr lang="en-US" altLang="zh-TW" dirty="0" smtClean="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70</a:t>
            </a:fld>
            <a:endParaRPr lang="en-US" altLang="zh-TW"/>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331641" y="85725"/>
            <a:ext cx="6696348" cy="1143000"/>
          </a:xfrm>
        </p:spPr>
        <p:txBody>
          <a:bodyPr/>
          <a:lstStyle/>
          <a:p>
            <a:r>
              <a:rPr lang="en-US" altLang="zh-TW" dirty="0" smtClean="0">
                <a:latin typeface="微軟正黑體" pitchFamily="34" charset="-120"/>
                <a:ea typeface="微軟正黑體" pitchFamily="34" charset="-120"/>
              </a:rPr>
              <a:t>Platform as a Service (3/5)</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err="1" smtClean="0">
                <a:latin typeface="微軟正黑體" pitchFamily="34" charset="-120"/>
                <a:ea typeface="微軟正黑體" pitchFamily="34" charset="-120"/>
              </a:rPr>
              <a:t>PaaS</a:t>
            </a:r>
            <a:r>
              <a:rPr lang="en-US" altLang="zh-TW" dirty="0" smtClean="0">
                <a:latin typeface="微軟正黑體" pitchFamily="34" charset="-120"/>
                <a:ea typeface="微軟正黑體" pitchFamily="34" charset="-120"/>
              </a:rPr>
              <a:t> also supports web development interfaces such as</a:t>
            </a:r>
          </a:p>
          <a:p>
            <a:pPr lvl="1"/>
            <a:r>
              <a:rPr lang="en-US" altLang="zh-TW" kern="1200" dirty="0" smtClean="0">
                <a:solidFill>
                  <a:schemeClr val="tx1"/>
                </a:solidFill>
                <a:latin typeface="微軟正黑體" pitchFamily="34" charset="-120"/>
                <a:ea typeface="微軟正黑體" pitchFamily="34" charset="-120"/>
              </a:rPr>
              <a:t>Simple Object Access Protocol (</a:t>
            </a:r>
            <a:r>
              <a:rPr lang="en-US" altLang="zh-TW" kern="1200" dirty="0" smtClean="0">
                <a:solidFill>
                  <a:srgbClr val="FF0000"/>
                </a:solidFill>
                <a:latin typeface="微軟正黑體" pitchFamily="34" charset="-120"/>
                <a:ea typeface="微軟正黑體" pitchFamily="34" charset="-120"/>
              </a:rPr>
              <a:t>SOAP</a:t>
            </a:r>
            <a:r>
              <a:rPr lang="en-US" altLang="zh-TW" kern="1200" dirty="0" smtClean="0">
                <a:solidFill>
                  <a:schemeClr val="tx1"/>
                </a:solidFill>
                <a:latin typeface="微軟正黑體" pitchFamily="34" charset="-120"/>
                <a:ea typeface="微軟正黑體" pitchFamily="34" charset="-120"/>
              </a:rPr>
              <a:t>)</a:t>
            </a:r>
          </a:p>
          <a:p>
            <a:pPr lvl="1"/>
            <a:r>
              <a:rPr lang="en-US" altLang="zh-TW" kern="1200" dirty="0" smtClean="0">
                <a:solidFill>
                  <a:schemeClr val="tx1"/>
                </a:solidFill>
                <a:latin typeface="微軟正黑體" pitchFamily="34" charset="-120"/>
                <a:ea typeface="微軟正黑體" pitchFamily="34" charset="-120"/>
              </a:rPr>
              <a:t>Representational State Transfer (</a:t>
            </a:r>
            <a:r>
              <a:rPr lang="en-US" altLang="zh-TW" kern="1200" dirty="0" smtClean="0">
                <a:solidFill>
                  <a:srgbClr val="FF0000"/>
                </a:solidFill>
                <a:latin typeface="微軟正黑體" pitchFamily="34" charset="-120"/>
                <a:ea typeface="微軟正黑體" pitchFamily="34" charset="-120"/>
              </a:rPr>
              <a:t>REST</a:t>
            </a:r>
            <a:r>
              <a:rPr lang="en-US" altLang="zh-TW" kern="1200" dirty="0" smtClean="0">
                <a:solidFill>
                  <a:schemeClr val="tx1"/>
                </a:solidFill>
                <a:latin typeface="微軟正黑體" pitchFamily="34" charset="-120"/>
                <a:ea typeface="微軟正黑體" pitchFamily="34" charset="-120"/>
              </a:rPr>
              <a:t>)</a:t>
            </a:r>
          </a:p>
          <a:p>
            <a:pPr lvl="2"/>
            <a:r>
              <a:rPr lang="en-US" altLang="zh-TW" dirty="0" err="1" smtClean="0">
                <a:latin typeface="微軟正黑體" pitchFamily="34" charset="-120"/>
                <a:ea typeface="微軟正黑體" pitchFamily="34" charset="-120"/>
              </a:rPr>
              <a:t>mashups</a:t>
            </a:r>
            <a:endParaRPr lang="en-US" altLang="zh-TW" dirty="0" smtClean="0">
              <a:latin typeface="微軟正黑體" pitchFamily="34" charset="-120"/>
              <a:ea typeface="微軟正黑體" pitchFamily="34" charset="-120"/>
            </a:endParaRPr>
          </a:p>
          <a:p>
            <a:pPr lvl="2"/>
            <a:r>
              <a:rPr lang="en-US" altLang="zh-TW" dirty="0" smtClean="0">
                <a:latin typeface="微軟正黑體" pitchFamily="34" charset="-120"/>
                <a:ea typeface="微軟正黑體" pitchFamily="34" charset="-120"/>
              </a:rPr>
              <a:t>access databases</a:t>
            </a:r>
          </a:p>
          <a:p>
            <a:pPr lvl="2"/>
            <a:r>
              <a:rPr lang="en-US" altLang="zh-TW" dirty="0" err="1" smtClean="0">
                <a:latin typeface="微軟正黑體" pitchFamily="34" charset="-120"/>
                <a:ea typeface="微軟正黑體" pitchFamily="34" charset="-120"/>
              </a:rPr>
              <a:t>resuse</a:t>
            </a:r>
            <a:r>
              <a:rPr lang="en-US" altLang="zh-TW" dirty="0" smtClean="0">
                <a:latin typeface="微軟正黑體" pitchFamily="34" charset="-120"/>
                <a:ea typeface="微軟正黑體" pitchFamily="34" charset="-120"/>
              </a:rPr>
              <a:t> services</a:t>
            </a:r>
          </a:p>
          <a:p>
            <a:r>
              <a:rPr lang="en-US" altLang="zh-TW" dirty="0" err="1" smtClean="0">
                <a:latin typeface="微軟正黑體" pitchFamily="34" charset="-120"/>
                <a:ea typeface="微軟正黑體" pitchFamily="34" charset="-120"/>
              </a:rPr>
              <a:t>PaaS</a:t>
            </a:r>
            <a:r>
              <a:rPr lang="en-US" altLang="zh-TW" dirty="0" smtClean="0">
                <a:latin typeface="微軟正黑體" pitchFamily="34" charset="-120"/>
                <a:ea typeface="微軟正黑體" pitchFamily="34" charset="-120"/>
              </a:rPr>
              <a:t> is found in one of three different types of systems</a:t>
            </a:r>
          </a:p>
          <a:p>
            <a:pPr lvl="1"/>
            <a:r>
              <a:rPr lang="en-US" altLang="zh-TW" dirty="0" smtClean="0">
                <a:latin typeface="微軟正黑體" pitchFamily="34" charset="-120"/>
                <a:ea typeface="微軟正黑體" pitchFamily="34" charset="-120"/>
              </a:rPr>
              <a:t>Add-on development facilities</a:t>
            </a:r>
          </a:p>
          <a:p>
            <a:pPr lvl="1"/>
            <a:r>
              <a:rPr lang="en-US" altLang="zh-TW" dirty="0" smtClean="0">
                <a:latin typeface="微軟正黑體" pitchFamily="34" charset="-120"/>
                <a:ea typeface="微軟正黑體" pitchFamily="34" charset="-120"/>
              </a:rPr>
              <a:t>Stand-alone environments</a:t>
            </a:r>
          </a:p>
          <a:p>
            <a:pPr lvl="1"/>
            <a:r>
              <a:rPr lang="en-US" altLang="zh-TW" dirty="0" smtClean="0">
                <a:latin typeface="微軟正黑體" pitchFamily="34" charset="-120"/>
                <a:ea typeface="微軟正黑體" pitchFamily="34" charset="-120"/>
              </a:rPr>
              <a:t>Application delivery-only environments</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71</a:t>
            </a:fld>
            <a:endParaRPr lang="en-US" altLang="zh-TW"/>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5" y="85725"/>
            <a:ext cx="6840364" cy="1143000"/>
          </a:xfrm>
        </p:spPr>
        <p:txBody>
          <a:bodyPr/>
          <a:lstStyle/>
          <a:p>
            <a:pPr lvl="1"/>
            <a:r>
              <a:rPr lang="en-US" altLang="zh-TW" dirty="0" smtClean="0">
                <a:latin typeface="微軟正黑體" pitchFamily="34" charset="-120"/>
                <a:ea typeface="微軟正黑體" pitchFamily="34" charset="-120"/>
              </a:rPr>
              <a:t>Platform as a Service (4/5)</a:t>
            </a:r>
            <a:endParaRPr lang="en-US" altLang="zh-TW"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err="1" smtClean="0">
                <a:latin typeface="微軟正黑體" pitchFamily="34" charset="-120"/>
                <a:ea typeface="微軟正黑體" pitchFamily="34" charset="-120"/>
              </a:rPr>
              <a:t>RightScale</a:t>
            </a:r>
            <a:endParaRPr lang="en-US" altLang="zh-TW" dirty="0" smtClean="0">
              <a:latin typeface="微軟正黑體" pitchFamily="34" charset="-120"/>
              <a:ea typeface="微軟正黑體" pitchFamily="34" charset="-120"/>
            </a:endParaRPr>
          </a:p>
          <a:p>
            <a:pPr lvl="1"/>
            <a:r>
              <a:rPr lang="en-US" altLang="zh-TW" dirty="0">
                <a:solidFill>
                  <a:srgbClr val="FF0000"/>
                </a:solidFill>
                <a:latin typeface="微軟正黑體" pitchFamily="34" charset="-120"/>
                <a:ea typeface="微軟正黑體" pitchFamily="34" charset="-120"/>
              </a:rPr>
              <a:t>a web based cloud computing </a:t>
            </a:r>
            <a:r>
              <a:rPr lang="en-US" altLang="zh-TW" dirty="0">
                <a:latin typeface="微軟正黑體" pitchFamily="34" charset="-120"/>
                <a:ea typeface="微軟正黑體" pitchFamily="34" charset="-120"/>
              </a:rPr>
              <a:t>management platform for managing </a:t>
            </a:r>
            <a:r>
              <a:rPr lang="en-US" altLang="zh-TW" dirty="0">
                <a:solidFill>
                  <a:srgbClr val="FF0000"/>
                </a:solidFill>
                <a:latin typeface="微軟正黑體" pitchFamily="34" charset="-120"/>
                <a:ea typeface="微軟正黑體" pitchFamily="34" charset="-120"/>
              </a:rPr>
              <a:t>cloud infrastructure </a:t>
            </a:r>
            <a:r>
              <a:rPr lang="en-US" altLang="zh-TW" dirty="0">
                <a:latin typeface="微軟正黑體" pitchFamily="34" charset="-120"/>
                <a:ea typeface="微軟正黑體" pitchFamily="34" charset="-120"/>
              </a:rPr>
              <a:t>from multiple </a:t>
            </a:r>
            <a:r>
              <a:rPr lang="en-US" altLang="zh-TW" dirty="0" smtClean="0">
                <a:latin typeface="微軟正黑體" pitchFamily="34" charset="-120"/>
                <a:ea typeface="微軟正黑體" pitchFamily="34" charset="-120"/>
              </a:rPr>
              <a:t>providers.</a:t>
            </a:r>
          </a:p>
          <a:p>
            <a:pPr lvl="1"/>
            <a:r>
              <a:rPr lang="en-US" altLang="zh-TW" dirty="0" smtClean="0">
                <a:latin typeface="微軟正黑體" pitchFamily="34" charset="-120"/>
                <a:ea typeface="微軟正黑體" pitchFamily="34" charset="-120"/>
              </a:rPr>
              <a:t>It offers </a:t>
            </a:r>
            <a:r>
              <a:rPr lang="en-US" altLang="zh-TW" dirty="0">
                <a:solidFill>
                  <a:srgbClr val="FF0000"/>
                </a:solidFill>
                <a:latin typeface="微軟正黑體" pitchFamily="34" charset="-120"/>
                <a:ea typeface="微軟正黑體" pitchFamily="34" charset="-120"/>
              </a:rPr>
              <a:t>significant advantages</a:t>
            </a:r>
            <a:r>
              <a:rPr lang="en-US" altLang="zh-TW" dirty="0">
                <a:latin typeface="微軟正黑體" pitchFamily="34" charset="-120"/>
                <a:ea typeface="微軟正黑體" pitchFamily="34" charset="-120"/>
              </a:rPr>
              <a:t> over alternative cloud management approaches</a:t>
            </a:r>
            <a:r>
              <a:rPr lang="en-US" altLang="zh-TW" dirty="0" smtClean="0">
                <a:latin typeface="微軟正黑體" pitchFamily="34" charset="-120"/>
                <a:ea typeface="微軟正黑體" pitchFamily="34" charset="-120"/>
              </a:rPr>
              <a:t>.</a:t>
            </a:r>
            <a:endParaRPr lang="en-US" altLang="zh-TW" dirty="0">
              <a:latin typeface="微軟正黑體" pitchFamily="34" charset="-120"/>
              <a:ea typeface="微軟正黑體" pitchFamily="34" charset="-120"/>
            </a:endParaRPr>
          </a:p>
          <a:p>
            <a:pPr lvl="2"/>
            <a:r>
              <a:rPr lang="en-US" altLang="zh-TW" dirty="0">
                <a:latin typeface="微軟正黑體" pitchFamily="34" charset="-120"/>
                <a:ea typeface="微軟正黑體" pitchFamily="34" charset="-120"/>
                <a:hlinkClick r:id="rId3"/>
              </a:rPr>
              <a:t>Cloud-Ready </a:t>
            </a:r>
            <a:r>
              <a:rPr lang="en-US" altLang="zh-TW" dirty="0" err="1" smtClean="0">
                <a:latin typeface="微軟正黑體" pitchFamily="34" charset="-120"/>
                <a:ea typeface="微軟正黑體" pitchFamily="34" charset="-120"/>
                <a:hlinkClick r:id="rId3"/>
              </a:rPr>
              <a:t>ServerTemplates</a:t>
            </a:r>
            <a:endParaRPr lang="en-US" altLang="zh-TW" dirty="0" smtClean="0">
              <a:latin typeface="微軟正黑體" pitchFamily="34" charset="-120"/>
              <a:ea typeface="微軟正黑體" pitchFamily="34" charset="-120"/>
            </a:endParaRPr>
          </a:p>
          <a:p>
            <a:pPr lvl="2"/>
            <a:r>
              <a:rPr lang="en-US" altLang="zh-TW" dirty="0">
                <a:latin typeface="微軟正黑體" pitchFamily="34" charset="-120"/>
                <a:ea typeface="微軟正黑體" pitchFamily="34" charset="-120"/>
                <a:hlinkClick r:id="rId4"/>
              </a:rPr>
              <a:t>Managing Deployments</a:t>
            </a:r>
            <a:r>
              <a:rPr lang="en-US" altLang="zh-TW" dirty="0">
                <a:latin typeface="微軟正黑體" pitchFamily="34" charset="-120"/>
                <a:ea typeface="微軟正黑體" pitchFamily="34" charset="-120"/>
              </a:rPr>
              <a:t> </a:t>
            </a:r>
            <a:endParaRPr lang="en-US" altLang="zh-TW" dirty="0" smtClean="0">
              <a:latin typeface="微軟正黑體" pitchFamily="34" charset="-120"/>
              <a:ea typeface="微軟正黑體" pitchFamily="34" charset="-120"/>
            </a:endParaRPr>
          </a:p>
          <a:p>
            <a:pPr lvl="2"/>
            <a:r>
              <a:rPr lang="en-US" altLang="zh-TW" dirty="0">
                <a:latin typeface="微軟正黑體" pitchFamily="34" charset="-120"/>
                <a:ea typeface="微軟正黑體" pitchFamily="34" charset="-120"/>
                <a:hlinkClick r:id="rId5"/>
              </a:rPr>
              <a:t>Automation Across the Deployment </a:t>
            </a:r>
            <a:r>
              <a:rPr lang="en-US" altLang="zh-TW" dirty="0" smtClean="0">
                <a:latin typeface="微軟正黑體" pitchFamily="34" charset="-120"/>
                <a:ea typeface="微軟正黑體" pitchFamily="34" charset="-120"/>
                <a:hlinkClick r:id="rId5"/>
              </a:rPr>
              <a:t>Lifecycle</a:t>
            </a:r>
            <a:endParaRPr lang="en-US" altLang="zh-TW" dirty="0" smtClean="0">
              <a:latin typeface="微軟正黑體" pitchFamily="34" charset="-120"/>
              <a:ea typeface="微軟正黑體" pitchFamily="34" charset="-120"/>
            </a:endParaRPr>
          </a:p>
          <a:p>
            <a:pPr lvl="2"/>
            <a:r>
              <a:rPr lang="en-US" altLang="zh-TW" dirty="0">
                <a:latin typeface="微軟正黑體" pitchFamily="34" charset="-120"/>
                <a:ea typeface="微軟正黑體" pitchFamily="34" charset="-120"/>
                <a:hlinkClick r:id="rId6"/>
              </a:rPr>
              <a:t>Transparency and Control</a:t>
            </a:r>
            <a:r>
              <a:rPr lang="en-US" altLang="zh-TW" dirty="0">
                <a:latin typeface="微軟正黑體" pitchFamily="34" charset="-120"/>
                <a:ea typeface="微軟正黑體" pitchFamily="34" charset="-120"/>
              </a:rPr>
              <a:t> </a:t>
            </a:r>
            <a:endParaRPr lang="en-US" altLang="zh-TW" dirty="0" smtClean="0">
              <a:latin typeface="微軟正黑體" pitchFamily="34" charset="-120"/>
              <a:ea typeface="微軟正黑體" pitchFamily="34" charset="-120"/>
            </a:endParaRPr>
          </a:p>
          <a:p>
            <a:pPr lvl="2"/>
            <a:r>
              <a:rPr lang="en-US" altLang="zh-TW" dirty="0">
                <a:latin typeface="微軟正黑體" pitchFamily="34" charset="-120"/>
                <a:ea typeface="微軟正黑體" pitchFamily="34" charset="-120"/>
                <a:hlinkClick r:id="rId7"/>
              </a:rPr>
              <a:t>Eliminate Lock-in with Cloud Portability</a:t>
            </a:r>
            <a:r>
              <a:rPr lang="en-US" altLang="zh-TW" dirty="0">
                <a:latin typeface="微軟正黑體" pitchFamily="34" charset="-120"/>
                <a:ea typeface="微軟正黑體" pitchFamily="34" charset="-120"/>
              </a:rPr>
              <a:t> </a:t>
            </a:r>
            <a:endParaRPr lang="en-US" altLang="zh-TW" dirty="0" smtClean="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72</a:t>
            </a:fld>
            <a:endParaRPr lang="en-US" altLang="zh-TW"/>
          </a:p>
        </p:txBody>
      </p:sp>
      <p:pic>
        <p:nvPicPr>
          <p:cNvPr id="3075" name="Picture 3"/>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5326360" y="1124744"/>
            <a:ext cx="2514600" cy="809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26308285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sz="3600" dirty="0">
                <a:latin typeface="微軟正黑體" pitchFamily="34" charset="-120"/>
                <a:ea typeface="微軟正黑體" pitchFamily="34" charset="-120"/>
              </a:rPr>
              <a:t>Platform as a </a:t>
            </a:r>
            <a:r>
              <a:rPr lang="en-US" altLang="zh-TW" sz="3600" dirty="0" smtClean="0">
                <a:latin typeface="微軟正黑體" pitchFamily="34" charset="-120"/>
                <a:ea typeface="微軟正黑體" pitchFamily="34" charset="-120"/>
              </a:rPr>
              <a:t>Service(5/5)</a:t>
            </a:r>
            <a:endParaRPr lang="zh-TW" altLang="en-US" sz="3600"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a:latin typeface="微軟正黑體" pitchFamily="34" charset="-120"/>
                <a:ea typeface="微軟正黑體" pitchFamily="34" charset="-120"/>
              </a:rPr>
              <a:t>The </a:t>
            </a:r>
            <a:r>
              <a:rPr lang="en-US" altLang="zh-TW" dirty="0" err="1">
                <a:latin typeface="微軟正黑體" pitchFamily="34" charset="-120"/>
                <a:ea typeface="微軟正黑體" pitchFamily="34" charset="-120"/>
              </a:rPr>
              <a:t>RightScale</a:t>
            </a:r>
            <a:r>
              <a:rPr lang="en-US" altLang="zh-TW" dirty="0">
                <a:latin typeface="微軟正黑體" pitchFamily="34" charset="-120"/>
                <a:ea typeface="微軟正黑體" pitchFamily="34" charset="-120"/>
              </a:rPr>
              <a:t> Cloud Management Platform</a:t>
            </a: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73</a:t>
            </a:fld>
            <a:endParaRPr lang="en-US" altLang="zh-TW"/>
          </a:p>
        </p:txBody>
      </p:sp>
      <p:pic>
        <p:nvPicPr>
          <p:cNvPr id="4098"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47664" y="2133273"/>
            <a:ext cx="6264696" cy="44483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9347592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lvl="0"/>
            <a:r>
              <a:rPr lang="en-US" altLang="zh-TW" dirty="0" smtClean="0">
                <a:latin typeface="微軟正黑體" pitchFamily="34" charset="-120"/>
                <a:ea typeface="微軟正黑體" pitchFamily="34" charset="-120"/>
              </a:rPr>
              <a:t>Services</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a:latin typeface="微軟正黑體" pitchFamily="34" charset="-120"/>
                <a:ea typeface="微軟正黑體" pitchFamily="34" charset="-120"/>
              </a:rPr>
              <a:t>Cloud Computing </a:t>
            </a:r>
            <a:r>
              <a:rPr lang="en-US" altLang="zh-TW" dirty="0" smtClean="0">
                <a:latin typeface="微軟正黑體" pitchFamily="34" charset="-120"/>
                <a:ea typeface="微軟正黑體" pitchFamily="34" charset="-120"/>
              </a:rPr>
              <a:t>Services</a:t>
            </a:r>
          </a:p>
          <a:p>
            <a:pPr lvl="1"/>
            <a:r>
              <a:rPr lang="en-US" altLang="zh-TW" dirty="0">
                <a:solidFill>
                  <a:schemeClr val="bg1">
                    <a:lumMod val="65000"/>
                  </a:schemeClr>
                </a:solidFill>
                <a:latin typeface="微軟正黑體" pitchFamily="34" charset="-120"/>
                <a:ea typeface="微軟正黑體" pitchFamily="34" charset="-120"/>
              </a:rPr>
              <a:t>Infrastructure as a </a:t>
            </a:r>
            <a:r>
              <a:rPr lang="en-US" altLang="zh-TW" dirty="0" smtClean="0">
                <a:solidFill>
                  <a:schemeClr val="bg1">
                    <a:lumMod val="65000"/>
                  </a:schemeClr>
                </a:solidFill>
                <a:latin typeface="微軟正黑體" pitchFamily="34" charset="-120"/>
                <a:ea typeface="微軟正黑體" pitchFamily="34" charset="-120"/>
              </a:rPr>
              <a:t>Service(</a:t>
            </a:r>
            <a:r>
              <a:rPr lang="en-US" altLang="zh-TW" dirty="0" err="1" smtClean="0">
                <a:solidFill>
                  <a:schemeClr val="bg1">
                    <a:lumMod val="65000"/>
                  </a:schemeClr>
                </a:solidFill>
                <a:latin typeface="微軟正黑體" pitchFamily="34" charset="-120"/>
                <a:ea typeface="微軟正黑體" pitchFamily="34" charset="-120"/>
              </a:rPr>
              <a:t>IaaS</a:t>
            </a:r>
            <a:r>
              <a:rPr lang="en-US" altLang="zh-TW" dirty="0" smtClean="0">
                <a:solidFill>
                  <a:schemeClr val="bg1">
                    <a:lumMod val="65000"/>
                  </a:schemeClr>
                </a:solidFill>
                <a:latin typeface="微軟正黑體" pitchFamily="34" charset="-120"/>
                <a:ea typeface="微軟正黑體" pitchFamily="34" charset="-120"/>
              </a:rPr>
              <a:t>)</a:t>
            </a:r>
          </a:p>
          <a:p>
            <a:pPr lvl="2"/>
            <a:r>
              <a:rPr lang="en-US" altLang="zh-TW" dirty="0">
                <a:solidFill>
                  <a:schemeClr val="bg1">
                    <a:lumMod val="65000"/>
                  </a:schemeClr>
                </a:solidFill>
                <a:latin typeface="微軟正黑體" pitchFamily="34" charset="-120"/>
                <a:ea typeface="微軟正黑體" pitchFamily="34" charset="-120"/>
              </a:rPr>
              <a:t>Amazon </a:t>
            </a:r>
            <a:r>
              <a:rPr lang="en-US" altLang="zh-TW" dirty="0" smtClean="0">
                <a:solidFill>
                  <a:schemeClr val="bg1">
                    <a:lumMod val="65000"/>
                  </a:schemeClr>
                </a:solidFill>
                <a:latin typeface="微軟正黑體" pitchFamily="34" charset="-120"/>
                <a:ea typeface="微軟正黑體" pitchFamily="34" charset="-120"/>
              </a:rPr>
              <a:t>EC2</a:t>
            </a:r>
          </a:p>
          <a:p>
            <a:pPr lvl="2"/>
            <a:r>
              <a:rPr lang="en-US" altLang="zh-TW" dirty="0" err="1" smtClean="0">
                <a:solidFill>
                  <a:schemeClr val="bg1">
                    <a:lumMod val="65000"/>
                  </a:schemeClr>
                </a:solidFill>
                <a:latin typeface="微軟正黑體" pitchFamily="34" charset="-120"/>
                <a:ea typeface="微軟正黑體" pitchFamily="34" charset="-120"/>
              </a:rPr>
              <a:t>GoGrid</a:t>
            </a:r>
            <a:endParaRPr lang="en-US" altLang="zh-TW" dirty="0" smtClean="0">
              <a:solidFill>
                <a:schemeClr val="bg1">
                  <a:lumMod val="65000"/>
                </a:schemeClr>
              </a:solidFill>
              <a:latin typeface="微軟正黑體" pitchFamily="34" charset="-120"/>
              <a:ea typeface="微軟正黑體" pitchFamily="34" charset="-120"/>
            </a:endParaRPr>
          </a:p>
          <a:p>
            <a:pPr lvl="1"/>
            <a:r>
              <a:rPr lang="en-US" altLang="zh-TW" dirty="0">
                <a:solidFill>
                  <a:schemeClr val="bg1">
                    <a:lumMod val="65000"/>
                  </a:schemeClr>
                </a:solidFill>
                <a:latin typeface="微軟正黑體" pitchFamily="34" charset="-120"/>
                <a:ea typeface="微軟正黑體" pitchFamily="34" charset="-120"/>
              </a:rPr>
              <a:t>Platform as a </a:t>
            </a:r>
            <a:r>
              <a:rPr lang="en-US" altLang="zh-TW" dirty="0" smtClean="0">
                <a:solidFill>
                  <a:schemeClr val="bg1">
                    <a:lumMod val="65000"/>
                  </a:schemeClr>
                </a:solidFill>
                <a:latin typeface="微軟正黑體" pitchFamily="34" charset="-120"/>
                <a:ea typeface="微軟正黑體" pitchFamily="34" charset="-120"/>
              </a:rPr>
              <a:t>Service(</a:t>
            </a:r>
            <a:r>
              <a:rPr lang="en-US" altLang="zh-TW" dirty="0" err="1" smtClean="0">
                <a:solidFill>
                  <a:schemeClr val="bg1">
                    <a:lumMod val="65000"/>
                  </a:schemeClr>
                </a:solidFill>
                <a:latin typeface="微軟正黑體" pitchFamily="34" charset="-120"/>
                <a:ea typeface="微軟正黑體" pitchFamily="34" charset="-120"/>
              </a:rPr>
              <a:t>PaaS</a:t>
            </a:r>
            <a:r>
              <a:rPr lang="en-US" altLang="zh-TW" dirty="0" smtClean="0">
                <a:solidFill>
                  <a:schemeClr val="bg1">
                    <a:lumMod val="65000"/>
                  </a:schemeClr>
                </a:solidFill>
                <a:latin typeface="微軟正黑體" pitchFamily="34" charset="-120"/>
                <a:ea typeface="微軟正黑體" pitchFamily="34" charset="-120"/>
              </a:rPr>
              <a:t>)</a:t>
            </a:r>
          </a:p>
          <a:p>
            <a:pPr lvl="2"/>
            <a:r>
              <a:rPr lang="en-US" altLang="zh-TW" dirty="0" err="1" smtClean="0">
                <a:solidFill>
                  <a:schemeClr val="bg1">
                    <a:lumMod val="65000"/>
                  </a:schemeClr>
                </a:solidFill>
                <a:latin typeface="微軟正黑體" pitchFamily="34" charset="-120"/>
                <a:ea typeface="微軟正黑體" pitchFamily="34" charset="-120"/>
              </a:rPr>
              <a:t>RightScale</a:t>
            </a:r>
            <a:endParaRPr lang="en-US" altLang="zh-TW" dirty="0" smtClean="0">
              <a:solidFill>
                <a:schemeClr val="bg1">
                  <a:lumMod val="65000"/>
                </a:schemeClr>
              </a:solidFill>
              <a:latin typeface="微軟正黑體" pitchFamily="34" charset="-120"/>
              <a:ea typeface="微軟正黑體" pitchFamily="34" charset="-120"/>
            </a:endParaRPr>
          </a:p>
          <a:p>
            <a:pPr lvl="1"/>
            <a:r>
              <a:rPr lang="en-US" altLang="zh-TW" dirty="0" smtClean="0">
                <a:latin typeface="微軟正黑體" pitchFamily="34" charset="-120"/>
                <a:ea typeface="微軟正黑體" pitchFamily="34" charset="-120"/>
              </a:rPr>
              <a:t>Software </a:t>
            </a:r>
            <a:r>
              <a:rPr lang="en-US" altLang="zh-TW" dirty="0">
                <a:latin typeface="微軟正黑體" pitchFamily="34" charset="-120"/>
                <a:ea typeface="微軟正黑體" pitchFamily="34" charset="-120"/>
              </a:rPr>
              <a:t>as a </a:t>
            </a:r>
            <a:r>
              <a:rPr lang="en-US" altLang="zh-TW" dirty="0" smtClean="0">
                <a:latin typeface="微軟正黑體" pitchFamily="34" charset="-120"/>
                <a:ea typeface="微軟正黑體" pitchFamily="34" charset="-120"/>
              </a:rPr>
              <a:t>Service(</a:t>
            </a:r>
            <a:r>
              <a:rPr lang="en-US" altLang="zh-TW" dirty="0" err="1" smtClean="0">
                <a:latin typeface="微軟正黑體" pitchFamily="34" charset="-120"/>
                <a:ea typeface="微軟正黑體" pitchFamily="34" charset="-120"/>
              </a:rPr>
              <a:t>SaaS</a:t>
            </a:r>
            <a:r>
              <a:rPr lang="en-US" altLang="zh-TW" dirty="0" smtClean="0">
                <a:latin typeface="微軟正黑體" pitchFamily="34" charset="-120"/>
                <a:ea typeface="微軟正黑體" pitchFamily="34" charset="-120"/>
              </a:rPr>
              <a:t>)</a:t>
            </a:r>
          </a:p>
          <a:p>
            <a:pPr lvl="2"/>
            <a:r>
              <a:rPr lang="en-US" altLang="zh-TW" dirty="0" smtClean="0">
                <a:latin typeface="微軟正黑體" pitchFamily="34" charset="-120"/>
                <a:ea typeface="微軟正黑體" pitchFamily="34" charset="-120"/>
              </a:rPr>
              <a:t>Salesforce.com</a:t>
            </a:r>
          </a:p>
          <a:p>
            <a:pPr lvl="2"/>
            <a:r>
              <a:rPr lang="en-US" altLang="zh-TW" dirty="0" err="1" smtClean="0">
                <a:latin typeface="微軟正黑體" pitchFamily="34" charset="-120"/>
                <a:ea typeface="微軟正黑體" pitchFamily="34" charset="-120"/>
              </a:rPr>
              <a:t>Salesforce</a:t>
            </a:r>
            <a:r>
              <a:rPr lang="en-US" altLang="zh-TW" dirty="0" smtClean="0">
                <a:latin typeface="微軟正黑體" pitchFamily="34" charset="-120"/>
                <a:ea typeface="微軟正黑體" pitchFamily="34" charset="-120"/>
              </a:rPr>
              <a:t> for Google Apps</a:t>
            </a:r>
          </a:p>
          <a:p>
            <a:pPr lvl="1"/>
            <a:r>
              <a:rPr lang="en-US" altLang="zh-TW" dirty="0">
                <a:solidFill>
                  <a:schemeClr val="bg1">
                    <a:lumMod val="65000"/>
                  </a:schemeClr>
                </a:solidFill>
                <a:latin typeface="微軟正黑體" pitchFamily="34" charset="-120"/>
                <a:ea typeface="微軟正黑體" pitchFamily="34" charset="-120"/>
              </a:rPr>
              <a:t>Software plus </a:t>
            </a:r>
            <a:r>
              <a:rPr lang="en-US" altLang="zh-TW" dirty="0" smtClean="0">
                <a:solidFill>
                  <a:schemeClr val="bg1">
                    <a:lumMod val="65000"/>
                  </a:schemeClr>
                </a:solidFill>
                <a:latin typeface="微軟正黑體" pitchFamily="34" charset="-120"/>
                <a:ea typeface="微軟正黑體" pitchFamily="34" charset="-120"/>
              </a:rPr>
              <a:t>Services(</a:t>
            </a:r>
            <a:r>
              <a:rPr lang="en-US" altLang="zh-TW" dirty="0" err="1" smtClean="0">
                <a:solidFill>
                  <a:schemeClr val="bg1">
                    <a:lumMod val="65000"/>
                  </a:schemeClr>
                </a:solidFill>
                <a:latin typeface="微軟正黑體" pitchFamily="34" charset="-120"/>
                <a:ea typeface="微軟正黑體" pitchFamily="34" charset="-120"/>
              </a:rPr>
              <a:t>SpS</a:t>
            </a:r>
            <a:r>
              <a:rPr lang="en-US" altLang="zh-TW" dirty="0" smtClean="0">
                <a:solidFill>
                  <a:schemeClr val="bg1">
                    <a:lumMod val="65000"/>
                  </a:schemeClr>
                </a:solidFill>
                <a:latin typeface="微軟正黑體" pitchFamily="34" charset="-120"/>
                <a:ea typeface="微軟正黑體" pitchFamily="34" charset="-120"/>
              </a:rPr>
              <a:t>)</a:t>
            </a:r>
          </a:p>
          <a:p>
            <a:pPr lvl="2"/>
            <a:r>
              <a:rPr lang="en-US" altLang="zh-TW" dirty="0" smtClean="0">
                <a:solidFill>
                  <a:schemeClr val="bg1">
                    <a:lumMod val="65000"/>
                  </a:schemeClr>
                </a:solidFill>
                <a:latin typeface="微軟正黑體" pitchFamily="34" charset="-120"/>
                <a:ea typeface="微軟正黑體" pitchFamily="34" charset="-120"/>
              </a:rPr>
              <a:t>Microsoft Online Services</a:t>
            </a: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74</a:t>
            </a:fld>
            <a:endParaRPr lang="en-US" altLang="zh-TW"/>
          </a:p>
        </p:txBody>
      </p:sp>
    </p:spTree>
    <p:extLst>
      <p:ext uri="{BB962C8B-B14F-4D97-AF65-F5344CB8AC3E}">
        <p14:creationId xmlns="" xmlns:p14="http://schemas.microsoft.com/office/powerpoint/2010/main" val="397182953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5657" y="85725"/>
            <a:ext cx="6552332" cy="1143000"/>
          </a:xfrm>
        </p:spPr>
        <p:txBody>
          <a:bodyPr/>
          <a:lstStyle/>
          <a:p>
            <a:r>
              <a:rPr lang="en-US" altLang="zh-TW" dirty="0" smtClean="0">
                <a:latin typeface="微軟正黑體" pitchFamily="34" charset="-120"/>
                <a:ea typeface="微軟正黑體" pitchFamily="34" charset="-120"/>
              </a:rPr>
              <a:t>Software as a Service (1/5)</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Software as a Service</a:t>
            </a:r>
          </a:p>
          <a:p>
            <a:pPr lvl="1"/>
            <a:r>
              <a:rPr lang="en-US" altLang="zh-TW" dirty="0" smtClean="0">
                <a:latin typeface="微軟正黑體" pitchFamily="34" charset="-120"/>
                <a:ea typeface="微軟正黑體" pitchFamily="34" charset="-120"/>
              </a:rPr>
              <a:t>an application is hosted as a service</a:t>
            </a:r>
          </a:p>
          <a:p>
            <a:pPr lvl="1"/>
            <a:r>
              <a:rPr lang="en-US" altLang="zh-TW" dirty="0" smtClean="0">
                <a:latin typeface="微軟正黑體" pitchFamily="34" charset="-120"/>
                <a:ea typeface="微軟正黑體" pitchFamily="34" charset="-120"/>
              </a:rPr>
              <a:t>the customer doesn’t have to maintain it or support off-site software</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75</a:t>
            </a:fld>
            <a:endParaRPr lang="en-US" altLang="zh-TW"/>
          </a:p>
        </p:txBody>
      </p:sp>
      <p:pic>
        <p:nvPicPr>
          <p:cNvPr id="50178" name="Picture 2"/>
          <p:cNvPicPr>
            <a:picLocks noChangeAspect="1" noChangeArrowheads="1"/>
          </p:cNvPicPr>
          <p:nvPr/>
        </p:nvPicPr>
        <p:blipFill>
          <a:blip r:embed="rId3" cstate="print"/>
          <a:srcRect/>
          <a:stretch>
            <a:fillRect/>
          </a:stretch>
        </p:blipFill>
        <p:spPr bwMode="auto">
          <a:xfrm>
            <a:off x="1083145" y="3284984"/>
            <a:ext cx="6585199" cy="3496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5657" y="85725"/>
            <a:ext cx="6552332" cy="1143000"/>
          </a:xfrm>
        </p:spPr>
        <p:txBody>
          <a:bodyPr/>
          <a:lstStyle/>
          <a:p>
            <a:r>
              <a:rPr lang="en-US" altLang="zh-TW" dirty="0" smtClean="0">
                <a:latin typeface="微軟正黑體" pitchFamily="34" charset="-120"/>
                <a:ea typeface="微軟正黑體" pitchFamily="34" charset="-120"/>
              </a:rPr>
              <a:t>Software as a Service (2/5)</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Some</a:t>
            </a:r>
            <a:r>
              <a:rPr lang="zh-TW" altLang="en-US" dirty="0" smtClean="0">
                <a:latin typeface="微軟正黑體" pitchFamily="34" charset="-120"/>
                <a:ea typeface="微軟正黑體" pitchFamily="34" charset="-120"/>
              </a:rPr>
              <a:t> </a:t>
            </a:r>
            <a:r>
              <a:rPr lang="en-US" altLang="zh-TW" dirty="0" smtClean="0">
                <a:latin typeface="微軟正黑體" pitchFamily="34" charset="-120"/>
                <a:ea typeface="微軟正黑體" pitchFamily="34" charset="-120"/>
              </a:rPr>
              <a:t>of </a:t>
            </a:r>
            <a:r>
              <a:rPr lang="en-US" altLang="zh-TW" dirty="0" err="1" smtClean="0">
                <a:latin typeface="微軟正黑體" pitchFamily="34" charset="-120"/>
                <a:ea typeface="微軟正黑體" pitchFamily="34" charset="-120"/>
              </a:rPr>
              <a:t>SaaS</a:t>
            </a:r>
            <a:r>
              <a:rPr lang="en-US" altLang="zh-TW" dirty="0" smtClean="0">
                <a:latin typeface="微軟正黑體" pitchFamily="34" charset="-120"/>
                <a:ea typeface="微軟正黑體" pitchFamily="34" charset="-120"/>
              </a:rPr>
              <a:t> applications include</a:t>
            </a:r>
          </a:p>
          <a:p>
            <a:pPr lvl="1"/>
            <a:r>
              <a:rPr lang="en-US" altLang="zh-TW" dirty="0" smtClean="0">
                <a:latin typeface="微軟正黑體" pitchFamily="34" charset="-120"/>
                <a:ea typeface="微軟正黑體" pitchFamily="34" charset="-120"/>
              </a:rPr>
              <a:t>Customer resource management (CRM)</a:t>
            </a:r>
          </a:p>
          <a:p>
            <a:pPr lvl="1"/>
            <a:r>
              <a:rPr lang="en-US" altLang="zh-TW" dirty="0" smtClean="0">
                <a:latin typeface="微軟正黑體" pitchFamily="34" charset="-120"/>
                <a:ea typeface="微軟正黑體" pitchFamily="34" charset="-120"/>
              </a:rPr>
              <a:t>Video conferencing</a:t>
            </a:r>
          </a:p>
          <a:p>
            <a:pPr lvl="1"/>
            <a:r>
              <a:rPr lang="en-US" altLang="zh-TW" dirty="0" smtClean="0">
                <a:latin typeface="微軟正黑體" pitchFamily="34" charset="-120"/>
                <a:ea typeface="微軟正黑體" pitchFamily="34" charset="-120"/>
              </a:rPr>
              <a:t>IT service management</a:t>
            </a:r>
          </a:p>
          <a:p>
            <a:pPr lvl="1"/>
            <a:r>
              <a:rPr lang="en-US" altLang="zh-TW" dirty="0" smtClean="0">
                <a:latin typeface="微軟正黑體" pitchFamily="34" charset="-120"/>
                <a:ea typeface="微軟正黑體" pitchFamily="34" charset="-120"/>
              </a:rPr>
              <a:t>Accounting</a:t>
            </a:r>
          </a:p>
          <a:p>
            <a:pPr lvl="1"/>
            <a:r>
              <a:rPr lang="en-US" altLang="zh-TW" dirty="0" smtClean="0">
                <a:latin typeface="微軟正黑體" pitchFamily="34" charset="-120"/>
                <a:ea typeface="微軟正黑體" pitchFamily="34" charset="-120"/>
              </a:rPr>
              <a:t>Web analytics</a:t>
            </a:r>
          </a:p>
          <a:p>
            <a:pPr lvl="1"/>
            <a:r>
              <a:rPr lang="en-US" altLang="zh-TW" dirty="0" smtClean="0">
                <a:latin typeface="微軟正黑體" pitchFamily="34" charset="-120"/>
                <a:ea typeface="微軟正黑體" pitchFamily="34" charset="-120"/>
              </a:rPr>
              <a:t>Web content management</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76</a:t>
            </a:fld>
            <a:endParaRPr lang="en-US" altLang="zh-TW"/>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5656" y="85725"/>
            <a:ext cx="6552333" cy="1143000"/>
          </a:xfrm>
        </p:spPr>
        <p:txBody>
          <a:bodyPr/>
          <a:lstStyle/>
          <a:p>
            <a:r>
              <a:rPr lang="en-US" altLang="zh-TW" dirty="0" smtClean="0">
                <a:latin typeface="微軟正黑體" pitchFamily="34" charset="-120"/>
                <a:ea typeface="微軟正黑體" pitchFamily="34" charset="-120"/>
              </a:rPr>
              <a:t>Software as a Service (3/5)</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Benefits of </a:t>
            </a:r>
            <a:r>
              <a:rPr lang="en-US" altLang="zh-TW" dirty="0" err="1" smtClean="0">
                <a:latin typeface="微軟正黑體" pitchFamily="34" charset="-120"/>
                <a:ea typeface="微軟正黑體" pitchFamily="34" charset="-120"/>
              </a:rPr>
              <a:t>SaaS</a:t>
            </a:r>
            <a:endParaRPr lang="en-US" altLang="zh-TW" dirty="0" smtClean="0">
              <a:latin typeface="微軟正黑體" pitchFamily="34" charset="-120"/>
              <a:ea typeface="微軟正黑體" pitchFamily="34" charset="-120"/>
            </a:endParaRPr>
          </a:p>
          <a:p>
            <a:pPr lvl="1"/>
            <a:r>
              <a:rPr lang="en-US" altLang="zh-TW" dirty="0" smtClean="0">
                <a:latin typeface="微軟正黑體" pitchFamily="34" charset="-120"/>
                <a:ea typeface="微軟正黑體" pitchFamily="34" charset="-120"/>
              </a:rPr>
              <a:t>Familiarity with the World Wide Web .</a:t>
            </a:r>
          </a:p>
          <a:p>
            <a:pPr lvl="1"/>
            <a:r>
              <a:rPr lang="en-US" altLang="zh-TW" dirty="0" smtClean="0">
                <a:latin typeface="微軟正黑體" pitchFamily="34" charset="-120"/>
                <a:ea typeface="微軟正黑體" pitchFamily="34" charset="-120"/>
              </a:rPr>
              <a:t>Smaller staff IT </a:t>
            </a:r>
          </a:p>
          <a:p>
            <a:pPr lvl="1"/>
            <a:r>
              <a:rPr lang="en-US" altLang="zh-TW" dirty="0" smtClean="0">
                <a:latin typeface="微軟正黑體" pitchFamily="34" charset="-120"/>
                <a:ea typeface="微軟正黑體" pitchFamily="34" charset="-120"/>
              </a:rPr>
              <a:t>Better marketing </a:t>
            </a:r>
          </a:p>
          <a:p>
            <a:pPr lvl="1"/>
            <a:r>
              <a:rPr lang="en-US" altLang="zh-TW" dirty="0" smtClean="0">
                <a:latin typeface="微軟正黑體" pitchFamily="34" charset="-120"/>
                <a:ea typeface="微軟正黑體" pitchFamily="34" charset="-120"/>
              </a:rPr>
              <a:t>Web reliability</a:t>
            </a:r>
          </a:p>
          <a:p>
            <a:pPr lvl="1"/>
            <a:r>
              <a:rPr lang="en-US" altLang="zh-TW" dirty="0" smtClean="0">
                <a:latin typeface="微軟正黑體" pitchFamily="34" charset="-120"/>
                <a:ea typeface="微軟正黑體" pitchFamily="34" charset="-120"/>
              </a:rPr>
              <a:t>Security </a:t>
            </a:r>
          </a:p>
          <a:p>
            <a:pPr lvl="2"/>
            <a:r>
              <a:rPr lang="en-US" altLang="zh-TW" dirty="0" smtClean="0">
                <a:latin typeface="微軟正黑體" pitchFamily="34" charset="-120"/>
                <a:ea typeface="微軟正黑體" pitchFamily="34" charset="-120"/>
              </a:rPr>
              <a:t>SSL</a:t>
            </a:r>
          </a:p>
          <a:p>
            <a:pPr lvl="1"/>
            <a:r>
              <a:rPr lang="en-US" altLang="zh-TW" dirty="0" smtClean="0">
                <a:latin typeface="微軟正黑體" pitchFamily="34" charset="-120"/>
                <a:ea typeface="微軟正黑體" pitchFamily="34" charset="-120"/>
              </a:rPr>
              <a:t>More bandwidth </a:t>
            </a: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dirty="0"/>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77</a:t>
            </a:fld>
            <a:endParaRPr lang="en-US" altLang="zh-TW"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5656" y="85725"/>
            <a:ext cx="6552333" cy="1143000"/>
          </a:xfrm>
        </p:spPr>
        <p:txBody>
          <a:bodyPr/>
          <a:lstStyle/>
          <a:p>
            <a:r>
              <a:rPr lang="en-US" altLang="zh-TW" dirty="0">
                <a:latin typeface="微軟正黑體" pitchFamily="34" charset="-120"/>
                <a:ea typeface="微軟正黑體" pitchFamily="34" charset="-120"/>
              </a:rPr>
              <a:t>Software as a </a:t>
            </a:r>
            <a:r>
              <a:rPr lang="en-US" altLang="zh-TW" dirty="0" smtClean="0">
                <a:latin typeface="微軟正黑體" pitchFamily="34" charset="-120"/>
                <a:ea typeface="微軟正黑體" pitchFamily="34" charset="-120"/>
              </a:rPr>
              <a:t>Service (</a:t>
            </a:r>
            <a:r>
              <a:rPr lang="en-US" altLang="zh-TW" dirty="0" smtClean="0"/>
              <a:t>4</a:t>
            </a:r>
            <a:r>
              <a:rPr lang="en-US" altLang="zh-TW" dirty="0" smtClean="0">
                <a:latin typeface="微軟正黑體" pitchFamily="34" charset="-120"/>
                <a:ea typeface="微軟正黑體" pitchFamily="34" charset="-120"/>
              </a:rPr>
              <a:t>/5)</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Salesforce.com</a:t>
            </a:r>
          </a:p>
          <a:p>
            <a:pPr lvl="1"/>
            <a:r>
              <a:rPr lang="en-US" altLang="zh-TW" dirty="0" smtClean="0">
                <a:latin typeface="微軟正黑體" pitchFamily="34" charset="-120"/>
                <a:ea typeface="微軟正黑體" pitchFamily="34" charset="-120"/>
              </a:rPr>
              <a:t>founded </a:t>
            </a:r>
            <a:r>
              <a:rPr lang="en-US" altLang="zh-TW" dirty="0">
                <a:latin typeface="微軟正黑體" pitchFamily="34" charset="-120"/>
                <a:ea typeface="微軟正黑體" pitchFamily="34" charset="-120"/>
              </a:rPr>
              <a:t>in March 1999 by former </a:t>
            </a:r>
            <a:r>
              <a:rPr lang="en-US" altLang="zh-TW" dirty="0">
                <a:solidFill>
                  <a:srgbClr val="FF0000"/>
                </a:solidFill>
                <a:latin typeface="微軟正黑體" pitchFamily="34" charset="-120"/>
                <a:ea typeface="微軟正黑體" pitchFamily="34" charset="-120"/>
              </a:rPr>
              <a:t>Oracle</a:t>
            </a:r>
            <a:r>
              <a:rPr lang="en-US" altLang="zh-TW" dirty="0">
                <a:latin typeface="微軟正黑體" pitchFamily="34" charset="-120"/>
                <a:ea typeface="微軟正黑體" pitchFamily="34" charset="-120"/>
              </a:rPr>
              <a:t> executive </a:t>
            </a:r>
            <a:r>
              <a:rPr lang="en-US" altLang="zh-TW" dirty="0">
                <a:solidFill>
                  <a:srgbClr val="FF0000"/>
                </a:solidFill>
                <a:latin typeface="微軟正黑體" pitchFamily="34" charset="-120"/>
                <a:ea typeface="微軟正黑體" pitchFamily="34" charset="-120"/>
              </a:rPr>
              <a:t>Marc </a:t>
            </a:r>
            <a:r>
              <a:rPr lang="en-US" altLang="zh-TW" dirty="0" err="1">
                <a:solidFill>
                  <a:srgbClr val="FF0000"/>
                </a:solidFill>
                <a:latin typeface="微軟正黑體" pitchFamily="34" charset="-120"/>
                <a:ea typeface="微軟正黑體" pitchFamily="34" charset="-120"/>
              </a:rPr>
              <a:t>Benioff</a:t>
            </a:r>
            <a:r>
              <a:rPr lang="en-US" altLang="zh-TW" dirty="0">
                <a:latin typeface="微軟正黑體" pitchFamily="34" charset="-120"/>
                <a:ea typeface="微軟正黑體" pitchFamily="34" charset="-120"/>
              </a:rPr>
              <a:t>, Parker Harris, Dave </a:t>
            </a:r>
            <a:r>
              <a:rPr lang="en-US" altLang="zh-TW" dirty="0" err="1">
                <a:latin typeface="微軟正黑體" pitchFamily="34" charset="-120"/>
                <a:ea typeface="微軟正黑體" pitchFamily="34" charset="-120"/>
              </a:rPr>
              <a:t>Moellenhoff</a:t>
            </a:r>
            <a:r>
              <a:rPr lang="en-US" altLang="zh-TW" dirty="0">
                <a:latin typeface="微軟正黑體" pitchFamily="34" charset="-120"/>
                <a:ea typeface="微軟正黑體" pitchFamily="34" charset="-120"/>
              </a:rPr>
              <a:t>, and Frank Dominguez as a company specializing in </a:t>
            </a:r>
            <a:r>
              <a:rPr lang="en-US" altLang="zh-TW" dirty="0" err="1">
                <a:solidFill>
                  <a:srgbClr val="FF0000"/>
                </a:solidFill>
                <a:latin typeface="微軟正黑體" pitchFamily="34" charset="-120"/>
                <a:ea typeface="微軟正黑體" pitchFamily="34" charset="-120"/>
              </a:rPr>
              <a:t>SaaS</a:t>
            </a:r>
            <a:r>
              <a:rPr lang="en-US" altLang="zh-TW" dirty="0">
                <a:solidFill>
                  <a:srgbClr val="FF0000"/>
                </a:solidFill>
                <a:latin typeface="微軟正黑體" pitchFamily="34" charset="-120"/>
                <a:ea typeface="微軟正黑體" pitchFamily="34" charset="-120"/>
              </a:rPr>
              <a:t> software</a:t>
            </a:r>
          </a:p>
          <a:p>
            <a:pPr lvl="1"/>
            <a:r>
              <a:rPr lang="en-US" altLang="zh-TW" dirty="0" smtClean="0">
                <a:latin typeface="微軟正黑體" pitchFamily="34" charset="-120"/>
                <a:ea typeface="微軟正黑體" pitchFamily="34" charset="-120"/>
              </a:rPr>
              <a:t>distributes </a:t>
            </a:r>
            <a:r>
              <a:rPr lang="en-US" altLang="zh-TW" dirty="0">
                <a:solidFill>
                  <a:srgbClr val="FF0000"/>
                </a:solidFill>
                <a:latin typeface="微軟正黑體" pitchFamily="34" charset="-120"/>
                <a:ea typeface="微軟正黑體" pitchFamily="34" charset="-120"/>
              </a:rPr>
              <a:t>business software </a:t>
            </a:r>
            <a:r>
              <a:rPr lang="en-US" altLang="zh-TW" dirty="0">
                <a:latin typeface="微軟正黑體" pitchFamily="34" charset="-120"/>
                <a:ea typeface="微軟正黑體" pitchFamily="34" charset="-120"/>
              </a:rPr>
              <a:t>on a subscription basis.</a:t>
            </a:r>
          </a:p>
          <a:p>
            <a:pPr lvl="1"/>
            <a:r>
              <a:rPr lang="en-US" altLang="zh-TW" dirty="0">
                <a:latin typeface="微軟正黑體" pitchFamily="34" charset="-120"/>
                <a:ea typeface="微軟正黑體" pitchFamily="34" charset="-120"/>
              </a:rPr>
              <a:t>hosts the applications </a:t>
            </a:r>
            <a:r>
              <a:rPr lang="en-US" altLang="zh-TW" dirty="0">
                <a:solidFill>
                  <a:srgbClr val="FF0000"/>
                </a:solidFill>
                <a:latin typeface="微軟正黑體" pitchFamily="34" charset="-120"/>
                <a:ea typeface="微軟正黑體" pitchFamily="34" charset="-120"/>
              </a:rPr>
              <a:t>offsite</a:t>
            </a:r>
            <a:r>
              <a:rPr lang="en-US" altLang="zh-TW" dirty="0">
                <a:latin typeface="微軟正黑體" pitchFamily="34" charset="-120"/>
                <a:ea typeface="微軟正黑體" pitchFamily="34" charset="-120"/>
              </a:rPr>
              <a:t>. </a:t>
            </a:r>
          </a:p>
          <a:p>
            <a:pPr lvl="1"/>
            <a:r>
              <a:rPr lang="en-US" altLang="zh-TW" dirty="0">
                <a:latin typeface="微軟正黑體" pitchFamily="34" charset="-120"/>
                <a:ea typeface="微軟正黑體" pitchFamily="34" charset="-120"/>
              </a:rPr>
              <a:t>It is best known for its </a:t>
            </a:r>
            <a:r>
              <a:rPr lang="en-US" altLang="zh-TW" dirty="0">
                <a:solidFill>
                  <a:srgbClr val="FF0000"/>
                </a:solidFill>
                <a:latin typeface="微軟正黑體" pitchFamily="34" charset="-120"/>
                <a:ea typeface="微軟正黑體" pitchFamily="34" charset="-120"/>
              </a:rPr>
              <a:t>Customer Relationship Management (CRM) </a:t>
            </a:r>
            <a:r>
              <a:rPr lang="en-US" altLang="zh-TW" dirty="0">
                <a:latin typeface="微軟正黑體" pitchFamily="34" charset="-120"/>
                <a:ea typeface="微軟正黑體" pitchFamily="34" charset="-120"/>
              </a:rPr>
              <a:t>products.</a:t>
            </a:r>
          </a:p>
          <a:p>
            <a:endParaRPr lang="en-US" altLang="zh-TW" dirty="0">
              <a:latin typeface="微軟正黑體" pitchFamily="34" charset="-120"/>
              <a:ea typeface="微軟正黑體" pitchFamily="34" charset="-120"/>
            </a:endParaRP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78</a:t>
            </a:fld>
            <a:endParaRPr lang="en-US" altLang="zh-TW"/>
          </a:p>
        </p:txBody>
      </p:sp>
      <p:pic>
        <p:nvPicPr>
          <p:cNvPr id="7"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869" t="12737" r="80362" b="63260"/>
          <a:stretch/>
        </p:blipFill>
        <p:spPr bwMode="auto">
          <a:xfrm>
            <a:off x="6084168" y="5373216"/>
            <a:ext cx="1728192" cy="12432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58662153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19672" y="85725"/>
            <a:ext cx="6618362" cy="1143000"/>
          </a:xfrm>
        </p:spPr>
        <p:txBody>
          <a:bodyPr/>
          <a:lstStyle/>
          <a:p>
            <a:r>
              <a:rPr lang="en-US" altLang="zh-TW" dirty="0">
                <a:latin typeface="微軟正黑體" pitchFamily="34" charset="-120"/>
                <a:ea typeface="微軟正黑體" pitchFamily="34" charset="-120"/>
              </a:rPr>
              <a:t>Software as a </a:t>
            </a:r>
            <a:r>
              <a:rPr lang="en-US" altLang="zh-TW" dirty="0" smtClean="0">
                <a:latin typeface="微軟正黑體" pitchFamily="34" charset="-120"/>
                <a:ea typeface="微軟正黑體" pitchFamily="34" charset="-120"/>
              </a:rPr>
              <a:t>Service (5/5)</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endParaRPr lang="en-US" altLang="zh-TW" dirty="0" smtClean="0">
              <a:latin typeface="微軟正黑體" pitchFamily="34" charset="-120"/>
              <a:ea typeface="微軟正黑體" pitchFamily="34" charset="-120"/>
            </a:endParaRPr>
          </a:p>
          <a:p>
            <a:endParaRPr lang="en-US" altLang="zh-TW" dirty="0">
              <a:latin typeface="微軟正黑體" pitchFamily="34" charset="-120"/>
              <a:ea typeface="微軟正黑體" pitchFamily="34" charset="-120"/>
            </a:endParaRPr>
          </a:p>
          <a:p>
            <a:r>
              <a:rPr lang="en-US" altLang="zh-TW" dirty="0" err="1" smtClean="0">
                <a:latin typeface="微軟正黑體" pitchFamily="34" charset="-120"/>
                <a:ea typeface="微軟正黑體" pitchFamily="34" charset="-120"/>
              </a:rPr>
              <a:t>Salesforce</a:t>
            </a:r>
            <a:r>
              <a:rPr lang="en-US" altLang="zh-TW" dirty="0" smtClean="0">
                <a:latin typeface="微軟正黑體" pitchFamily="34" charset="-120"/>
                <a:ea typeface="微軟正黑體" pitchFamily="34" charset="-120"/>
              </a:rPr>
              <a:t> </a:t>
            </a:r>
            <a:r>
              <a:rPr lang="en-US" altLang="zh-TW" dirty="0">
                <a:latin typeface="微軟正黑體" pitchFamily="34" charset="-120"/>
                <a:ea typeface="微軟正黑體" pitchFamily="34" charset="-120"/>
              </a:rPr>
              <a:t>for Google </a:t>
            </a:r>
            <a:r>
              <a:rPr lang="en-US" altLang="zh-TW" dirty="0" smtClean="0">
                <a:latin typeface="微軟正黑體" pitchFamily="34" charset="-120"/>
                <a:ea typeface="微軟正黑體" pitchFamily="34" charset="-120"/>
              </a:rPr>
              <a:t>Apps</a:t>
            </a:r>
          </a:p>
          <a:p>
            <a:pPr lvl="1"/>
            <a:r>
              <a:rPr lang="en-US" altLang="zh-TW" dirty="0" err="1" smtClean="0">
                <a:latin typeface="微軟正黑體" pitchFamily="34" charset="-120"/>
                <a:ea typeface="微軟正黑體" pitchFamily="34" charset="-120"/>
              </a:rPr>
              <a:t>Salesforce</a:t>
            </a:r>
            <a:r>
              <a:rPr lang="en-US" altLang="zh-TW" dirty="0" smtClean="0">
                <a:latin typeface="微軟正黑體" pitchFamily="34" charset="-120"/>
                <a:ea typeface="微軟正黑體" pitchFamily="34" charset="-120"/>
              </a:rPr>
              <a:t> </a:t>
            </a:r>
            <a:r>
              <a:rPr lang="en-US" altLang="zh-TW" dirty="0">
                <a:latin typeface="微軟正黑體" pitchFamily="34" charset="-120"/>
                <a:ea typeface="微軟正黑體" pitchFamily="34" charset="-120"/>
              </a:rPr>
              <a:t>and Gmail </a:t>
            </a:r>
          </a:p>
          <a:p>
            <a:pPr lvl="1"/>
            <a:r>
              <a:rPr lang="en-US" altLang="zh-TW" dirty="0" err="1" smtClean="0">
                <a:latin typeface="微軟正黑體" pitchFamily="34" charset="-120"/>
                <a:ea typeface="微軟正黑體" pitchFamily="34" charset="-120"/>
              </a:rPr>
              <a:t>Salesforce</a:t>
            </a:r>
            <a:r>
              <a:rPr lang="en-US" altLang="zh-TW" dirty="0" smtClean="0">
                <a:latin typeface="微軟正黑體" pitchFamily="34" charset="-120"/>
                <a:ea typeface="微軟正黑體" pitchFamily="34" charset="-120"/>
              </a:rPr>
              <a:t> </a:t>
            </a:r>
            <a:r>
              <a:rPr lang="en-US" altLang="zh-TW" dirty="0">
                <a:latin typeface="微軟正黑體" pitchFamily="34" charset="-120"/>
                <a:ea typeface="微軟正黑體" pitchFamily="34" charset="-120"/>
              </a:rPr>
              <a:t>and Google Docs</a:t>
            </a:r>
            <a:r>
              <a:rPr lang="en-US" altLang="zh-TW" dirty="0" smtClean="0">
                <a:latin typeface="微軟正黑體" pitchFamily="34" charset="-120"/>
                <a:ea typeface="微軟正黑體" pitchFamily="34" charset="-120"/>
              </a:rPr>
              <a:t> </a:t>
            </a:r>
          </a:p>
          <a:p>
            <a:pPr lvl="1"/>
            <a:r>
              <a:rPr lang="en-US" altLang="zh-TW" dirty="0" err="1" smtClean="0">
                <a:latin typeface="微軟正黑體" pitchFamily="34" charset="-120"/>
                <a:ea typeface="微軟正黑體" pitchFamily="34" charset="-120"/>
              </a:rPr>
              <a:t>Salesforce</a:t>
            </a:r>
            <a:r>
              <a:rPr lang="en-US" altLang="zh-TW" dirty="0" smtClean="0">
                <a:latin typeface="微軟正黑體" pitchFamily="34" charset="-120"/>
                <a:ea typeface="微軟正黑體" pitchFamily="34" charset="-120"/>
              </a:rPr>
              <a:t> </a:t>
            </a:r>
            <a:r>
              <a:rPr lang="en-US" altLang="zh-TW" dirty="0">
                <a:latin typeface="微軟正黑體" pitchFamily="34" charset="-120"/>
                <a:ea typeface="微軟正黑體" pitchFamily="34" charset="-120"/>
              </a:rPr>
              <a:t>and Google Talk </a:t>
            </a:r>
            <a:endParaRPr lang="en-US" altLang="zh-TW" dirty="0" smtClean="0">
              <a:latin typeface="微軟正黑體" pitchFamily="34" charset="-120"/>
              <a:ea typeface="微軟正黑體" pitchFamily="34" charset="-120"/>
            </a:endParaRPr>
          </a:p>
          <a:p>
            <a:pPr lvl="1"/>
            <a:r>
              <a:rPr lang="en-US" altLang="zh-TW" dirty="0" err="1">
                <a:latin typeface="微軟正黑體" pitchFamily="34" charset="-120"/>
                <a:ea typeface="微軟正黑體" pitchFamily="34" charset="-120"/>
              </a:rPr>
              <a:t>Salesforce</a:t>
            </a:r>
            <a:r>
              <a:rPr lang="en-US" altLang="zh-TW" dirty="0">
                <a:latin typeface="微軟正黑體" pitchFamily="34" charset="-120"/>
                <a:ea typeface="微軟正黑體" pitchFamily="34" charset="-120"/>
              </a:rPr>
              <a:t> and Google Calendar </a:t>
            </a:r>
            <a:endParaRPr lang="en-US" altLang="zh-TW" dirty="0" smtClean="0">
              <a:latin typeface="微軟正黑體" pitchFamily="34" charset="-120"/>
              <a:ea typeface="微軟正黑體" pitchFamily="34" charset="-120"/>
            </a:endParaRPr>
          </a:p>
          <a:p>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79</a:t>
            </a:fld>
            <a:endParaRPr lang="en-US" altLang="zh-TW"/>
          </a:p>
        </p:txBody>
      </p:sp>
      <p:pic>
        <p:nvPicPr>
          <p:cNvPr id="7"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27584" y="1340768"/>
            <a:ext cx="7410450" cy="1047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012160" y="2996952"/>
            <a:ext cx="762000" cy="571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012160" y="3789040"/>
            <a:ext cx="762000" cy="571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940604" y="3311282"/>
            <a:ext cx="762000" cy="571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7020272" y="4293096"/>
            <a:ext cx="762000" cy="571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825317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457200" y="292100"/>
            <a:ext cx="8382000" cy="1384300"/>
          </a:xfrm>
        </p:spPr>
        <p:txBody>
          <a:bodyPr/>
          <a:lstStyle/>
          <a:p>
            <a:r>
              <a:rPr lang="en-US" altLang="zh-CN" dirty="0" smtClean="0"/>
              <a:t>The architecture of cloud computing system</a:t>
            </a:r>
          </a:p>
        </p:txBody>
      </p:sp>
      <p:pic>
        <p:nvPicPr>
          <p:cNvPr id="152579" name="Picture 3"/>
          <p:cNvPicPr>
            <a:picLocks noGrp="1" noChangeAspect="1" noChangeArrowheads="1"/>
          </p:cNvPicPr>
          <p:nvPr>
            <p:ph type="body" idx="1"/>
          </p:nvPr>
        </p:nvPicPr>
        <p:blipFill>
          <a:blip r:embed="rId3" cstate="print"/>
          <a:srcRect/>
          <a:stretch>
            <a:fillRect/>
          </a:stretch>
        </p:blipFill>
        <p:spPr>
          <a:xfrm>
            <a:off x="395536" y="1744489"/>
            <a:ext cx="8507413" cy="5068887"/>
          </a:xfrm>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微軟正黑體" pitchFamily="34" charset="-120"/>
                <a:ea typeface="微軟正黑體" pitchFamily="34" charset="-120"/>
              </a:rPr>
              <a:t>Software plus Services</a:t>
            </a:r>
            <a:endParaRPr lang="zh-TW" altLang="en-US" dirty="0">
              <a:latin typeface="微軟正黑體" pitchFamily="34" charset="-120"/>
              <a:ea typeface="微軟正黑體" pitchFamily="34" charset="-120"/>
            </a:endParaRPr>
          </a:p>
        </p:txBody>
      </p:sp>
      <p:sp>
        <p:nvSpPr>
          <p:cNvPr id="3" name="內容版面配置區 2"/>
          <p:cNvSpPr>
            <a:spLocks noGrp="1"/>
          </p:cNvSpPr>
          <p:nvPr>
            <p:ph idx="1"/>
          </p:nvPr>
        </p:nvSpPr>
        <p:spPr/>
        <p:txBody>
          <a:bodyPr/>
          <a:lstStyle/>
          <a:p>
            <a:r>
              <a:rPr lang="en-US" altLang="zh-TW" dirty="0" smtClean="0">
                <a:latin typeface="微軟正黑體" pitchFamily="34" charset="-120"/>
                <a:ea typeface="微軟正黑體" pitchFamily="34" charset="-120"/>
              </a:rPr>
              <a:t>Microsoft Online Services</a:t>
            </a:r>
          </a:p>
          <a:p>
            <a:pPr lvl="1"/>
            <a:r>
              <a:rPr lang="en-US" altLang="zh-TW" dirty="0" smtClean="0">
                <a:latin typeface="微軟正黑體" pitchFamily="34" charset="-120"/>
                <a:ea typeface="微軟正黑體" pitchFamily="34" charset="-120"/>
              </a:rPr>
              <a:t>Combine the power of rich </a:t>
            </a:r>
            <a:r>
              <a:rPr lang="en-US" altLang="zh-TW" dirty="0" smtClean="0">
                <a:solidFill>
                  <a:srgbClr val="FF0000"/>
                </a:solidFill>
                <a:latin typeface="微軟正黑體" pitchFamily="34" charset="-120"/>
                <a:ea typeface="微軟正黑體" pitchFamily="34" charset="-120"/>
              </a:rPr>
              <a:t>desktop-based applications </a:t>
            </a:r>
            <a:r>
              <a:rPr lang="en-US" altLang="zh-TW" dirty="0" smtClean="0">
                <a:latin typeface="微軟正黑體" pitchFamily="34" charset="-120"/>
                <a:ea typeface="微軟正黑體" pitchFamily="34" charset="-120"/>
              </a:rPr>
              <a:t>with the flexibility </a:t>
            </a:r>
            <a:r>
              <a:rPr lang="en-US" altLang="zh-TW" dirty="0" smtClean="0">
                <a:solidFill>
                  <a:srgbClr val="FF0000"/>
                </a:solidFill>
                <a:latin typeface="微軟正黑體" pitchFamily="34" charset="-120"/>
                <a:ea typeface="微軟正黑體" pitchFamily="34" charset="-120"/>
              </a:rPr>
              <a:t>of fully-hosted Internet services </a:t>
            </a:r>
          </a:p>
          <a:p>
            <a:pPr lvl="1"/>
            <a:r>
              <a:rPr lang="en-US" altLang="zh-TW" dirty="0" smtClean="0">
                <a:latin typeface="微軟正黑體" pitchFamily="34" charset="-120"/>
                <a:ea typeface="微軟正黑體" pitchFamily="34" charset="-120"/>
              </a:rPr>
              <a:t>Experience an </a:t>
            </a:r>
            <a:r>
              <a:rPr lang="en-US" altLang="zh-TW" dirty="0" smtClean="0">
                <a:solidFill>
                  <a:srgbClr val="FF0000"/>
                </a:solidFill>
                <a:latin typeface="微軟正黑體" pitchFamily="34" charset="-120"/>
                <a:ea typeface="微軟正黑體" pitchFamily="34" charset="-120"/>
              </a:rPr>
              <a:t>all-in-one integrated experience</a:t>
            </a:r>
            <a:r>
              <a:rPr lang="en-US" altLang="zh-TW" dirty="0" smtClean="0">
                <a:latin typeface="微軟正黑體" pitchFamily="34" charset="-120"/>
                <a:ea typeface="微軟正黑體" pitchFamily="34" charset="-120"/>
              </a:rPr>
              <a:t> on the same rich clients your users already know </a:t>
            </a:r>
          </a:p>
          <a:p>
            <a:pPr lvl="1"/>
            <a:r>
              <a:rPr lang="en-US" altLang="zh-TW" dirty="0" smtClean="0">
                <a:latin typeface="微軟正黑體" pitchFamily="34" charset="-120"/>
                <a:ea typeface="微軟正黑體" pitchFamily="34" charset="-120"/>
              </a:rPr>
              <a:t>Delivers a consistent look and feel from </a:t>
            </a:r>
            <a:r>
              <a:rPr lang="en-US" altLang="zh-TW" dirty="0" smtClean="0">
                <a:solidFill>
                  <a:srgbClr val="FF0000"/>
                </a:solidFill>
                <a:latin typeface="微軟正黑體" pitchFamily="34" charset="-120"/>
                <a:ea typeface="微軟正黑體" pitchFamily="34" charset="-120"/>
              </a:rPr>
              <a:t>virtually</a:t>
            </a:r>
            <a:r>
              <a:rPr lang="en-US" altLang="zh-TW" dirty="0" smtClean="0">
                <a:latin typeface="微軟正黑體" pitchFamily="34" charset="-120"/>
                <a:ea typeface="微軟正黑體" pitchFamily="34" charset="-120"/>
              </a:rPr>
              <a:t> any device, in almost any location </a:t>
            </a:r>
          </a:p>
          <a:p>
            <a:pPr lvl="1"/>
            <a:r>
              <a:rPr lang="en-US" altLang="zh-TW" dirty="0" smtClean="0">
                <a:latin typeface="微軟正黑體" pitchFamily="34" charset="-120"/>
                <a:ea typeface="微軟正黑體" pitchFamily="34" charset="-120"/>
              </a:rPr>
              <a:t>Includes </a:t>
            </a:r>
            <a:r>
              <a:rPr lang="en-US" altLang="zh-TW" dirty="0" smtClean="0">
                <a:solidFill>
                  <a:srgbClr val="FF0000"/>
                </a:solidFill>
                <a:latin typeface="微軟正黑體" pitchFamily="34" charset="-120"/>
                <a:ea typeface="微軟正黑體" pitchFamily="34" charset="-120"/>
              </a:rPr>
              <a:t>business-class e-mail</a:t>
            </a:r>
            <a:r>
              <a:rPr lang="en-US" altLang="zh-TW" dirty="0" smtClean="0">
                <a:latin typeface="微軟正黑體" pitchFamily="34" charset="-120"/>
                <a:ea typeface="微軟正黑體" pitchFamily="34" charset="-120"/>
              </a:rPr>
              <a:t>, </a:t>
            </a:r>
            <a:r>
              <a:rPr lang="en-US" altLang="zh-TW" dirty="0" smtClean="0">
                <a:solidFill>
                  <a:srgbClr val="FF0000"/>
                </a:solidFill>
                <a:latin typeface="微軟正黑體" pitchFamily="34" charset="-120"/>
                <a:ea typeface="微軟正黑體" pitchFamily="34" charset="-120"/>
              </a:rPr>
              <a:t>instant messaging</a:t>
            </a:r>
            <a:r>
              <a:rPr lang="en-US" altLang="zh-TW" dirty="0" smtClean="0">
                <a:latin typeface="微軟正黑體" pitchFamily="34" charset="-120"/>
                <a:ea typeface="微軟正黑體" pitchFamily="34" charset="-120"/>
              </a:rPr>
              <a:t>, and the </a:t>
            </a:r>
            <a:r>
              <a:rPr lang="en-US" altLang="zh-TW" dirty="0" smtClean="0">
                <a:solidFill>
                  <a:srgbClr val="FF0000"/>
                </a:solidFill>
                <a:latin typeface="微軟正黑體" pitchFamily="34" charset="-120"/>
                <a:ea typeface="微軟正黑體" pitchFamily="34" charset="-120"/>
              </a:rPr>
              <a:t>latest messaging </a:t>
            </a:r>
            <a:r>
              <a:rPr lang="en-US" altLang="zh-TW" dirty="0" smtClean="0">
                <a:latin typeface="微軟正黑體" pitchFamily="34" charset="-120"/>
                <a:ea typeface="微軟正黑體" pitchFamily="34" charset="-120"/>
              </a:rPr>
              <a:t>and collaboration features</a:t>
            </a:r>
          </a:p>
          <a:p>
            <a:pPr lvl="1"/>
            <a:endParaRPr lang="en-US" altLang="zh-TW" dirty="0" smtClean="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80</a:t>
            </a:fld>
            <a:endParaRPr lang="en-US" altLang="zh-TW"/>
          </a:p>
        </p:txBody>
      </p:sp>
      <p:pic>
        <p:nvPicPr>
          <p:cNvPr id="5122" name="Picture 2" descr="Windows Server System">
            <a:hlinkClick r:id="rId3"/>
          </p:cNvPr>
          <p:cNvPicPr>
            <a:picLocks noChangeAspect="1" noChangeArrowheads="1"/>
          </p:cNvPicPr>
          <p:nvPr/>
        </p:nvPicPr>
        <p:blipFill>
          <a:blip r:embed="rId4" cstate="print"/>
          <a:srcRect/>
          <a:stretch>
            <a:fillRect/>
          </a:stretch>
        </p:blipFill>
        <p:spPr bwMode="auto">
          <a:xfrm>
            <a:off x="6300192" y="1340768"/>
            <a:ext cx="1865350" cy="576064"/>
          </a:xfrm>
          <a:prstGeom prst="rect">
            <a:avLst/>
          </a:prstGeom>
          <a:noFill/>
        </p:spPr>
      </p:pic>
    </p:spTree>
    <p:extLst>
      <p:ext uri="{BB962C8B-B14F-4D97-AF65-F5344CB8AC3E}">
        <p14:creationId xmlns="" xmlns:p14="http://schemas.microsoft.com/office/powerpoint/2010/main" val="110927844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投影片編號版面配置區 5"/>
          <p:cNvSpPr>
            <a:spLocks noGrp="1"/>
          </p:cNvSpPr>
          <p:nvPr>
            <p:ph type="sldNum" sz="quarter" idx="12"/>
          </p:nvPr>
        </p:nvSpPr>
        <p:spPr>
          <a:noFill/>
        </p:spPr>
        <p:txBody>
          <a:bodyPr/>
          <a:lstStyle/>
          <a:p>
            <a:fld id="{5FE5995C-BABA-48D0-B643-AFF5424E16C6}" type="slidenum">
              <a:rPr lang="en-US" altLang="zh-TW" smtClean="0"/>
              <a:pPr/>
              <a:t>81</a:t>
            </a:fld>
            <a:endParaRPr lang="en-US" altLang="zh-TW" smtClean="0"/>
          </a:p>
        </p:txBody>
      </p:sp>
      <p:sp>
        <p:nvSpPr>
          <p:cNvPr id="13315" name="Rectangle 2"/>
          <p:cNvSpPr>
            <a:spLocks noGrp="1" noChangeArrowheads="1"/>
          </p:cNvSpPr>
          <p:nvPr>
            <p:ph type="title"/>
          </p:nvPr>
        </p:nvSpPr>
        <p:spPr/>
        <p:txBody>
          <a:bodyPr/>
          <a:lstStyle/>
          <a:p>
            <a:pPr eaLnBrk="1" hangingPunct="1"/>
            <a:r>
              <a:rPr lang="en-US" altLang="zh-TW" dirty="0" smtClean="0">
                <a:latin typeface="微軟正黑體" pitchFamily="34" charset="-120"/>
                <a:ea typeface="微軟正黑體" pitchFamily="34" charset="-120"/>
              </a:rPr>
              <a:t>Outline</a:t>
            </a:r>
          </a:p>
        </p:txBody>
      </p:sp>
      <p:sp>
        <p:nvSpPr>
          <p:cNvPr id="13316" name="Rectangle 3"/>
          <p:cNvSpPr>
            <a:spLocks noGrp="1" noChangeArrowheads="1"/>
          </p:cNvSpPr>
          <p:nvPr>
            <p:ph type="body" idx="1"/>
          </p:nvPr>
        </p:nvSpPr>
        <p:spPr/>
        <p:txBody>
          <a:bodyPr/>
          <a:lstStyle/>
          <a:p>
            <a:pPr lvl="0"/>
            <a:r>
              <a:rPr lang="en-US" altLang="zh-TW" dirty="0" smtClean="0">
                <a:solidFill>
                  <a:schemeClr val="bg1">
                    <a:lumMod val="65000"/>
                  </a:schemeClr>
                </a:solidFill>
                <a:latin typeface="微軟正黑體" pitchFamily="34" charset="-120"/>
                <a:ea typeface="微軟正黑體" pitchFamily="34" charset="-120"/>
              </a:rPr>
              <a:t>Infrastructure</a:t>
            </a:r>
            <a:endParaRPr lang="zh-TW" altLang="zh-TW" dirty="0" smtClean="0">
              <a:solidFill>
                <a:schemeClr val="bg1">
                  <a:lumMod val="65000"/>
                </a:schemeClr>
              </a:solidFill>
              <a:latin typeface="微軟正黑體" pitchFamily="34" charset="-120"/>
              <a:ea typeface="微軟正黑體" pitchFamily="34" charset="-120"/>
            </a:endParaRPr>
          </a:p>
          <a:p>
            <a:pPr lvl="0"/>
            <a:r>
              <a:rPr lang="en-US" altLang="zh-TW" dirty="0" smtClean="0">
                <a:solidFill>
                  <a:schemeClr val="bg1">
                    <a:lumMod val="65000"/>
                  </a:schemeClr>
                </a:solidFill>
                <a:latin typeface="微軟正黑體" pitchFamily="34" charset="-120"/>
                <a:ea typeface="微軟正黑體" pitchFamily="34" charset="-120"/>
              </a:rPr>
              <a:t>Middleware</a:t>
            </a:r>
            <a:endParaRPr lang="zh-TW" altLang="zh-TW" dirty="0" smtClean="0">
              <a:solidFill>
                <a:schemeClr val="bg1">
                  <a:lumMod val="65000"/>
                </a:schemeClr>
              </a:solidFill>
              <a:latin typeface="微軟正黑體" pitchFamily="34" charset="-120"/>
              <a:ea typeface="微軟正黑體" pitchFamily="34" charset="-120"/>
            </a:endParaRPr>
          </a:p>
          <a:p>
            <a:pPr lvl="0"/>
            <a:r>
              <a:rPr lang="en-US" altLang="zh-TW" dirty="0" smtClean="0">
                <a:solidFill>
                  <a:schemeClr val="bg1">
                    <a:lumMod val="65000"/>
                  </a:schemeClr>
                </a:solidFill>
                <a:latin typeface="微軟正黑體" pitchFamily="34" charset="-120"/>
                <a:ea typeface="微軟正黑體" pitchFamily="34" charset="-120"/>
              </a:rPr>
              <a:t>Software</a:t>
            </a:r>
            <a:endParaRPr lang="zh-TW" altLang="zh-TW" dirty="0" smtClean="0">
              <a:solidFill>
                <a:schemeClr val="bg1">
                  <a:lumMod val="65000"/>
                </a:schemeClr>
              </a:solidFill>
              <a:latin typeface="微軟正黑體" pitchFamily="34" charset="-120"/>
              <a:ea typeface="微軟正黑體" pitchFamily="34" charset="-120"/>
            </a:endParaRPr>
          </a:p>
          <a:p>
            <a:pPr lvl="0"/>
            <a:r>
              <a:rPr lang="en-US" altLang="zh-TW" dirty="0" smtClean="0">
                <a:solidFill>
                  <a:schemeClr val="bg1">
                    <a:lumMod val="65000"/>
                  </a:schemeClr>
                </a:solidFill>
                <a:latin typeface="微軟正黑體" pitchFamily="34" charset="-120"/>
                <a:ea typeface="微軟正黑體" pitchFamily="34" charset="-120"/>
              </a:rPr>
              <a:t>Services</a:t>
            </a:r>
            <a:endParaRPr lang="zh-TW" altLang="zh-TW" dirty="0" smtClean="0">
              <a:solidFill>
                <a:schemeClr val="bg1">
                  <a:lumMod val="65000"/>
                </a:schemeClr>
              </a:solidFill>
              <a:latin typeface="微軟正黑體" pitchFamily="34" charset="-120"/>
              <a:ea typeface="微軟正黑體" pitchFamily="34" charset="-120"/>
            </a:endParaRPr>
          </a:p>
          <a:p>
            <a:r>
              <a:rPr lang="en-US" altLang="zh-TW" dirty="0" smtClean="0">
                <a:latin typeface="微軟正黑體" pitchFamily="34" charset="-120"/>
                <a:ea typeface="微軟正黑體" pitchFamily="34" charset="-120"/>
              </a:rPr>
              <a:t>Applications</a:t>
            </a:r>
          </a:p>
          <a:p>
            <a:r>
              <a:rPr lang="en-US" altLang="zh-TW" dirty="0" smtClean="0">
                <a:solidFill>
                  <a:schemeClr val="bg1">
                    <a:lumMod val="65000"/>
                  </a:schemeClr>
                </a:solidFill>
                <a:latin typeface="微軟正黑體" pitchFamily="34" charset="-120"/>
                <a:ea typeface="微軟正黑體" pitchFamily="34" charset="-120"/>
              </a:rPr>
              <a:t>Summary</a:t>
            </a:r>
          </a:p>
        </p:txBody>
      </p:sp>
      <p:sp>
        <p:nvSpPr>
          <p:cNvPr id="5" name="日期版面配置區 4"/>
          <p:cNvSpPr>
            <a:spLocks noGrp="1"/>
          </p:cNvSpPr>
          <p:nvPr>
            <p:ph type="dt" sz="half" idx="10"/>
          </p:nvPr>
        </p:nvSpPr>
        <p:spPr/>
        <p:txBody>
          <a:bodyPr/>
          <a:lstStyle/>
          <a:p>
            <a:pPr>
              <a:defRPr/>
            </a:pPr>
            <a:endParaRPr lang="en-US" altLang="zh-TW"/>
          </a:p>
        </p:txBody>
      </p:sp>
      <p:sp>
        <p:nvSpPr>
          <p:cNvPr id="6" name="頁尾版面配置區 5"/>
          <p:cNvSpPr>
            <a:spLocks noGrp="1"/>
          </p:cNvSpPr>
          <p:nvPr>
            <p:ph type="ftr" sz="quarter" idx="11"/>
          </p:nvPr>
        </p:nvSpPr>
        <p:spPr/>
        <p:txBody>
          <a:bodyPr/>
          <a:lstStyle/>
          <a:p>
            <a:pPr>
              <a:defRPr/>
            </a:pPr>
            <a:endParaRPr lang="en-US" altLang="zh-TW"/>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微軟正黑體" pitchFamily="34" charset="-120"/>
                <a:ea typeface="微軟正黑體" pitchFamily="34" charset="-120"/>
              </a:rPr>
              <a:t>Applications</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82</a:t>
            </a:fld>
            <a:endParaRPr lang="en-US" altLang="zh-TW"/>
          </a:p>
        </p:txBody>
      </p:sp>
      <p:pic>
        <p:nvPicPr>
          <p:cNvPr id="8" name="Picture 5"/>
          <p:cNvPicPr>
            <a:picLocks noGrp="1" noChangeAspect="1" noChangeArrowheads="1"/>
          </p:cNvPicPr>
          <p:nvPr>
            <p:ph idx="1"/>
          </p:nvPr>
        </p:nvPicPr>
        <p:blipFill>
          <a:blip r:embed="rId3" cstate="print"/>
          <a:srcRect/>
          <a:stretch>
            <a:fillRect/>
          </a:stretch>
        </p:blipFill>
        <p:spPr bwMode="auto">
          <a:xfrm>
            <a:off x="763968" y="1484313"/>
            <a:ext cx="7893876" cy="5068887"/>
          </a:xfrm>
          <a:prstGeom prst="rect">
            <a:avLst/>
          </a:prstGeom>
          <a:noFill/>
          <a:ln w="9525">
            <a:noFill/>
            <a:miter lim="800000"/>
            <a:headEnd/>
            <a:tailEnd/>
          </a:ln>
        </p:spPr>
      </p:pic>
    </p:spTree>
    <p:extLst>
      <p:ext uri="{BB962C8B-B14F-4D97-AF65-F5344CB8AC3E}">
        <p14:creationId xmlns="" xmlns:p14="http://schemas.microsoft.com/office/powerpoint/2010/main" val="340074040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Applications (cont.)</a:t>
            </a:r>
            <a:endParaRPr lang="zh-TW" altLang="en-US" dirty="0">
              <a:latin typeface="微軟正黑體" pitchFamily="34" charset="-120"/>
              <a:ea typeface="微軟正黑體" pitchFamily="34" charset="-120"/>
            </a:endParaRPr>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83</a:t>
            </a:fld>
            <a:endParaRPr lang="en-US" altLang="zh-TW"/>
          </a:p>
        </p:txBody>
      </p:sp>
      <p:sp>
        <p:nvSpPr>
          <p:cNvPr id="7" name="Content Placeholder 2"/>
          <p:cNvSpPr>
            <a:spLocks noGrp="1"/>
          </p:cNvSpPr>
          <p:nvPr>
            <p:ph idx="1"/>
          </p:nvPr>
        </p:nvSpPr>
        <p:spPr/>
        <p:txBody>
          <a:bodyPr>
            <a:normAutofit/>
          </a:bodyPr>
          <a:lstStyle/>
          <a:p>
            <a:pPr eaLnBrk="1" hangingPunct="1">
              <a:lnSpc>
                <a:spcPct val="80000"/>
              </a:lnSpc>
            </a:pPr>
            <a:r>
              <a:rPr lang="en-US" altLang="zh-TW" dirty="0" smtClean="0">
                <a:latin typeface="微軟正黑體" pitchFamily="34" charset="-120"/>
                <a:ea typeface="微軟正黑體" pitchFamily="34" charset="-120"/>
              </a:rPr>
              <a:t>Application Services(services on demand)</a:t>
            </a:r>
          </a:p>
          <a:p>
            <a:pPr lvl="1" eaLnBrk="1" hangingPunct="1">
              <a:lnSpc>
                <a:spcPct val="80000"/>
              </a:lnSpc>
            </a:pPr>
            <a:r>
              <a:rPr lang="en-US" altLang="zh-TW" dirty="0" smtClean="0">
                <a:latin typeface="微軟正黑體" pitchFamily="34" charset="-120"/>
                <a:ea typeface="微軟正黑體" pitchFamily="34" charset="-120"/>
              </a:rPr>
              <a:t>Gmail, </a:t>
            </a:r>
            <a:r>
              <a:rPr lang="en-US" altLang="zh-TW" dirty="0" err="1" smtClean="0">
                <a:latin typeface="微軟正黑體" pitchFamily="34" charset="-120"/>
                <a:ea typeface="微軟正黑體" pitchFamily="34" charset="-120"/>
              </a:rPr>
              <a:t>GoogleCalender</a:t>
            </a:r>
            <a:endParaRPr lang="en-US" altLang="zh-TW" dirty="0" smtClean="0">
              <a:latin typeface="微軟正黑體" pitchFamily="34" charset="-120"/>
              <a:ea typeface="微軟正黑體" pitchFamily="34" charset="-120"/>
            </a:endParaRPr>
          </a:p>
          <a:p>
            <a:pPr lvl="1" eaLnBrk="1" hangingPunct="1">
              <a:lnSpc>
                <a:spcPct val="80000"/>
              </a:lnSpc>
            </a:pPr>
            <a:r>
              <a:rPr lang="en-US" altLang="zh-TW" dirty="0" smtClean="0">
                <a:latin typeface="微軟正黑體" pitchFamily="34" charset="-120"/>
                <a:ea typeface="微軟正黑體" pitchFamily="34" charset="-120"/>
              </a:rPr>
              <a:t>Payroll, HR, CRM etc</a:t>
            </a:r>
          </a:p>
          <a:p>
            <a:pPr lvl="1" eaLnBrk="1" hangingPunct="1">
              <a:lnSpc>
                <a:spcPct val="80000"/>
              </a:lnSpc>
            </a:pPr>
            <a:r>
              <a:rPr lang="en-US" altLang="zh-TW" dirty="0" err="1" smtClean="0">
                <a:latin typeface="微軟正黑體" pitchFamily="34" charset="-120"/>
                <a:ea typeface="微軟正黑體" pitchFamily="34" charset="-120"/>
              </a:rPr>
              <a:t>Sugarm</a:t>
            </a:r>
            <a:r>
              <a:rPr lang="en-US" altLang="zh-TW" dirty="0" smtClean="0">
                <a:latin typeface="微軟正黑體" pitchFamily="34" charset="-120"/>
                <a:ea typeface="微軟正黑體" pitchFamily="34" charset="-120"/>
              </a:rPr>
              <a:t> CRM, IBM Lotus Live</a:t>
            </a:r>
          </a:p>
          <a:p>
            <a:pPr eaLnBrk="1" hangingPunct="1">
              <a:lnSpc>
                <a:spcPct val="80000"/>
              </a:lnSpc>
            </a:pPr>
            <a:r>
              <a:rPr lang="en-US" altLang="zh-TW" dirty="0" smtClean="0">
                <a:latin typeface="微軟正黑體" pitchFamily="34" charset="-120"/>
                <a:ea typeface="微軟正黑體" pitchFamily="34" charset="-120"/>
              </a:rPr>
              <a:t>Platform Services (resources on demand)</a:t>
            </a:r>
          </a:p>
          <a:p>
            <a:pPr lvl="1" eaLnBrk="1" hangingPunct="1">
              <a:lnSpc>
                <a:spcPct val="80000"/>
              </a:lnSpc>
            </a:pPr>
            <a:r>
              <a:rPr lang="en-US" altLang="zh-TW" dirty="0" smtClean="0">
                <a:latin typeface="微軟正黑體" pitchFamily="34" charset="-120"/>
                <a:ea typeface="微軟正黑體" pitchFamily="34" charset="-120"/>
              </a:rPr>
              <a:t>Middleware, </a:t>
            </a:r>
            <a:r>
              <a:rPr lang="en-US" altLang="zh-TW" dirty="0" err="1" smtClean="0">
                <a:latin typeface="微軟正黑體" pitchFamily="34" charset="-120"/>
                <a:ea typeface="微軟正黑體" pitchFamily="34" charset="-120"/>
              </a:rPr>
              <a:t>Intergation</a:t>
            </a:r>
            <a:r>
              <a:rPr lang="en-US" altLang="zh-TW" dirty="0" smtClean="0">
                <a:latin typeface="微軟正黑體" pitchFamily="34" charset="-120"/>
                <a:ea typeface="微軟正黑體" pitchFamily="34" charset="-120"/>
              </a:rPr>
              <a:t>, Messaging, Information, connectivity etc</a:t>
            </a:r>
          </a:p>
          <a:p>
            <a:pPr lvl="1" eaLnBrk="1" hangingPunct="1">
              <a:lnSpc>
                <a:spcPct val="80000"/>
              </a:lnSpc>
            </a:pPr>
            <a:r>
              <a:rPr lang="en-US" altLang="zh-TW" dirty="0" smtClean="0">
                <a:latin typeface="微軟正黑體" pitchFamily="34" charset="-120"/>
                <a:ea typeface="微軟正黑體" pitchFamily="34" charset="-120"/>
              </a:rPr>
              <a:t>AWS, IBM Virtual images, </a:t>
            </a:r>
            <a:r>
              <a:rPr lang="en-US" altLang="zh-TW" dirty="0" err="1" smtClean="0">
                <a:latin typeface="微軟正黑體" pitchFamily="34" charset="-120"/>
                <a:ea typeface="微軟正黑體" pitchFamily="34" charset="-120"/>
              </a:rPr>
              <a:t>Boomi</a:t>
            </a:r>
            <a:r>
              <a:rPr lang="en-US" altLang="zh-TW" dirty="0" smtClean="0">
                <a:latin typeface="微軟正黑體" pitchFamily="34" charset="-120"/>
                <a:ea typeface="微軟正黑體" pitchFamily="34" charset="-120"/>
              </a:rPr>
              <a:t>, </a:t>
            </a:r>
            <a:r>
              <a:rPr lang="en-US" altLang="zh-TW" dirty="0" err="1" smtClean="0">
                <a:latin typeface="微軟正黑體" pitchFamily="34" charset="-120"/>
                <a:ea typeface="微軟正黑體" pitchFamily="34" charset="-120"/>
              </a:rPr>
              <a:t>CastIron</a:t>
            </a:r>
            <a:r>
              <a:rPr lang="en-US" altLang="zh-TW" dirty="0" smtClean="0">
                <a:latin typeface="微軟正黑體" pitchFamily="34" charset="-120"/>
                <a:ea typeface="微軟正黑體" pitchFamily="34" charset="-120"/>
              </a:rPr>
              <a:t>, Google </a:t>
            </a:r>
            <a:r>
              <a:rPr lang="en-US" altLang="zh-TW" dirty="0" err="1" smtClean="0">
                <a:latin typeface="微軟正黑體" pitchFamily="34" charset="-120"/>
                <a:ea typeface="微軟正黑體" pitchFamily="34" charset="-120"/>
              </a:rPr>
              <a:t>Appengine</a:t>
            </a:r>
            <a:endParaRPr lang="en-US" altLang="zh-TW" dirty="0" smtClean="0">
              <a:latin typeface="微軟正黑體" pitchFamily="34" charset="-120"/>
              <a:ea typeface="微軟正黑體" pitchFamily="34" charset="-120"/>
            </a:endParaRPr>
          </a:p>
          <a:p>
            <a:pPr eaLnBrk="1" hangingPunct="1">
              <a:lnSpc>
                <a:spcPct val="80000"/>
              </a:lnSpc>
            </a:pPr>
            <a:r>
              <a:rPr lang="en-US" altLang="zh-TW" dirty="0" smtClean="0">
                <a:latin typeface="微軟正黑體" pitchFamily="34" charset="-120"/>
                <a:ea typeface="微軟正黑體" pitchFamily="34" charset="-120"/>
              </a:rPr>
              <a:t>Infrastructure as services(physical assets as services)</a:t>
            </a:r>
          </a:p>
          <a:p>
            <a:pPr lvl="1" eaLnBrk="1" hangingPunct="1">
              <a:lnSpc>
                <a:spcPct val="80000"/>
              </a:lnSpc>
            </a:pPr>
            <a:r>
              <a:rPr lang="en-US" altLang="zh-TW" dirty="0" smtClean="0">
                <a:latin typeface="微軟正黑體" pitchFamily="34" charset="-120"/>
                <a:ea typeface="微軟正黑體" pitchFamily="34" charset="-120"/>
              </a:rPr>
              <a:t>IBM Blue house, </a:t>
            </a:r>
            <a:r>
              <a:rPr lang="en-US" altLang="zh-TW" dirty="0" err="1" smtClean="0">
                <a:latin typeface="微軟正黑體" pitchFamily="34" charset="-120"/>
                <a:ea typeface="微軟正黑體" pitchFamily="34" charset="-120"/>
              </a:rPr>
              <a:t>VMWare</a:t>
            </a:r>
            <a:r>
              <a:rPr lang="en-US" altLang="zh-TW" dirty="0" smtClean="0">
                <a:latin typeface="微軟正黑體" pitchFamily="34" charset="-120"/>
                <a:ea typeface="微軟正黑體" pitchFamily="34" charset="-120"/>
              </a:rPr>
              <a:t>, Amazon EC2, Microsoft Azure Platform, Sun </a:t>
            </a:r>
            <a:r>
              <a:rPr lang="en-US" altLang="zh-TW" dirty="0" err="1" smtClean="0">
                <a:latin typeface="微軟正黑體" pitchFamily="34" charset="-120"/>
                <a:ea typeface="微軟正黑體" pitchFamily="34" charset="-120"/>
              </a:rPr>
              <a:t>Parascale</a:t>
            </a:r>
            <a:r>
              <a:rPr lang="en-US" altLang="zh-TW" dirty="0" smtClean="0">
                <a:latin typeface="微軟正黑體" pitchFamily="34" charset="-120"/>
                <a:ea typeface="微軟正黑體" pitchFamily="34" charset="-120"/>
              </a:rPr>
              <a:t> and more</a:t>
            </a:r>
          </a:p>
          <a:p>
            <a:pPr eaLnBrk="1" hangingPunct="1">
              <a:lnSpc>
                <a:spcPct val="80000"/>
              </a:lnSpc>
            </a:pPr>
            <a:endParaRPr lang="en-US" altLang="zh-TW" sz="1800" dirty="0" smtClean="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lIns="75749" tIns="37874" rIns="75749" bIns="37874"/>
          <a:lstStyle/>
          <a:p>
            <a:r>
              <a:rPr lang="en-US" smtClean="0">
                <a:latin typeface="微軟正黑體" pitchFamily="34" charset="-120"/>
                <a:ea typeface="微軟正黑體" pitchFamily="34" charset="-120"/>
              </a:rPr>
              <a:t>Cloud Architecture</a:t>
            </a:r>
          </a:p>
        </p:txBody>
      </p:sp>
      <p:pic>
        <p:nvPicPr>
          <p:cNvPr id="23555" name="Picture 2"/>
          <p:cNvPicPr>
            <a:picLocks noChangeAspect="1" noChangeArrowheads="1"/>
          </p:cNvPicPr>
          <p:nvPr/>
        </p:nvPicPr>
        <p:blipFill>
          <a:blip r:embed="rId2" cstate="print"/>
          <a:srcRect/>
          <a:stretch>
            <a:fillRect/>
          </a:stretch>
        </p:blipFill>
        <p:spPr bwMode="auto">
          <a:xfrm>
            <a:off x="877888" y="1412776"/>
            <a:ext cx="7500937" cy="4881662"/>
          </a:xfrm>
          <a:prstGeom prst="rect">
            <a:avLst/>
          </a:prstGeom>
          <a:noFill/>
          <a:ln w="12700">
            <a:noFill/>
            <a:miter lim="800000"/>
            <a:headEnd type="none" w="sm" len="sm"/>
            <a:tailEnd type="none" w="sm" len="sm"/>
          </a:ln>
        </p:spPr>
      </p:pic>
    </p:spTree>
  </p:cSld>
  <p:clrMapOvr>
    <a:masterClrMapping/>
  </p:clrMapOvr>
  <p:transition>
    <p:rand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Grp="1" noChangeArrowheads="1"/>
          </p:cNvSpPr>
          <p:nvPr>
            <p:ph type="title"/>
          </p:nvPr>
        </p:nvSpPr>
        <p:spPr/>
        <p:txBody>
          <a:bodyPr/>
          <a:lstStyle/>
          <a:p>
            <a:r>
              <a:rPr lang="en-US" dirty="0" smtClean="0">
                <a:latin typeface="微軟正黑體" pitchFamily="34" charset="-120"/>
                <a:ea typeface="微軟正黑體" pitchFamily="34" charset="-120"/>
              </a:rPr>
              <a:t>Different Cloud Computing Layers‏</a:t>
            </a:r>
          </a:p>
        </p:txBody>
      </p:sp>
      <p:grpSp>
        <p:nvGrpSpPr>
          <p:cNvPr id="2" name="Group 19"/>
          <p:cNvGrpSpPr>
            <a:grpSpLocks/>
          </p:cNvGrpSpPr>
          <p:nvPr/>
        </p:nvGrpSpPr>
        <p:grpSpPr bwMode="auto">
          <a:xfrm>
            <a:off x="533400" y="1340768"/>
            <a:ext cx="8077200" cy="4407570"/>
            <a:chOff x="685800" y="1524000"/>
            <a:chExt cx="7775575" cy="4224337"/>
          </a:xfrm>
        </p:grpSpPr>
        <p:sp>
          <p:nvSpPr>
            <p:cNvPr id="24583" name="AutoShape 2"/>
            <p:cNvSpPr>
              <a:spLocks noChangeArrowheads="1"/>
            </p:cNvSpPr>
            <p:nvPr/>
          </p:nvSpPr>
          <p:spPr bwMode="auto">
            <a:xfrm>
              <a:off x="685800" y="1524000"/>
              <a:ext cx="7775575" cy="4176712"/>
            </a:xfrm>
            <a:prstGeom prst="roundRect">
              <a:avLst>
                <a:gd name="adj" fmla="val 0"/>
              </a:avLst>
            </a:prstGeom>
            <a:solidFill>
              <a:srgbClr val="99CCFF"/>
            </a:solidFill>
            <a:ln w="9360">
              <a:solidFill>
                <a:srgbClr val="000000"/>
              </a:solidFill>
              <a:round/>
              <a:headEnd/>
              <a:tailEnd/>
            </a:ln>
          </p:spPr>
          <p:txBody>
            <a:bodyPr wrap="none" lIns="82945" tIns="41473" rIns="82945" bIns="41473" anchor="ctr"/>
            <a:lstStyle/>
            <a:p>
              <a:endParaRPr lang="zh-TW" altLang="zh-TW"/>
            </a:p>
          </p:txBody>
        </p:sp>
        <p:sp>
          <p:nvSpPr>
            <p:cNvPr id="24584" name="Line 3"/>
            <p:cNvSpPr>
              <a:spLocks noChangeShapeType="1"/>
            </p:cNvSpPr>
            <p:nvPr/>
          </p:nvSpPr>
          <p:spPr bwMode="auto">
            <a:xfrm flipH="1">
              <a:off x="4457700" y="1539875"/>
              <a:ext cx="38100" cy="4208462"/>
            </a:xfrm>
            <a:prstGeom prst="line">
              <a:avLst/>
            </a:prstGeom>
            <a:noFill/>
            <a:ln w="9360">
              <a:solidFill>
                <a:srgbClr val="000000"/>
              </a:solidFill>
              <a:round/>
              <a:headEnd/>
              <a:tailEnd/>
            </a:ln>
          </p:spPr>
          <p:txBody>
            <a:bodyPr lIns="82945" tIns="41473" rIns="82945" bIns="41473"/>
            <a:lstStyle/>
            <a:p>
              <a:endParaRPr lang="zh-TW" altLang="en-US"/>
            </a:p>
          </p:txBody>
        </p:sp>
        <p:sp>
          <p:nvSpPr>
            <p:cNvPr id="24585" name="Line 4"/>
            <p:cNvSpPr>
              <a:spLocks noChangeShapeType="1"/>
            </p:cNvSpPr>
            <p:nvPr/>
          </p:nvSpPr>
          <p:spPr bwMode="auto">
            <a:xfrm>
              <a:off x="931862" y="2757487"/>
              <a:ext cx="7312025" cy="1588"/>
            </a:xfrm>
            <a:prstGeom prst="line">
              <a:avLst/>
            </a:prstGeom>
            <a:noFill/>
            <a:ln w="9360">
              <a:solidFill>
                <a:srgbClr val="000000"/>
              </a:solidFill>
              <a:round/>
              <a:headEnd/>
              <a:tailEnd/>
            </a:ln>
          </p:spPr>
          <p:txBody>
            <a:bodyPr lIns="82945" tIns="41473" rIns="82945" bIns="41473"/>
            <a:lstStyle/>
            <a:p>
              <a:endParaRPr lang="zh-TW" altLang="en-US"/>
            </a:p>
          </p:txBody>
        </p:sp>
        <p:sp>
          <p:nvSpPr>
            <p:cNvPr id="24586" name="Line 5"/>
            <p:cNvSpPr>
              <a:spLocks noChangeShapeType="1"/>
            </p:cNvSpPr>
            <p:nvPr/>
          </p:nvSpPr>
          <p:spPr bwMode="auto">
            <a:xfrm>
              <a:off x="996950" y="3910012"/>
              <a:ext cx="7312025" cy="0"/>
            </a:xfrm>
            <a:prstGeom prst="line">
              <a:avLst/>
            </a:prstGeom>
            <a:noFill/>
            <a:ln w="9360">
              <a:solidFill>
                <a:srgbClr val="000000"/>
              </a:solidFill>
              <a:round/>
              <a:headEnd/>
              <a:tailEnd/>
            </a:ln>
          </p:spPr>
          <p:txBody>
            <a:bodyPr lIns="82945" tIns="41473" rIns="82945" bIns="41473"/>
            <a:lstStyle/>
            <a:p>
              <a:endParaRPr lang="zh-TW" altLang="en-US"/>
            </a:p>
          </p:txBody>
        </p:sp>
        <p:sp>
          <p:nvSpPr>
            <p:cNvPr id="24587" name="Text Box 6"/>
            <p:cNvSpPr txBox="1">
              <a:spLocks noChangeArrowheads="1"/>
            </p:cNvSpPr>
            <p:nvPr/>
          </p:nvSpPr>
          <p:spPr bwMode="auto">
            <a:xfrm>
              <a:off x="1733550" y="1812925"/>
              <a:ext cx="1917700" cy="817562"/>
            </a:xfrm>
            <a:prstGeom prst="rect">
              <a:avLst/>
            </a:prstGeom>
            <a:noFill/>
            <a:ln w="9525">
              <a:noFill/>
              <a:round/>
              <a:headEnd/>
              <a:tailEnd/>
            </a:ln>
          </p:spPr>
          <p:txBody>
            <a:bodyPr wrap="none" lIns="81639" tIns="40820" rIns="81639" bIns="40820"/>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500" b="1" dirty="0">
                  <a:solidFill>
                    <a:srgbClr val="000000"/>
                  </a:solidFill>
                  <a:cs typeface="Lucida Sans Unicode" pitchFamily="34" charset="0"/>
                </a:rPr>
                <a:t>Application Service</a:t>
              </a:r>
            </a:p>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500" b="1" dirty="0">
                  <a:solidFill>
                    <a:srgbClr val="000000"/>
                  </a:solidFill>
                  <a:cs typeface="Lucida Sans Unicode" pitchFamily="34" charset="0"/>
                </a:rPr>
                <a:t>(</a:t>
              </a:r>
              <a:r>
                <a:rPr lang="en-US" sz="2500" b="1" dirty="0" err="1">
                  <a:solidFill>
                    <a:srgbClr val="000000"/>
                  </a:solidFill>
                  <a:cs typeface="Lucida Sans Unicode" pitchFamily="34" charset="0"/>
                </a:rPr>
                <a:t>SaaS</a:t>
              </a:r>
              <a:r>
                <a:rPr lang="en-US" sz="2500" b="1" dirty="0">
                  <a:solidFill>
                    <a:srgbClr val="000000"/>
                  </a:solidFill>
                  <a:cs typeface="Lucida Sans Unicode" pitchFamily="34" charset="0"/>
                </a:rPr>
                <a:t>)‏</a:t>
              </a:r>
            </a:p>
          </p:txBody>
        </p:sp>
        <p:sp>
          <p:nvSpPr>
            <p:cNvPr id="24588" name="Text Box 7"/>
            <p:cNvSpPr txBox="1">
              <a:spLocks noChangeArrowheads="1"/>
            </p:cNvSpPr>
            <p:nvPr/>
          </p:nvSpPr>
          <p:spPr bwMode="auto">
            <a:xfrm>
              <a:off x="984250" y="3119437"/>
              <a:ext cx="3290887" cy="552450"/>
            </a:xfrm>
            <a:prstGeom prst="rect">
              <a:avLst/>
            </a:prstGeom>
            <a:noFill/>
            <a:ln w="9525">
              <a:noFill/>
              <a:round/>
              <a:headEnd/>
              <a:tailEnd/>
            </a:ln>
          </p:spPr>
          <p:txBody>
            <a:bodyPr wrap="none" lIns="81639" tIns="40820" rIns="81639" bIns="40820"/>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500" b="1">
                  <a:solidFill>
                    <a:srgbClr val="000000"/>
                  </a:solidFill>
                  <a:cs typeface="Lucida Sans Unicode" pitchFamily="34" charset="0"/>
                </a:rPr>
                <a:t>Application Platform</a:t>
              </a:r>
            </a:p>
          </p:txBody>
        </p:sp>
        <p:sp>
          <p:nvSpPr>
            <p:cNvPr id="24589" name="Line 8"/>
            <p:cNvSpPr>
              <a:spLocks noChangeShapeType="1"/>
            </p:cNvSpPr>
            <p:nvPr/>
          </p:nvSpPr>
          <p:spPr bwMode="auto">
            <a:xfrm>
              <a:off x="915987" y="4789487"/>
              <a:ext cx="7312025" cy="1588"/>
            </a:xfrm>
            <a:prstGeom prst="line">
              <a:avLst/>
            </a:prstGeom>
            <a:noFill/>
            <a:ln w="9360">
              <a:solidFill>
                <a:srgbClr val="000000"/>
              </a:solidFill>
              <a:round/>
              <a:headEnd/>
              <a:tailEnd/>
            </a:ln>
          </p:spPr>
          <p:txBody>
            <a:bodyPr lIns="82945" tIns="41473" rIns="82945" bIns="41473"/>
            <a:lstStyle/>
            <a:p>
              <a:endParaRPr lang="zh-TW" altLang="en-US"/>
            </a:p>
          </p:txBody>
        </p:sp>
        <p:sp>
          <p:nvSpPr>
            <p:cNvPr id="24590" name="Text Box 9"/>
            <p:cNvSpPr txBox="1">
              <a:spLocks noChangeArrowheads="1"/>
            </p:cNvSpPr>
            <p:nvPr/>
          </p:nvSpPr>
          <p:spPr bwMode="auto">
            <a:xfrm>
              <a:off x="1268412" y="4067175"/>
              <a:ext cx="2322513" cy="498475"/>
            </a:xfrm>
            <a:prstGeom prst="rect">
              <a:avLst/>
            </a:prstGeom>
            <a:noFill/>
            <a:ln w="9525">
              <a:noFill/>
              <a:round/>
              <a:headEnd/>
              <a:tailEnd/>
            </a:ln>
          </p:spPr>
          <p:txBody>
            <a:bodyPr wrap="none" lIns="81639" tIns="40820" rIns="81639" bIns="40820"/>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500" b="1">
                  <a:solidFill>
                    <a:srgbClr val="000000"/>
                  </a:solidFill>
                  <a:cs typeface="Lucida Sans Unicode" pitchFamily="34" charset="0"/>
                </a:rPr>
                <a:t>Server Platform</a:t>
              </a:r>
            </a:p>
          </p:txBody>
        </p:sp>
        <p:sp>
          <p:nvSpPr>
            <p:cNvPr id="24591" name="Text Box 10"/>
            <p:cNvSpPr txBox="1">
              <a:spLocks noChangeArrowheads="1"/>
            </p:cNvSpPr>
            <p:nvPr/>
          </p:nvSpPr>
          <p:spPr bwMode="auto">
            <a:xfrm>
              <a:off x="1195387" y="4975225"/>
              <a:ext cx="2563813" cy="503237"/>
            </a:xfrm>
            <a:prstGeom prst="rect">
              <a:avLst/>
            </a:prstGeom>
            <a:noFill/>
            <a:ln w="9525">
              <a:noFill/>
              <a:round/>
              <a:headEnd/>
              <a:tailEnd/>
            </a:ln>
          </p:spPr>
          <p:txBody>
            <a:bodyPr wrap="none" lIns="81639" tIns="40820" rIns="81639" bIns="40820"/>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500" b="1">
                  <a:solidFill>
                    <a:srgbClr val="000000"/>
                  </a:solidFill>
                  <a:cs typeface="Lucida Sans Unicode" pitchFamily="34" charset="0"/>
                </a:rPr>
                <a:t>Storage Platform</a:t>
              </a:r>
            </a:p>
          </p:txBody>
        </p:sp>
        <p:sp>
          <p:nvSpPr>
            <p:cNvPr id="24592" name="Text Box 11"/>
            <p:cNvSpPr txBox="1">
              <a:spLocks noChangeArrowheads="1"/>
            </p:cNvSpPr>
            <p:nvPr/>
          </p:nvSpPr>
          <p:spPr bwMode="auto">
            <a:xfrm>
              <a:off x="4692650" y="5060950"/>
              <a:ext cx="3452812" cy="390525"/>
            </a:xfrm>
            <a:prstGeom prst="rect">
              <a:avLst/>
            </a:prstGeom>
            <a:noFill/>
            <a:ln w="9525">
              <a:noFill/>
              <a:round/>
              <a:headEnd/>
              <a:tailEnd/>
            </a:ln>
          </p:spPr>
          <p:txBody>
            <a:bodyPr wrap="none" lIns="81639" tIns="40820" rIns="81639" bIns="40820"/>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200">
                  <a:solidFill>
                    <a:srgbClr val="000000"/>
                  </a:solidFill>
                  <a:cs typeface="Lucida Sans Unicode" pitchFamily="34" charset="0"/>
                </a:rPr>
                <a:t>Amazon S3, Dell, Apple, ...</a:t>
              </a:r>
            </a:p>
          </p:txBody>
        </p:sp>
        <p:sp>
          <p:nvSpPr>
            <p:cNvPr id="24593" name="Text Box 12"/>
            <p:cNvSpPr txBox="1">
              <a:spLocks noChangeArrowheads="1"/>
            </p:cNvSpPr>
            <p:nvPr/>
          </p:nvSpPr>
          <p:spPr bwMode="auto">
            <a:xfrm>
              <a:off x="4645025" y="4003675"/>
              <a:ext cx="3527425" cy="698500"/>
            </a:xfrm>
            <a:prstGeom prst="rect">
              <a:avLst/>
            </a:prstGeom>
            <a:noFill/>
            <a:ln w="9525">
              <a:noFill/>
              <a:round/>
              <a:headEnd/>
              <a:tailEnd/>
            </a:ln>
          </p:spPr>
          <p:txBody>
            <a:bodyPr wrap="none" lIns="81639" tIns="40820" rIns="81639" bIns="40820"/>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200">
                  <a:solidFill>
                    <a:srgbClr val="000000"/>
                  </a:solidFill>
                  <a:cs typeface="Lucida Sans Unicode" pitchFamily="34" charset="0"/>
                </a:rPr>
                <a:t>3Tera, EC2, SliceHost, </a:t>
              </a:r>
            </a:p>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200">
                  <a:solidFill>
                    <a:srgbClr val="000000"/>
                  </a:solidFill>
                  <a:cs typeface="Lucida Sans Unicode" pitchFamily="34" charset="0"/>
                </a:rPr>
                <a:t>GoGrid, RightScale, Linode</a:t>
              </a:r>
            </a:p>
          </p:txBody>
        </p:sp>
        <p:sp>
          <p:nvSpPr>
            <p:cNvPr id="24594" name="Text Box 13"/>
            <p:cNvSpPr txBox="1">
              <a:spLocks noChangeArrowheads="1"/>
            </p:cNvSpPr>
            <p:nvPr/>
          </p:nvSpPr>
          <p:spPr bwMode="auto">
            <a:xfrm>
              <a:off x="4629150" y="2852737"/>
              <a:ext cx="3589337" cy="1006475"/>
            </a:xfrm>
            <a:prstGeom prst="rect">
              <a:avLst/>
            </a:prstGeom>
            <a:noFill/>
            <a:ln w="9525">
              <a:noFill/>
              <a:round/>
              <a:headEnd/>
              <a:tailEnd/>
            </a:ln>
          </p:spPr>
          <p:txBody>
            <a:bodyPr wrap="none" lIns="81639" tIns="40820" rIns="81639" bIns="40820"/>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200">
                  <a:solidFill>
                    <a:srgbClr val="000000"/>
                  </a:solidFill>
                  <a:cs typeface="Lucida Sans Unicode" pitchFamily="34" charset="0"/>
                </a:rPr>
                <a:t>Google App Engine, Mosso,</a:t>
              </a:r>
            </a:p>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200">
                  <a:solidFill>
                    <a:srgbClr val="000000"/>
                  </a:solidFill>
                  <a:cs typeface="Lucida Sans Unicode" pitchFamily="34" charset="0"/>
                </a:rPr>
                <a:t>Force.com, Engine Yard,</a:t>
              </a:r>
            </a:p>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200">
                  <a:solidFill>
                    <a:srgbClr val="000000"/>
                  </a:solidFill>
                  <a:cs typeface="Lucida Sans Unicode" pitchFamily="34" charset="0"/>
                </a:rPr>
                <a:t>Facebook, Heroku,  AWS</a:t>
              </a:r>
            </a:p>
          </p:txBody>
        </p:sp>
        <p:sp>
          <p:nvSpPr>
            <p:cNvPr id="24595" name="Text Box 14"/>
            <p:cNvSpPr txBox="1">
              <a:spLocks noChangeArrowheads="1"/>
            </p:cNvSpPr>
            <p:nvPr/>
          </p:nvSpPr>
          <p:spPr bwMode="auto">
            <a:xfrm>
              <a:off x="4565650" y="1684337"/>
              <a:ext cx="3805237" cy="1006475"/>
            </a:xfrm>
            <a:prstGeom prst="rect">
              <a:avLst/>
            </a:prstGeom>
            <a:noFill/>
            <a:ln w="9525">
              <a:noFill/>
              <a:round/>
              <a:headEnd/>
              <a:tailEnd/>
            </a:ln>
          </p:spPr>
          <p:txBody>
            <a:bodyPr wrap="none" lIns="81639" tIns="40820" rIns="81639" bIns="40820"/>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200">
                  <a:solidFill>
                    <a:srgbClr val="000000"/>
                  </a:solidFill>
                  <a:cs typeface="Lucida Sans Unicode" pitchFamily="34" charset="0"/>
                </a:rPr>
                <a:t>MS Live/ExchangeLabs, IBM, </a:t>
              </a:r>
            </a:p>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200">
                  <a:solidFill>
                    <a:srgbClr val="000000"/>
                  </a:solidFill>
                  <a:cs typeface="Lucida Sans Unicode" pitchFamily="34" charset="0"/>
                </a:rPr>
                <a:t>Google Apps; Salesforce.com</a:t>
              </a:r>
            </a:p>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200">
                  <a:solidFill>
                    <a:srgbClr val="000000"/>
                  </a:solidFill>
                  <a:cs typeface="Lucida Sans Unicode" pitchFamily="34" charset="0"/>
                </a:rPr>
                <a:t>Quicken Online, Zoho, Cisco</a:t>
              </a:r>
            </a:p>
          </p:txBody>
        </p:sp>
      </p:grpSp>
      <p:sp>
        <p:nvSpPr>
          <p:cNvPr id="24580" name="Text Box 15"/>
          <p:cNvSpPr txBox="1">
            <a:spLocks noChangeArrowheads="1"/>
          </p:cNvSpPr>
          <p:nvPr/>
        </p:nvSpPr>
        <p:spPr bwMode="auto">
          <a:xfrm>
            <a:off x="2097088" y="6353175"/>
            <a:ext cx="4632325" cy="388938"/>
          </a:xfrm>
          <a:prstGeom prst="rect">
            <a:avLst/>
          </a:prstGeom>
          <a:noFill/>
          <a:ln w="9525">
            <a:noFill/>
            <a:round/>
            <a:headEnd/>
            <a:tailEnd/>
          </a:ln>
        </p:spPr>
        <p:txBody>
          <a:bodyPr wrap="none" lIns="82945" tIns="41473" rIns="82945" bIns="41473" anchor="ctr"/>
          <a:lstStyle/>
          <a:p>
            <a:endParaRPr lang="zh-TW" altLang="zh-TW"/>
          </a:p>
        </p:txBody>
      </p:sp>
    </p:spTree>
  </p:cSld>
  <p:clrMapOvr>
    <a:masterClrMapping/>
  </p:clrMapOvr>
  <p:transition spd="med">
    <p:pull dir="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2"/>
          <p:cNvGrpSpPr>
            <a:grpSpLocks/>
          </p:cNvGrpSpPr>
          <p:nvPr/>
        </p:nvGrpSpPr>
        <p:grpSpPr bwMode="auto">
          <a:xfrm>
            <a:off x="2555776" y="1988840"/>
            <a:ext cx="6324600" cy="3789784"/>
            <a:chOff x="1488" y="1296"/>
            <a:chExt cx="3696" cy="2592"/>
          </a:xfrm>
        </p:grpSpPr>
        <p:sp>
          <p:nvSpPr>
            <p:cNvPr id="26643" name="Rectangle 7"/>
            <p:cNvSpPr>
              <a:spLocks noChangeArrowheads="1"/>
            </p:cNvSpPr>
            <p:nvPr/>
          </p:nvSpPr>
          <p:spPr bwMode="auto">
            <a:xfrm>
              <a:off x="1488" y="1296"/>
              <a:ext cx="3696" cy="432"/>
            </a:xfrm>
            <a:prstGeom prst="rect">
              <a:avLst/>
            </a:prstGeom>
            <a:gradFill rotWithShape="1">
              <a:gsLst>
                <a:gs pos="0">
                  <a:srgbClr val="EB2D4D">
                    <a:alpha val="39998"/>
                  </a:srgbClr>
                </a:gs>
                <a:gs pos="100000">
                  <a:srgbClr val="E943C9">
                    <a:alpha val="39998"/>
                  </a:srgbClr>
                </a:gs>
              </a:gsLst>
              <a:lin ang="5400000" scaled="1"/>
            </a:gradFill>
            <a:ln w="9525">
              <a:solidFill>
                <a:schemeClr val="tx1"/>
              </a:solidFill>
              <a:miter lim="800000"/>
              <a:headEnd type="none" w="sm" len="sm"/>
              <a:tailEnd type="none" w="sm" len="sm"/>
            </a:ln>
          </p:spPr>
          <p:txBody>
            <a:bodyPr wrap="none" anchor="ctr"/>
            <a:lstStyle/>
            <a:p>
              <a:r>
                <a:rPr lang="en-US" sz="2000" b="1"/>
                <a:t>Services</a:t>
              </a:r>
            </a:p>
          </p:txBody>
        </p:sp>
        <p:sp>
          <p:nvSpPr>
            <p:cNvPr id="26644" name="Rectangle 8"/>
            <p:cNvSpPr>
              <a:spLocks noChangeArrowheads="1"/>
            </p:cNvSpPr>
            <p:nvPr/>
          </p:nvSpPr>
          <p:spPr bwMode="auto">
            <a:xfrm>
              <a:off x="1488" y="1728"/>
              <a:ext cx="3696" cy="432"/>
            </a:xfrm>
            <a:prstGeom prst="rect">
              <a:avLst/>
            </a:prstGeom>
            <a:gradFill rotWithShape="1">
              <a:gsLst>
                <a:gs pos="0">
                  <a:srgbClr val="E943C9">
                    <a:alpha val="39998"/>
                  </a:srgbClr>
                </a:gs>
                <a:gs pos="100000">
                  <a:srgbClr val="523EEA">
                    <a:alpha val="39998"/>
                  </a:srgbClr>
                </a:gs>
              </a:gsLst>
              <a:lin ang="5400000" scaled="1"/>
            </a:gradFill>
            <a:ln w="9525">
              <a:solidFill>
                <a:schemeClr val="tx1"/>
              </a:solidFill>
              <a:miter lim="800000"/>
              <a:headEnd type="none" w="sm" len="sm"/>
              <a:tailEnd type="none" w="sm" len="sm"/>
            </a:ln>
          </p:spPr>
          <p:txBody>
            <a:bodyPr wrap="none" anchor="ctr"/>
            <a:lstStyle/>
            <a:p>
              <a:r>
                <a:rPr lang="en-US" sz="2000" b="1" dirty="0"/>
                <a:t>Application</a:t>
              </a:r>
            </a:p>
          </p:txBody>
        </p:sp>
        <p:sp>
          <p:nvSpPr>
            <p:cNvPr id="26645" name="Rectangle 9"/>
            <p:cNvSpPr>
              <a:spLocks noChangeArrowheads="1"/>
            </p:cNvSpPr>
            <p:nvPr/>
          </p:nvSpPr>
          <p:spPr bwMode="auto">
            <a:xfrm>
              <a:off x="1488" y="2160"/>
              <a:ext cx="3696" cy="432"/>
            </a:xfrm>
            <a:prstGeom prst="rect">
              <a:avLst/>
            </a:prstGeom>
            <a:gradFill rotWithShape="1">
              <a:gsLst>
                <a:gs pos="0">
                  <a:srgbClr val="523EEA">
                    <a:alpha val="39998"/>
                  </a:srgbClr>
                </a:gs>
                <a:gs pos="100000">
                  <a:srgbClr val="2DCADF">
                    <a:alpha val="39998"/>
                  </a:srgbClr>
                </a:gs>
              </a:gsLst>
              <a:lin ang="5400000" scaled="1"/>
            </a:gradFill>
            <a:ln w="9525">
              <a:solidFill>
                <a:schemeClr val="tx1"/>
              </a:solidFill>
              <a:miter lim="800000"/>
              <a:headEnd type="none" w="sm" len="sm"/>
              <a:tailEnd type="none" w="sm" len="sm"/>
            </a:ln>
          </p:spPr>
          <p:txBody>
            <a:bodyPr wrap="none" anchor="ctr"/>
            <a:lstStyle/>
            <a:p>
              <a:r>
                <a:rPr lang="en-US" sz="2000" b="1"/>
                <a:t>Development</a:t>
              </a:r>
            </a:p>
          </p:txBody>
        </p:sp>
        <p:sp>
          <p:nvSpPr>
            <p:cNvPr id="26646" name="Rectangle 10"/>
            <p:cNvSpPr>
              <a:spLocks noChangeArrowheads="1"/>
            </p:cNvSpPr>
            <p:nvPr/>
          </p:nvSpPr>
          <p:spPr bwMode="auto">
            <a:xfrm>
              <a:off x="1488" y="2592"/>
              <a:ext cx="3696" cy="432"/>
            </a:xfrm>
            <a:prstGeom prst="rect">
              <a:avLst/>
            </a:prstGeom>
            <a:gradFill rotWithShape="1">
              <a:gsLst>
                <a:gs pos="0">
                  <a:srgbClr val="2DCADF">
                    <a:alpha val="39998"/>
                  </a:srgbClr>
                </a:gs>
                <a:gs pos="100000">
                  <a:srgbClr val="1BC748">
                    <a:alpha val="39998"/>
                  </a:srgbClr>
                </a:gs>
              </a:gsLst>
              <a:lin ang="5400000" scaled="1"/>
            </a:gradFill>
            <a:ln w="9525">
              <a:solidFill>
                <a:schemeClr val="tx1"/>
              </a:solidFill>
              <a:miter lim="800000"/>
              <a:headEnd type="none" w="sm" len="sm"/>
              <a:tailEnd type="none" w="sm" len="sm"/>
            </a:ln>
          </p:spPr>
          <p:txBody>
            <a:bodyPr wrap="none" anchor="ctr"/>
            <a:lstStyle/>
            <a:p>
              <a:r>
                <a:rPr lang="en-US" sz="2000" b="1"/>
                <a:t>Platform</a:t>
              </a:r>
            </a:p>
          </p:txBody>
        </p:sp>
        <p:sp>
          <p:nvSpPr>
            <p:cNvPr id="26647" name="Rectangle 11"/>
            <p:cNvSpPr>
              <a:spLocks noChangeArrowheads="1"/>
            </p:cNvSpPr>
            <p:nvPr/>
          </p:nvSpPr>
          <p:spPr bwMode="auto">
            <a:xfrm>
              <a:off x="1488" y="3024"/>
              <a:ext cx="3696" cy="432"/>
            </a:xfrm>
            <a:prstGeom prst="rect">
              <a:avLst/>
            </a:prstGeom>
            <a:gradFill rotWithShape="1">
              <a:gsLst>
                <a:gs pos="0">
                  <a:srgbClr val="1BC748">
                    <a:alpha val="39998"/>
                  </a:srgbClr>
                </a:gs>
                <a:gs pos="100000">
                  <a:srgbClr val="EBE229">
                    <a:alpha val="39998"/>
                  </a:srgbClr>
                </a:gs>
              </a:gsLst>
              <a:lin ang="5400000" scaled="1"/>
            </a:gradFill>
            <a:ln w="9525">
              <a:solidFill>
                <a:schemeClr val="tx1"/>
              </a:solidFill>
              <a:miter lim="800000"/>
              <a:headEnd type="none" w="sm" len="sm"/>
              <a:tailEnd type="none" w="sm" len="sm"/>
            </a:ln>
          </p:spPr>
          <p:txBody>
            <a:bodyPr wrap="none" anchor="ctr"/>
            <a:lstStyle/>
            <a:p>
              <a:r>
                <a:rPr lang="en-US" sz="2000" b="1"/>
                <a:t>Storage</a:t>
              </a:r>
            </a:p>
          </p:txBody>
        </p:sp>
        <p:sp>
          <p:nvSpPr>
            <p:cNvPr id="26648" name="Rectangle 12"/>
            <p:cNvSpPr>
              <a:spLocks noChangeArrowheads="1"/>
            </p:cNvSpPr>
            <p:nvPr/>
          </p:nvSpPr>
          <p:spPr bwMode="auto">
            <a:xfrm>
              <a:off x="1488" y="3456"/>
              <a:ext cx="3696" cy="432"/>
            </a:xfrm>
            <a:prstGeom prst="rect">
              <a:avLst/>
            </a:prstGeom>
            <a:gradFill rotWithShape="1">
              <a:gsLst>
                <a:gs pos="0">
                  <a:srgbClr val="EBE229">
                    <a:alpha val="39998"/>
                  </a:srgbClr>
                </a:gs>
                <a:gs pos="100000">
                  <a:srgbClr val="E95B1B">
                    <a:alpha val="39998"/>
                  </a:srgbClr>
                </a:gs>
              </a:gsLst>
              <a:lin ang="5400000" scaled="1"/>
            </a:gradFill>
            <a:ln w="9525">
              <a:solidFill>
                <a:schemeClr val="tx1"/>
              </a:solidFill>
              <a:miter lim="800000"/>
              <a:headEnd type="none" w="sm" len="sm"/>
              <a:tailEnd type="none" w="sm" len="sm"/>
            </a:ln>
          </p:spPr>
          <p:txBody>
            <a:bodyPr wrap="none" anchor="ctr"/>
            <a:lstStyle/>
            <a:p>
              <a:r>
                <a:rPr lang="en-US" sz="2000" b="1"/>
                <a:t>Hosting</a:t>
              </a:r>
            </a:p>
          </p:txBody>
        </p:sp>
        <p:sp>
          <p:nvSpPr>
            <p:cNvPr id="26649" name="Rectangle 6"/>
            <p:cNvSpPr>
              <a:spLocks noChangeArrowheads="1"/>
            </p:cNvSpPr>
            <p:nvPr/>
          </p:nvSpPr>
          <p:spPr bwMode="auto">
            <a:xfrm>
              <a:off x="1488" y="1296"/>
              <a:ext cx="3696" cy="2592"/>
            </a:xfrm>
            <a:prstGeom prst="rect">
              <a:avLst/>
            </a:prstGeom>
            <a:noFill/>
            <a:ln w="19050">
              <a:solidFill>
                <a:schemeClr val="tx1"/>
              </a:solidFill>
              <a:miter lim="800000"/>
              <a:headEnd type="none" w="sm" len="sm"/>
              <a:tailEnd type="none" w="sm" len="sm"/>
            </a:ln>
          </p:spPr>
          <p:txBody>
            <a:bodyPr wrap="none" anchor="ctr"/>
            <a:lstStyle/>
            <a:p>
              <a:endParaRPr lang="zh-TW" altLang="zh-TW"/>
            </a:p>
          </p:txBody>
        </p:sp>
      </p:grpSp>
      <p:sp>
        <p:nvSpPr>
          <p:cNvPr id="26627" name="Rectangle 5"/>
          <p:cNvSpPr>
            <a:spLocks noGrp="1" noChangeArrowheads="1"/>
          </p:cNvSpPr>
          <p:nvPr>
            <p:ph type="title"/>
          </p:nvPr>
        </p:nvSpPr>
        <p:spPr/>
        <p:txBody>
          <a:bodyPr/>
          <a:lstStyle/>
          <a:p>
            <a:r>
              <a:rPr lang="en-US" smtClean="0">
                <a:latin typeface="微軟正黑體" pitchFamily="34" charset="-120"/>
                <a:ea typeface="微軟正黑體" pitchFamily="34" charset="-120"/>
              </a:rPr>
              <a:t>Cloud Computing Service Layers</a:t>
            </a:r>
          </a:p>
        </p:txBody>
      </p:sp>
      <p:sp>
        <p:nvSpPr>
          <p:cNvPr id="26628" name="Text Box 20"/>
          <p:cNvSpPr txBox="1">
            <a:spLocks noChangeArrowheads="1"/>
          </p:cNvSpPr>
          <p:nvPr/>
        </p:nvSpPr>
        <p:spPr bwMode="auto">
          <a:xfrm>
            <a:off x="4355976" y="1484784"/>
            <a:ext cx="4202113" cy="396875"/>
          </a:xfrm>
          <a:prstGeom prst="rect">
            <a:avLst/>
          </a:prstGeom>
          <a:noFill/>
          <a:ln w="9525">
            <a:noFill/>
            <a:miter lim="800000"/>
            <a:headEnd type="none" w="sm" len="sm"/>
            <a:tailEnd type="none" w="sm" len="sm"/>
          </a:ln>
        </p:spPr>
        <p:txBody>
          <a:bodyPr>
            <a:spAutoFit/>
          </a:bodyPr>
          <a:lstStyle/>
          <a:p>
            <a:r>
              <a:rPr lang="en-US" sz="2000" b="1" dirty="0"/>
              <a:t>Description</a:t>
            </a:r>
          </a:p>
        </p:txBody>
      </p:sp>
      <p:sp>
        <p:nvSpPr>
          <p:cNvPr id="26629" name="Text Box 21"/>
          <p:cNvSpPr txBox="1">
            <a:spLocks noChangeArrowheads="1"/>
          </p:cNvSpPr>
          <p:nvPr/>
        </p:nvSpPr>
        <p:spPr bwMode="auto">
          <a:xfrm>
            <a:off x="4355976" y="2060848"/>
            <a:ext cx="4114800" cy="447675"/>
          </a:xfrm>
          <a:prstGeom prst="rect">
            <a:avLst/>
          </a:prstGeom>
          <a:noFill/>
          <a:ln w="9525">
            <a:noFill/>
            <a:miter lim="800000"/>
            <a:headEnd type="none" w="sm" len="sm"/>
            <a:tailEnd type="none" w="sm" len="sm"/>
          </a:ln>
        </p:spPr>
        <p:txBody>
          <a:bodyPr>
            <a:spAutoFit/>
          </a:bodyPr>
          <a:lstStyle/>
          <a:p>
            <a:pPr>
              <a:lnSpc>
                <a:spcPts val="1400"/>
              </a:lnSpc>
            </a:pPr>
            <a:r>
              <a:rPr lang="en-US" sz="1200" b="1" dirty="0"/>
              <a:t>Services – Complete business services such as PayPal, </a:t>
            </a:r>
            <a:r>
              <a:rPr lang="en-US" sz="1200" b="1" dirty="0" err="1"/>
              <a:t>OpenID</a:t>
            </a:r>
            <a:r>
              <a:rPr lang="en-US" sz="1200" b="1" dirty="0"/>
              <a:t>, </a:t>
            </a:r>
            <a:r>
              <a:rPr lang="en-US" sz="1200" b="1" dirty="0" err="1"/>
              <a:t>OAuth</a:t>
            </a:r>
            <a:r>
              <a:rPr lang="en-US" sz="1200" b="1" dirty="0"/>
              <a:t>, Google Maps, </a:t>
            </a:r>
            <a:r>
              <a:rPr lang="en-US" sz="1200" b="1" dirty="0" err="1"/>
              <a:t>Alexa</a:t>
            </a:r>
            <a:endParaRPr lang="en-US" sz="1200" b="1" dirty="0"/>
          </a:p>
        </p:txBody>
      </p:sp>
      <p:sp>
        <p:nvSpPr>
          <p:cNvPr id="26630" name="Text Box 13"/>
          <p:cNvSpPr txBox="1">
            <a:spLocks noChangeArrowheads="1"/>
          </p:cNvSpPr>
          <p:nvPr/>
        </p:nvSpPr>
        <p:spPr bwMode="auto">
          <a:xfrm>
            <a:off x="2555776" y="1556792"/>
            <a:ext cx="1828800" cy="396875"/>
          </a:xfrm>
          <a:prstGeom prst="rect">
            <a:avLst/>
          </a:prstGeom>
          <a:noFill/>
          <a:ln w="9525">
            <a:noFill/>
            <a:miter lim="800000"/>
            <a:headEnd type="none" w="sm" len="sm"/>
            <a:tailEnd type="none" w="sm" len="sm"/>
          </a:ln>
        </p:spPr>
        <p:txBody>
          <a:bodyPr>
            <a:spAutoFit/>
          </a:bodyPr>
          <a:lstStyle/>
          <a:p>
            <a:r>
              <a:rPr lang="en-US" sz="2000" b="1" dirty="0"/>
              <a:t>Services</a:t>
            </a:r>
          </a:p>
        </p:txBody>
      </p:sp>
      <p:sp>
        <p:nvSpPr>
          <p:cNvPr id="26631" name="Text Box 2"/>
          <p:cNvSpPr txBox="1">
            <a:spLocks noChangeArrowheads="1"/>
          </p:cNvSpPr>
          <p:nvPr/>
        </p:nvSpPr>
        <p:spPr bwMode="auto">
          <a:xfrm>
            <a:off x="467544" y="2348880"/>
            <a:ext cx="1566862" cy="701675"/>
          </a:xfrm>
          <a:prstGeom prst="rect">
            <a:avLst/>
          </a:prstGeom>
          <a:noFill/>
          <a:ln w="9525">
            <a:noFill/>
            <a:miter lim="800000"/>
            <a:headEnd type="none" w="sm" len="sm"/>
            <a:tailEnd type="none" w="sm" len="sm"/>
          </a:ln>
        </p:spPr>
        <p:txBody>
          <a:bodyPr>
            <a:spAutoFit/>
          </a:bodyPr>
          <a:lstStyle/>
          <a:p>
            <a:pPr algn="r"/>
            <a:r>
              <a:rPr lang="en-US" sz="2000" b="1" dirty="0">
                <a:solidFill>
                  <a:schemeClr val="accent2"/>
                </a:solidFill>
              </a:rPr>
              <a:t>Application</a:t>
            </a:r>
          </a:p>
          <a:p>
            <a:pPr algn="r"/>
            <a:r>
              <a:rPr lang="en-US" sz="2000" b="1" dirty="0">
                <a:solidFill>
                  <a:schemeClr val="accent2"/>
                </a:solidFill>
              </a:rPr>
              <a:t>Focused </a:t>
            </a:r>
          </a:p>
        </p:txBody>
      </p:sp>
      <p:sp>
        <p:nvSpPr>
          <p:cNvPr id="26632" name="Text Box 3"/>
          <p:cNvSpPr txBox="1">
            <a:spLocks noChangeArrowheads="1"/>
          </p:cNvSpPr>
          <p:nvPr/>
        </p:nvSpPr>
        <p:spPr bwMode="auto">
          <a:xfrm>
            <a:off x="-108520" y="4365104"/>
            <a:ext cx="2133600" cy="708025"/>
          </a:xfrm>
          <a:prstGeom prst="rect">
            <a:avLst/>
          </a:prstGeom>
          <a:noFill/>
          <a:ln w="9525">
            <a:noFill/>
            <a:miter lim="800000"/>
            <a:headEnd type="none" w="sm" len="sm"/>
            <a:tailEnd type="none" w="sm" len="sm"/>
          </a:ln>
        </p:spPr>
        <p:txBody>
          <a:bodyPr>
            <a:spAutoFit/>
          </a:bodyPr>
          <a:lstStyle/>
          <a:p>
            <a:pPr algn="r"/>
            <a:r>
              <a:rPr lang="en-US" sz="2000" b="1" dirty="0">
                <a:solidFill>
                  <a:srgbClr val="663300"/>
                </a:solidFill>
              </a:rPr>
              <a:t>Infrastructure</a:t>
            </a:r>
          </a:p>
          <a:p>
            <a:pPr algn="r"/>
            <a:r>
              <a:rPr lang="en-US" sz="2000" b="1" dirty="0">
                <a:solidFill>
                  <a:srgbClr val="663300"/>
                </a:solidFill>
              </a:rPr>
              <a:t>Focused</a:t>
            </a:r>
          </a:p>
        </p:txBody>
      </p:sp>
      <p:sp>
        <p:nvSpPr>
          <p:cNvPr id="26633" name="AutoShape 15"/>
          <p:cNvSpPr>
            <a:spLocks/>
          </p:cNvSpPr>
          <p:nvPr/>
        </p:nvSpPr>
        <p:spPr bwMode="auto">
          <a:xfrm flipH="1">
            <a:off x="2123728" y="1700808"/>
            <a:ext cx="304800" cy="2057400"/>
          </a:xfrm>
          <a:prstGeom prst="rightBrace">
            <a:avLst>
              <a:gd name="adj1" fmla="val 56250"/>
              <a:gd name="adj2" fmla="val 51616"/>
            </a:avLst>
          </a:prstGeom>
          <a:noFill/>
          <a:ln w="19050">
            <a:solidFill>
              <a:schemeClr val="accent2"/>
            </a:solidFill>
            <a:round/>
            <a:headEnd type="none" w="sm" len="sm"/>
            <a:tailEnd type="none" w="sm" len="sm"/>
          </a:ln>
        </p:spPr>
        <p:txBody>
          <a:bodyPr wrap="none" anchor="ctr"/>
          <a:lstStyle/>
          <a:p>
            <a:endParaRPr lang="zh-TW" altLang="zh-TW"/>
          </a:p>
        </p:txBody>
      </p:sp>
      <p:sp>
        <p:nvSpPr>
          <p:cNvPr id="26634" name="AutoShape 16"/>
          <p:cNvSpPr>
            <a:spLocks/>
          </p:cNvSpPr>
          <p:nvPr/>
        </p:nvSpPr>
        <p:spPr bwMode="auto">
          <a:xfrm flipH="1">
            <a:off x="2051720" y="3789040"/>
            <a:ext cx="381000" cy="2057400"/>
          </a:xfrm>
          <a:prstGeom prst="rightBrace">
            <a:avLst>
              <a:gd name="adj1" fmla="val 58400"/>
              <a:gd name="adj2" fmla="val 51542"/>
            </a:avLst>
          </a:prstGeom>
          <a:noFill/>
          <a:ln w="19050">
            <a:solidFill>
              <a:srgbClr val="996633"/>
            </a:solidFill>
            <a:round/>
            <a:headEnd type="none" w="sm" len="sm"/>
            <a:tailEnd type="none" w="sm" len="sm"/>
          </a:ln>
        </p:spPr>
        <p:txBody>
          <a:bodyPr wrap="none" anchor="ctr"/>
          <a:lstStyle/>
          <a:p>
            <a:endParaRPr lang="zh-TW" altLang="zh-TW"/>
          </a:p>
        </p:txBody>
      </p:sp>
      <p:sp>
        <p:nvSpPr>
          <p:cNvPr id="26635" name="Line 31"/>
          <p:cNvSpPr>
            <a:spLocks noChangeShapeType="1"/>
          </p:cNvSpPr>
          <p:nvPr/>
        </p:nvSpPr>
        <p:spPr bwMode="auto">
          <a:xfrm flipV="1">
            <a:off x="4267200" y="990600"/>
            <a:ext cx="0" cy="4572000"/>
          </a:xfrm>
          <a:prstGeom prst="line">
            <a:avLst/>
          </a:prstGeom>
          <a:noFill/>
          <a:ln w="9525">
            <a:solidFill>
              <a:schemeClr val="tx1"/>
            </a:solidFill>
            <a:round/>
            <a:headEnd type="none" w="sm" len="sm"/>
            <a:tailEnd type="none" w="sm" len="sm"/>
          </a:ln>
        </p:spPr>
        <p:txBody>
          <a:bodyPr/>
          <a:lstStyle/>
          <a:p>
            <a:endParaRPr lang="zh-TW" altLang="en-US"/>
          </a:p>
        </p:txBody>
      </p:sp>
      <p:sp>
        <p:nvSpPr>
          <p:cNvPr id="26636" name="Text Box 33"/>
          <p:cNvSpPr txBox="1">
            <a:spLocks noChangeArrowheads="1"/>
          </p:cNvSpPr>
          <p:nvPr/>
        </p:nvSpPr>
        <p:spPr bwMode="auto">
          <a:xfrm>
            <a:off x="4355976" y="2636912"/>
            <a:ext cx="4114800" cy="625475"/>
          </a:xfrm>
          <a:prstGeom prst="rect">
            <a:avLst/>
          </a:prstGeom>
          <a:noFill/>
          <a:ln w="9525">
            <a:noFill/>
            <a:miter lim="800000"/>
            <a:headEnd type="none" w="sm" len="sm"/>
            <a:tailEnd type="none" w="sm" len="sm"/>
          </a:ln>
        </p:spPr>
        <p:txBody>
          <a:bodyPr>
            <a:spAutoFit/>
          </a:bodyPr>
          <a:lstStyle/>
          <a:p>
            <a:pPr>
              <a:lnSpc>
                <a:spcPts val="1400"/>
              </a:lnSpc>
            </a:pPr>
            <a:r>
              <a:rPr lang="en-US" sz="1200" b="1" dirty="0"/>
              <a:t>Application – Cloud based software that eliminates the need for local installation such as Google Apps, Microsoft Online</a:t>
            </a:r>
          </a:p>
        </p:txBody>
      </p:sp>
      <p:sp>
        <p:nvSpPr>
          <p:cNvPr id="26637" name="Text Box 34"/>
          <p:cNvSpPr txBox="1">
            <a:spLocks noChangeArrowheads="1"/>
          </p:cNvSpPr>
          <p:nvPr/>
        </p:nvSpPr>
        <p:spPr bwMode="auto">
          <a:xfrm>
            <a:off x="4355976" y="4581128"/>
            <a:ext cx="4114800" cy="447675"/>
          </a:xfrm>
          <a:prstGeom prst="rect">
            <a:avLst/>
          </a:prstGeom>
          <a:noFill/>
          <a:ln w="9525">
            <a:noFill/>
            <a:miter lim="800000"/>
            <a:headEnd type="none" w="sm" len="sm"/>
            <a:tailEnd type="none" w="sm" len="sm"/>
          </a:ln>
        </p:spPr>
        <p:txBody>
          <a:bodyPr>
            <a:spAutoFit/>
          </a:bodyPr>
          <a:lstStyle/>
          <a:p>
            <a:pPr>
              <a:lnSpc>
                <a:spcPts val="1400"/>
              </a:lnSpc>
            </a:pPr>
            <a:r>
              <a:rPr lang="en-US" sz="1200" b="1" dirty="0"/>
              <a:t>Storage – Data storage or cloud based  NAS such as CTERA, </a:t>
            </a:r>
            <a:r>
              <a:rPr lang="en-US" sz="1200" b="1" dirty="0" err="1"/>
              <a:t>iDisk</a:t>
            </a:r>
            <a:r>
              <a:rPr lang="en-US" sz="1200" b="1" dirty="0"/>
              <a:t>, </a:t>
            </a:r>
            <a:r>
              <a:rPr lang="en-US" sz="1200" b="1" dirty="0" err="1"/>
              <a:t>CloudNAS</a:t>
            </a:r>
            <a:endParaRPr lang="en-US" sz="1200" b="1" dirty="0"/>
          </a:p>
        </p:txBody>
      </p:sp>
      <p:sp>
        <p:nvSpPr>
          <p:cNvPr id="26638" name="Text Box 35"/>
          <p:cNvSpPr txBox="1">
            <a:spLocks noChangeArrowheads="1"/>
          </p:cNvSpPr>
          <p:nvPr/>
        </p:nvSpPr>
        <p:spPr bwMode="auto">
          <a:xfrm>
            <a:off x="4355976" y="3212976"/>
            <a:ext cx="4114800" cy="625475"/>
          </a:xfrm>
          <a:prstGeom prst="rect">
            <a:avLst/>
          </a:prstGeom>
          <a:noFill/>
          <a:ln w="9525">
            <a:noFill/>
            <a:miter lim="800000"/>
            <a:headEnd type="none" w="sm" len="sm"/>
            <a:tailEnd type="none" w="sm" len="sm"/>
          </a:ln>
        </p:spPr>
        <p:txBody>
          <a:bodyPr>
            <a:spAutoFit/>
          </a:bodyPr>
          <a:lstStyle/>
          <a:p>
            <a:pPr>
              <a:lnSpc>
                <a:spcPts val="1400"/>
              </a:lnSpc>
            </a:pPr>
            <a:r>
              <a:rPr lang="en-US" sz="1200" b="1" dirty="0"/>
              <a:t>Development – Software development platforms used to build custom cloud based applications (PAAS &amp; SAAS) such as </a:t>
            </a:r>
            <a:r>
              <a:rPr lang="en-US" sz="1200" b="1" dirty="0" err="1"/>
              <a:t>SalesForce</a:t>
            </a:r>
            <a:endParaRPr lang="en-US" sz="1200" b="1" dirty="0"/>
          </a:p>
        </p:txBody>
      </p:sp>
      <p:sp>
        <p:nvSpPr>
          <p:cNvPr id="26639" name="Text Box 36"/>
          <p:cNvSpPr txBox="1">
            <a:spLocks noChangeArrowheads="1"/>
          </p:cNvSpPr>
          <p:nvPr/>
        </p:nvSpPr>
        <p:spPr bwMode="auto">
          <a:xfrm>
            <a:off x="4355976" y="4005064"/>
            <a:ext cx="4114800" cy="447675"/>
          </a:xfrm>
          <a:prstGeom prst="rect">
            <a:avLst/>
          </a:prstGeom>
          <a:noFill/>
          <a:ln w="9525">
            <a:noFill/>
            <a:miter lim="800000"/>
            <a:headEnd type="none" w="sm" len="sm"/>
            <a:tailEnd type="none" w="sm" len="sm"/>
          </a:ln>
        </p:spPr>
        <p:txBody>
          <a:bodyPr>
            <a:spAutoFit/>
          </a:bodyPr>
          <a:lstStyle/>
          <a:p>
            <a:pPr>
              <a:lnSpc>
                <a:spcPts val="1400"/>
              </a:lnSpc>
            </a:pPr>
            <a:r>
              <a:rPr lang="en-US" sz="1200" b="1" dirty="0"/>
              <a:t>Platform – Cloud based platforms, typically provided using virtualization, such as Amazon ECC, Sun Grid</a:t>
            </a:r>
          </a:p>
        </p:txBody>
      </p:sp>
      <p:sp>
        <p:nvSpPr>
          <p:cNvPr id="26640" name="Text Box 37"/>
          <p:cNvSpPr txBox="1">
            <a:spLocks noChangeArrowheads="1"/>
          </p:cNvSpPr>
          <p:nvPr/>
        </p:nvSpPr>
        <p:spPr bwMode="auto">
          <a:xfrm>
            <a:off x="4355976" y="5157192"/>
            <a:ext cx="4114800" cy="447675"/>
          </a:xfrm>
          <a:prstGeom prst="rect">
            <a:avLst/>
          </a:prstGeom>
          <a:noFill/>
          <a:ln w="9525">
            <a:noFill/>
            <a:miter lim="800000"/>
            <a:headEnd type="none" w="sm" len="sm"/>
            <a:tailEnd type="none" w="sm" len="sm"/>
          </a:ln>
        </p:spPr>
        <p:txBody>
          <a:bodyPr>
            <a:spAutoFit/>
          </a:bodyPr>
          <a:lstStyle/>
          <a:p>
            <a:pPr>
              <a:lnSpc>
                <a:spcPts val="1400"/>
              </a:lnSpc>
            </a:pPr>
            <a:r>
              <a:rPr lang="en-US" sz="1200" b="1" dirty="0"/>
              <a:t>Hosting – Physical data centers such as those run by IBM, HP, </a:t>
            </a:r>
            <a:r>
              <a:rPr lang="en-US" sz="1200" b="1" dirty="0" err="1"/>
              <a:t>NaviSite</a:t>
            </a:r>
            <a:r>
              <a:rPr lang="en-US" sz="1200" b="1" dirty="0"/>
              <a:t>, etc.</a:t>
            </a:r>
          </a:p>
        </p:txBody>
      </p:sp>
      <p:sp>
        <p:nvSpPr>
          <p:cNvPr id="26" name="Date Placeholder 25"/>
          <p:cNvSpPr>
            <a:spLocks noGrp="1"/>
          </p:cNvSpPr>
          <p:nvPr>
            <p:ph type="dt" sz="quarter" idx="10"/>
          </p:nvPr>
        </p:nvSpPr>
        <p:spPr/>
        <p:txBody>
          <a:bodyPr/>
          <a:lstStyle/>
          <a:p>
            <a:r>
              <a:rPr lang="en-GB" altLang="zh-TW"/>
              <a:t>19th May, 09</a:t>
            </a:r>
            <a:endParaRPr lang="en-US"/>
          </a:p>
        </p:txBody>
      </p:sp>
      <p:sp>
        <p:nvSpPr>
          <p:cNvPr id="27" name="Footer Placeholder 26"/>
          <p:cNvSpPr>
            <a:spLocks noGrp="1"/>
          </p:cNvSpPr>
          <p:nvPr>
            <p:ph type="ftr" sz="quarter" idx="11"/>
          </p:nvPr>
        </p:nvSpPr>
        <p:spPr/>
        <p:txBody>
          <a:bodyPr/>
          <a:lstStyle/>
          <a:p>
            <a:r>
              <a:rPr lang="en-US"/>
              <a:t>mark.baker@computer.org</a:t>
            </a:r>
            <a:endParaRPr lang="en-GB" altLang="zh-TW"/>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082675" y="336550"/>
            <a:ext cx="6729685" cy="520700"/>
          </a:xfrm>
        </p:spPr>
        <p:txBody>
          <a:bodyPr>
            <a:normAutofit fontScale="90000"/>
          </a:bodyPr>
          <a:lstStyle/>
          <a:p>
            <a:pPr eaLnBrk="1" fontAlgn="auto" hangingPunct="1">
              <a:spcAft>
                <a:spcPts val="0"/>
              </a:spcAft>
              <a:defRPr/>
            </a:pPr>
            <a:r>
              <a:rPr lang="en-US" dirty="0" smtClean="0">
                <a:latin typeface="微軟正黑體" pitchFamily="34" charset="-120"/>
                <a:ea typeface="微軟正黑體" pitchFamily="34" charset="-120"/>
              </a:rPr>
              <a:t>Commercial clouds</a:t>
            </a:r>
          </a:p>
        </p:txBody>
      </p:sp>
      <p:pic>
        <p:nvPicPr>
          <p:cNvPr id="21507" name="Picture 4"/>
          <p:cNvPicPr>
            <a:picLocks noChangeAspect="1" noChangeArrowheads="1"/>
          </p:cNvPicPr>
          <p:nvPr/>
        </p:nvPicPr>
        <p:blipFill>
          <a:blip r:embed="rId2" cstate="print"/>
          <a:srcRect/>
          <a:stretch>
            <a:fillRect/>
          </a:stretch>
        </p:blipFill>
        <p:spPr bwMode="auto">
          <a:xfrm>
            <a:off x="0" y="1268760"/>
            <a:ext cx="5421313" cy="313978"/>
          </a:xfrm>
          <a:prstGeom prst="rect">
            <a:avLst/>
          </a:prstGeom>
          <a:noFill/>
          <a:ln w="25400">
            <a:noFill/>
            <a:miter lim="800000"/>
            <a:headEnd/>
            <a:tailEnd/>
          </a:ln>
        </p:spPr>
      </p:pic>
      <p:pic>
        <p:nvPicPr>
          <p:cNvPr id="21508" name="Picture 7"/>
          <p:cNvPicPr>
            <a:picLocks noChangeAspect="1" noChangeArrowheads="1"/>
          </p:cNvPicPr>
          <p:nvPr/>
        </p:nvPicPr>
        <p:blipFill>
          <a:blip r:embed="rId3" cstate="print"/>
          <a:srcRect/>
          <a:stretch>
            <a:fillRect/>
          </a:stretch>
        </p:blipFill>
        <p:spPr bwMode="auto">
          <a:xfrm>
            <a:off x="538163" y="5740400"/>
            <a:ext cx="4338637" cy="571500"/>
          </a:xfrm>
          <a:prstGeom prst="rect">
            <a:avLst/>
          </a:prstGeom>
          <a:noFill/>
          <a:ln w="25400">
            <a:noFill/>
            <a:miter lim="800000"/>
            <a:headEnd/>
            <a:tailEnd/>
          </a:ln>
        </p:spPr>
      </p:pic>
      <p:pic>
        <p:nvPicPr>
          <p:cNvPr id="21509" name="Picture 6"/>
          <p:cNvPicPr>
            <a:picLocks noChangeAspect="1"/>
          </p:cNvPicPr>
          <p:nvPr/>
        </p:nvPicPr>
        <p:blipFill>
          <a:blip r:embed="rId4" cstate="print"/>
          <a:srcRect/>
          <a:stretch>
            <a:fillRect/>
          </a:stretch>
        </p:blipFill>
        <p:spPr bwMode="auto">
          <a:xfrm>
            <a:off x="7540625" y="4092575"/>
            <a:ext cx="989013" cy="1557338"/>
          </a:xfrm>
          <a:prstGeom prst="rect">
            <a:avLst/>
          </a:prstGeom>
          <a:noFill/>
          <a:ln w="9525">
            <a:noFill/>
            <a:miter lim="800000"/>
            <a:headEnd/>
            <a:tailEnd/>
          </a:ln>
        </p:spPr>
      </p:pic>
      <p:pic>
        <p:nvPicPr>
          <p:cNvPr id="21510" name="Picture 7"/>
          <p:cNvPicPr>
            <a:picLocks noChangeAspect="1"/>
          </p:cNvPicPr>
          <p:nvPr/>
        </p:nvPicPr>
        <p:blipFill>
          <a:blip r:embed="rId5" cstate="print"/>
          <a:srcRect/>
          <a:stretch>
            <a:fillRect/>
          </a:stretch>
        </p:blipFill>
        <p:spPr bwMode="auto">
          <a:xfrm>
            <a:off x="622300" y="2262188"/>
            <a:ext cx="1857375" cy="690562"/>
          </a:xfrm>
          <a:prstGeom prst="rect">
            <a:avLst/>
          </a:prstGeom>
          <a:noFill/>
          <a:ln w="9525">
            <a:noFill/>
            <a:miter lim="800000"/>
            <a:headEnd/>
            <a:tailEnd/>
          </a:ln>
        </p:spPr>
      </p:pic>
      <p:pic>
        <p:nvPicPr>
          <p:cNvPr id="21511" name="Picture 9"/>
          <p:cNvPicPr>
            <a:picLocks noChangeAspect="1"/>
          </p:cNvPicPr>
          <p:nvPr/>
        </p:nvPicPr>
        <p:blipFill>
          <a:blip r:embed="rId6" cstate="print"/>
          <a:srcRect/>
          <a:stretch>
            <a:fillRect/>
          </a:stretch>
        </p:blipFill>
        <p:spPr bwMode="auto">
          <a:xfrm>
            <a:off x="5121275" y="3198813"/>
            <a:ext cx="2654300" cy="711200"/>
          </a:xfrm>
          <a:prstGeom prst="rect">
            <a:avLst/>
          </a:prstGeom>
          <a:noFill/>
          <a:ln w="9525">
            <a:noFill/>
            <a:miter lim="800000"/>
            <a:headEnd/>
            <a:tailEnd/>
          </a:ln>
        </p:spPr>
      </p:pic>
      <p:pic>
        <p:nvPicPr>
          <p:cNvPr id="21512" name="Picture 10"/>
          <p:cNvPicPr>
            <a:picLocks noChangeAspect="1"/>
          </p:cNvPicPr>
          <p:nvPr/>
        </p:nvPicPr>
        <p:blipFill>
          <a:blip r:embed="rId7" cstate="print"/>
          <a:srcRect/>
          <a:stretch>
            <a:fillRect/>
          </a:stretch>
        </p:blipFill>
        <p:spPr bwMode="auto">
          <a:xfrm>
            <a:off x="2459038" y="2692400"/>
            <a:ext cx="2695575" cy="598488"/>
          </a:xfrm>
          <a:prstGeom prst="rect">
            <a:avLst/>
          </a:prstGeom>
          <a:noFill/>
          <a:ln w="9525">
            <a:noFill/>
            <a:miter lim="800000"/>
            <a:headEnd/>
            <a:tailEnd/>
          </a:ln>
        </p:spPr>
      </p:pic>
      <p:pic>
        <p:nvPicPr>
          <p:cNvPr id="21513" name="Picture 11"/>
          <p:cNvPicPr>
            <a:picLocks noChangeAspect="1"/>
          </p:cNvPicPr>
          <p:nvPr/>
        </p:nvPicPr>
        <p:blipFill>
          <a:blip r:embed="rId8" cstate="print"/>
          <a:srcRect/>
          <a:stretch>
            <a:fillRect/>
          </a:stretch>
        </p:blipFill>
        <p:spPr bwMode="auto">
          <a:xfrm>
            <a:off x="4725988" y="5145088"/>
            <a:ext cx="1851025" cy="681037"/>
          </a:xfrm>
          <a:prstGeom prst="rect">
            <a:avLst/>
          </a:prstGeom>
          <a:noFill/>
          <a:ln w="9525">
            <a:noFill/>
            <a:miter lim="800000"/>
            <a:headEnd/>
            <a:tailEnd/>
          </a:ln>
        </p:spPr>
      </p:pic>
      <p:pic>
        <p:nvPicPr>
          <p:cNvPr id="21514" name="Picture 12"/>
          <p:cNvPicPr>
            <a:picLocks noChangeAspect="1"/>
          </p:cNvPicPr>
          <p:nvPr/>
        </p:nvPicPr>
        <p:blipFill>
          <a:blip r:embed="rId9" cstate="print"/>
          <a:srcRect/>
          <a:stretch>
            <a:fillRect/>
          </a:stretch>
        </p:blipFill>
        <p:spPr bwMode="auto">
          <a:xfrm>
            <a:off x="644525" y="3638550"/>
            <a:ext cx="1787525" cy="850900"/>
          </a:xfrm>
          <a:prstGeom prst="rect">
            <a:avLst/>
          </a:prstGeom>
          <a:noFill/>
          <a:ln w="9525">
            <a:noFill/>
            <a:miter lim="800000"/>
            <a:headEnd/>
            <a:tailEnd/>
          </a:ln>
        </p:spPr>
      </p:pic>
      <p:pic>
        <p:nvPicPr>
          <p:cNvPr id="21515" name="Picture 11"/>
          <p:cNvPicPr>
            <a:picLocks noChangeAspect="1"/>
          </p:cNvPicPr>
          <p:nvPr/>
        </p:nvPicPr>
        <p:blipFill>
          <a:blip r:embed="rId10" cstate="print"/>
          <a:srcRect/>
          <a:stretch>
            <a:fillRect/>
          </a:stretch>
        </p:blipFill>
        <p:spPr bwMode="auto">
          <a:xfrm>
            <a:off x="7092280" y="1124744"/>
            <a:ext cx="1131888" cy="1152525"/>
          </a:xfrm>
          <a:prstGeom prst="rect">
            <a:avLst/>
          </a:prstGeom>
          <a:noFill/>
          <a:ln w="9525">
            <a:noFill/>
            <a:miter lim="800000"/>
            <a:headEnd/>
            <a:tailEnd/>
          </a:ln>
        </p:spPr>
      </p:pic>
      <p:pic>
        <p:nvPicPr>
          <p:cNvPr id="21516" name="Picture 12"/>
          <p:cNvPicPr>
            <a:picLocks noChangeAspect="1"/>
          </p:cNvPicPr>
          <p:nvPr/>
        </p:nvPicPr>
        <p:blipFill>
          <a:blip r:embed="rId11" cstate="print"/>
          <a:srcRect/>
          <a:stretch>
            <a:fillRect/>
          </a:stretch>
        </p:blipFill>
        <p:spPr bwMode="auto">
          <a:xfrm>
            <a:off x="207963" y="4649788"/>
            <a:ext cx="3967162" cy="476250"/>
          </a:xfrm>
          <a:prstGeom prst="rect">
            <a:avLst/>
          </a:prstGeom>
          <a:noFill/>
          <a:ln w="9525">
            <a:noFill/>
            <a:miter lim="800000"/>
            <a:headEnd/>
            <a:tailEnd/>
          </a:ln>
        </p:spPr>
      </p:pic>
      <p:pic>
        <p:nvPicPr>
          <p:cNvPr id="21517" name="Picture 14"/>
          <p:cNvPicPr>
            <a:picLocks noChangeAspect="1"/>
          </p:cNvPicPr>
          <p:nvPr/>
        </p:nvPicPr>
        <p:blipFill>
          <a:blip r:embed="rId12" cstate="print"/>
          <a:srcRect/>
          <a:stretch>
            <a:fillRect/>
          </a:stretch>
        </p:blipFill>
        <p:spPr bwMode="auto">
          <a:xfrm>
            <a:off x="342900" y="1568450"/>
            <a:ext cx="1346200" cy="838200"/>
          </a:xfrm>
          <a:prstGeom prst="rect">
            <a:avLst/>
          </a:prstGeom>
          <a:noFill/>
          <a:ln w="9525">
            <a:noFill/>
            <a:miter lim="800000"/>
            <a:headEnd/>
            <a:tailEnd/>
          </a:ln>
        </p:spPr>
      </p:pic>
      <p:pic>
        <p:nvPicPr>
          <p:cNvPr id="21518" name="Picture 13"/>
          <p:cNvPicPr>
            <a:picLocks noChangeAspect="1"/>
          </p:cNvPicPr>
          <p:nvPr/>
        </p:nvPicPr>
        <p:blipFill>
          <a:blip r:embed="rId13" cstate="print"/>
          <a:srcRect/>
          <a:stretch>
            <a:fillRect/>
          </a:stretch>
        </p:blipFill>
        <p:spPr bwMode="auto">
          <a:xfrm>
            <a:off x="2568575" y="1565275"/>
            <a:ext cx="2009775" cy="768350"/>
          </a:xfrm>
          <a:prstGeom prst="rect">
            <a:avLst/>
          </a:prstGeom>
          <a:noFill/>
          <a:ln w="9525">
            <a:noFill/>
            <a:miter lim="800000"/>
            <a:headEnd/>
            <a:tailEnd/>
          </a:ln>
        </p:spPr>
      </p:pic>
      <p:pic>
        <p:nvPicPr>
          <p:cNvPr id="21519" name="Picture 15"/>
          <p:cNvPicPr>
            <a:picLocks noChangeAspect="1"/>
          </p:cNvPicPr>
          <p:nvPr/>
        </p:nvPicPr>
        <p:blipFill>
          <a:blip r:embed="rId14" cstate="print"/>
          <a:srcRect/>
          <a:stretch>
            <a:fillRect/>
          </a:stretch>
        </p:blipFill>
        <p:spPr bwMode="auto">
          <a:xfrm>
            <a:off x="5041900" y="4589463"/>
            <a:ext cx="1885950" cy="490537"/>
          </a:xfrm>
          <a:prstGeom prst="rect">
            <a:avLst/>
          </a:prstGeom>
          <a:noFill/>
          <a:ln w="9525">
            <a:noFill/>
            <a:miter lim="800000"/>
            <a:headEnd/>
            <a:tailEnd/>
          </a:ln>
        </p:spPr>
      </p:pic>
      <p:pic>
        <p:nvPicPr>
          <p:cNvPr id="21520" name="Picture 16"/>
          <p:cNvPicPr>
            <a:picLocks noChangeAspect="1"/>
          </p:cNvPicPr>
          <p:nvPr/>
        </p:nvPicPr>
        <p:blipFill>
          <a:blip r:embed="rId15" cstate="print"/>
          <a:srcRect/>
          <a:stretch>
            <a:fillRect/>
          </a:stretch>
        </p:blipFill>
        <p:spPr bwMode="auto">
          <a:xfrm>
            <a:off x="6691313" y="6032500"/>
            <a:ext cx="2197100" cy="571500"/>
          </a:xfrm>
          <a:prstGeom prst="rect">
            <a:avLst/>
          </a:prstGeom>
          <a:noFill/>
          <a:ln w="9525">
            <a:noFill/>
            <a:miter lim="800000"/>
            <a:headEnd/>
            <a:tailEnd/>
          </a:ln>
        </p:spPr>
      </p:pic>
      <p:pic>
        <p:nvPicPr>
          <p:cNvPr id="21521" name="Picture 17"/>
          <p:cNvPicPr>
            <a:picLocks noChangeAspect="1"/>
          </p:cNvPicPr>
          <p:nvPr/>
        </p:nvPicPr>
        <p:blipFill>
          <a:blip r:embed="rId16" cstate="print"/>
          <a:srcRect/>
          <a:stretch>
            <a:fillRect/>
          </a:stretch>
        </p:blipFill>
        <p:spPr bwMode="auto">
          <a:xfrm>
            <a:off x="250825" y="3082925"/>
            <a:ext cx="1911350" cy="552450"/>
          </a:xfrm>
          <a:prstGeom prst="rect">
            <a:avLst/>
          </a:prstGeom>
          <a:noFill/>
          <a:ln w="9525">
            <a:noFill/>
            <a:miter lim="800000"/>
            <a:headEnd/>
            <a:tailEnd/>
          </a:ln>
        </p:spPr>
      </p:pic>
      <p:pic>
        <p:nvPicPr>
          <p:cNvPr id="21522" name="Picture 18"/>
          <p:cNvPicPr>
            <a:picLocks noChangeAspect="1"/>
          </p:cNvPicPr>
          <p:nvPr/>
        </p:nvPicPr>
        <p:blipFill>
          <a:blip r:embed="rId17" cstate="print"/>
          <a:srcRect/>
          <a:stretch>
            <a:fillRect/>
          </a:stretch>
        </p:blipFill>
        <p:spPr bwMode="auto">
          <a:xfrm>
            <a:off x="6731000" y="2163763"/>
            <a:ext cx="2044700" cy="723900"/>
          </a:xfrm>
          <a:prstGeom prst="rect">
            <a:avLst/>
          </a:prstGeom>
          <a:noFill/>
          <a:ln w="9525">
            <a:noFill/>
            <a:miter lim="800000"/>
            <a:headEnd/>
            <a:tailEnd/>
          </a:ln>
        </p:spPr>
      </p:pic>
      <p:pic>
        <p:nvPicPr>
          <p:cNvPr id="21523" name="Picture 19"/>
          <p:cNvPicPr>
            <a:picLocks noChangeAspect="1"/>
          </p:cNvPicPr>
          <p:nvPr/>
        </p:nvPicPr>
        <p:blipFill>
          <a:blip r:embed="rId18" cstate="print"/>
          <a:srcRect/>
          <a:stretch>
            <a:fillRect/>
          </a:stretch>
        </p:blipFill>
        <p:spPr bwMode="auto">
          <a:xfrm>
            <a:off x="5518150" y="1058863"/>
            <a:ext cx="687388" cy="866775"/>
          </a:xfrm>
          <a:prstGeom prst="rect">
            <a:avLst/>
          </a:prstGeom>
          <a:noFill/>
          <a:ln w="9525">
            <a:noFill/>
            <a:miter lim="800000"/>
            <a:headEnd/>
            <a:tailEnd/>
          </a:ln>
        </p:spPr>
      </p:pic>
      <p:pic>
        <p:nvPicPr>
          <p:cNvPr id="21524" name="Picture 18"/>
          <p:cNvPicPr>
            <a:picLocks noChangeAspect="1"/>
          </p:cNvPicPr>
          <p:nvPr/>
        </p:nvPicPr>
        <p:blipFill>
          <a:blip r:embed="rId19" cstate="print"/>
          <a:srcRect/>
          <a:stretch>
            <a:fillRect/>
          </a:stretch>
        </p:blipFill>
        <p:spPr bwMode="auto">
          <a:xfrm>
            <a:off x="5205413" y="2325688"/>
            <a:ext cx="1231900" cy="558800"/>
          </a:xfrm>
          <a:prstGeom prst="rect">
            <a:avLst/>
          </a:prstGeom>
          <a:noFill/>
          <a:ln w="9525">
            <a:noFill/>
            <a:miter lim="800000"/>
            <a:headEnd/>
            <a:tailEnd/>
          </a:ln>
        </p:spPr>
      </p:pic>
      <p:pic>
        <p:nvPicPr>
          <p:cNvPr id="21525" name="Picture 20"/>
          <p:cNvPicPr>
            <a:picLocks noChangeAspect="1"/>
          </p:cNvPicPr>
          <p:nvPr/>
        </p:nvPicPr>
        <p:blipFill>
          <a:blip r:embed="rId20" cstate="print"/>
          <a:srcRect/>
          <a:stretch>
            <a:fillRect/>
          </a:stretch>
        </p:blipFill>
        <p:spPr bwMode="auto">
          <a:xfrm>
            <a:off x="3070225" y="3841750"/>
            <a:ext cx="1665288" cy="5286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04800" y="-76200"/>
            <a:ext cx="8305800" cy="762000"/>
          </a:xfrm>
        </p:spPr>
        <p:txBody>
          <a:bodyPr/>
          <a:lstStyle/>
          <a:p>
            <a:r>
              <a:rPr lang="en-GB" altLang="zh-TW" dirty="0" smtClean="0">
                <a:latin typeface="微軟正黑體" pitchFamily="34" charset="-120"/>
                <a:ea typeface="微軟正黑體" pitchFamily="34" charset="-120"/>
              </a:rPr>
              <a:t>Amazon Web Services</a:t>
            </a:r>
          </a:p>
        </p:txBody>
      </p:sp>
      <p:pic>
        <p:nvPicPr>
          <p:cNvPr id="44035" name="Picture 5"/>
          <p:cNvPicPr>
            <a:picLocks noChangeAspect="1" noChangeArrowheads="1"/>
          </p:cNvPicPr>
          <p:nvPr/>
        </p:nvPicPr>
        <p:blipFill>
          <a:blip r:embed="rId2" cstate="print"/>
          <a:srcRect/>
          <a:stretch>
            <a:fillRect/>
          </a:stretch>
        </p:blipFill>
        <p:spPr bwMode="auto">
          <a:xfrm>
            <a:off x="152400" y="1268760"/>
            <a:ext cx="4740275" cy="4968552"/>
          </a:xfrm>
          <a:prstGeom prst="rect">
            <a:avLst/>
          </a:prstGeom>
          <a:noFill/>
          <a:ln w="9525">
            <a:noFill/>
            <a:miter lim="800000"/>
            <a:headEnd/>
            <a:tailEnd/>
          </a:ln>
        </p:spPr>
      </p:pic>
      <p:pic>
        <p:nvPicPr>
          <p:cNvPr id="44036" name="Picture 4"/>
          <p:cNvPicPr>
            <a:picLocks noChangeAspect="1" noChangeArrowheads="1"/>
          </p:cNvPicPr>
          <p:nvPr/>
        </p:nvPicPr>
        <p:blipFill>
          <a:blip r:embed="rId3" cstate="print"/>
          <a:srcRect/>
          <a:stretch>
            <a:fillRect/>
          </a:stretch>
        </p:blipFill>
        <p:spPr bwMode="auto">
          <a:xfrm>
            <a:off x="5181600" y="1268760"/>
            <a:ext cx="3605213" cy="4680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Fotolia_7799733_S.jpg" descr="2773aa41-45c9-4648-bfe8-a86dc611ad45.jpg      "/>
          <p:cNvPicPr>
            <a:picLocks/>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RoundedRect1"/>
          <p:cNvSpPr/>
          <p:nvPr/>
        </p:nvSpPr>
        <p:spPr>
          <a:xfrm>
            <a:off x="467544" y="188640"/>
            <a:ext cx="8115300" cy="925513"/>
          </a:xfrm>
          <a:prstGeom prst="round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TW" altLang="zh-TW">
              <a:solidFill>
                <a:srgbClr val="FFFFFF"/>
              </a:solidFill>
              <a:ea typeface="MS PGothic" pitchFamily="34" charset="-128"/>
            </a:endParaRPr>
          </a:p>
        </p:txBody>
      </p:sp>
      <p:sp>
        <p:nvSpPr>
          <p:cNvPr id="6" name="Title"/>
          <p:cNvSpPr/>
          <p:nvPr/>
        </p:nvSpPr>
        <p:spPr>
          <a:xfrm>
            <a:off x="539552" y="188640"/>
            <a:ext cx="8034338" cy="982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0"/>
            <a:r>
              <a:rPr lang="en-US" sz="4000" b="1" dirty="0">
                <a:solidFill>
                  <a:srgbClr val="F8941D"/>
                </a:solidFill>
                <a:latin typeface="微軟正黑體" pitchFamily="34" charset="-120"/>
                <a:ea typeface="微軟正黑體" pitchFamily="34" charset="-120"/>
              </a:rPr>
              <a:t>Amazon Web Services</a:t>
            </a:r>
          </a:p>
        </p:txBody>
      </p:sp>
      <p:sp>
        <p:nvSpPr>
          <p:cNvPr id="7" name="RoundedRect1"/>
          <p:cNvSpPr/>
          <p:nvPr/>
        </p:nvSpPr>
        <p:spPr>
          <a:xfrm>
            <a:off x="0" y="1340768"/>
            <a:ext cx="5302250" cy="3741737"/>
          </a:xfrm>
          <a:prstGeom prst="round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TW" altLang="zh-TW">
              <a:solidFill>
                <a:srgbClr val="FFFFFF"/>
              </a:solidFill>
              <a:ea typeface="MS PGothic" pitchFamily="34" charset="-128"/>
            </a:endParaRPr>
          </a:p>
        </p:txBody>
      </p:sp>
      <p:sp>
        <p:nvSpPr>
          <p:cNvPr id="8" name="Body"/>
          <p:cNvSpPr/>
          <p:nvPr/>
        </p:nvSpPr>
        <p:spPr>
          <a:xfrm>
            <a:off x="696912" y="1349375"/>
            <a:ext cx="4451151"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hangingPunct="0"/>
            <a:r>
              <a:rPr lang="en-US" sz="2200" b="1" dirty="0">
                <a:solidFill>
                  <a:srgbClr val="FFFFFF"/>
                </a:solidFill>
                <a:latin typeface="微軟正黑體" pitchFamily="34" charset="-120"/>
                <a:ea typeface="微軟正黑體" pitchFamily="34" charset="-120"/>
              </a:rPr>
              <a:t>S3 - Simple Storage Service</a:t>
            </a:r>
          </a:p>
          <a:p>
            <a:pPr hangingPunct="0"/>
            <a:r>
              <a:rPr lang="en-US" sz="2200" b="1" dirty="0" err="1">
                <a:solidFill>
                  <a:srgbClr val="FFFFFF"/>
                </a:solidFill>
                <a:latin typeface="微軟正黑體" pitchFamily="34" charset="-120"/>
                <a:ea typeface="微軟正黑體" pitchFamily="34" charset="-120"/>
              </a:rPr>
              <a:t>CloudFfront</a:t>
            </a:r>
            <a:endParaRPr lang="en-US" sz="2200" b="1" dirty="0">
              <a:solidFill>
                <a:srgbClr val="FFFFFF"/>
              </a:solidFill>
              <a:latin typeface="微軟正黑體" pitchFamily="34" charset="-120"/>
              <a:ea typeface="微軟正黑體" pitchFamily="34" charset="-120"/>
            </a:endParaRPr>
          </a:p>
          <a:p>
            <a:pPr hangingPunct="0"/>
            <a:r>
              <a:rPr lang="en-US" sz="2200" b="1" dirty="0">
                <a:solidFill>
                  <a:srgbClr val="FFFFFF"/>
                </a:solidFill>
                <a:latin typeface="微軟正黑體" pitchFamily="34" charset="-120"/>
                <a:ea typeface="微軟正黑體" pitchFamily="34" charset="-120"/>
              </a:rPr>
              <a:t>EC2 - Elastic Compute Cloud</a:t>
            </a:r>
          </a:p>
          <a:p>
            <a:pPr hangingPunct="0"/>
            <a:r>
              <a:rPr lang="en-US" sz="2200" b="1" dirty="0">
                <a:solidFill>
                  <a:srgbClr val="FFFFFF"/>
                </a:solidFill>
                <a:latin typeface="微軟正黑體" pitchFamily="34" charset="-120"/>
                <a:ea typeface="微軟正黑體" pitchFamily="34" charset="-120"/>
              </a:rPr>
              <a:t>SQS - Simple Queue Service</a:t>
            </a:r>
          </a:p>
          <a:p>
            <a:pPr hangingPunct="0"/>
            <a:endParaRPr lang="en-US" sz="2200" b="1" dirty="0">
              <a:solidFill>
                <a:srgbClr val="FFFFFF"/>
              </a:solidFill>
              <a:latin typeface="微軟正黑體" pitchFamily="34" charset="-120"/>
              <a:ea typeface="微軟正黑體" pitchFamily="34" charset="-120"/>
            </a:endParaRPr>
          </a:p>
          <a:p>
            <a:pPr hangingPunct="0"/>
            <a:r>
              <a:rPr lang="en-US" sz="2200" b="1" dirty="0">
                <a:solidFill>
                  <a:srgbClr val="FFFFFF"/>
                </a:solidFill>
                <a:latin typeface="微軟正黑體" pitchFamily="34" charset="-120"/>
                <a:ea typeface="微軟正黑體" pitchFamily="34" charset="-120"/>
              </a:rPr>
              <a:t>Premium Support:</a:t>
            </a:r>
          </a:p>
          <a:p>
            <a:pPr hangingPunct="0"/>
            <a:r>
              <a:rPr lang="en-US" sz="2200" b="1" dirty="0">
                <a:solidFill>
                  <a:srgbClr val="FFFFFF"/>
                </a:solidFill>
                <a:latin typeface="微軟正黑體" pitchFamily="34" charset="-120"/>
                <a:ea typeface="微軟正黑體" pitchFamily="34" charset="-120"/>
              </a:rPr>
              <a:t>- </a:t>
            </a:r>
            <a:r>
              <a:rPr lang="en-US" sz="2200" b="1" dirty="0" err="1">
                <a:solidFill>
                  <a:srgbClr val="FFFFFF"/>
                </a:solidFill>
                <a:latin typeface="微軟正黑體" pitchFamily="34" charset="-120"/>
                <a:ea typeface="微軟正黑體" pitchFamily="34" charset="-120"/>
              </a:rPr>
              <a:t>SimpleDB</a:t>
            </a:r>
            <a:r>
              <a:rPr lang="en-US" sz="2200" b="1" dirty="0">
                <a:solidFill>
                  <a:srgbClr val="FFFFFF"/>
                </a:solidFill>
                <a:latin typeface="微軟正黑體" pitchFamily="34" charset="-120"/>
                <a:ea typeface="微軟正黑體" pitchFamily="34" charset="-120"/>
              </a:rPr>
              <a:t>,</a:t>
            </a:r>
          </a:p>
          <a:p>
            <a:pPr hangingPunct="0"/>
            <a:r>
              <a:rPr lang="en-US" sz="2200" b="1" dirty="0">
                <a:solidFill>
                  <a:srgbClr val="FFFFFF"/>
                </a:solidFill>
                <a:latin typeface="微軟正黑體" pitchFamily="34" charset="-120"/>
                <a:ea typeface="微軟正黑體" pitchFamily="34" charset="-120"/>
              </a:rPr>
              <a:t>- Elastic </a:t>
            </a:r>
            <a:r>
              <a:rPr lang="en-US" sz="2200" b="1" dirty="0" err="1">
                <a:solidFill>
                  <a:srgbClr val="FFFFFF"/>
                </a:solidFill>
                <a:latin typeface="微軟正黑體" pitchFamily="34" charset="-120"/>
                <a:ea typeface="微軟正黑體" pitchFamily="34" charset="-120"/>
              </a:rPr>
              <a:t>MapReduce</a:t>
            </a:r>
            <a:r>
              <a:rPr lang="en-US" sz="2200" b="1" dirty="0">
                <a:solidFill>
                  <a:srgbClr val="FFFFFF"/>
                </a:solidFill>
                <a:latin typeface="微軟正黑體" pitchFamily="34" charset="-120"/>
                <a:ea typeface="微軟正黑體" pitchFamily="34" charset="-120"/>
              </a:rPr>
              <a:t>,</a:t>
            </a:r>
          </a:p>
          <a:p>
            <a:pPr hangingPunct="0"/>
            <a:r>
              <a:rPr lang="en-US" sz="2200" b="1" dirty="0">
                <a:solidFill>
                  <a:srgbClr val="FFFFFF"/>
                </a:solidFill>
                <a:latin typeface="微軟正黑體" pitchFamily="34" charset="-120"/>
                <a:ea typeface="微軟正黑體" pitchFamily="34" charset="-120"/>
              </a:rPr>
              <a:t>- Mechanical Turk,</a:t>
            </a:r>
          </a:p>
          <a:p>
            <a:pPr hangingPunct="0"/>
            <a:r>
              <a:rPr lang="en-US" sz="2200" b="1" dirty="0">
                <a:solidFill>
                  <a:srgbClr val="FFFFFF"/>
                </a:solidFill>
                <a:latin typeface="微軟正黑體" pitchFamily="34" charset="-120"/>
                <a:ea typeface="微軟正黑體" pitchFamily="34" charset="-120"/>
              </a:rPr>
              <a:t>- Workflow System.</a:t>
            </a:r>
          </a:p>
        </p:txBody>
      </p:sp>
      <p:sp>
        <p:nvSpPr>
          <p:cNvPr id="9" name="Date Placeholder 8"/>
          <p:cNvSpPr>
            <a:spLocks noGrp="1"/>
          </p:cNvSpPr>
          <p:nvPr>
            <p:ph type="dt" sz="quarter" idx="10"/>
          </p:nvPr>
        </p:nvSpPr>
        <p:spPr/>
        <p:txBody>
          <a:bodyPr/>
          <a:lstStyle/>
          <a:p>
            <a:r>
              <a:rPr lang="en-GB" altLang="zh-TW"/>
              <a:t>19th May, 09</a:t>
            </a:r>
            <a:endParaRPr lang="en-US"/>
          </a:p>
        </p:txBody>
      </p:sp>
      <p:sp>
        <p:nvSpPr>
          <p:cNvPr id="10" name="Footer Placeholder 9"/>
          <p:cNvSpPr>
            <a:spLocks noGrp="1"/>
          </p:cNvSpPr>
          <p:nvPr>
            <p:ph type="ftr" sz="quarter" idx="11"/>
          </p:nvPr>
        </p:nvSpPr>
        <p:spPr/>
        <p:txBody>
          <a:bodyPr/>
          <a:lstStyle/>
          <a:p>
            <a:r>
              <a:rPr lang="en-US"/>
              <a:t>mark.baker@computer.org</a:t>
            </a:r>
            <a:endParaRPr lang="en-GB" altLang="zh-TW"/>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a:xfrm>
            <a:off x="1692275" y="85724"/>
            <a:ext cx="6335713" cy="1255043"/>
          </a:xfrm>
        </p:spPr>
        <p:txBody>
          <a:bodyPr/>
          <a:lstStyle/>
          <a:p>
            <a:r>
              <a:rPr lang="en-US" altLang="zh-CN" dirty="0" smtClean="0"/>
              <a:t>Characteristics of cloud computing</a:t>
            </a:r>
          </a:p>
        </p:txBody>
      </p:sp>
      <p:sp>
        <p:nvSpPr>
          <p:cNvPr id="156675" name="Rectangle 3"/>
          <p:cNvSpPr>
            <a:spLocks noGrp="1" noChangeArrowheads="1"/>
          </p:cNvSpPr>
          <p:nvPr>
            <p:ph type="body" idx="1"/>
          </p:nvPr>
        </p:nvSpPr>
        <p:spPr/>
        <p:txBody>
          <a:bodyPr/>
          <a:lstStyle/>
          <a:p>
            <a:pPr>
              <a:lnSpc>
                <a:spcPct val="90000"/>
              </a:lnSpc>
            </a:pPr>
            <a:r>
              <a:rPr lang="en-US" altLang="zh-CN" b="1" dirty="0" smtClean="0"/>
              <a:t>Virtual.</a:t>
            </a:r>
            <a:endParaRPr lang="en-US" altLang="zh-CN" dirty="0" smtClean="0"/>
          </a:p>
          <a:p>
            <a:pPr>
              <a:lnSpc>
                <a:spcPct val="90000"/>
              </a:lnSpc>
              <a:buFont typeface="Wingdings" pitchFamily="2" charset="2"/>
              <a:buNone/>
            </a:pPr>
            <a:r>
              <a:rPr lang="en-US" altLang="zh-CN" dirty="0" smtClean="0"/>
              <a:t>   software, databases, Web servers,         operating systems, storage and networking as virtual servers. </a:t>
            </a:r>
          </a:p>
          <a:p>
            <a:pPr>
              <a:lnSpc>
                <a:spcPct val="90000"/>
              </a:lnSpc>
              <a:buFont typeface="Wingdings" pitchFamily="2" charset="2"/>
              <a:buNone/>
            </a:pPr>
            <a:endParaRPr lang="en-US" altLang="zh-CN" dirty="0" smtClean="0"/>
          </a:p>
          <a:p>
            <a:pPr>
              <a:lnSpc>
                <a:spcPct val="90000"/>
              </a:lnSpc>
            </a:pPr>
            <a:r>
              <a:rPr lang="en-US" altLang="zh-CN" b="1" dirty="0" smtClean="0"/>
              <a:t>On demand.</a:t>
            </a:r>
            <a:endParaRPr lang="en-US" altLang="zh-CN" dirty="0" smtClean="0"/>
          </a:p>
          <a:p>
            <a:pPr>
              <a:lnSpc>
                <a:spcPct val="90000"/>
              </a:lnSpc>
              <a:buFont typeface="Wingdings" pitchFamily="2" charset="2"/>
              <a:buNone/>
            </a:pPr>
            <a:r>
              <a:rPr lang="en-US" altLang="zh-CN" dirty="0" smtClean="0"/>
              <a:t>   add and subtract processors, memory, network bandwidth, storage.</a:t>
            </a:r>
          </a:p>
          <a:p>
            <a:pPr>
              <a:lnSpc>
                <a:spcPct val="90000"/>
              </a:lnSpc>
            </a:pPr>
            <a:endParaRPr lang="en-US" altLang="zh-CN" dirty="0" smtClean="0"/>
          </a:p>
          <a:p>
            <a:pPr>
              <a:lnSpc>
                <a:spcPct val="90000"/>
              </a:lnSpc>
            </a:pPr>
            <a:endParaRPr lang="zh-CN" altLang="en-US" dirty="0" smtClean="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395536" y="188640"/>
            <a:ext cx="8305800" cy="762000"/>
          </a:xfrm>
        </p:spPr>
        <p:txBody>
          <a:bodyPr/>
          <a:lstStyle/>
          <a:p>
            <a:r>
              <a:rPr lang="en-AU" dirty="0" smtClean="0">
                <a:latin typeface="微軟正黑體" pitchFamily="34" charset="-120"/>
                <a:ea typeface="微軟正黑體" pitchFamily="34" charset="-120"/>
              </a:rPr>
              <a:t>Amazon Simple Storage Service (S3) </a:t>
            </a:r>
          </a:p>
        </p:txBody>
      </p:sp>
      <p:sp>
        <p:nvSpPr>
          <p:cNvPr id="46083" name="Rectangle 3"/>
          <p:cNvSpPr>
            <a:spLocks noGrp="1" noChangeArrowheads="1"/>
          </p:cNvSpPr>
          <p:nvPr>
            <p:ph type="body" idx="1"/>
          </p:nvPr>
        </p:nvSpPr>
        <p:spPr>
          <a:xfrm>
            <a:off x="304800" y="1268760"/>
            <a:ext cx="8382000" cy="3989040"/>
          </a:xfrm>
        </p:spPr>
        <p:txBody>
          <a:bodyPr/>
          <a:lstStyle/>
          <a:p>
            <a:r>
              <a:rPr lang="en-AU" sz="2600" dirty="0" smtClean="0">
                <a:latin typeface="微軟正黑體" pitchFamily="34" charset="-120"/>
                <a:ea typeface="微軟正黑體" pitchFamily="34" charset="-120"/>
              </a:rPr>
              <a:t>Unlimited Storage.</a:t>
            </a:r>
          </a:p>
          <a:p>
            <a:r>
              <a:rPr lang="en-AU" sz="2600" dirty="0" smtClean="0">
                <a:latin typeface="微軟正黑體" pitchFamily="34" charset="-120"/>
                <a:ea typeface="微軟正黑體" pitchFamily="34" charset="-120"/>
              </a:rPr>
              <a:t>Using the same scalable, reliable, fast infrastructure that Amazon uses.</a:t>
            </a:r>
          </a:p>
          <a:p>
            <a:r>
              <a:rPr lang="en-AU" sz="2600" dirty="0" smtClean="0">
                <a:latin typeface="微軟正黑體" pitchFamily="34" charset="-120"/>
                <a:ea typeface="微軟正黑體" pitchFamily="34" charset="-120"/>
              </a:rPr>
              <a:t>Pay for what you use:</a:t>
            </a:r>
          </a:p>
          <a:p>
            <a:pPr lvl="1"/>
            <a:r>
              <a:rPr lang="en-AU" sz="2200" dirty="0" smtClean="0">
                <a:latin typeface="微軟正黑體" pitchFamily="34" charset="-120"/>
                <a:ea typeface="微軟正黑體" pitchFamily="34" charset="-120"/>
              </a:rPr>
              <a:t>$0.20 per </a:t>
            </a:r>
            <a:r>
              <a:rPr lang="en-AU" sz="2200" dirty="0" err="1" smtClean="0">
                <a:latin typeface="微軟正黑體" pitchFamily="34" charset="-120"/>
                <a:ea typeface="微軟正黑體" pitchFamily="34" charset="-120"/>
              </a:rPr>
              <a:t>GByte</a:t>
            </a:r>
            <a:r>
              <a:rPr lang="en-AU" sz="2200" dirty="0" smtClean="0">
                <a:latin typeface="微軟正黑體" pitchFamily="34" charset="-120"/>
                <a:ea typeface="微軟正黑體" pitchFamily="34" charset="-120"/>
              </a:rPr>
              <a:t> of data transferred,</a:t>
            </a:r>
          </a:p>
          <a:p>
            <a:pPr lvl="1"/>
            <a:r>
              <a:rPr lang="en-AU" sz="2200" dirty="0" smtClean="0">
                <a:latin typeface="微軟正黑體" pitchFamily="34" charset="-120"/>
                <a:ea typeface="微軟正黑體" pitchFamily="34" charset="-120"/>
              </a:rPr>
              <a:t>$0.15 per </a:t>
            </a:r>
            <a:r>
              <a:rPr lang="en-AU" sz="2200" dirty="0" err="1" smtClean="0">
                <a:latin typeface="微軟正黑體" pitchFamily="34" charset="-120"/>
                <a:ea typeface="微軟正黑體" pitchFamily="34" charset="-120"/>
              </a:rPr>
              <a:t>GByte</a:t>
            </a:r>
            <a:r>
              <a:rPr lang="en-AU" sz="2200" dirty="0" smtClean="0">
                <a:latin typeface="微軟正黑體" pitchFamily="34" charset="-120"/>
                <a:ea typeface="微軟正黑體" pitchFamily="34" charset="-120"/>
              </a:rPr>
              <a:t>-Month for storage used,</a:t>
            </a:r>
          </a:p>
          <a:p>
            <a:pPr lvl="1"/>
            <a:r>
              <a:rPr lang="en-AU" sz="2200" dirty="0" smtClean="0">
                <a:latin typeface="微軟正黑體" pitchFamily="34" charset="-120"/>
                <a:ea typeface="微軟正黑體" pitchFamily="34" charset="-120"/>
              </a:rPr>
              <a:t>Second Life Update:</a:t>
            </a:r>
          </a:p>
          <a:p>
            <a:pPr lvl="2"/>
            <a:r>
              <a:rPr lang="en-AU" sz="2100" dirty="0" smtClean="0">
                <a:latin typeface="微軟正黑體" pitchFamily="34" charset="-120"/>
                <a:ea typeface="微軟正黑體" pitchFamily="34" charset="-120"/>
              </a:rPr>
              <a:t>1TBytes, 40,000 downloads in 24 hours - $200,</a:t>
            </a:r>
          </a:p>
        </p:txBody>
      </p:sp>
      <p:pic>
        <p:nvPicPr>
          <p:cNvPr id="46084" name="Picture 4"/>
          <p:cNvPicPr>
            <a:picLocks noChangeAspect="1" noChangeArrowheads="1"/>
          </p:cNvPicPr>
          <p:nvPr/>
        </p:nvPicPr>
        <p:blipFill>
          <a:blip r:embed="rId2" cstate="print"/>
          <a:srcRect l="28810"/>
          <a:stretch>
            <a:fillRect/>
          </a:stretch>
        </p:blipFill>
        <p:spPr bwMode="auto">
          <a:xfrm>
            <a:off x="3275856" y="4725144"/>
            <a:ext cx="2847975" cy="191264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67544" y="188640"/>
            <a:ext cx="8305800" cy="762000"/>
          </a:xfrm>
        </p:spPr>
        <p:txBody>
          <a:bodyPr/>
          <a:lstStyle/>
          <a:p>
            <a:r>
              <a:rPr lang="en-AU" dirty="0" smtClean="0">
                <a:latin typeface="微軟正黑體" pitchFamily="34" charset="-120"/>
                <a:ea typeface="微軟正黑體" pitchFamily="34" charset="-120"/>
              </a:rPr>
              <a:t>Amazon Simple Storage Service (S3)</a:t>
            </a:r>
          </a:p>
        </p:txBody>
      </p:sp>
      <p:sp>
        <p:nvSpPr>
          <p:cNvPr id="47107" name="Rectangle 3"/>
          <p:cNvSpPr>
            <a:spLocks noGrp="1" noChangeArrowheads="1"/>
          </p:cNvSpPr>
          <p:nvPr>
            <p:ph type="body" idx="1"/>
          </p:nvPr>
        </p:nvSpPr>
        <p:spPr>
          <a:xfrm>
            <a:off x="467544" y="1412776"/>
            <a:ext cx="8507413" cy="5068887"/>
          </a:xfrm>
        </p:spPr>
        <p:txBody>
          <a:bodyPr/>
          <a:lstStyle/>
          <a:p>
            <a:r>
              <a:rPr lang="en-AU" dirty="0" smtClean="0">
                <a:latin typeface="微軟正黑體" pitchFamily="34" charset="-120"/>
                <a:ea typeface="微軟正黑體" pitchFamily="34" charset="-120"/>
              </a:rPr>
              <a:t>REST/SOAP based!</a:t>
            </a:r>
          </a:p>
          <a:p>
            <a:r>
              <a:rPr lang="en-AU" dirty="0" smtClean="0">
                <a:latin typeface="微軟正黑體" pitchFamily="34" charset="-120"/>
                <a:ea typeface="微軟正黑體" pitchFamily="34" charset="-120"/>
              </a:rPr>
              <a:t>Flexible Download Protocol:</a:t>
            </a:r>
          </a:p>
          <a:p>
            <a:pPr lvl="1"/>
            <a:r>
              <a:rPr lang="en-AU" dirty="0" smtClean="0">
                <a:latin typeface="微軟正黑體" pitchFamily="34" charset="-120"/>
                <a:ea typeface="微軟正黑體" pitchFamily="34" charset="-120"/>
              </a:rPr>
              <a:t>HTTP,</a:t>
            </a:r>
          </a:p>
          <a:p>
            <a:pPr lvl="1"/>
            <a:r>
              <a:rPr lang="en-AU" dirty="0" err="1" smtClean="0">
                <a:latin typeface="微軟正黑體" pitchFamily="34" charset="-120"/>
                <a:ea typeface="微軟正黑體" pitchFamily="34" charset="-120"/>
              </a:rPr>
              <a:t>BitTorrent</a:t>
            </a:r>
            <a:r>
              <a:rPr lang="en-AU" dirty="0" smtClean="0">
                <a:latin typeface="微軟正黑體" pitchFamily="34" charset="-120"/>
                <a:ea typeface="微軟正黑體" pitchFamily="34" charset="-120"/>
              </a:rPr>
              <a:t>.</a:t>
            </a:r>
          </a:p>
          <a:p>
            <a:pPr>
              <a:lnSpc>
                <a:spcPct val="90000"/>
              </a:lnSpc>
            </a:pPr>
            <a:r>
              <a:rPr lang="en-AU" dirty="0" smtClean="0">
                <a:latin typeface="微軟正黑體" pitchFamily="34" charset="-120"/>
                <a:ea typeface="微軟正黑體" pitchFamily="34" charset="-120"/>
              </a:rPr>
              <a:t>Implementations of the WS already made:</a:t>
            </a:r>
          </a:p>
          <a:p>
            <a:pPr lvl="1">
              <a:lnSpc>
                <a:spcPct val="90000"/>
              </a:lnSpc>
            </a:pPr>
            <a:r>
              <a:rPr lang="en-AU" dirty="0" smtClean="0">
                <a:latin typeface="微軟正黑體" pitchFamily="34" charset="-120"/>
                <a:ea typeface="微軟正黑體" pitchFamily="34" charset="-120"/>
              </a:rPr>
              <a:t>NS3 Manager:</a:t>
            </a:r>
          </a:p>
          <a:p>
            <a:pPr lvl="2">
              <a:lnSpc>
                <a:spcPct val="90000"/>
              </a:lnSpc>
            </a:pPr>
            <a:r>
              <a:rPr lang="en-AU" sz="1800" dirty="0" smtClean="0">
                <a:latin typeface="微軟正黑體" pitchFamily="34" charset="-120"/>
                <a:ea typeface="微軟正黑體" pitchFamily="34" charset="-120"/>
              </a:rPr>
              <a:t>.NET Based, Core Lib available for MS Build Tasks.</a:t>
            </a:r>
          </a:p>
          <a:p>
            <a:pPr lvl="1">
              <a:lnSpc>
                <a:spcPct val="90000"/>
              </a:lnSpc>
            </a:pPr>
            <a:r>
              <a:rPr lang="en-AU" dirty="0" smtClean="0">
                <a:latin typeface="微軟正黑體" pitchFamily="34" charset="-120"/>
                <a:ea typeface="微軟正黑體" pitchFamily="34" charset="-120"/>
              </a:rPr>
              <a:t>S3sync</a:t>
            </a:r>
          </a:p>
          <a:p>
            <a:pPr lvl="2">
              <a:lnSpc>
                <a:spcPct val="90000"/>
              </a:lnSpc>
            </a:pPr>
            <a:r>
              <a:rPr lang="en-AU" sz="1800" dirty="0" smtClean="0">
                <a:latin typeface="微軟正黑體" pitchFamily="34" charset="-120"/>
                <a:ea typeface="微軟正黑體" pitchFamily="34" charset="-120"/>
              </a:rPr>
              <a:t>Ruby Based,</a:t>
            </a:r>
          </a:p>
          <a:p>
            <a:pPr lvl="2">
              <a:lnSpc>
                <a:spcPct val="90000"/>
              </a:lnSpc>
            </a:pPr>
            <a:r>
              <a:rPr lang="en-AU" sz="1800" dirty="0" smtClean="0">
                <a:latin typeface="微軟正黑體" pitchFamily="34" charset="-120"/>
                <a:ea typeface="微軟正黑體" pitchFamily="34" charset="-120"/>
              </a:rPr>
              <a:t>Works similar to </a:t>
            </a:r>
            <a:r>
              <a:rPr lang="en-AU" sz="1800" dirty="0" err="1" smtClean="0">
                <a:latin typeface="微軟正黑體" pitchFamily="34" charset="-120"/>
                <a:ea typeface="微軟正黑體" pitchFamily="34" charset="-120"/>
              </a:rPr>
              <a:t>rsync</a:t>
            </a:r>
            <a:r>
              <a:rPr lang="en-AU" sz="1800" dirty="0" smtClean="0">
                <a:latin typeface="微軟正黑體" pitchFamily="34" charset="-120"/>
                <a:ea typeface="微軟正黑體" pitchFamily="34" charset="-120"/>
              </a:rPr>
              <a:t> (for those familiar).</a:t>
            </a:r>
          </a:p>
          <a:p>
            <a:pPr lvl="1">
              <a:lnSpc>
                <a:spcPct val="90000"/>
              </a:lnSpc>
            </a:pPr>
            <a:r>
              <a:rPr lang="en-AU" dirty="0" smtClean="0">
                <a:latin typeface="微軟正黑體" pitchFamily="34" charset="-120"/>
                <a:ea typeface="微軟正黑體" pitchFamily="34" charset="-120"/>
              </a:rPr>
              <a:t>S3Fox</a:t>
            </a:r>
          </a:p>
          <a:p>
            <a:pPr lvl="2">
              <a:lnSpc>
                <a:spcPct val="90000"/>
              </a:lnSpc>
            </a:pPr>
            <a:r>
              <a:rPr lang="en-AU" sz="1800" dirty="0" smtClean="0">
                <a:latin typeface="微軟正黑體" pitchFamily="34" charset="-120"/>
                <a:ea typeface="微軟正黑體" pitchFamily="34" charset="-120"/>
              </a:rPr>
              <a:t>Firefox extension (if you use Firefox!).</a:t>
            </a:r>
          </a:p>
          <a:p>
            <a:pPr lvl="1">
              <a:lnSpc>
                <a:spcPct val="90000"/>
              </a:lnSpc>
            </a:pPr>
            <a:r>
              <a:rPr lang="en-AU" dirty="0" smtClean="0">
                <a:latin typeface="微軟正黑體" pitchFamily="34" charset="-120"/>
                <a:ea typeface="微軟正黑體" pitchFamily="34" charset="-120"/>
              </a:rPr>
              <a:t>Jungle Disk (and other 3</a:t>
            </a:r>
            <a:r>
              <a:rPr lang="en-AU" baseline="30000" dirty="0" smtClean="0">
                <a:latin typeface="微軟正黑體" pitchFamily="34" charset="-120"/>
                <a:ea typeface="微軟正黑體" pitchFamily="34" charset="-120"/>
              </a:rPr>
              <a:t>rd</a:t>
            </a:r>
            <a:r>
              <a:rPr lang="en-AU" dirty="0" smtClean="0">
                <a:latin typeface="微軟正黑體" pitchFamily="34" charset="-120"/>
                <a:ea typeface="微軟正黑體" pitchFamily="34" charset="-120"/>
              </a:rPr>
              <a:t> party ones):</a:t>
            </a:r>
          </a:p>
          <a:p>
            <a:pPr lvl="2">
              <a:lnSpc>
                <a:spcPct val="90000"/>
              </a:lnSpc>
            </a:pPr>
            <a:r>
              <a:rPr lang="en-AU" sz="1800" dirty="0" smtClean="0">
                <a:latin typeface="微軟正黑體" pitchFamily="34" charset="-120"/>
                <a:ea typeface="微軟正黑體" pitchFamily="34" charset="-120"/>
              </a:rPr>
              <a:t>Work as WEBDAV, but interoperability issues!!</a:t>
            </a:r>
          </a:p>
          <a:p>
            <a:endParaRPr lang="en-AU" dirty="0" smtClean="0">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04800" y="0"/>
            <a:ext cx="8305800" cy="762000"/>
          </a:xfrm>
        </p:spPr>
        <p:txBody>
          <a:bodyPr/>
          <a:lstStyle/>
          <a:p>
            <a:r>
              <a:rPr lang="en-AU" smtClean="0">
                <a:latin typeface="微軟正黑體" pitchFamily="34" charset="-120"/>
                <a:ea typeface="微軟正黑體" pitchFamily="34" charset="-120"/>
              </a:rPr>
              <a:t>Utility Computing – EC2</a:t>
            </a:r>
          </a:p>
        </p:txBody>
      </p:sp>
      <p:sp>
        <p:nvSpPr>
          <p:cNvPr id="48131" name="Rectangle 3"/>
          <p:cNvSpPr>
            <a:spLocks noGrp="1" noChangeArrowheads="1"/>
          </p:cNvSpPr>
          <p:nvPr>
            <p:ph type="body" idx="1"/>
          </p:nvPr>
        </p:nvSpPr>
        <p:spPr>
          <a:xfrm>
            <a:off x="899592" y="1196752"/>
            <a:ext cx="7863408" cy="5544616"/>
          </a:xfrm>
        </p:spPr>
        <p:txBody>
          <a:bodyPr/>
          <a:lstStyle/>
          <a:p>
            <a:r>
              <a:rPr lang="en-AU" sz="2400" dirty="0" smtClean="0">
                <a:latin typeface="微軟正黑體" pitchFamily="34" charset="-120"/>
                <a:ea typeface="微軟正黑體" pitchFamily="34" charset="-120"/>
              </a:rPr>
              <a:t>Started in 2006:</a:t>
            </a:r>
          </a:p>
          <a:p>
            <a:pPr lvl="1"/>
            <a:r>
              <a:rPr lang="en-AU" sz="1800" dirty="0" smtClean="0">
                <a:latin typeface="微軟正黑體" pitchFamily="34" charset="-120"/>
                <a:ea typeface="微軟正黑體" pitchFamily="34" charset="-120"/>
              </a:rPr>
              <a:t>Amazon Elastic Compute Cloud (EC2):</a:t>
            </a:r>
          </a:p>
          <a:p>
            <a:pPr lvl="2"/>
            <a:r>
              <a:rPr lang="en-AU" sz="1800" dirty="0" smtClean="0">
                <a:latin typeface="微軟正黑體" pitchFamily="34" charset="-120"/>
                <a:ea typeface="微軟正黑體" pitchFamily="34" charset="-120"/>
              </a:rPr>
              <a:t>Elastic, marshal 1 to 100+ PCs via WS,</a:t>
            </a:r>
          </a:p>
          <a:p>
            <a:pPr lvl="2"/>
            <a:r>
              <a:rPr lang="en-AU" sz="1800" dirty="0" smtClean="0">
                <a:latin typeface="微軟正黑體" pitchFamily="34" charset="-120"/>
                <a:ea typeface="微軟正黑體" pitchFamily="34" charset="-120"/>
              </a:rPr>
              <a:t>Machine Specs</a:t>
            </a:r>
            <a:r>
              <a:rPr lang="en-US" sz="1800" dirty="0" smtClean="0">
                <a:latin typeface="微軟正黑體" pitchFamily="34" charset="-120"/>
                <a:ea typeface="微軟正黑體" pitchFamily="34" charset="-120"/>
              </a:rPr>
              <a:t>…,</a:t>
            </a:r>
            <a:endParaRPr lang="en-AU" sz="1800" dirty="0" smtClean="0">
              <a:latin typeface="微軟正黑體" pitchFamily="34" charset="-120"/>
              <a:ea typeface="微軟正黑體" pitchFamily="34" charset="-120"/>
            </a:endParaRPr>
          </a:p>
          <a:p>
            <a:pPr lvl="2"/>
            <a:r>
              <a:rPr lang="en-AU" sz="1800" dirty="0" smtClean="0">
                <a:latin typeface="微軟正黑體" pitchFamily="34" charset="-120"/>
                <a:ea typeface="微軟正黑體" pitchFamily="34" charset="-120"/>
              </a:rPr>
              <a:t>Fairly cheap!</a:t>
            </a:r>
          </a:p>
          <a:p>
            <a:r>
              <a:rPr lang="en-AU" sz="2400" dirty="0" smtClean="0">
                <a:latin typeface="微軟正黑體" pitchFamily="34" charset="-120"/>
                <a:ea typeface="微軟正黑體" pitchFamily="34" charset="-120"/>
              </a:rPr>
              <a:t>Powered by </a:t>
            </a:r>
            <a:r>
              <a:rPr lang="en-AU" sz="2400" dirty="0" err="1" smtClean="0">
                <a:latin typeface="微軟正黑體" pitchFamily="34" charset="-120"/>
                <a:ea typeface="微軟正黑體" pitchFamily="34" charset="-120"/>
              </a:rPr>
              <a:t>Xen</a:t>
            </a:r>
            <a:r>
              <a:rPr lang="en-AU" sz="2400" dirty="0" smtClean="0">
                <a:latin typeface="微軟正黑體" pitchFamily="34" charset="-120"/>
                <a:ea typeface="微軟正黑體" pitchFamily="34" charset="-120"/>
              </a:rPr>
              <a:t> – a Virtual Machine:</a:t>
            </a:r>
          </a:p>
          <a:p>
            <a:pPr lvl="1"/>
            <a:r>
              <a:rPr lang="en-AU" sz="1800" dirty="0" smtClean="0">
                <a:latin typeface="微軟正黑體" pitchFamily="34" charset="-120"/>
                <a:ea typeface="微軟正黑體" pitchFamily="34" charset="-120"/>
              </a:rPr>
              <a:t>Different from </a:t>
            </a:r>
            <a:r>
              <a:rPr lang="en-AU" sz="1800" dirty="0" err="1" smtClean="0">
                <a:latin typeface="微軟正黑體" pitchFamily="34" charset="-120"/>
                <a:ea typeface="微軟正黑體" pitchFamily="34" charset="-120"/>
              </a:rPr>
              <a:t>Vmware</a:t>
            </a:r>
            <a:r>
              <a:rPr lang="en-AU" sz="1800" dirty="0" smtClean="0">
                <a:latin typeface="微軟正黑體" pitchFamily="34" charset="-120"/>
                <a:ea typeface="微軟正黑體" pitchFamily="34" charset="-120"/>
              </a:rPr>
              <a:t> and VPC as uses “</a:t>
            </a:r>
            <a:r>
              <a:rPr lang="en-AU" sz="1800" dirty="0" err="1" smtClean="0">
                <a:latin typeface="微軟正黑體" pitchFamily="34" charset="-120"/>
                <a:ea typeface="微軟正黑體" pitchFamily="34" charset="-120"/>
              </a:rPr>
              <a:t>para</a:t>
            </a:r>
            <a:r>
              <a:rPr lang="en-AU" sz="1800" dirty="0" smtClean="0">
                <a:latin typeface="微軟正黑體" pitchFamily="34" charset="-120"/>
                <a:ea typeface="微軟正黑體" pitchFamily="34" charset="-120"/>
              </a:rPr>
              <a:t>-virtualization” where the guest OS is modified to use special hyper-calls:</a:t>
            </a:r>
          </a:p>
          <a:p>
            <a:pPr lvl="2"/>
            <a:r>
              <a:rPr lang="en-AU" sz="1800" dirty="0" smtClean="0">
                <a:latin typeface="微軟正黑體" pitchFamily="34" charset="-120"/>
                <a:ea typeface="微軟正黑體" pitchFamily="34" charset="-120"/>
              </a:rPr>
              <a:t>High performance!</a:t>
            </a:r>
          </a:p>
          <a:p>
            <a:pPr lvl="1"/>
            <a:r>
              <a:rPr lang="en-AU" sz="1800" dirty="0" smtClean="0">
                <a:latin typeface="微軟正黑體" pitchFamily="34" charset="-120"/>
                <a:ea typeface="微軟正黑體" pitchFamily="34" charset="-120"/>
              </a:rPr>
              <a:t>Hardware contributions by Intel (VT-x/</a:t>
            </a:r>
            <a:r>
              <a:rPr lang="en-AU" sz="1800" dirty="0" err="1" smtClean="0">
                <a:latin typeface="微軟正黑體" pitchFamily="34" charset="-120"/>
                <a:ea typeface="微軟正黑體" pitchFamily="34" charset="-120"/>
              </a:rPr>
              <a:t>Vanderpool</a:t>
            </a:r>
            <a:r>
              <a:rPr lang="en-AU" sz="1800" dirty="0" smtClean="0">
                <a:latin typeface="微軟正黑體" pitchFamily="34" charset="-120"/>
                <a:ea typeface="微軟正黑體" pitchFamily="34" charset="-120"/>
              </a:rPr>
              <a:t>) and AMD (AMD-V).</a:t>
            </a:r>
          </a:p>
          <a:p>
            <a:pPr lvl="1"/>
            <a:r>
              <a:rPr lang="en-AU" sz="1800" dirty="0" smtClean="0">
                <a:latin typeface="微軟正黑體" pitchFamily="34" charset="-120"/>
                <a:ea typeface="微軟正黑體" pitchFamily="34" charset="-120"/>
              </a:rPr>
              <a:t>Supports “Live Migration” of a virtual machine between hosts.</a:t>
            </a:r>
            <a:endParaRPr lang="en-AU" sz="1800" dirty="0" smtClean="0">
              <a:solidFill>
                <a:srgbClr val="0000FF"/>
              </a:solidFill>
              <a:latin typeface="微軟正黑體" pitchFamily="34" charset="-120"/>
              <a:ea typeface="微軟正黑體" pitchFamily="34" charset="-120"/>
            </a:endParaRPr>
          </a:p>
          <a:p>
            <a:r>
              <a:rPr lang="en-US" sz="1800" dirty="0" smtClean="0">
                <a:solidFill>
                  <a:srgbClr val="0000FF"/>
                </a:solidFill>
                <a:latin typeface="微軟正黑體" pitchFamily="34" charset="-120"/>
                <a:ea typeface="微軟正黑體" pitchFamily="34" charset="-120"/>
              </a:rPr>
              <a:t>Pay by the hour from S(small), 0.10 $/h, to XL 0.80 $/h.</a:t>
            </a:r>
          </a:p>
          <a:p>
            <a:r>
              <a:rPr lang="en-US" sz="1800" dirty="0" smtClean="0">
                <a:solidFill>
                  <a:srgbClr val="0000FF"/>
                </a:solidFill>
                <a:latin typeface="微軟正黑體" pitchFamily="34" charset="-120"/>
                <a:ea typeface="微軟正黑體" pitchFamily="34" charset="-120"/>
              </a:rPr>
              <a:t>Linux, Windows, </a:t>
            </a:r>
            <a:r>
              <a:rPr lang="en-US" sz="1800" dirty="0" err="1" smtClean="0">
                <a:solidFill>
                  <a:srgbClr val="0000FF"/>
                </a:solidFill>
                <a:latin typeface="微軟正黑體" pitchFamily="34" charset="-120"/>
                <a:ea typeface="微軟正黑體" pitchFamily="34" charset="-120"/>
              </a:rPr>
              <a:t>OpenSolaris</a:t>
            </a:r>
            <a:r>
              <a:rPr lang="en-US" sz="1800" dirty="0" smtClean="0">
                <a:solidFill>
                  <a:srgbClr val="0000FF"/>
                </a:solidFill>
                <a:latin typeface="微軟正黑體" pitchFamily="34" charset="-120"/>
                <a:ea typeface="微軟正黑體" pitchFamily="34" charset="-120"/>
              </a:rPr>
              <a:t>.</a:t>
            </a:r>
          </a:p>
          <a:p>
            <a:r>
              <a:rPr lang="en-US" sz="1800" dirty="0" smtClean="0">
                <a:solidFill>
                  <a:srgbClr val="0000FF"/>
                </a:solidFill>
                <a:latin typeface="微軟正黑體" pitchFamily="34" charset="-120"/>
                <a:ea typeface="微軟正黑體" pitchFamily="34" charset="-120"/>
              </a:rPr>
              <a:t>Management Console/AP.</a:t>
            </a:r>
            <a:endParaRPr lang="en-AU" sz="1800" dirty="0" smtClean="0">
              <a:solidFill>
                <a:srgbClr val="0000FF"/>
              </a:solidFill>
              <a:latin typeface="微軟正黑體" pitchFamily="34" charset="-120"/>
              <a:ea typeface="微軟正黑體" pitchFamily="34" charset="-120"/>
            </a:endParaRPr>
          </a:p>
          <a:p>
            <a:pPr lvl="2"/>
            <a:endParaRPr lang="en-AU" sz="1800" dirty="0" smtClean="0">
              <a:solidFill>
                <a:srgbClr val="0000FF"/>
              </a:solidFill>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04800" y="76200"/>
            <a:ext cx="8305800" cy="762000"/>
          </a:xfrm>
        </p:spPr>
        <p:txBody>
          <a:bodyPr/>
          <a:lstStyle/>
          <a:p>
            <a:r>
              <a:rPr lang="en-AU" smtClean="0">
                <a:latin typeface="微軟正黑體" pitchFamily="34" charset="-120"/>
                <a:ea typeface="微軟正黑體" pitchFamily="34" charset="-120"/>
              </a:rPr>
              <a:t>EC2 – The Basics</a:t>
            </a:r>
          </a:p>
        </p:txBody>
      </p:sp>
      <p:sp>
        <p:nvSpPr>
          <p:cNvPr id="49155" name="Rectangle 3"/>
          <p:cNvSpPr>
            <a:spLocks noGrp="1" noChangeArrowheads="1"/>
          </p:cNvSpPr>
          <p:nvPr>
            <p:ph type="body" idx="1"/>
          </p:nvPr>
        </p:nvSpPr>
        <p:spPr/>
        <p:txBody>
          <a:bodyPr/>
          <a:lstStyle/>
          <a:p>
            <a:r>
              <a:rPr lang="en-AU" dirty="0" smtClean="0">
                <a:latin typeface="微軟正黑體" pitchFamily="34" charset="-120"/>
                <a:ea typeface="微軟正黑體" pitchFamily="34" charset="-120"/>
              </a:rPr>
              <a:t>Load your image onto S3 and register it.</a:t>
            </a:r>
          </a:p>
          <a:p>
            <a:r>
              <a:rPr lang="en-AU" dirty="0" smtClean="0">
                <a:latin typeface="微軟正黑體" pitchFamily="34" charset="-120"/>
                <a:ea typeface="微軟正黑體" pitchFamily="34" charset="-120"/>
              </a:rPr>
              <a:t>Boot your image from the Web Service.</a:t>
            </a:r>
          </a:p>
          <a:p>
            <a:r>
              <a:rPr lang="en-AU" dirty="0" smtClean="0">
                <a:latin typeface="微軟正黑體" pitchFamily="34" charset="-120"/>
                <a:ea typeface="微軟正黑體" pitchFamily="34" charset="-120"/>
              </a:rPr>
              <a:t>Open up required ports for your image.</a:t>
            </a:r>
          </a:p>
          <a:p>
            <a:r>
              <a:rPr lang="en-AU" dirty="0" smtClean="0">
                <a:latin typeface="微軟正黑體" pitchFamily="34" charset="-120"/>
                <a:ea typeface="微軟正黑體" pitchFamily="34" charset="-120"/>
              </a:rPr>
              <a:t>Connect to your image through SSH.</a:t>
            </a:r>
          </a:p>
          <a:p>
            <a:r>
              <a:rPr lang="en-AU" dirty="0" smtClean="0">
                <a:latin typeface="微軟正黑體" pitchFamily="34" charset="-120"/>
                <a:ea typeface="微軟正黑體" pitchFamily="34" charset="-120"/>
              </a:rPr>
              <a:t>Execute you application</a:t>
            </a:r>
            <a:r>
              <a:rPr lang="en-US" dirty="0" smtClean="0">
                <a:latin typeface="微軟正黑體" pitchFamily="34" charset="-120"/>
                <a:ea typeface="微軟正黑體" pitchFamily="34" charset="-120"/>
              </a:rPr>
              <a:t>…</a:t>
            </a:r>
            <a:endParaRPr lang="en-AU" dirty="0" smtClean="0">
              <a:latin typeface="微軟正黑體" pitchFamily="34" charset="-120"/>
              <a:ea typeface="微軟正黑體" pitchFamily="34" charset="-120"/>
            </a:endParaRPr>
          </a:p>
          <a:p>
            <a:endParaRPr lang="en-AU" dirty="0" smtClean="0">
              <a:latin typeface="微軟正黑體" pitchFamily="34" charset="-120"/>
              <a:ea typeface="微軟正黑體" pitchFamily="34" charset="-120"/>
            </a:endParaRPr>
          </a:p>
        </p:txBody>
      </p:sp>
      <p:sp>
        <p:nvSpPr>
          <p:cNvPr id="4" name="Date Placeholder 3"/>
          <p:cNvSpPr>
            <a:spLocks noGrp="1"/>
          </p:cNvSpPr>
          <p:nvPr>
            <p:ph type="dt" sz="quarter" idx="10"/>
          </p:nvPr>
        </p:nvSpPr>
        <p:spPr/>
        <p:txBody>
          <a:bodyPr/>
          <a:lstStyle/>
          <a:p>
            <a:r>
              <a:rPr lang="en-GB" altLang="zh-TW"/>
              <a:t>19th May, 09</a:t>
            </a:r>
            <a:endParaRPr lang="en-US"/>
          </a:p>
        </p:txBody>
      </p:sp>
      <p:sp>
        <p:nvSpPr>
          <p:cNvPr id="5" name="Footer Placeholder 4"/>
          <p:cNvSpPr>
            <a:spLocks noGrp="1"/>
          </p:cNvSpPr>
          <p:nvPr>
            <p:ph type="ftr" sz="quarter" idx="11"/>
          </p:nvPr>
        </p:nvSpPr>
        <p:spPr/>
        <p:txBody>
          <a:bodyPr/>
          <a:lstStyle/>
          <a:p>
            <a:r>
              <a:rPr lang="en-US"/>
              <a:t>mark.baker@computer.org</a:t>
            </a:r>
            <a:endParaRPr lang="en-GB" altLang="zh-TW"/>
          </a:p>
        </p:txBody>
      </p:sp>
    </p:spTree>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dirty="0"/>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4E3ED151-2AE6-437B-B214-104A00E1163A}" type="slidenum">
              <a:rPr lang="en-US" altLang="zh-TW" smtClean="0"/>
              <a:pPr>
                <a:defRPr/>
              </a:pPr>
              <a:t>94</a:t>
            </a:fld>
            <a:endParaRPr lang="en-US" altLang="zh-TW"/>
          </a:p>
        </p:txBody>
      </p:sp>
      <p:pic>
        <p:nvPicPr>
          <p:cNvPr id="1026" name="Picture 2"/>
          <p:cNvPicPr>
            <a:picLocks noChangeAspect="1" noChangeArrowheads="1"/>
          </p:cNvPicPr>
          <p:nvPr/>
        </p:nvPicPr>
        <p:blipFill>
          <a:blip r:embed="rId2" cstate="print"/>
          <a:srcRect/>
          <a:stretch>
            <a:fillRect/>
          </a:stretch>
        </p:blipFill>
        <p:spPr bwMode="auto">
          <a:xfrm>
            <a:off x="0" y="242888"/>
            <a:ext cx="9734550" cy="6372225"/>
          </a:xfrm>
          <a:prstGeom prst="rect">
            <a:avLst/>
          </a:prstGeom>
          <a:noFill/>
          <a:ln w="9525">
            <a:noFill/>
            <a:miter lim="800000"/>
            <a:headEnd/>
            <a:tailEnd/>
          </a:ln>
        </p:spPr>
      </p:pic>
      <p:sp>
        <p:nvSpPr>
          <p:cNvPr id="8" name="文字方塊 7"/>
          <p:cNvSpPr txBox="1"/>
          <p:nvPr/>
        </p:nvSpPr>
        <p:spPr>
          <a:xfrm>
            <a:off x="3704690" y="3861048"/>
            <a:ext cx="5439310" cy="584775"/>
          </a:xfrm>
          <a:prstGeom prst="rect">
            <a:avLst/>
          </a:prstGeom>
          <a:noFill/>
        </p:spPr>
        <p:txBody>
          <a:bodyPr wrap="none" rtlCol="0">
            <a:spAutoFit/>
          </a:bodyPr>
          <a:lstStyle/>
          <a:p>
            <a:r>
              <a:rPr lang="en-US" altLang="zh-TW" sz="3200" b="1" dirty="0" smtClean="0">
                <a:hlinkClick r:id="rId3"/>
              </a:rPr>
              <a:t>http://hadoop.apache.org/</a:t>
            </a:r>
            <a:r>
              <a:rPr lang="en-US" altLang="zh-TW" sz="3200" b="1" dirty="0" smtClean="0"/>
              <a:t>  </a:t>
            </a:r>
            <a:endParaRPr lang="zh-TW" altLang="en-US" sz="3200" b="1"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p:cNvSpPr/>
          <p:nvPr/>
        </p:nvSpPr>
        <p:spPr>
          <a:xfrm>
            <a:off x="755576" y="116632"/>
            <a:ext cx="7535863" cy="984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0"/>
            <a:r>
              <a:rPr lang="en-US" sz="4000" b="1" dirty="0" smtClean="0">
                <a:solidFill>
                  <a:srgbClr val="663300"/>
                </a:solidFill>
                <a:latin typeface="微軟正黑體" pitchFamily="34" charset="-120"/>
                <a:ea typeface="微軟正黑體" pitchFamily="34" charset="-120"/>
              </a:rPr>
              <a:t>Hadoop</a:t>
            </a:r>
            <a:endParaRPr lang="en-US" sz="4000" b="1" dirty="0">
              <a:solidFill>
                <a:srgbClr val="663300"/>
              </a:solidFill>
              <a:latin typeface="微軟正黑體" pitchFamily="34" charset="-120"/>
              <a:ea typeface="微軟正黑體" pitchFamily="34" charset="-120"/>
            </a:endParaRPr>
          </a:p>
        </p:txBody>
      </p:sp>
      <p:pic>
        <p:nvPicPr>
          <p:cNvPr id="50181" name="Picture 9"/>
          <p:cNvPicPr>
            <a:picLocks noChangeAspect="1"/>
          </p:cNvPicPr>
          <p:nvPr/>
        </p:nvPicPr>
        <p:blipFill>
          <a:blip r:embed="rId2" cstate="print"/>
          <a:srcRect/>
          <a:stretch>
            <a:fillRect/>
          </a:stretch>
        </p:blipFill>
        <p:spPr bwMode="auto">
          <a:xfrm>
            <a:off x="5148064" y="4869160"/>
            <a:ext cx="3810000" cy="901700"/>
          </a:xfrm>
          <a:prstGeom prst="rect">
            <a:avLst/>
          </a:prstGeom>
          <a:noFill/>
          <a:ln w="9525">
            <a:noFill/>
            <a:miter lim="800000"/>
            <a:headEnd/>
            <a:tailEnd/>
          </a:ln>
        </p:spPr>
      </p:pic>
      <p:sp>
        <p:nvSpPr>
          <p:cNvPr id="50182" name="Rectangle 10"/>
          <p:cNvSpPr>
            <a:spLocks noChangeArrowheads="1"/>
          </p:cNvSpPr>
          <p:nvPr/>
        </p:nvSpPr>
        <p:spPr bwMode="auto">
          <a:xfrm>
            <a:off x="611560" y="1412776"/>
            <a:ext cx="8280920" cy="5090624"/>
          </a:xfrm>
          <a:prstGeom prst="rect">
            <a:avLst/>
          </a:prstGeom>
          <a:noFill/>
          <a:ln w="9525">
            <a:noFill/>
            <a:miter lim="800000"/>
            <a:headEnd/>
            <a:tailEnd/>
          </a:ln>
        </p:spPr>
        <p:txBody>
          <a:bodyPr wrap="square">
            <a:spAutoFit/>
          </a:bodyPr>
          <a:lstStyle/>
          <a:p>
            <a:pPr marL="342900" indent="-342900" eaLnBrk="0" hangingPunct="0">
              <a:spcBef>
                <a:spcPct val="20000"/>
              </a:spcBef>
              <a:buFont typeface="Arial" pitchFamily="34" charset="0"/>
              <a:buChar char="•"/>
            </a:pPr>
            <a:r>
              <a:rPr lang="en-US" sz="2800" b="1" dirty="0" smtClean="0">
                <a:solidFill>
                  <a:schemeClr val="accent2"/>
                </a:solidFill>
                <a:latin typeface="微軟正黑體" pitchFamily="34" charset="-120"/>
                <a:ea typeface="微軟正黑體" pitchFamily="34" charset="-120"/>
              </a:rPr>
              <a:t>Hadoop </a:t>
            </a:r>
            <a:r>
              <a:rPr lang="en-US" sz="2800" b="1" dirty="0">
                <a:solidFill>
                  <a:schemeClr val="accent2"/>
                </a:solidFill>
                <a:latin typeface="微軟正黑體" pitchFamily="34" charset="-120"/>
                <a:ea typeface="微軟正黑體" pitchFamily="34" charset="-120"/>
              </a:rPr>
              <a:t>is a software framework </a:t>
            </a:r>
            <a:r>
              <a:rPr lang="en-US" sz="2800" b="1" dirty="0" smtClean="0">
                <a:solidFill>
                  <a:schemeClr val="accent2"/>
                </a:solidFill>
                <a:latin typeface="微軟正黑體" pitchFamily="34" charset="-120"/>
                <a:ea typeface="微軟正黑體" pitchFamily="34" charset="-120"/>
              </a:rPr>
              <a:t>that enables </a:t>
            </a:r>
            <a:r>
              <a:rPr lang="en-US" sz="2800" b="1" dirty="0">
                <a:solidFill>
                  <a:schemeClr val="accent2"/>
                </a:solidFill>
                <a:latin typeface="微軟正黑體" pitchFamily="34" charset="-120"/>
                <a:ea typeface="微軟正黑體" pitchFamily="34" charset="-120"/>
              </a:rPr>
              <a:t>distributed manipulation of large </a:t>
            </a:r>
            <a:r>
              <a:rPr lang="en-US" sz="2800" b="1" dirty="0" smtClean="0">
                <a:solidFill>
                  <a:schemeClr val="accent2"/>
                </a:solidFill>
                <a:latin typeface="微軟正黑體" pitchFamily="34" charset="-120"/>
                <a:ea typeface="微軟正黑體" pitchFamily="34" charset="-120"/>
              </a:rPr>
              <a:t>amounts </a:t>
            </a:r>
            <a:r>
              <a:rPr lang="en-US" sz="2800" b="1" dirty="0">
                <a:solidFill>
                  <a:schemeClr val="accent2"/>
                </a:solidFill>
                <a:latin typeface="微軟正黑體" pitchFamily="34" charset="-120"/>
                <a:ea typeface="微軟正黑體" pitchFamily="34" charset="-120"/>
              </a:rPr>
              <a:t>of data. </a:t>
            </a:r>
          </a:p>
          <a:p>
            <a:pPr marL="342900" indent="-342900" eaLnBrk="0" hangingPunct="0">
              <a:spcBef>
                <a:spcPct val="20000"/>
              </a:spcBef>
              <a:buFont typeface="Arial" pitchFamily="34" charset="0"/>
              <a:buChar char="•"/>
            </a:pPr>
            <a:r>
              <a:rPr lang="en-US" sz="2800" b="1" dirty="0" smtClean="0">
                <a:solidFill>
                  <a:schemeClr val="accent2"/>
                </a:solidFill>
                <a:latin typeface="微軟正黑體" pitchFamily="34" charset="-120"/>
                <a:ea typeface="微軟正黑體" pitchFamily="34" charset="-120"/>
              </a:rPr>
              <a:t>Hadoop </a:t>
            </a:r>
            <a:r>
              <a:rPr lang="en-US" sz="2800" b="1" dirty="0">
                <a:solidFill>
                  <a:schemeClr val="accent2"/>
                </a:solidFill>
                <a:latin typeface="微軟正黑體" pitchFamily="34" charset="-120"/>
                <a:ea typeface="微軟正黑體" pitchFamily="34" charset="-120"/>
              </a:rPr>
              <a:t>does this in a way that makes </a:t>
            </a:r>
            <a:r>
              <a:rPr lang="en-US" sz="2800" b="1" dirty="0" smtClean="0">
                <a:solidFill>
                  <a:schemeClr val="accent2"/>
                </a:solidFill>
                <a:latin typeface="微軟正黑體" pitchFamily="34" charset="-120"/>
                <a:ea typeface="微軟正黑體" pitchFamily="34" charset="-120"/>
              </a:rPr>
              <a:t>it  </a:t>
            </a:r>
            <a:r>
              <a:rPr lang="en-US" sz="2800" b="1" dirty="0">
                <a:solidFill>
                  <a:schemeClr val="accent2"/>
                </a:solidFill>
                <a:latin typeface="微軟正黑體" pitchFamily="34" charset="-120"/>
                <a:ea typeface="微軟正黑體" pitchFamily="34" charset="-120"/>
              </a:rPr>
              <a:t>reliable, efficient, and scalable. </a:t>
            </a:r>
          </a:p>
          <a:p>
            <a:pPr marL="342900" indent="-342900" eaLnBrk="0" hangingPunct="0">
              <a:spcBef>
                <a:spcPct val="20000"/>
              </a:spcBef>
              <a:buFont typeface="Arial" pitchFamily="34" charset="0"/>
              <a:buChar char="•"/>
            </a:pPr>
            <a:r>
              <a:rPr lang="en-US" sz="2800" b="1" dirty="0" smtClean="0">
                <a:solidFill>
                  <a:schemeClr val="accent2"/>
                </a:solidFill>
                <a:latin typeface="微軟正黑體" pitchFamily="34" charset="-120"/>
                <a:ea typeface="微軟正黑體" pitchFamily="34" charset="-120"/>
              </a:rPr>
              <a:t>Hadoop </a:t>
            </a:r>
            <a:r>
              <a:rPr lang="en-US" sz="2800" b="1" dirty="0">
                <a:solidFill>
                  <a:schemeClr val="accent2"/>
                </a:solidFill>
                <a:latin typeface="微軟正黑體" pitchFamily="34" charset="-120"/>
                <a:ea typeface="微軟正黑體" pitchFamily="34" charset="-120"/>
              </a:rPr>
              <a:t>is efficient because it works on </a:t>
            </a:r>
            <a:r>
              <a:rPr lang="en-US" sz="2800" b="1" dirty="0" smtClean="0">
                <a:solidFill>
                  <a:schemeClr val="accent2"/>
                </a:solidFill>
                <a:latin typeface="微軟正黑體" pitchFamily="34" charset="-120"/>
                <a:ea typeface="微軟正黑體" pitchFamily="34" charset="-120"/>
              </a:rPr>
              <a:t>the </a:t>
            </a:r>
            <a:r>
              <a:rPr lang="en-US" sz="2800" b="1" dirty="0">
                <a:solidFill>
                  <a:schemeClr val="accent2"/>
                </a:solidFill>
                <a:latin typeface="微軟正黑體" pitchFamily="34" charset="-120"/>
                <a:ea typeface="微軟正黑體" pitchFamily="34" charset="-120"/>
              </a:rPr>
              <a:t>principle of </a:t>
            </a:r>
            <a:r>
              <a:rPr lang="en-US" sz="2800" b="1" dirty="0" smtClean="0">
                <a:solidFill>
                  <a:schemeClr val="accent2"/>
                </a:solidFill>
                <a:latin typeface="微軟正黑體" pitchFamily="34" charset="-120"/>
                <a:ea typeface="微軟正黑體" pitchFamily="34" charset="-120"/>
              </a:rPr>
              <a:t>parallelization, </a:t>
            </a:r>
            <a:r>
              <a:rPr lang="en-US" sz="2800" b="1" dirty="0">
                <a:solidFill>
                  <a:schemeClr val="accent2"/>
                </a:solidFill>
                <a:latin typeface="微軟正黑體" pitchFamily="34" charset="-120"/>
                <a:ea typeface="微軟正黑體" pitchFamily="34" charset="-120"/>
              </a:rPr>
              <a:t>allowing </a:t>
            </a:r>
            <a:r>
              <a:rPr lang="en-US" sz="2800" b="1" dirty="0" smtClean="0">
                <a:solidFill>
                  <a:schemeClr val="accent2"/>
                </a:solidFill>
                <a:latin typeface="微軟正黑體" pitchFamily="34" charset="-120"/>
                <a:ea typeface="微軟正黑體" pitchFamily="34" charset="-120"/>
              </a:rPr>
              <a:t>data </a:t>
            </a:r>
            <a:r>
              <a:rPr lang="en-US" sz="2800" b="1" dirty="0">
                <a:solidFill>
                  <a:schemeClr val="accent2"/>
                </a:solidFill>
                <a:latin typeface="微軟正黑體" pitchFamily="34" charset="-120"/>
                <a:ea typeface="微軟正黑體" pitchFamily="34" charset="-120"/>
              </a:rPr>
              <a:t>to process  in parallel to increase </a:t>
            </a:r>
            <a:r>
              <a:rPr lang="en-US" sz="2800" b="1" dirty="0" smtClean="0">
                <a:solidFill>
                  <a:schemeClr val="accent2"/>
                </a:solidFill>
                <a:latin typeface="微軟正黑體" pitchFamily="34" charset="-120"/>
                <a:ea typeface="微軟正黑體" pitchFamily="34" charset="-120"/>
              </a:rPr>
              <a:t>the </a:t>
            </a:r>
            <a:r>
              <a:rPr lang="en-US" sz="2800" b="1" dirty="0">
                <a:solidFill>
                  <a:schemeClr val="accent2"/>
                </a:solidFill>
                <a:latin typeface="微軟正黑體" pitchFamily="34" charset="-120"/>
                <a:ea typeface="微軟正黑體" pitchFamily="34" charset="-120"/>
              </a:rPr>
              <a:t>processing  speed.</a:t>
            </a:r>
          </a:p>
          <a:p>
            <a:pPr marL="342900" indent="-342900" eaLnBrk="0" hangingPunct="0">
              <a:spcBef>
                <a:spcPct val="20000"/>
              </a:spcBef>
              <a:buFont typeface="Arial" pitchFamily="34" charset="0"/>
              <a:buChar char="•"/>
            </a:pPr>
            <a:r>
              <a:rPr lang="en-US" sz="2800" b="1" dirty="0" smtClean="0">
                <a:solidFill>
                  <a:schemeClr val="accent2"/>
                </a:solidFill>
                <a:latin typeface="微軟正黑體" pitchFamily="34" charset="-120"/>
                <a:ea typeface="微軟正黑體" pitchFamily="34" charset="-120"/>
              </a:rPr>
              <a:t>Hadoop </a:t>
            </a:r>
            <a:r>
              <a:rPr lang="en-US" sz="2800" b="1" dirty="0">
                <a:solidFill>
                  <a:schemeClr val="accent2"/>
                </a:solidFill>
                <a:latin typeface="微軟正黑體" pitchFamily="34" charset="-120"/>
                <a:ea typeface="微軟正黑體" pitchFamily="34" charset="-120"/>
              </a:rPr>
              <a:t>is also scalable, </a:t>
            </a:r>
            <a:r>
              <a:rPr lang="en-US" sz="2800" b="1" dirty="0" smtClean="0">
                <a:solidFill>
                  <a:schemeClr val="accent2"/>
                </a:solidFill>
                <a:latin typeface="微軟正黑體" pitchFamily="34" charset="-120"/>
                <a:ea typeface="微軟正黑體" pitchFamily="34" charset="-120"/>
              </a:rPr>
              <a:t>permitting operations </a:t>
            </a:r>
            <a:r>
              <a:rPr lang="en-US" sz="2800" b="1" dirty="0">
                <a:solidFill>
                  <a:schemeClr val="accent2"/>
                </a:solidFill>
                <a:latin typeface="微軟正黑體" pitchFamily="34" charset="-120"/>
                <a:ea typeface="微軟正黑體" pitchFamily="34" charset="-120"/>
              </a:rPr>
              <a:t>on </a:t>
            </a:r>
            <a:r>
              <a:rPr lang="en-US" sz="2800" b="1" dirty="0" err="1">
                <a:solidFill>
                  <a:schemeClr val="accent2"/>
                </a:solidFill>
                <a:latin typeface="微軟正黑體" pitchFamily="34" charset="-120"/>
                <a:ea typeface="微軟正黑體" pitchFamily="34" charset="-120"/>
              </a:rPr>
              <a:t>petabytes</a:t>
            </a:r>
            <a:r>
              <a:rPr lang="en-US" sz="2800" b="1" dirty="0">
                <a:solidFill>
                  <a:schemeClr val="accent2"/>
                </a:solidFill>
                <a:latin typeface="微軟正黑體" pitchFamily="34" charset="-120"/>
                <a:ea typeface="微軟正黑體" pitchFamily="34" charset="-120"/>
              </a:rPr>
              <a:t> of data. </a:t>
            </a:r>
            <a:endParaRPr lang="en-GB" altLang="zh-TW" sz="2800" b="1" dirty="0">
              <a:solidFill>
                <a:schemeClr val="accent2"/>
              </a:solidFill>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投影片編號版面配置區 6"/>
          <p:cNvSpPr>
            <a:spLocks noGrp="1"/>
          </p:cNvSpPr>
          <p:nvPr>
            <p:ph type="sldNum" sz="quarter" idx="12"/>
          </p:nvPr>
        </p:nvSpPr>
        <p:spPr/>
        <p:txBody>
          <a:bodyPr/>
          <a:lstStyle/>
          <a:p>
            <a:fld id="{81B7E46F-CD19-45B5-A9C4-638709F52563}" type="slidenum">
              <a:rPr lang="zh-TW" altLang="en-US"/>
              <a:pPr/>
              <a:t>96</a:t>
            </a:fld>
            <a:endParaRPr lang="en-US" altLang="zh-TW"/>
          </a:p>
        </p:txBody>
      </p:sp>
      <p:sp>
        <p:nvSpPr>
          <p:cNvPr id="82946" name="Rectangle 2"/>
          <p:cNvSpPr>
            <a:spLocks noGrp="1" noChangeArrowheads="1"/>
          </p:cNvSpPr>
          <p:nvPr>
            <p:ph type="title"/>
          </p:nvPr>
        </p:nvSpPr>
        <p:spPr/>
        <p:txBody>
          <a:bodyPr/>
          <a:lstStyle/>
          <a:p>
            <a:r>
              <a:rPr lang="en-US" altLang="zh-TW" dirty="0" smtClean="0">
                <a:latin typeface="微軟正黑體" pitchFamily="34" charset="-120"/>
                <a:ea typeface="微軟正黑體" pitchFamily="34" charset="-120"/>
              </a:rPr>
              <a:t>Google: </a:t>
            </a:r>
            <a:r>
              <a:rPr lang="en-US" altLang="zh-TW" dirty="0">
                <a:latin typeface="微軟正黑體" pitchFamily="34" charset="-120"/>
                <a:ea typeface="微軟正黑體" pitchFamily="34" charset="-120"/>
              </a:rPr>
              <a:t>App Engine</a:t>
            </a:r>
            <a:endParaRPr lang="zh-TW" altLang="en-US" dirty="0">
              <a:latin typeface="微軟正黑體" pitchFamily="34" charset="-120"/>
              <a:ea typeface="微軟正黑體" pitchFamily="34" charset="-120"/>
            </a:endParaRPr>
          </a:p>
        </p:txBody>
      </p:sp>
      <p:sp>
        <p:nvSpPr>
          <p:cNvPr id="82947" name="Rectangle 3"/>
          <p:cNvSpPr>
            <a:spLocks noGrp="1" noChangeArrowheads="1"/>
          </p:cNvSpPr>
          <p:nvPr>
            <p:ph type="body" sz="half" idx="1"/>
          </p:nvPr>
        </p:nvSpPr>
        <p:spPr>
          <a:xfrm>
            <a:off x="685800" y="1341438"/>
            <a:ext cx="8134350" cy="4754562"/>
          </a:xfrm>
        </p:spPr>
        <p:txBody>
          <a:bodyPr lIns="139489" tIns="69745" rIns="139489" bIns="69745"/>
          <a:lstStyle/>
          <a:p>
            <a:r>
              <a:rPr lang="en-US" altLang="zh-TW" dirty="0" smtClean="0">
                <a:latin typeface="微軟正黑體" pitchFamily="34" charset="-120"/>
                <a:ea typeface="微軟正黑體" pitchFamily="34" charset="-120"/>
              </a:rPr>
              <a:t>Network platform, allowing developers can establish their own Web applications on the Google platform. </a:t>
            </a:r>
          </a:p>
          <a:p>
            <a:r>
              <a:rPr lang="en-US" altLang="zh-TW" dirty="0" smtClean="0">
                <a:latin typeface="微軟正黑體" pitchFamily="34" charset="-120"/>
                <a:ea typeface="微軟正黑體" pitchFamily="34" charset="-120"/>
              </a:rPr>
              <a:t>Support</a:t>
            </a:r>
            <a:r>
              <a:rPr lang="zh-TW" altLang="en-US" sz="2800" dirty="0" smtClean="0">
                <a:latin typeface="微軟正黑體" pitchFamily="34" charset="-120"/>
                <a:ea typeface="微軟正黑體" pitchFamily="34" charset="-120"/>
              </a:rPr>
              <a:t>：</a:t>
            </a:r>
            <a:endParaRPr lang="zh-TW" altLang="en-US" sz="2800" dirty="0">
              <a:latin typeface="微軟正黑體" pitchFamily="34" charset="-120"/>
              <a:ea typeface="微軟正黑體" pitchFamily="34" charset="-120"/>
            </a:endParaRPr>
          </a:p>
          <a:p>
            <a:pPr lvl="1"/>
            <a:r>
              <a:rPr lang="en-US" altLang="zh-TW" sz="2400" dirty="0">
                <a:latin typeface="微軟正黑體" pitchFamily="34" charset="-120"/>
                <a:ea typeface="微軟正黑體" pitchFamily="34" charset="-120"/>
              </a:rPr>
              <a:t>500MB of storage</a:t>
            </a:r>
          </a:p>
          <a:p>
            <a:pPr lvl="1"/>
            <a:r>
              <a:rPr lang="en-US" altLang="zh-TW" sz="2400" dirty="0">
                <a:latin typeface="微軟正黑體" pitchFamily="34" charset="-120"/>
                <a:ea typeface="微軟正黑體" pitchFamily="34" charset="-120"/>
              </a:rPr>
              <a:t>up to 5 million page views a month</a:t>
            </a:r>
          </a:p>
          <a:p>
            <a:pPr lvl="1"/>
            <a:r>
              <a:rPr lang="en-US" altLang="zh-TW" sz="2400" dirty="0">
                <a:latin typeface="微軟正黑體" pitchFamily="34" charset="-120"/>
                <a:ea typeface="微軟正黑體" pitchFamily="34" charset="-120"/>
              </a:rPr>
              <a:t>10 applications per developer account </a:t>
            </a:r>
            <a:endParaRPr lang="en-US" altLang="zh-TW" sz="2700" dirty="0">
              <a:latin typeface="微軟正黑體" pitchFamily="34" charset="-120"/>
              <a:ea typeface="微軟正黑體" pitchFamily="34" charset="-120"/>
            </a:endParaRPr>
          </a:p>
          <a:p>
            <a:r>
              <a:rPr lang="en-US" altLang="zh-TW" sz="2800" dirty="0">
                <a:latin typeface="微軟正黑體" pitchFamily="34" charset="-120"/>
                <a:ea typeface="微軟正黑體" pitchFamily="34" charset="-120"/>
              </a:rPr>
              <a:t>Limit</a:t>
            </a:r>
            <a:r>
              <a:rPr lang="zh-TW" altLang="en-US" sz="2800" dirty="0">
                <a:latin typeface="微軟正黑體" pitchFamily="34" charset="-120"/>
                <a:ea typeface="微軟正黑體" pitchFamily="34" charset="-120"/>
              </a:rPr>
              <a:t>：</a:t>
            </a:r>
            <a:endParaRPr lang="en-US" altLang="zh-TW" sz="2800" dirty="0">
              <a:latin typeface="微軟正黑體" pitchFamily="34" charset="-120"/>
              <a:ea typeface="微軟正黑體" pitchFamily="34" charset="-120"/>
            </a:endParaRPr>
          </a:p>
          <a:p>
            <a:pPr lvl="1"/>
            <a:r>
              <a:rPr kumimoji="0" lang="en-US" altLang="zh-TW" sz="2400" dirty="0">
                <a:latin typeface="微軟正黑體" pitchFamily="34" charset="-120"/>
                <a:ea typeface="微軟正黑體" pitchFamily="34" charset="-120"/>
              </a:rPr>
              <a:t>Language: </a:t>
            </a:r>
            <a:r>
              <a:rPr kumimoji="0" lang="en-US" altLang="zh-TW" sz="2400" dirty="0" smtClean="0">
                <a:latin typeface="微軟正黑體" pitchFamily="34" charset="-120"/>
                <a:ea typeface="微軟正黑體" pitchFamily="34" charset="-120"/>
              </a:rPr>
              <a:t>P</a:t>
            </a:r>
            <a:r>
              <a:rPr lang="en-US" altLang="zh-TW" sz="2400" dirty="0" smtClean="0">
                <a:latin typeface="微軟正黑體" pitchFamily="34" charset="-120"/>
                <a:ea typeface="微軟正黑體" pitchFamily="34" charset="-120"/>
              </a:rPr>
              <a:t>ython, Java</a:t>
            </a:r>
            <a:endParaRPr lang="zh-TW" altLang="en-US" sz="2400" dirty="0">
              <a:latin typeface="微軟正黑體" pitchFamily="34" charset="-120"/>
              <a:ea typeface="微軟正黑體" pitchFamily="34" charset="-120"/>
            </a:endParaRPr>
          </a:p>
          <a:p>
            <a:pPr lvl="1"/>
            <a:r>
              <a:rPr lang="en-US" altLang="zh-TW" sz="2400" dirty="0">
                <a:latin typeface="微軟正黑體" pitchFamily="34" charset="-120"/>
                <a:ea typeface="微軟正黑體" pitchFamily="34" charset="-120"/>
              </a:rPr>
              <a:t>web applications</a:t>
            </a:r>
          </a:p>
        </p:txBody>
      </p:sp>
      <p:pic>
        <p:nvPicPr>
          <p:cNvPr id="82948" name="Picture 4"/>
          <p:cNvPicPr>
            <a:picLocks noGrp="1" noChangeAspect="1" noChangeArrowheads="1"/>
          </p:cNvPicPr>
          <p:nvPr>
            <p:ph sz="half" idx="2"/>
          </p:nvPr>
        </p:nvPicPr>
        <p:blipFill>
          <a:blip r:embed="rId3" cstate="print"/>
          <a:srcRect/>
          <a:stretch>
            <a:fillRect/>
          </a:stretch>
        </p:blipFill>
        <p:spPr>
          <a:xfrm>
            <a:off x="7019925" y="5146675"/>
            <a:ext cx="1928813" cy="1481138"/>
          </a:xfrm>
          <a:noFill/>
          <a:ln/>
        </p:spPr>
      </p:pic>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投影片編號版面配置區 6"/>
          <p:cNvSpPr>
            <a:spLocks noGrp="1"/>
          </p:cNvSpPr>
          <p:nvPr>
            <p:ph type="sldNum" sz="quarter" idx="12"/>
          </p:nvPr>
        </p:nvSpPr>
        <p:spPr/>
        <p:txBody>
          <a:bodyPr/>
          <a:lstStyle/>
          <a:p>
            <a:fld id="{BA0BE683-822A-4472-A89B-D6828BCE3AF6}" type="slidenum">
              <a:rPr lang="zh-TW" altLang="en-US"/>
              <a:pPr/>
              <a:t>97</a:t>
            </a:fld>
            <a:endParaRPr lang="en-US" altLang="zh-TW"/>
          </a:p>
        </p:txBody>
      </p:sp>
      <p:sp>
        <p:nvSpPr>
          <p:cNvPr id="81922" name="Rectangle 10"/>
          <p:cNvSpPr>
            <a:spLocks noGrp="1" noChangeArrowheads="1"/>
          </p:cNvSpPr>
          <p:nvPr>
            <p:ph type="title"/>
          </p:nvPr>
        </p:nvSpPr>
        <p:spPr bwMode="gray">
          <a:noFill/>
        </p:spPr>
        <p:txBody>
          <a:bodyPr/>
          <a:lstStyle/>
          <a:p>
            <a:r>
              <a:rPr lang="en-US" altLang="zh-TW" dirty="0" smtClean="0">
                <a:latin typeface="微軟正黑體" pitchFamily="34" charset="-120"/>
                <a:ea typeface="微軟正黑體" pitchFamily="34" charset="-120"/>
              </a:rPr>
              <a:t>Windows: </a:t>
            </a:r>
            <a:r>
              <a:rPr lang="en-US" altLang="zh-TW" dirty="0">
                <a:latin typeface="微軟正黑體" pitchFamily="34" charset="-120"/>
                <a:ea typeface="微軟正黑體" pitchFamily="34" charset="-120"/>
              </a:rPr>
              <a:t>Azure</a:t>
            </a:r>
          </a:p>
        </p:txBody>
      </p:sp>
      <p:sp>
        <p:nvSpPr>
          <p:cNvPr id="81923" name="Rectangle 11"/>
          <p:cNvSpPr>
            <a:spLocks noGrp="1" noChangeArrowheads="1"/>
          </p:cNvSpPr>
          <p:nvPr>
            <p:ph type="body" sz="half" idx="1"/>
          </p:nvPr>
        </p:nvSpPr>
        <p:spPr bwMode="gray">
          <a:xfrm>
            <a:off x="323850" y="1341438"/>
            <a:ext cx="8424863" cy="4970462"/>
          </a:xfrm>
          <a:noFill/>
        </p:spPr>
        <p:txBody>
          <a:bodyPr lIns="139489" tIns="69745" rIns="139489" bIns="69745"/>
          <a:lstStyle/>
          <a:p>
            <a:r>
              <a:rPr lang="en-US" altLang="zh-TW" dirty="0" smtClean="0">
                <a:latin typeface="微軟正黑體" pitchFamily="34" charset="-120"/>
                <a:ea typeface="微軟正黑體" pitchFamily="34" charset="-120"/>
              </a:rPr>
              <a:t>Windows Azure is a cloud services operating system. Azure Services Platform for the development, service hosting and service management environment.</a:t>
            </a:r>
          </a:p>
          <a:p>
            <a:r>
              <a:rPr lang="en-US" altLang="zh-TW" sz="2800" dirty="0" err="1" smtClean="0">
                <a:latin typeface="微軟正黑體" pitchFamily="34" charset="-120"/>
                <a:ea typeface="微軟正黑體" pitchFamily="34" charset="-120"/>
              </a:rPr>
              <a:t>.</a:t>
            </a:r>
            <a:r>
              <a:rPr lang="en-US" altLang="zh-TW" sz="2800" dirty="0" err="1">
                <a:latin typeface="微軟正黑體" pitchFamily="34" charset="-120"/>
                <a:ea typeface="微軟正黑體" pitchFamily="34" charset="-120"/>
              </a:rPr>
              <a:t>Net</a:t>
            </a:r>
            <a:r>
              <a:rPr lang="en-US" altLang="zh-TW" sz="2800" dirty="0">
                <a:latin typeface="微軟正黑體" pitchFamily="34" charset="-120"/>
                <a:ea typeface="微軟正黑體" pitchFamily="34" charset="-120"/>
              </a:rPr>
              <a:t> services</a:t>
            </a:r>
          </a:p>
          <a:p>
            <a:r>
              <a:rPr lang="en-US" altLang="zh-TW" sz="2800" dirty="0">
                <a:latin typeface="微軟正黑體" pitchFamily="34" charset="-120"/>
                <a:ea typeface="微軟正黑體" pitchFamily="34" charset="-120"/>
              </a:rPr>
              <a:t>SQL services</a:t>
            </a:r>
          </a:p>
          <a:p>
            <a:r>
              <a:rPr lang="en-US" altLang="zh-TW" sz="2800" dirty="0">
                <a:latin typeface="微軟正黑體" pitchFamily="34" charset="-120"/>
                <a:ea typeface="微軟正黑體" pitchFamily="34" charset="-120"/>
              </a:rPr>
              <a:t>Live services </a:t>
            </a:r>
            <a:endParaRPr lang="zh-TW" altLang="en-US" sz="2800" dirty="0">
              <a:latin typeface="微軟正黑體" pitchFamily="34" charset="-120"/>
              <a:ea typeface="微軟正黑體" pitchFamily="34" charset="-120"/>
            </a:endParaRPr>
          </a:p>
        </p:txBody>
      </p:sp>
      <p:pic>
        <p:nvPicPr>
          <p:cNvPr id="81928" name="Picture 8" descr="how_it_works_slide_3"/>
          <p:cNvPicPr>
            <a:picLocks noGrp="1" noChangeAspect="1" noChangeArrowheads="1"/>
          </p:cNvPicPr>
          <p:nvPr>
            <p:ph sz="half" idx="2"/>
          </p:nvPr>
        </p:nvPicPr>
        <p:blipFill>
          <a:blip r:embed="rId3" cstate="print"/>
          <a:srcRect/>
          <a:stretch>
            <a:fillRect/>
          </a:stretch>
        </p:blipFill>
        <p:spPr>
          <a:xfrm>
            <a:off x="3343968" y="3140968"/>
            <a:ext cx="5476504" cy="3717032"/>
          </a:xfrm>
          <a:noFill/>
          <a:ln/>
        </p:spPr>
      </p:pic>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投影片編號版面配置區 6"/>
          <p:cNvSpPr>
            <a:spLocks noGrp="1"/>
          </p:cNvSpPr>
          <p:nvPr>
            <p:ph type="sldNum" sz="quarter" idx="12"/>
          </p:nvPr>
        </p:nvSpPr>
        <p:spPr/>
        <p:txBody>
          <a:bodyPr/>
          <a:lstStyle/>
          <a:p>
            <a:fld id="{833093FC-D772-4144-ABC8-699F3D9F67BF}" type="slidenum">
              <a:rPr lang="zh-TW" altLang="en-US"/>
              <a:pPr/>
              <a:t>98</a:t>
            </a:fld>
            <a:endParaRPr lang="en-US" altLang="zh-TW"/>
          </a:p>
        </p:txBody>
      </p:sp>
      <p:sp>
        <p:nvSpPr>
          <p:cNvPr id="86018" name="Rectangle 2"/>
          <p:cNvSpPr>
            <a:spLocks noGrp="1" noChangeArrowheads="1"/>
          </p:cNvSpPr>
          <p:nvPr>
            <p:ph type="title"/>
          </p:nvPr>
        </p:nvSpPr>
        <p:spPr/>
        <p:txBody>
          <a:bodyPr/>
          <a:lstStyle/>
          <a:p>
            <a:r>
              <a:rPr lang="en-US" altLang="zh-TW" dirty="0" smtClean="0">
                <a:latin typeface="微軟正黑體" pitchFamily="34" charset="-120"/>
                <a:ea typeface="微軟正黑體" pitchFamily="34" charset="-120"/>
              </a:rPr>
              <a:t>Yahoo: </a:t>
            </a:r>
            <a:r>
              <a:rPr lang="en-US" altLang="zh-TW" dirty="0">
                <a:latin typeface="微軟正黑體" pitchFamily="34" charset="-120"/>
                <a:ea typeface="微軟正黑體" pitchFamily="34" charset="-120"/>
              </a:rPr>
              <a:t>Hadoop</a:t>
            </a:r>
          </a:p>
        </p:txBody>
      </p:sp>
      <p:sp>
        <p:nvSpPr>
          <p:cNvPr id="86019" name="Rectangle 3"/>
          <p:cNvSpPr>
            <a:spLocks noGrp="1" noChangeArrowheads="1"/>
          </p:cNvSpPr>
          <p:nvPr>
            <p:ph type="body" sz="half" idx="1"/>
          </p:nvPr>
        </p:nvSpPr>
        <p:spPr>
          <a:xfrm>
            <a:off x="685800" y="1341438"/>
            <a:ext cx="7702550" cy="3671887"/>
          </a:xfrm>
        </p:spPr>
        <p:txBody>
          <a:bodyPr/>
          <a:lstStyle/>
          <a:p>
            <a:r>
              <a:rPr kumimoji="0" lang="en-US" altLang="zh-TW" sz="2800" dirty="0">
                <a:latin typeface="微軟正黑體" pitchFamily="34" charset="-120"/>
                <a:ea typeface="微軟正黑體" pitchFamily="34" charset="-120"/>
              </a:rPr>
              <a:t>Apache </a:t>
            </a:r>
            <a:r>
              <a:rPr kumimoji="0" lang="en-US" altLang="zh-TW" dirty="0" smtClean="0">
                <a:latin typeface="微軟正黑體" pitchFamily="34" charset="-120"/>
                <a:ea typeface="微軟正黑體" pitchFamily="34" charset="-120"/>
              </a:rPr>
              <a:t>item, </a:t>
            </a:r>
            <a:r>
              <a:rPr kumimoji="0" lang="en-US" altLang="zh-TW" sz="2800" dirty="0" smtClean="0">
                <a:latin typeface="微軟正黑體" pitchFamily="34" charset="-120"/>
                <a:ea typeface="微軟正黑體" pitchFamily="34" charset="-120"/>
              </a:rPr>
              <a:t>Yahoo support</a:t>
            </a:r>
            <a:r>
              <a:rPr kumimoji="0" lang="en-US" altLang="zh-TW" dirty="0" smtClean="0">
                <a:latin typeface="微軟正黑體" pitchFamily="34" charset="-120"/>
                <a:ea typeface="微軟正黑體" pitchFamily="34" charset="-120"/>
              </a:rPr>
              <a:t>, </a:t>
            </a:r>
            <a:r>
              <a:rPr kumimoji="0" lang="en-US" altLang="zh-TW" sz="2800" dirty="0" smtClean="0">
                <a:latin typeface="微軟正黑體" pitchFamily="34" charset="-120"/>
                <a:ea typeface="微軟正黑體" pitchFamily="34" charset="-120"/>
              </a:rPr>
              <a:t>development and application</a:t>
            </a:r>
            <a:endParaRPr kumimoji="0" lang="zh-TW" altLang="en-US" sz="2800" dirty="0">
              <a:latin typeface="微軟正黑體" pitchFamily="34" charset="-120"/>
              <a:ea typeface="微軟正黑體" pitchFamily="34" charset="-120"/>
            </a:endParaRPr>
          </a:p>
          <a:p>
            <a:pPr lvl="1"/>
            <a:r>
              <a:rPr lang="en-US" altLang="zh-TW" dirty="0" smtClean="0">
                <a:latin typeface="微軟正黑體" pitchFamily="34" charset="-120"/>
                <a:ea typeface="微軟正黑體" pitchFamily="34" charset="-120"/>
              </a:rPr>
              <a:t>2006 participation in open source cloud computing framework </a:t>
            </a:r>
            <a:r>
              <a:rPr lang="en-US" altLang="zh-TW" dirty="0" err="1" smtClean="0">
                <a:latin typeface="微軟正黑體" pitchFamily="34" charset="-120"/>
                <a:ea typeface="微軟正黑體" pitchFamily="34" charset="-120"/>
              </a:rPr>
              <a:t>Hadoop</a:t>
            </a:r>
            <a:r>
              <a:rPr lang="en-US" altLang="zh-TW" dirty="0" smtClean="0">
                <a:latin typeface="微軟正黑體" pitchFamily="34" charset="-120"/>
                <a:ea typeface="微軟正黑體" pitchFamily="34" charset="-120"/>
              </a:rPr>
              <a:t>, and its use in the internal service.</a:t>
            </a:r>
          </a:p>
          <a:p>
            <a:pPr lvl="1"/>
            <a:r>
              <a:rPr lang="en-US" altLang="zh-TW" dirty="0" smtClean="0">
                <a:latin typeface="微軟正黑體" pitchFamily="34" charset="-120"/>
                <a:ea typeface="微軟正黑體" pitchFamily="34" charset="-120"/>
              </a:rPr>
              <a:t>2008 </a:t>
            </a:r>
            <a:r>
              <a:rPr lang="en-US" altLang="zh-TW" dirty="0" err="1" smtClean="0">
                <a:latin typeface="微軟正黑體" pitchFamily="34" charset="-120"/>
                <a:ea typeface="微軟正黑體" pitchFamily="34" charset="-120"/>
              </a:rPr>
              <a:t>Feburary</a:t>
            </a:r>
            <a:r>
              <a:rPr lang="en-US" altLang="zh-TW" dirty="0" smtClean="0">
                <a:latin typeface="微軟正黑體" pitchFamily="34" charset="-120"/>
                <a:ea typeface="微軟正黑體" pitchFamily="34" charset="-120"/>
              </a:rPr>
              <a:t>: the largest </a:t>
            </a:r>
            <a:r>
              <a:rPr lang="en-US" altLang="zh-TW" dirty="0" err="1" smtClean="0">
                <a:latin typeface="微軟正黑體" pitchFamily="34" charset="-120"/>
                <a:ea typeface="微軟正黑體" pitchFamily="34" charset="-120"/>
              </a:rPr>
              <a:t>Hadoop</a:t>
            </a:r>
            <a:r>
              <a:rPr lang="en-US" altLang="zh-TW" dirty="0" smtClean="0">
                <a:latin typeface="微軟正黑體" pitchFamily="34" charset="-120"/>
                <a:ea typeface="微軟正黑體" pitchFamily="34" charset="-120"/>
              </a:rPr>
              <a:t> application2 ,1000 servers</a:t>
            </a:r>
          </a:p>
          <a:p>
            <a:pPr lvl="1"/>
            <a:r>
              <a:rPr lang="en-US" altLang="zh-TW" dirty="0" smtClean="0">
                <a:latin typeface="微軟正黑體" pitchFamily="34" charset="-120"/>
                <a:ea typeface="微軟正黑體" pitchFamily="34" charset="-120"/>
              </a:rPr>
              <a:t>Implementation of more than 10,000 </a:t>
            </a:r>
            <a:r>
              <a:rPr lang="en-US" altLang="zh-TW" dirty="0" err="1" smtClean="0">
                <a:latin typeface="微軟正黑體" pitchFamily="34" charset="-120"/>
                <a:ea typeface="微軟正黑體" pitchFamily="34" charset="-120"/>
              </a:rPr>
              <a:t>Hadoop</a:t>
            </a:r>
            <a:r>
              <a:rPr lang="en-US" altLang="zh-TW" dirty="0" smtClean="0">
                <a:latin typeface="微軟正黑體" pitchFamily="34" charset="-120"/>
                <a:ea typeface="微軟正黑體" pitchFamily="34" charset="-120"/>
              </a:rPr>
              <a:t> virtual machine</a:t>
            </a:r>
          </a:p>
          <a:p>
            <a:pPr lvl="1"/>
            <a:r>
              <a:rPr lang="en-US" altLang="zh-TW" dirty="0" smtClean="0">
                <a:latin typeface="微軟正黑體" pitchFamily="34" charset="-120"/>
                <a:ea typeface="微軟正黑體" pitchFamily="34" charset="-120"/>
              </a:rPr>
              <a:t>5 </a:t>
            </a:r>
            <a:r>
              <a:rPr lang="en-US" altLang="zh-TW" dirty="0" err="1" smtClean="0">
                <a:latin typeface="微軟正黑體" pitchFamily="34" charset="-120"/>
                <a:ea typeface="微軟正黑體" pitchFamily="34" charset="-120"/>
              </a:rPr>
              <a:t>Petabytes</a:t>
            </a:r>
            <a:r>
              <a:rPr lang="en-US" altLang="zh-TW" dirty="0" smtClean="0">
                <a:latin typeface="微軟正黑體" pitchFamily="34" charset="-120"/>
                <a:ea typeface="微軟正黑體" pitchFamily="34" charset="-120"/>
              </a:rPr>
              <a:t> of content</a:t>
            </a:r>
            <a:br>
              <a:rPr lang="en-US" altLang="zh-TW" dirty="0" smtClean="0">
                <a:latin typeface="微軟正黑體" pitchFamily="34" charset="-120"/>
                <a:ea typeface="微軟正黑體" pitchFamily="34" charset="-120"/>
              </a:rPr>
            </a:br>
            <a:r>
              <a:rPr lang="en-US" altLang="zh-TW" dirty="0" smtClean="0">
                <a:latin typeface="微軟正黑體" pitchFamily="34" charset="-120"/>
                <a:ea typeface="微軟正黑體" pitchFamily="34" charset="-120"/>
              </a:rPr>
              <a:t>Analysis of 1 trillion web links</a:t>
            </a:r>
            <a:endParaRPr lang="en-US" altLang="zh-TW" sz="2800" dirty="0">
              <a:latin typeface="微軟正黑體" pitchFamily="34" charset="-120"/>
              <a:ea typeface="微軟正黑體" pitchFamily="34" charset="-120"/>
            </a:endParaRPr>
          </a:p>
        </p:txBody>
      </p:sp>
      <p:pic>
        <p:nvPicPr>
          <p:cNvPr id="86020" name="Picture 4"/>
          <p:cNvPicPr>
            <a:picLocks noGrp="1" noChangeAspect="1" noChangeArrowheads="1"/>
          </p:cNvPicPr>
          <p:nvPr>
            <p:ph sz="half" idx="2"/>
          </p:nvPr>
        </p:nvPicPr>
        <p:blipFill>
          <a:blip r:embed="rId3" cstate="print"/>
          <a:srcRect/>
          <a:stretch>
            <a:fillRect/>
          </a:stretch>
        </p:blipFill>
        <p:spPr>
          <a:xfrm>
            <a:off x="5403846" y="4725144"/>
            <a:ext cx="3740154" cy="1880241"/>
          </a:xfrm>
          <a:noFill/>
          <a:ln/>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投影片編號版面配置區 4"/>
          <p:cNvSpPr>
            <a:spLocks noGrp="1"/>
          </p:cNvSpPr>
          <p:nvPr>
            <p:ph type="sldNum" sz="quarter" idx="12"/>
          </p:nvPr>
        </p:nvSpPr>
        <p:spPr/>
        <p:txBody>
          <a:bodyPr/>
          <a:lstStyle/>
          <a:p>
            <a:fld id="{A752C586-31AB-4B33-8155-382DC13A4308}" type="slidenum">
              <a:rPr lang="zh-TW" altLang="en-US"/>
              <a:pPr/>
              <a:t>99</a:t>
            </a:fld>
            <a:endParaRPr lang="en-US" altLang="zh-TW"/>
          </a:p>
        </p:txBody>
      </p:sp>
      <p:sp>
        <p:nvSpPr>
          <p:cNvPr id="5" name="Rounded Rectangle 4"/>
          <p:cNvSpPr/>
          <p:nvPr/>
        </p:nvSpPr>
        <p:spPr bwMode="auto">
          <a:xfrm>
            <a:off x="1500188" y="4997450"/>
            <a:ext cx="5695950" cy="1323975"/>
          </a:xfrm>
          <a:prstGeom prst="roundRect">
            <a:avLst/>
          </a:prstGeom>
          <a:solidFill>
            <a:srgbClr val="FFFF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r>
              <a:rPr kumimoji="0" lang="en-IE" altLang="zh-TW" sz="3200" b="1" dirty="0" err="1">
                <a:solidFill>
                  <a:schemeClr val="tx1"/>
                </a:solidFill>
                <a:latin typeface="Arial" charset="0"/>
                <a:ea typeface="MS PGothic" pitchFamily="34" charset="-128"/>
              </a:rPr>
              <a:t>IaaS</a:t>
            </a:r>
            <a:endParaRPr kumimoji="0" lang="en-IE" altLang="zh-TW" sz="3200" b="1" dirty="0">
              <a:solidFill>
                <a:schemeClr val="tx1"/>
              </a:solidFill>
              <a:latin typeface="Arial" charset="0"/>
              <a:ea typeface="MS PGothic" pitchFamily="34" charset="-128"/>
            </a:endParaRPr>
          </a:p>
          <a:p>
            <a:pPr algn="ctr" eaLnBrk="0" hangingPunct="0"/>
            <a:r>
              <a:rPr kumimoji="0" lang="en-IE" altLang="zh-TW" sz="3200" b="1" dirty="0">
                <a:solidFill>
                  <a:srgbClr val="000000"/>
                </a:solidFill>
                <a:latin typeface="微軟正黑體" pitchFamily="34" charset="-120"/>
                <a:ea typeface="微軟正黑體" pitchFamily="34" charset="-120"/>
              </a:rPr>
              <a:t>Infrastructure as a Service</a:t>
            </a:r>
            <a:endParaRPr kumimoji="0" lang="en-IE" altLang="zh-TW" sz="3200" b="1" dirty="0">
              <a:solidFill>
                <a:schemeClr val="tx1"/>
              </a:solidFill>
              <a:latin typeface="微軟正黑體" pitchFamily="34" charset="-120"/>
              <a:ea typeface="微軟正黑體" pitchFamily="34" charset="-120"/>
            </a:endParaRPr>
          </a:p>
        </p:txBody>
      </p:sp>
      <p:sp>
        <p:nvSpPr>
          <p:cNvPr id="6" name="Rounded Rectangle 5"/>
          <p:cNvSpPr/>
          <p:nvPr/>
        </p:nvSpPr>
        <p:spPr bwMode="auto">
          <a:xfrm>
            <a:off x="1512888" y="3449638"/>
            <a:ext cx="5815012" cy="1243012"/>
          </a:xfrm>
          <a:prstGeom prst="roundRect">
            <a:avLst/>
          </a:prstGeom>
          <a:solidFill>
            <a:srgbClr val="99E74B"/>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PaaS</a:t>
            </a:r>
            <a:endParaRPr kumimoji="0" lang="en-IE" sz="3200" b="1" dirty="0">
              <a:solidFill>
                <a:schemeClr val="tx1"/>
              </a:solidFill>
              <a:latin typeface="微軟正黑體" pitchFamily="34" charset="-120"/>
              <a:ea typeface="微軟正黑體" pitchFamily="34" charset="-120"/>
            </a:endParaRPr>
          </a:p>
          <a:p>
            <a:pPr algn="ctr" eaLnBrk="0" hangingPunct="0">
              <a:defRPr/>
            </a:pPr>
            <a:r>
              <a:rPr kumimoji="0" lang="en-IE" sz="3200" b="1" dirty="0">
                <a:solidFill>
                  <a:schemeClr val="tx1"/>
                </a:solidFill>
                <a:latin typeface="微軟正黑體" pitchFamily="34" charset="-120"/>
                <a:ea typeface="微軟正黑體" pitchFamily="34" charset="-120"/>
              </a:rPr>
              <a:t>Platform as a Service</a:t>
            </a:r>
          </a:p>
        </p:txBody>
      </p:sp>
      <p:sp>
        <p:nvSpPr>
          <p:cNvPr id="7" name="Rounded Rectangle 6"/>
          <p:cNvSpPr/>
          <p:nvPr/>
        </p:nvSpPr>
        <p:spPr bwMode="auto">
          <a:xfrm>
            <a:off x="1527175" y="1822450"/>
            <a:ext cx="5722938" cy="1225550"/>
          </a:xfrm>
          <a:prstGeom prst="roundRect">
            <a:avLst/>
          </a:prstGeom>
          <a:solidFill>
            <a:srgbClr val="92B6EA"/>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eaLnBrk="0" hangingPunct="0">
              <a:defRPr/>
            </a:pPr>
            <a:r>
              <a:rPr kumimoji="0" lang="en-IE" sz="3200" b="1" dirty="0" err="1">
                <a:solidFill>
                  <a:schemeClr val="tx1"/>
                </a:solidFill>
                <a:latin typeface="微軟正黑體" pitchFamily="34" charset="-120"/>
                <a:ea typeface="微軟正黑體" pitchFamily="34" charset="-120"/>
              </a:rPr>
              <a:t>SaaS</a:t>
            </a:r>
            <a:endParaRPr kumimoji="0" lang="en-IE" sz="3200" b="1" dirty="0">
              <a:solidFill>
                <a:schemeClr val="tx1"/>
              </a:solidFill>
              <a:latin typeface="微軟正黑體" pitchFamily="34" charset="-120"/>
              <a:ea typeface="微軟正黑體" pitchFamily="34" charset="-120"/>
            </a:endParaRPr>
          </a:p>
          <a:p>
            <a:pPr algn="ctr" eaLnBrk="0" hangingPunct="0">
              <a:defRPr/>
            </a:pPr>
            <a:r>
              <a:rPr kumimoji="0" lang="en-IE" sz="3200" b="1" dirty="0">
                <a:solidFill>
                  <a:schemeClr val="tx1"/>
                </a:solidFill>
                <a:latin typeface="微軟正黑體" pitchFamily="34" charset="-120"/>
                <a:ea typeface="微軟正黑體" pitchFamily="34" charset="-120"/>
              </a:rPr>
              <a:t>Software as a Service</a:t>
            </a:r>
          </a:p>
        </p:txBody>
      </p:sp>
      <p:sp>
        <p:nvSpPr>
          <p:cNvPr id="56327" name="Rectangle 7"/>
          <p:cNvSpPr>
            <a:spLocks noGrp="1" noChangeArrowheads="1"/>
          </p:cNvSpPr>
          <p:nvPr>
            <p:ph type="title"/>
          </p:nvPr>
        </p:nvSpPr>
        <p:spPr/>
        <p:txBody>
          <a:bodyPr/>
          <a:lstStyle/>
          <a:p>
            <a:r>
              <a:rPr kumimoji="0" lang="en-US" altLang="zh-TW" dirty="0" smtClean="0">
                <a:latin typeface="微軟正黑體" pitchFamily="34" charset="-120"/>
                <a:ea typeface="微軟正黑體" pitchFamily="34" charset="-120"/>
              </a:rPr>
              <a:t>Cloud Computing Industry</a:t>
            </a:r>
            <a:endParaRPr kumimoji="0" lang="en-US" altLang="zh-TW" dirty="0">
              <a:latin typeface="微軟正黑體" pitchFamily="34" charset="-120"/>
              <a:ea typeface="微軟正黑體" pitchFamily="34" charset="-12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預設簡報設計">
  <a:themeElements>
    <a:clrScheme name="預設簡報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預設簡報設計">
      <a:majorFont>
        <a:latin typeface="Arial Rounded MT Bold"/>
        <a:ea typeface="新細明體"/>
        <a:cs typeface=""/>
      </a:majorFont>
      <a:minorFont>
        <a:latin typeface="Arial Rounded MT Bold"/>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預設簡報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預設簡報設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預設簡報設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預設簡報設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預設簡報設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預設簡報設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預設簡報設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預設簡報設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預設簡報設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預設簡報設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預設簡報設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預設簡報設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預設簡報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預設簡報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預設簡報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預設簡報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5.xml><?xml version="1.0" encoding="utf-8"?>
<a:themeOverride xmlns:a="http://schemas.openxmlformats.org/drawingml/2006/main">
  <a:clrScheme name="預設簡報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6.xml><?xml version="1.0" encoding="utf-8"?>
<a:themeOverride xmlns:a="http://schemas.openxmlformats.org/drawingml/2006/main">
  <a:clrScheme name="預設簡報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5184</TotalTime>
  <Words>7976</Words>
  <Application>Microsoft Office PowerPoint</Application>
  <PresentationFormat>如螢幕大小 (4:3)</PresentationFormat>
  <Paragraphs>1230</Paragraphs>
  <Slides>113</Slides>
  <Notes>76</Notes>
  <HiddenSlides>0</HiddenSlides>
  <MMClips>0</MMClips>
  <ScaleCrop>false</ScaleCrop>
  <HeadingPairs>
    <vt:vector size="4" baseType="variant">
      <vt:variant>
        <vt:lpstr>佈景主題</vt:lpstr>
      </vt:variant>
      <vt:variant>
        <vt:i4>1</vt:i4>
      </vt:variant>
      <vt:variant>
        <vt:lpstr>投影片標題</vt:lpstr>
      </vt:variant>
      <vt:variant>
        <vt:i4>113</vt:i4>
      </vt:variant>
    </vt:vector>
  </HeadingPairs>
  <TitlesOfParts>
    <vt:vector size="114" baseType="lpstr">
      <vt:lpstr>預設簡報設計</vt:lpstr>
      <vt:lpstr>The Anatomy of Cloud Computing</vt:lpstr>
      <vt:lpstr>Outline</vt:lpstr>
      <vt:lpstr>Cloud</vt:lpstr>
      <vt:lpstr>Why we use cloud computing?</vt:lpstr>
      <vt:lpstr>Why we use cloud computing?</vt:lpstr>
      <vt:lpstr>What is cloud and cloud computing?</vt:lpstr>
      <vt:lpstr>What is cloud and cloud computing?</vt:lpstr>
      <vt:lpstr>The architecture of cloud computing system</vt:lpstr>
      <vt:lpstr>Characteristics of cloud computing</vt:lpstr>
      <vt:lpstr>Cloud computing and other computing techniques</vt:lpstr>
      <vt:lpstr>投影片 11</vt:lpstr>
      <vt:lpstr>投影片 12</vt:lpstr>
      <vt:lpstr>投影片 13</vt:lpstr>
      <vt:lpstr>投影片 14</vt:lpstr>
      <vt:lpstr>投影片 15</vt:lpstr>
      <vt:lpstr>投影片 16</vt:lpstr>
      <vt:lpstr>Outline</vt:lpstr>
      <vt:lpstr>Infrastructure</vt:lpstr>
      <vt:lpstr>Introduction to Cloud Computing</vt:lpstr>
      <vt:lpstr>Introduction to Cloud Computing (cont.)</vt:lpstr>
      <vt:lpstr>Introduction to Cloud Computing (cont.)</vt:lpstr>
      <vt:lpstr>Introduction to Cloud Computing (cont.)</vt:lpstr>
      <vt:lpstr>Introduction to Cloud Computing (cont.)</vt:lpstr>
      <vt:lpstr>Introduction to Cloud Computing (cont.)</vt:lpstr>
      <vt:lpstr>Introduction to Cloud Computing (cont.)</vt:lpstr>
      <vt:lpstr>Introduction to Cloud Computing (cont.)</vt:lpstr>
      <vt:lpstr>Introduction to Cloud Computing</vt:lpstr>
      <vt:lpstr>Introduction to Cloud Computing (cont.)</vt:lpstr>
      <vt:lpstr>Introduction to Cloud Computing (cont.)</vt:lpstr>
      <vt:lpstr>Virtualization and Cloud Computing</vt:lpstr>
      <vt:lpstr>Virtualization and Cloud Computing (cont.)</vt:lpstr>
      <vt:lpstr>The Traditional Server Concept</vt:lpstr>
      <vt:lpstr>And if something goes wrong ...</vt:lpstr>
      <vt:lpstr>The Traditional Server Concept</vt:lpstr>
      <vt:lpstr>The Traditional Server Concept (cont.)</vt:lpstr>
      <vt:lpstr>The Traditional Server Concept (cont.)</vt:lpstr>
      <vt:lpstr>The Virtual Server Concept</vt:lpstr>
      <vt:lpstr>Close-up</vt:lpstr>
      <vt:lpstr>The Virtual Server Concept (cont.)</vt:lpstr>
      <vt:lpstr>The Virtual Server Concept (cont.)</vt:lpstr>
      <vt:lpstr>The Virtual Server Concept (cont.)</vt:lpstr>
      <vt:lpstr>The Virtual Server Concept (cont.)</vt:lpstr>
      <vt:lpstr>Virtualization Status</vt:lpstr>
      <vt:lpstr>Infrastructure as a Service</vt:lpstr>
      <vt:lpstr>Outline</vt:lpstr>
      <vt:lpstr>Software</vt:lpstr>
      <vt:lpstr>Software-Overview (1/4)</vt:lpstr>
      <vt:lpstr>Software-Overview (2/4)</vt:lpstr>
      <vt:lpstr>Software-Overview (3/4)</vt:lpstr>
      <vt:lpstr>Software-Overview (4/4)</vt:lpstr>
      <vt:lpstr>Software-Company Offerings (1/3)</vt:lpstr>
      <vt:lpstr>Software-Company Offerings (2/3)</vt:lpstr>
      <vt:lpstr>Software-Company Offerings (3/3)</vt:lpstr>
      <vt:lpstr>Software</vt:lpstr>
      <vt:lpstr>Software plus Services Overview (1/2)</vt:lpstr>
      <vt:lpstr>Software plus Services Overview (2/2)</vt:lpstr>
      <vt:lpstr>Mobile Device Integration</vt:lpstr>
      <vt:lpstr>Other Mobile Device Integration Providers</vt:lpstr>
      <vt:lpstr>Outline</vt:lpstr>
      <vt:lpstr>Services</vt:lpstr>
      <vt:lpstr>Services</vt:lpstr>
      <vt:lpstr>Infrastructure as a Service (1/6)</vt:lpstr>
      <vt:lpstr>Infrastructure as a Service (2/6)</vt:lpstr>
      <vt:lpstr>Infrastructure as a Service (3/6)</vt:lpstr>
      <vt:lpstr>Infrastructure as a Service (4/6)</vt:lpstr>
      <vt:lpstr>Infrastructure as a Service (5/6)</vt:lpstr>
      <vt:lpstr>Infrastructure as a Service (6/6)</vt:lpstr>
      <vt:lpstr>Services</vt:lpstr>
      <vt:lpstr>Platform as a Service (1/5)</vt:lpstr>
      <vt:lpstr>Platform as a Service (2/5)</vt:lpstr>
      <vt:lpstr>Platform as a Service (3/5)</vt:lpstr>
      <vt:lpstr>Platform as a Service (4/5)</vt:lpstr>
      <vt:lpstr>Platform as a Service(5/5)</vt:lpstr>
      <vt:lpstr>Services</vt:lpstr>
      <vt:lpstr>Software as a Service (1/5)</vt:lpstr>
      <vt:lpstr>Software as a Service (2/5)</vt:lpstr>
      <vt:lpstr>Software as a Service (3/5)</vt:lpstr>
      <vt:lpstr>Software as a Service (4/5)</vt:lpstr>
      <vt:lpstr>Software as a Service (5/5)</vt:lpstr>
      <vt:lpstr>Software plus Services</vt:lpstr>
      <vt:lpstr>Outline</vt:lpstr>
      <vt:lpstr>Applications</vt:lpstr>
      <vt:lpstr>Applications (cont.)</vt:lpstr>
      <vt:lpstr>Cloud Architecture</vt:lpstr>
      <vt:lpstr>Different Cloud Computing Layers‏</vt:lpstr>
      <vt:lpstr>Cloud Computing Service Layers</vt:lpstr>
      <vt:lpstr>Commercial clouds</vt:lpstr>
      <vt:lpstr>Amazon Web Services</vt:lpstr>
      <vt:lpstr>投影片 89</vt:lpstr>
      <vt:lpstr>Amazon Simple Storage Service (S3) </vt:lpstr>
      <vt:lpstr>Amazon Simple Storage Service (S3)</vt:lpstr>
      <vt:lpstr>Utility Computing – EC2</vt:lpstr>
      <vt:lpstr>EC2 – The Basics</vt:lpstr>
      <vt:lpstr>投影片 94</vt:lpstr>
      <vt:lpstr>投影片 95</vt:lpstr>
      <vt:lpstr>Google: App Engine</vt:lpstr>
      <vt:lpstr>Windows: Azure</vt:lpstr>
      <vt:lpstr>Yahoo: Hadoop</vt:lpstr>
      <vt:lpstr>Cloud Computing Industry</vt:lpstr>
      <vt:lpstr>Cloud Computing Industry</vt:lpstr>
      <vt:lpstr>Cloud Computing Industry</vt:lpstr>
      <vt:lpstr>Cloud Computing Industry</vt:lpstr>
      <vt:lpstr>Cloud Computing Industry</vt:lpstr>
      <vt:lpstr>Cloud Computing Industry</vt:lpstr>
      <vt:lpstr>Cloud Computing Industry</vt:lpstr>
      <vt:lpstr>Cloud Computing Industry</vt:lpstr>
      <vt:lpstr>Comparisons</vt:lpstr>
      <vt:lpstr>Outline</vt:lpstr>
      <vt:lpstr>Summary</vt:lpstr>
      <vt:lpstr>Summary (cont.)</vt:lpstr>
      <vt:lpstr>Summary (cont.)</vt:lpstr>
      <vt:lpstr>Question and Answer</vt:lpstr>
      <vt:lpstr>HW</vt:lpstr>
    </vt:vector>
  </TitlesOfParts>
  <Company>Department of CSIE, Tunghai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 Construction and Performance Evaluation of Cluster of Linux PC Clusters Environments</dc:title>
  <dc:creator>Chao-Tung Yang</dc:creator>
  <cp:lastModifiedBy>楊朝棟</cp:lastModifiedBy>
  <cp:revision>287</cp:revision>
  <dcterms:created xsi:type="dcterms:W3CDTF">2006-05-08T09:57:42Z</dcterms:created>
  <dcterms:modified xsi:type="dcterms:W3CDTF">2010-07-15T07:32:32Z</dcterms:modified>
</cp:coreProperties>
</file>